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rels" ContentType="application/vnd.openxmlformats-package.relationships+xml"/>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1"/>
  </p:notesMasterIdLst>
  <p:sldIdLst>
    <p:sldId id="256" r:id="rId2"/>
    <p:sldId id="260" r:id="rId3"/>
    <p:sldId id="261" r:id="rId4"/>
    <p:sldId id="283" r:id="rId5"/>
    <p:sldId id="262" r:id="rId6"/>
    <p:sldId id="265" r:id="rId7"/>
    <p:sldId id="268" r:id="rId8"/>
    <p:sldId id="269" r:id="rId9"/>
    <p:sldId id="291" r:id="rId10"/>
    <p:sldId id="292" r:id="rId11"/>
    <p:sldId id="293" r:id="rId12"/>
    <p:sldId id="294" r:id="rId13"/>
    <p:sldId id="296" r:id="rId14"/>
    <p:sldId id="300" r:id="rId15"/>
    <p:sldId id="303" r:id="rId16"/>
    <p:sldId id="287" r:id="rId17"/>
    <p:sldId id="271" r:id="rId18"/>
    <p:sldId id="272" r:id="rId19"/>
    <p:sldId id="301" r:id="rId20"/>
    <p:sldId id="302" r:id="rId21"/>
    <p:sldId id="289" r:id="rId22"/>
    <p:sldId id="282" r:id="rId23"/>
    <p:sldId id="288" r:id="rId24"/>
    <p:sldId id="307" r:id="rId25"/>
    <p:sldId id="305" r:id="rId26"/>
    <p:sldId id="306" r:id="rId27"/>
    <p:sldId id="304" r:id="rId28"/>
    <p:sldId id="276" r:id="rId29"/>
    <p:sldId id="277" r:id="rId30"/>
  </p:sldIdLst>
  <p:sldSz cx="9144000" cy="6858000" type="screen4x3"/>
  <p:notesSz cx="6858000" cy="9144000"/>
  <p:defaultTextStyle>
    <a:lvl1pPr defTabSz="457200">
      <a:defRPr>
        <a:solidFill>
          <a:srgbClr val="002569"/>
        </a:solidFill>
      </a:defRPr>
    </a:lvl1pPr>
    <a:lvl2pPr indent="457200" defTabSz="457200">
      <a:defRPr>
        <a:solidFill>
          <a:srgbClr val="002569"/>
        </a:solidFill>
      </a:defRPr>
    </a:lvl2pPr>
    <a:lvl3pPr indent="914400" defTabSz="457200">
      <a:defRPr>
        <a:solidFill>
          <a:srgbClr val="002569"/>
        </a:solidFill>
      </a:defRPr>
    </a:lvl3pPr>
    <a:lvl4pPr indent="1371600" defTabSz="457200">
      <a:defRPr>
        <a:solidFill>
          <a:srgbClr val="002569"/>
        </a:solidFill>
      </a:defRPr>
    </a:lvl4pPr>
    <a:lvl5pPr indent="1828800" defTabSz="457200">
      <a:defRPr>
        <a:solidFill>
          <a:srgbClr val="002569"/>
        </a:solidFill>
      </a:defRPr>
    </a:lvl5pPr>
    <a:lvl6pPr indent="2286000" defTabSz="457200">
      <a:defRPr>
        <a:solidFill>
          <a:srgbClr val="002569"/>
        </a:solidFill>
      </a:defRPr>
    </a:lvl6pPr>
    <a:lvl7pPr indent="2743200" defTabSz="457200">
      <a:defRPr>
        <a:solidFill>
          <a:srgbClr val="002569"/>
        </a:solidFill>
      </a:defRPr>
    </a:lvl7pPr>
    <a:lvl8pPr indent="3200400" defTabSz="457200">
      <a:defRPr>
        <a:solidFill>
          <a:srgbClr val="002569"/>
        </a:solidFill>
      </a:defRPr>
    </a:lvl8pPr>
    <a:lvl9pPr indent="3657600" defTabSz="457200">
      <a:defRPr>
        <a:solidFill>
          <a:srgbClr val="002569"/>
        </a:solidFil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n" i="on">
        <a:fontRef idx="major">
          <a:srgbClr val="002569"/>
        </a:fontRef>
        <a:srgbClr val="002569"/>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DDCA"/>
          </a:solidFill>
        </a:fill>
      </a:tcStyle>
    </a:wholeTbl>
    <a:band2H>
      <a:tcTxStyle/>
      <a:tcStyle>
        <a:tcBdr/>
        <a:fill>
          <a:solidFill>
            <a:srgbClr val="FFEFE6"/>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9A00"/>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9A00"/>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9A00"/>
          </a:solidFill>
        </a:fill>
      </a:tcStyle>
    </a:firstRow>
  </a:tblStyle>
  <a:tblStyle styleId="{C7B018BB-80A7-4F77-B60F-C8B233D01FF8}" styleName="">
    <a:tblBg/>
    <a:wholeTbl>
      <a:tcTxStyle b="on" i="on">
        <a:fontRef idx="major">
          <a:srgbClr val="002569"/>
        </a:fontRef>
        <a:srgbClr val="002569"/>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FFFF"/>
          </a:solidFill>
        </a:fill>
      </a:tcStyle>
    </a:wholeTbl>
    <a:band2H>
      <a:tcTxStyle/>
      <a:tcStyle>
        <a:tcBdr/>
        <a:fill>
          <a:solidFill>
            <a:srgbClr val="FFFFFF"/>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FFFF"/>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FFFF"/>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FFFF"/>
          </a:solidFill>
        </a:fill>
      </a:tcStyle>
    </a:firstRow>
  </a:tblStyle>
  <a:tblStyle styleId="{EEE7283C-3CF3-47DC-8721-378D4A62B228}" styleName="">
    <a:tblBg/>
    <a:wholeTbl>
      <a:tcTxStyle b="on" i="on">
        <a:fontRef idx="major">
          <a:srgbClr val="002569"/>
        </a:fontRef>
        <a:srgbClr val="002569"/>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DBCBCB"/>
          </a:solidFill>
        </a:fill>
      </a:tcStyle>
    </a:wholeTbl>
    <a:band2H>
      <a:tcTxStyle/>
      <a:tcStyle>
        <a:tcBdr/>
        <a:fill>
          <a:solidFill>
            <a:srgbClr val="EEE7E7"/>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90281C"/>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90281C"/>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90281C"/>
          </a:solidFill>
        </a:fill>
      </a:tcStyle>
    </a:firstRow>
  </a:tblStyle>
  <a:tblStyle styleId="{CF821DB8-F4EB-4A41-A1BA-3FCAFE7338EE}" styleName="">
    <a:tblBg/>
    <a:wholeTbl>
      <a:tcTxStyle b="on" i="on">
        <a:fontRef idx="major">
          <a:srgbClr val="002569"/>
        </a:fontRef>
        <a:srgbClr val="002569"/>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7EA"/>
          </a:solidFill>
        </a:fill>
      </a:tcStyle>
    </a:wholeTbl>
    <a:band2H>
      <a:tcTxStyle/>
      <a:tcStyle>
        <a:tcBdr/>
        <a:fill>
          <a:solidFill>
            <a:srgbClr val="FFFFFF"/>
          </a:solidFill>
        </a:fill>
      </a:tcStyle>
    </a:band2H>
    <a:firstCol>
      <a:tcTxStyle b="on" i="on">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9A00"/>
          </a:solidFill>
        </a:fill>
      </a:tcStyle>
    </a:firstCol>
    <a:lastRow>
      <a:tcTxStyle b="on" i="on">
        <a:fontRef idx="major">
          <a:srgbClr val="002569"/>
        </a:fontRef>
        <a:srgbClr val="002569"/>
      </a:tcTxStyle>
      <a:tcStyle>
        <a:tcBdr>
          <a:left>
            <a:ln w="12700" cap="flat">
              <a:noFill/>
              <a:miter lim="400000"/>
            </a:ln>
          </a:left>
          <a:right>
            <a:ln w="12700" cap="flat">
              <a:noFill/>
              <a:miter lim="400000"/>
            </a:ln>
          </a:right>
          <a:top>
            <a:ln w="50800" cap="flat">
              <a:solidFill>
                <a:srgbClr val="002569"/>
              </a:solidFill>
              <a:prstDash val="solid"/>
              <a:bevel/>
            </a:ln>
          </a:top>
          <a:bottom>
            <a:ln w="25400" cap="flat">
              <a:solidFill>
                <a:srgbClr val="002569"/>
              </a:solidFill>
              <a:prstDash val="solid"/>
              <a:bevel/>
            </a:ln>
          </a:bottom>
          <a:insideH>
            <a:ln w="12700" cap="flat">
              <a:noFill/>
              <a:miter lim="400000"/>
            </a:ln>
          </a:insideH>
          <a:insideV>
            <a:ln w="12700" cap="flat">
              <a:noFill/>
              <a:miter lim="400000"/>
            </a:ln>
          </a:insideV>
        </a:tcBdr>
        <a:fill>
          <a:solidFill>
            <a:srgbClr val="FFFFFF"/>
          </a:solidFill>
        </a:fill>
      </a:tcStyle>
    </a:lastRow>
    <a:firstRow>
      <a:tcTxStyle b="on" i="on">
        <a:fontRef idx="major">
          <a:srgbClr val="FFFFFF"/>
        </a:fontRef>
        <a:srgbClr val="FFFFFF"/>
      </a:tcTxStyle>
      <a:tcStyle>
        <a:tcBdr>
          <a:left>
            <a:ln w="12700" cap="flat">
              <a:noFill/>
              <a:miter lim="400000"/>
            </a:ln>
          </a:left>
          <a:right>
            <a:ln w="12700" cap="flat">
              <a:noFill/>
              <a:miter lim="400000"/>
            </a:ln>
          </a:right>
          <a:top>
            <a:ln w="25400" cap="flat">
              <a:solidFill>
                <a:srgbClr val="002569"/>
              </a:solidFill>
              <a:prstDash val="solid"/>
              <a:bevel/>
            </a:ln>
          </a:top>
          <a:bottom>
            <a:ln w="25400" cap="flat">
              <a:solidFill>
                <a:srgbClr val="002569"/>
              </a:solidFill>
              <a:prstDash val="solid"/>
              <a:bevel/>
            </a:ln>
          </a:bottom>
          <a:insideH>
            <a:ln w="12700" cap="flat">
              <a:noFill/>
              <a:miter lim="400000"/>
            </a:ln>
          </a:insideH>
          <a:insideV>
            <a:ln w="12700" cap="flat">
              <a:noFill/>
              <a:miter lim="400000"/>
            </a:ln>
          </a:insideV>
        </a:tcBdr>
        <a:fill>
          <a:solidFill>
            <a:srgbClr val="FF9A00"/>
          </a:solidFill>
        </a:fill>
      </a:tcStyle>
    </a:firstRow>
  </a:tblStyle>
  <a:tblStyle styleId="{33BA23B1-9221-436E-865A-0063620EA4FD}" styleName="">
    <a:tblBg/>
    <a:wholeTbl>
      <a:tcTxStyle b="on" i="on">
        <a:fontRef idx="major">
          <a:srgbClr val="002569"/>
        </a:fontRef>
        <a:srgbClr val="002569"/>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ACBD3"/>
          </a:solidFill>
        </a:fill>
      </a:tcStyle>
    </a:wholeTbl>
    <a:band2H>
      <a:tcTxStyle/>
      <a:tcStyle>
        <a:tcBdr/>
        <a:fill>
          <a:solidFill>
            <a:srgbClr val="E6E7EA"/>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002569"/>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002569"/>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002569"/>
          </a:solidFill>
        </a:fill>
      </a:tcStyle>
    </a:firstRow>
  </a:tblStyle>
  <a:tblStyle styleId="{2708684C-4D16-4618-839F-0558EEFCDFE6}" styleName="">
    <a:tblBg/>
    <a:wholeTbl>
      <a:tcTxStyle b="on" i="on">
        <a:fontRef idx="major">
          <a:srgbClr val="002569"/>
        </a:fontRef>
        <a:srgbClr val="002569"/>
      </a:tcTxStyle>
      <a:tcStyle>
        <a:tcBdr>
          <a:left>
            <a:ln w="12700" cap="flat">
              <a:solidFill>
                <a:srgbClr val="002569"/>
              </a:solidFill>
              <a:prstDash val="solid"/>
              <a:bevel/>
            </a:ln>
          </a:left>
          <a:right>
            <a:ln w="12700" cap="flat">
              <a:solidFill>
                <a:srgbClr val="002569"/>
              </a:solidFill>
              <a:prstDash val="solid"/>
              <a:bevel/>
            </a:ln>
          </a:right>
          <a:top>
            <a:ln w="12700" cap="flat">
              <a:solidFill>
                <a:srgbClr val="002569"/>
              </a:solidFill>
              <a:prstDash val="solid"/>
              <a:bevel/>
            </a:ln>
          </a:top>
          <a:bottom>
            <a:ln w="12700" cap="flat">
              <a:solidFill>
                <a:srgbClr val="002569"/>
              </a:solidFill>
              <a:prstDash val="solid"/>
              <a:bevel/>
            </a:ln>
          </a:bottom>
          <a:insideH>
            <a:ln w="12700" cap="flat">
              <a:solidFill>
                <a:srgbClr val="002569"/>
              </a:solidFill>
              <a:prstDash val="solid"/>
              <a:bevel/>
            </a:ln>
          </a:insideH>
          <a:insideV>
            <a:ln w="12700" cap="flat">
              <a:solidFill>
                <a:srgbClr val="002569"/>
              </a:solidFill>
              <a:prstDash val="solid"/>
              <a:bevel/>
            </a:ln>
          </a:insideV>
        </a:tcBdr>
        <a:fill>
          <a:solidFill>
            <a:srgbClr val="002569">
              <a:alpha val="20000"/>
            </a:srgbClr>
          </a:solidFill>
        </a:fill>
      </a:tcStyle>
    </a:wholeTbl>
    <a:band2H>
      <a:tcTxStyle/>
      <a:tcStyle>
        <a:tcBdr/>
        <a:fill>
          <a:solidFill>
            <a:srgbClr val="FFFFFF"/>
          </a:solidFill>
        </a:fill>
      </a:tcStyle>
    </a:band2H>
    <a:firstCol>
      <a:tcTxStyle b="on" i="on">
        <a:fontRef idx="major">
          <a:srgbClr val="002569"/>
        </a:fontRef>
        <a:srgbClr val="002569"/>
      </a:tcTxStyle>
      <a:tcStyle>
        <a:tcBdr>
          <a:left>
            <a:ln w="12700" cap="flat">
              <a:solidFill>
                <a:srgbClr val="002569"/>
              </a:solidFill>
              <a:prstDash val="solid"/>
              <a:bevel/>
            </a:ln>
          </a:left>
          <a:right>
            <a:ln w="12700" cap="flat">
              <a:solidFill>
                <a:srgbClr val="002569"/>
              </a:solidFill>
              <a:prstDash val="solid"/>
              <a:bevel/>
            </a:ln>
          </a:right>
          <a:top>
            <a:ln w="12700" cap="flat">
              <a:solidFill>
                <a:srgbClr val="002569"/>
              </a:solidFill>
              <a:prstDash val="solid"/>
              <a:bevel/>
            </a:ln>
          </a:top>
          <a:bottom>
            <a:ln w="12700" cap="flat">
              <a:solidFill>
                <a:srgbClr val="002569"/>
              </a:solidFill>
              <a:prstDash val="solid"/>
              <a:bevel/>
            </a:ln>
          </a:bottom>
          <a:insideH>
            <a:ln w="12700" cap="flat">
              <a:solidFill>
                <a:srgbClr val="002569"/>
              </a:solidFill>
              <a:prstDash val="solid"/>
              <a:bevel/>
            </a:ln>
          </a:insideH>
          <a:insideV>
            <a:ln w="12700" cap="flat">
              <a:solidFill>
                <a:srgbClr val="002569"/>
              </a:solidFill>
              <a:prstDash val="solid"/>
              <a:bevel/>
            </a:ln>
          </a:insideV>
        </a:tcBdr>
        <a:fill>
          <a:solidFill>
            <a:srgbClr val="002569">
              <a:alpha val="20000"/>
            </a:srgbClr>
          </a:solidFill>
        </a:fill>
      </a:tcStyle>
    </a:firstCol>
    <a:lastRow>
      <a:tcTxStyle b="on" i="on">
        <a:fontRef idx="major">
          <a:srgbClr val="002569"/>
        </a:fontRef>
        <a:srgbClr val="002569"/>
      </a:tcTxStyle>
      <a:tcStyle>
        <a:tcBdr>
          <a:left>
            <a:ln w="12700" cap="flat">
              <a:solidFill>
                <a:srgbClr val="002569"/>
              </a:solidFill>
              <a:prstDash val="solid"/>
              <a:bevel/>
            </a:ln>
          </a:left>
          <a:right>
            <a:ln w="12700" cap="flat">
              <a:solidFill>
                <a:srgbClr val="002569"/>
              </a:solidFill>
              <a:prstDash val="solid"/>
              <a:bevel/>
            </a:ln>
          </a:right>
          <a:top>
            <a:ln w="50800" cap="flat">
              <a:solidFill>
                <a:srgbClr val="002569"/>
              </a:solidFill>
              <a:prstDash val="solid"/>
              <a:bevel/>
            </a:ln>
          </a:top>
          <a:bottom>
            <a:ln w="12700" cap="flat">
              <a:solidFill>
                <a:srgbClr val="002569"/>
              </a:solidFill>
              <a:prstDash val="solid"/>
              <a:bevel/>
            </a:ln>
          </a:bottom>
          <a:insideH>
            <a:ln w="12700" cap="flat">
              <a:solidFill>
                <a:srgbClr val="002569"/>
              </a:solidFill>
              <a:prstDash val="solid"/>
              <a:bevel/>
            </a:ln>
          </a:insideH>
          <a:insideV>
            <a:ln w="12700" cap="flat">
              <a:solidFill>
                <a:srgbClr val="002569"/>
              </a:solidFill>
              <a:prstDash val="solid"/>
              <a:bevel/>
            </a:ln>
          </a:insideV>
        </a:tcBdr>
        <a:fill>
          <a:noFill/>
        </a:fill>
      </a:tcStyle>
    </a:lastRow>
    <a:firstRow>
      <a:tcTxStyle b="on" i="on">
        <a:fontRef idx="major">
          <a:srgbClr val="002569"/>
        </a:fontRef>
        <a:srgbClr val="002569"/>
      </a:tcTxStyle>
      <a:tcStyle>
        <a:tcBdr>
          <a:left>
            <a:ln w="12700" cap="flat">
              <a:solidFill>
                <a:srgbClr val="002569"/>
              </a:solidFill>
              <a:prstDash val="solid"/>
              <a:bevel/>
            </a:ln>
          </a:left>
          <a:right>
            <a:ln w="12700" cap="flat">
              <a:solidFill>
                <a:srgbClr val="002569"/>
              </a:solidFill>
              <a:prstDash val="solid"/>
              <a:bevel/>
            </a:ln>
          </a:right>
          <a:top>
            <a:ln w="12700" cap="flat">
              <a:solidFill>
                <a:srgbClr val="002569"/>
              </a:solidFill>
              <a:prstDash val="solid"/>
              <a:bevel/>
            </a:ln>
          </a:top>
          <a:bottom>
            <a:ln w="25400" cap="flat">
              <a:solidFill>
                <a:srgbClr val="002569"/>
              </a:solidFill>
              <a:prstDash val="solid"/>
              <a:bevel/>
            </a:ln>
          </a:bottom>
          <a:insideH>
            <a:ln w="12700" cap="flat">
              <a:solidFill>
                <a:srgbClr val="002569"/>
              </a:solidFill>
              <a:prstDash val="solid"/>
              <a:bevel/>
            </a:ln>
          </a:insideH>
          <a:insideV>
            <a:ln w="12700" cap="flat">
              <a:solidFill>
                <a:srgbClr val="002569"/>
              </a:solidFill>
              <a:prstDash val="solid"/>
              <a:bevel/>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150"/>
    <p:restoredTop sz="95462"/>
  </p:normalViewPr>
  <p:slideViewPr>
    <p:cSldViewPr>
      <p:cViewPr>
        <p:scale>
          <a:sx n="97" d="100"/>
          <a:sy n="97" d="100"/>
        </p:scale>
        <p:origin x="696" y="224"/>
      </p:cViewPr>
      <p:guideLst>
        <p:guide orient="horz" pos="2160"/>
        <p:guide pos="2880"/>
      </p:guideLst>
    </p:cSldViewPr>
  </p:slideViewPr>
  <p:notesTextViewPr>
    <p:cViewPr>
      <p:scale>
        <a:sx n="1" d="1"/>
        <a:sy n="1" d="1"/>
      </p:scale>
      <p:origin x="0" y="0"/>
    </p:cViewPr>
  </p:notesTextViewPr>
  <p:sorterViewPr>
    <p:cViewPr>
      <p:scale>
        <a:sx n="73" d="100"/>
        <a:sy n="73"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presProps" Target="pres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Shape 7"/>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8" name="Shape 8"/>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3530218368"/>
      </p:ext>
    </p:extLst>
  </p:cSld>
  <p:clrMap bg1="lt1" tx1="dk1" bg2="lt2" tx2="dk2" accent1="accent1" accent2="accent2" accent3="accent3" accent4="accent4" accent5="accent5" accent6="accent6" hlink="hlink" folHlink="folHlink"/>
  <p:notesStyle>
    <a:lvl1pPr defTabSz="457200">
      <a:lnSpc>
        <a:spcPct val="125000"/>
      </a:lnSpc>
      <a:defRPr sz="2400">
        <a:latin typeface="+mn-lt"/>
        <a:ea typeface="+mn-ea"/>
        <a:cs typeface="+mn-cs"/>
        <a:sym typeface="Avenir Roman"/>
      </a:defRPr>
    </a:lvl1pPr>
    <a:lvl2pPr indent="228600" defTabSz="457200">
      <a:lnSpc>
        <a:spcPct val="125000"/>
      </a:lnSpc>
      <a:defRPr sz="2400">
        <a:latin typeface="+mn-lt"/>
        <a:ea typeface="+mn-ea"/>
        <a:cs typeface="+mn-cs"/>
        <a:sym typeface="Avenir Roman"/>
      </a:defRPr>
    </a:lvl2pPr>
    <a:lvl3pPr indent="457200" defTabSz="457200">
      <a:lnSpc>
        <a:spcPct val="125000"/>
      </a:lnSpc>
      <a:defRPr sz="2400">
        <a:latin typeface="+mn-lt"/>
        <a:ea typeface="+mn-ea"/>
        <a:cs typeface="+mn-cs"/>
        <a:sym typeface="Avenir Roman"/>
      </a:defRPr>
    </a:lvl3pPr>
    <a:lvl4pPr indent="685800" defTabSz="457200">
      <a:lnSpc>
        <a:spcPct val="125000"/>
      </a:lnSpc>
      <a:defRPr sz="2400">
        <a:latin typeface="+mn-lt"/>
        <a:ea typeface="+mn-ea"/>
        <a:cs typeface="+mn-cs"/>
        <a:sym typeface="Avenir Roman"/>
      </a:defRPr>
    </a:lvl4pPr>
    <a:lvl5pPr indent="914400" defTabSz="457200">
      <a:lnSpc>
        <a:spcPct val="125000"/>
      </a:lnSpc>
      <a:defRPr sz="2400">
        <a:latin typeface="+mn-lt"/>
        <a:ea typeface="+mn-ea"/>
        <a:cs typeface="+mn-cs"/>
        <a:sym typeface="Avenir Roman"/>
      </a:defRPr>
    </a:lvl5pPr>
    <a:lvl6pPr indent="1143000" defTabSz="457200">
      <a:lnSpc>
        <a:spcPct val="125000"/>
      </a:lnSpc>
      <a:defRPr sz="2400">
        <a:latin typeface="+mn-lt"/>
        <a:ea typeface="+mn-ea"/>
        <a:cs typeface="+mn-cs"/>
        <a:sym typeface="Avenir Roman"/>
      </a:defRPr>
    </a:lvl6pPr>
    <a:lvl7pPr indent="1371600" defTabSz="457200">
      <a:lnSpc>
        <a:spcPct val="125000"/>
      </a:lnSpc>
      <a:defRPr sz="2400">
        <a:latin typeface="+mn-lt"/>
        <a:ea typeface="+mn-ea"/>
        <a:cs typeface="+mn-cs"/>
        <a:sym typeface="Avenir Roman"/>
      </a:defRPr>
    </a:lvl7pPr>
    <a:lvl8pPr indent="1600200" defTabSz="457200">
      <a:lnSpc>
        <a:spcPct val="125000"/>
      </a:lnSpc>
      <a:defRPr sz="2400">
        <a:latin typeface="+mn-lt"/>
        <a:ea typeface="+mn-ea"/>
        <a:cs typeface="+mn-cs"/>
        <a:sym typeface="Avenir Roman"/>
      </a:defRPr>
    </a:lvl8pPr>
    <a:lvl9pPr indent="1828800" defTabSz="457200">
      <a:lnSpc>
        <a:spcPct val="125000"/>
      </a:lnSpc>
      <a:defRPr sz="2400">
        <a:latin typeface="+mn-lt"/>
        <a:ea typeface="+mn-ea"/>
        <a:cs typeface="+mn-cs"/>
        <a:sym typeface="Avenir Roman"/>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latin typeface="Times New Roman" pitchFamily="-106" charset="0"/>
            </a:endParaRPr>
          </a:p>
        </p:txBody>
      </p:sp>
      <p:sp>
        <p:nvSpPr>
          <p:cNvPr id="5124" name="Slide Number Placeholder 3"/>
          <p:cNvSpPr>
            <a:spLocks noGrp="1"/>
          </p:cNvSpPr>
          <p:nvPr>
            <p:ph type="sldNum" sz="quarter" idx="5"/>
          </p:nvPr>
        </p:nvSpPr>
        <p:spPr bwMode="auto">
          <a:xfrm>
            <a:off x="3884613" y="8685213"/>
            <a:ext cx="2971800" cy="457200"/>
          </a:xfrm>
          <a:prstGeom prst="rect">
            <a:avLst/>
          </a:prstGeom>
          <a:noFill/>
          <a:ln>
            <a:miter lim="800000"/>
            <a:headEnd/>
            <a:tailEnd/>
          </a:ln>
        </p:spPr>
        <p:txBody>
          <a:bodyPr/>
          <a:lstStyle/>
          <a:p>
            <a:fld id="{47D10890-62FC-4A72-AC60-97757228D65B}" type="slidenum">
              <a:rPr lang="en-US" smtClean="0">
                <a:solidFill>
                  <a:srgbClr val="000000"/>
                </a:solidFill>
              </a:rPr>
              <a:pPr/>
              <a:t>2</a:t>
            </a:fld>
            <a:endParaRPr lang="en-US" dirty="0" smtClean="0">
              <a:solidFill>
                <a:srgbClr val="000000"/>
              </a:solidFill>
            </a:endParaRPr>
          </a:p>
        </p:txBody>
      </p:sp>
      <p:sp>
        <p:nvSpPr>
          <p:cNvPr id="5125" name="Header Placeholder 4"/>
          <p:cNvSpPr>
            <a:spLocks noGrp="1"/>
          </p:cNvSpPr>
          <p:nvPr>
            <p:ph type="hdr" sz="quarter"/>
          </p:nvPr>
        </p:nvSpPr>
        <p:spPr bwMode="auto">
          <a:xfrm>
            <a:off x="0" y="0"/>
            <a:ext cx="2971800" cy="457200"/>
          </a:xfrm>
          <a:prstGeom prst="rect">
            <a:avLst/>
          </a:prstGeom>
          <a:noFill/>
          <a:ln>
            <a:miter lim="800000"/>
            <a:headEnd/>
            <a:tailEnd/>
          </a:ln>
        </p:spPr>
        <p:txBody>
          <a:bodyPr wrap="square" numCol="1" anchor="t" anchorCtr="0" compatLnSpc="1">
            <a:prstTxWarp prst="textNoShape">
              <a:avLst/>
            </a:prstTxWarp>
          </a:bodyPr>
          <a:lstStyle/>
          <a:p>
            <a:pPr fontAlgn="base">
              <a:spcBef>
                <a:spcPct val="0"/>
              </a:spcBef>
              <a:spcAft>
                <a:spcPct val="0"/>
              </a:spcAft>
            </a:pPr>
            <a:endParaRPr lang="en-US" dirty="0" smtClean="0">
              <a:solidFill>
                <a:srgbClr val="000000"/>
              </a:solidFill>
              <a:latin typeface="Times New Roman" pitchFamily="-106" charset="0"/>
              <a:ea typeface="ＭＳ Ｐゴシック" pitchFamily="-106" charset="-128"/>
            </a:endParaRPr>
          </a:p>
        </p:txBody>
      </p:sp>
    </p:spTree>
    <p:extLst>
      <p:ext uri="{BB962C8B-B14F-4D97-AF65-F5344CB8AC3E}">
        <p14:creationId xmlns:p14="http://schemas.microsoft.com/office/powerpoint/2010/main" val="4396929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effectLst/>
              </a:rPr>
              <a:t>These requirement on Carbon are not going away – if anything they will become greater</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effectLst/>
              </a:rPr>
              <a:t>Paris agreement not prescription on</a:t>
            </a:r>
            <a:r>
              <a:rPr lang="en-US" sz="1200" baseline="0" dirty="0" smtClean="0">
                <a:effectLst/>
              </a:rPr>
              <a:t> how but provides process</a:t>
            </a:r>
            <a:endParaRPr lang="en-US" sz="1200" dirty="0" smtClean="0">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effectLst/>
              </a:rPr>
              <a:t>Transparency Framework will substitute MRV</a:t>
            </a:r>
          </a:p>
          <a:p>
            <a:endParaRPr lang="en-GB"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FD828325-0CCF-DC44-B785-E214458226D5}" type="slidenum">
              <a:rPr lang="en-GB" smtClean="0"/>
              <a:t>3</a:t>
            </a:fld>
            <a:endParaRPr lang="en-GB"/>
          </a:p>
        </p:txBody>
      </p:sp>
    </p:spTree>
    <p:extLst>
      <p:ext uri="{BB962C8B-B14F-4D97-AF65-F5344CB8AC3E}">
        <p14:creationId xmlns:p14="http://schemas.microsoft.com/office/powerpoint/2010/main" val="1086403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latin typeface="Times New Roman" pitchFamily="-106" charset="0"/>
            </a:endParaRPr>
          </a:p>
        </p:txBody>
      </p:sp>
      <p:sp>
        <p:nvSpPr>
          <p:cNvPr id="5124" name="Slide Number Placeholder 3"/>
          <p:cNvSpPr>
            <a:spLocks noGrp="1"/>
          </p:cNvSpPr>
          <p:nvPr>
            <p:ph type="sldNum" sz="quarter" idx="5"/>
          </p:nvPr>
        </p:nvSpPr>
        <p:spPr bwMode="auto">
          <a:xfrm>
            <a:off x="3884613" y="8685213"/>
            <a:ext cx="2971800" cy="457200"/>
          </a:xfrm>
          <a:prstGeom prst="rect">
            <a:avLst/>
          </a:prstGeom>
          <a:noFill/>
          <a:ln>
            <a:miter lim="800000"/>
            <a:headEnd/>
            <a:tailEnd/>
          </a:ln>
        </p:spPr>
        <p:txBody>
          <a:bodyPr/>
          <a:lstStyle/>
          <a:p>
            <a:fld id="{47D10890-62FC-4A72-AC60-97757228D65B}" type="slidenum">
              <a:rPr lang="en-US" smtClean="0">
                <a:solidFill>
                  <a:srgbClr val="000000"/>
                </a:solidFill>
              </a:rPr>
              <a:pPr/>
              <a:t>5</a:t>
            </a:fld>
            <a:endParaRPr lang="en-US" dirty="0" smtClean="0">
              <a:solidFill>
                <a:srgbClr val="000000"/>
              </a:solidFill>
            </a:endParaRPr>
          </a:p>
        </p:txBody>
      </p:sp>
      <p:sp>
        <p:nvSpPr>
          <p:cNvPr id="5125" name="Header Placeholder 4"/>
          <p:cNvSpPr>
            <a:spLocks noGrp="1"/>
          </p:cNvSpPr>
          <p:nvPr>
            <p:ph type="hdr" sz="quarter"/>
          </p:nvPr>
        </p:nvSpPr>
        <p:spPr bwMode="auto">
          <a:xfrm>
            <a:off x="0" y="0"/>
            <a:ext cx="2971800" cy="457200"/>
          </a:xfrm>
          <a:prstGeom prst="rect">
            <a:avLst/>
          </a:prstGeom>
          <a:noFill/>
          <a:ln>
            <a:miter lim="800000"/>
            <a:headEnd/>
            <a:tailEnd/>
          </a:ln>
        </p:spPr>
        <p:txBody>
          <a:bodyPr wrap="square" numCol="1" anchor="t" anchorCtr="0" compatLnSpc="1">
            <a:prstTxWarp prst="textNoShape">
              <a:avLst/>
            </a:prstTxWarp>
          </a:bodyPr>
          <a:lstStyle/>
          <a:p>
            <a:pPr fontAlgn="base">
              <a:spcBef>
                <a:spcPct val="0"/>
              </a:spcBef>
              <a:spcAft>
                <a:spcPct val="0"/>
              </a:spcAft>
            </a:pPr>
            <a:endParaRPr lang="en-US" dirty="0" smtClean="0">
              <a:solidFill>
                <a:srgbClr val="000000"/>
              </a:solidFill>
              <a:latin typeface="Times New Roman" pitchFamily="-106" charset="0"/>
              <a:ea typeface="ＭＳ Ｐゴシック" pitchFamily="-106" charset="-128"/>
            </a:endParaRPr>
          </a:p>
        </p:txBody>
      </p:sp>
    </p:spTree>
    <p:extLst>
      <p:ext uri="{BB962C8B-B14F-4D97-AF65-F5344CB8AC3E}">
        <p14:creationId xmlns:p14="http://schemas.microsoft.com/office/powerpoint/2010/main" val="9216116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Activation highlighted in red consistent with </a:t>
            </a:r>
            <a:r>
              <a:rPr lang="en-GB" dirty="0" err="1" smtClean="0"/>
              <a:t>WGClimate</a:t>
            </a:r>
            <a:r>
              <a:rPr lang="en-GB" dirty="0" smtClean="0"/>
              <a:t> Inventory-Gap Analysis</a:t>
            </a:r>
            <a:r>
              <a:rPr lang="en-GB" baseline="0" dirty="0" smtClean="0"/>
              <a:t> process</a:t>
            </a:r>
            <a:endParaRPr lang="en-GB" dirty="0"/>
          </a:p>
        </p:txBody>
      </p:sp>
    </p:spTree>
    <p:extLst>
      <p:ext uri="{BB962C8B-B14F-4D97-AF65-F5344CB8AC3E}">
        <p14:creationId xmlns:p14="http://schemas.microsoft.com/office/powerpoint/2010/main" val="2699853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the version 6</a:t>
            </a:r>
            <a:r>
              <a:rPr lang="en-US" baseline="0" dirty="0" smtClean="0"/>
              <a:t> </a:t>
            </a:r>
            <a:r>
              <a:rPr lang="en-US" dirty="0" smtClean="0"/>
              <a:t>CO2 product</a:t>
            </a:r>
            <a:r>
              <a:rPr lang="en-US" baseline="0" dirty="0" smtClean="0"/>
              <a:t> from AIRS is not released yet.  </a:t>
            </a:r>
            <a:endParaRPr lang="en-US" dirty="0"/>
          </a:p>
        </p:txBody>
      </p:sp>
    </p:spTree>
    <p:extLst>
      <p:ext uri="{BB962C8B-B14F-4D97-AF65-F5344CB8AC3E}">
        <p14:creationId xmlns:p14="http://schemas.microsoft.com/office/powerpoint/2010/main" val="1041836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above-ground</a:t>
            </a:r>
            <a:r>
              <a:rPr lang="en-US" baseline="0" dirty="0" smtClean="0"/>
              <a:t> biomass data record in cycle #2 inventory.</a:t>
            </a:r>
            <a:endParaRPr lang="en-US" dirty="0"/>
          </a:p>
        </p:txBody>
      </p:sp>
    </p:spTree>
    <p:extLst>
      <p:ext uri="{BB962C8B-B14F-4D97-AF65-F5344CB8AC3E}">
        <p14:creationId xmlns:p14="http://schemas.microsoft.com/office/powerpoint/2010/main" val="535394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457200" eaLnBrk="1" fontAlgn="auto" latinLnBrk="0" hangingPunct="1">
              <a:lnSpc>
                <a:spcPct val="125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15932822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0684277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bg>
      <p:bgPr>
        <a:blipFill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sp>
        <p:nvSpPr>
          <p:cNvPr id="6" name="Shape 6"/>
          <p:cNvSpPr>
            <a:spLocks noGrp="1"/>
          </p:cNvSpPr>
          <p:nvPr>
            <p:ph type="sldNum" sz="quarter" idx="2"/>
          </p:nvPr>
        </p:nvSpPr>
        <p:spPr>
          <a:xfrm>
            <a:off x="8763000" y="6629400"/>
            <a:ext cx="304800" cy="187285"/>
          </a:xfrm>
          <a:prstGeom prst="roundRect">
            <a:avLst/>
          </a:prstGeom>
          <a:solidFill>
            <a:schemeClr val="lt1">
              <a:alpha val="49000"/>
            </a:schemeClr>
          </a:solidFill>
          <a:ln>
            <a:solidFill>
              <a:schemeClr val="tx2">
                <a:alpha val="60000"/>
              </a:schemeClr>
            </a:solidFill>
          </a:ln>
        </p:spPr>
        <p:style>
          <a:lnRef idx="2">
            <a:schemeClr val="dk1"/>
          </a:lnRef>
          <a:fillRef idx="1">
            <a:schemeClr val="lt1"/>
          </a:fillRef>
          <a:effectRef idx="0">
            <a:schemeClr val="dk1"/>
          </a:effectRef>
          <a:fontRef idx="minor">
            <a:schemeClr val="dk1"/>
          </a:fontRef>
        </p:style>
        <p:txBody>
          <a:bodyPr wrap="square" lIns="0" tIns="0" rIns="0" bIns="0">
            <a:spAutoFit/>
          </a:bodyPr>
          <a:lstStyle>
            <a:lvl1pPr algn="ctr">
              <a:defRPr lang="uk-UA" sz="1100" i="1" smtClean="0">
                <a:solidFill>
                  <a:schemeClr val="tx2"/>
                </a:solidFill>
                <a:latin typeface="+mj-lt"/>
                <a:ea typeface="+mj-ea"/>
                <a:cs typeface="Proxima Nova Regular"/>
              </a:defRPr>
            </a:lvl1pPr>
          </a:lstStyle>
          <a:p>
            <a:pPr defTabSz="914400"/>
            <a:fld id="{86CB4B4D-7CA3-9044-876B-883B54F8677D}" type="slidenum">
              <a:rPr lang="uk-UA" smtClean="0"/>
              <a:pPr defTabSz="914400"/>
              <a:t>‹#›</a:t>
            </a:fld>
            <a:endParaRPr lang="uk-UA" dirty="0"/>
          </a:p>
        </p:txBody>
      </p:sp>
      <p:sp>
        <p:nvSpPr>
          <p:cNvPr id="3" name="Content Placeholder 2"/>
          <p:cNvSpPr>
            <a:spLocks noGrp="1"/>
          </p:cNvSpPr>
          <p:nvPr>
            <p:ph sz="quarter" idx="10"/>
          </p:nvPr>
        </p:nvSpPr>
        <p:spPr>
          <a:xfrm>
            <a:off x="457200" y="1600200"/>
            <a:ext cx="8153400" cy="4724400"/>
          </a:xfrm>
          <a:prstGeom prst="rect">
            <a:avLst/>
          </a:prstGeom>
        </p:spPr>
        <p:txBody>
          <a:bodyPr/>
          <a:lstStyle>
            <a:lvl1pPr>
              <a:defRPr sz="2000">
                <a:latin typeface="+mj-lt"/>
                <a:cs typeface="Arial" panose="020B0604020202020204" pitchFamily="34" charset="0"/>
              </a:defRPr>
            </a:lvl1pPr>
            <a:lvl2pPr marL="768927" indent="-311727">
              <a:buFont typeface="Courier New" panose="02070309020205020404" pitchFamily="49" charset="0"/>
              <a:buChar char="o"/>
              <a:defRPr sz="2000">
                <a:latin typeface="+mj-lt"/>
                <a:cs typeface="Arial" panose="020B0604020202020204" pitchFamily="34" charset="0"/>
              </a:defRPr>
            </a:lvl2pPr>
            <a:lvl3pPr marL="1188719" indent="-274319">
              <a:buFont typeface="Wingdings" panose="05000000000000000000" pitchFamily="2" charset="2"/>
              <a:buChar char="§"/>
              <a:defRPr sz="2000">
                <a:latin typeface="+mj-lt"/>
                <a:cs typeface="Arial" panose="020B0604020202020204" pitchFamily="34" charset="0"/>
              </a:defRPr>
            </a:lvl3pPr>
            <a:lvl4pPr>
              <a:defRPr sz="2000">
                <a:latin typeface="+mj-lt"/>
                <a:cs typeface="Arial" panose="020B0604020202020204" pitchFamily="34" charset="0"/>
              </a:defRPr>
            </a:lvl4pPr>
            <a:lvl5pPr>
              <a:defRPr sz="2000">
                <a:latin typeface="+mj-lt"/>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3"/>
          <p:cNvSpPr>
            <a:spLocks noGrp="1"/>
          </p:cNvSpPr>
          <p:nvPr>
            <p:ph sz="quarter" idx="11" hasCustomPrompt="1"/>
          </p:nvPr>
        </p:nvSpPr>
        <p:spPr>
          <a:xfrm>
            <a:off x="2057400" y="304800"/>
            <a:ext cx="4953000" cy="533400"/>
          </a:xfrm>
          <a:prstGeom prst="rect">
            <a:avLst/>
          </a:prstGeom>
        </p:spPr>
        <p:txBody>
          <a:bodyPr/>
          <a:lstStyle>
            <a:lvl1pPr marL="0" indent="0">
              <a:buNone/>
              <a:defRPr>
                <a:solidFill>
                  <a:schemeClr val="bg1"/>
                </a:solidFill>
                <a:latin typeface="+mj-lt"/>
              </a:defRPr>
            </a:lvl1pPr>
          </a:lstStyle>
          <a:p>
            <a:pPr marL="342900" marR="0" lvl="0" indent="-342900" defTabSz="914400" eaLnBrk="1" fontAlgn="auto" latinLnBrk="0" hangingPunct="1">
              <a:lnSpc>
                <a:spcPct val="100000"/>
              </a:lnSpc>
              <a:spcBef>
                <a:spcPts val="500"/>
              </a:spcBef>
              <a:spcAft>
                <a:spcPts val="0"/>
              </a:spcAft>
              <a:buClrTx/>
              <a:buSzPct val="100000"/>
              <a:tabLst/>
              <a:defRPr/>
            </a:pPr>
            <a:r>
              <a:rPr lang="en-US" dirty="0" smtClean="0"/>
              <a:t>Title TBA</a:t>
            </a:r>
            <a:endParaRPr lang="en-US" dirty="0"/>
          </a:p>
        </p:txBody>
      </p:sp>
    </p:spTree>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a:prstGeom prst="rect">
            <a:avLst/>
          </a:prstGeom>
        </p:spPr>
        <p:txBody>
          <a:bodyPr/>
          <a:lstStyle/>
          <a:p>
            <a:r>
              <a:rPr kumimoji="0" lang="en-US" smtClean="0"/>
              <a:t>Click to edit Master title style</a:t>
            </a:r>
            <a:endParaRPr kumimoji="0" lang="en-US"/>
          </a:p>
        </p:txBody>
      </p:sp>
      <p:sp>
        <p:nvSpPr>
          <p:cNvPr id="6" name="Slide Number Placeholder 5"/>
          <p:cNvSpPr>
            <a:spLocks noGrp="1"/>
          </p:cNvSpPr>
          <p:nvPr>
            <p:ph type="sldNum" sz="quarter" idx="12"/>
          </p:nvPr>
        </p:nvSpPr>
        <p:spPr>
          <a:xfrm>
            <a:off x="612648" y="6356350"/>
            <a:ext cx="502968" cy="365760"/>
          </a:xfrm>
          <a:prstGeom prst="rect">
            <a:avLst/>
          </a:prstGeom>
        </p:spPr>
        <p:txBody>
          <a:bodyPr/>
          <a:lstStyle>
            <a:lvl1pPr>
              <a:defRPr sz="1200">
                <a:solidFill>
                  <a:schemeClr val="tx2"/>
                </a:solidFill>
              </a:defRPr>
            </a:lvl1pPr>
          </a:lstStyle>
          <a:p>
            <a:fld id="{C8E38066-F069-41C9-B38D-47DB557F2632}" type="slidenum">
              <a:rPr lang="en-GB" smtClean="0"/>
              <a:pPr/>
              <a:t>‹#›</a:t>
            </a:fld>
            <a:endParaRPr lang="en-GB" dirty="0"/>
          </a:p>
        </p:txBody>
      </p:sp>
      <p:sp>
        <p:nvSpPr>
          <p:cNvPr id="8" name="Content Placeholder 7"/>
          <p:cNvSpPr>
            <a:spLocks noGrp="1"/>
          </p:cNvSpPr>
          <p:nvPr>
            <p:ph sz="quarter" idx="1"/>
          </p:nvPr>
        </p:nvSpPr>
        <p:spPr>
          <a:xfrm>
            <a:off x="457200" y="1219200"/>
            <a:ext cx="8229600" cy="4937760"/>
          </a:xfrm>
          <a:prstGeom prst="rect">
            <a:avLst/>
          </a:prstGeom>
        </p:spPr>
        <p:txBody>
          <a:body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Tree>
    <p:extLst>
      <p:ext uri="{BB962C8B-B14F-4D97-AF65-F5344CB8AC3E}">
        <p14:creationId xmlns:p14="http://schemas.microsoft.com/office/powerpoint/2010/main" val="427744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8"/>
            <a:ext cx="7886700" cy="1325563"/>
          </a:xfrm>
          <a:prstGeom prst="rect">
            <a:avLst/>
          </a:prstGeo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294217" y="1479304"/>
            <a:ext cx="8583085" cy="4472234"/>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2354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6"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6"/>
          <a:srcRect/>
          <a:stretch>
            <a:fillRect/>
          </a:stretch>
        </a:blipFill>
        <a:effectLst/>
      </p:bgPr>
    </p:bg>
    <p:spTree>
      <p:nvGrpSpPr>
        <p:cNvPr id="1" name=""/>
        <p:cNvGrpSpPr/>
        <p:nvPr/>
      </p:nvGrpSpPr>
      <p:grpSpPr>
        <a:xfrm>
          <a:off x="0" y="0"/>
          <a:ext cx="0" cy="0"/>
          <a:chOff x="0" y="0"/>
          <a:chExt cx="0" cy="0"/>
        </a:xfrm>
      </p:grpSpPr>
      <p:sp>
        <p:nvSpPr>
          <p:cNvPr id="2" name="Shape 2"/>
          <p:cNvSpPr>
            <a:spLocks noGrp="1"/>
          </p:cNvSpPr>
          <p:nvPr>
            <p:ph type="sldNum" sz="quarter" idx="2"/>
          </p:nvPr>
        </p:nvSpPr>
        <p:spPr>
          <a:xfrm>
            <a:off x="7239000" y="6546850"/>
            <a:ext cx="1905000" cy="256540"/>
          </a:xfrm>
          <a:prstGeom prst="rect">
            <a:avLst/>
          </a:prstGeom>
          <a:ln w="12700">
            <a:miter lim="400000"/>
          </a:ln>
        </p:spPr>
        <p:txBody>
          <a:bodyPr lIns="45719" rIns="45719">
            <a:spAutoFit/>
          </a:bodyPr>
          <a:lstStyle>
            <a:lvl1pPr algn="r">
              <a:spcBef>
                <a:spcPts val="600"/>
              </a:spcBef>
              <a:defRPr sz="1000">
                <a:latin typeface="Calibri"/>
                <a:ea typeface="Calibri"/>
                <a:cs typeface="Calibri"/>
                <a:sym typeface="Calibri"/>
              </a:defRPr>
            </a:lvl1pPr>
          </a:lstStyle>
          <a:p>
            <a:pPr lvl="0"/>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med"/>
  <p:hf hdr="0" ftr="0" dt="0"/>
  <p:txStyles>
    <p:titleStyle>
      <a:lvl1pPr algn="r">
        <a:defRPr sz="3200">
          <a:solidFill>
            <a:srgbClr val="FFFFFF"/>
          </a:solidFill>
          <a:latin typeface="Arial Bold"/>
          <a:ea typeface="Arial Bold"/>
          <a:cs typeface="Arial Bold"/>
          <a:sym typeface="Arial Bold"/>
        </a:defRPr>
      </a:lvl1pPr>
      <a:lvl2pPr algn="r">
        <a:defRPr sz="3200">
          <a:solidFill>
            <a:srgbClr val="FFFFFF"/>
          </a:solidFill>
          <a:latin typeface="Arial Bold"/>
          <a:ea typeface="Arial Bold"/>
          <a:cs typeface="Arial Bold"/>
          <a:sym typeface="Arial Bold"/>
        </a:defRPr>
      </a:lvl2pPr>
      <a:lvl3pPr algn="r">
        <a:defRPr sz="3200">
          <a:solidFill>
            <a:srgbClr val="FFFFFF"/>
          </a:solidFill>
          <a:latin typeface="Arial Bold"/>
          <a:ea typeface="Arial Bold"/>
          <a:cs typeface="Arial Bold"/>
          <a:sym typeface="Arial Bold"/>
        </a:defRPr>
      </a:lvl3pPr>
      <a:lvl4pPr algn="r">
        <a:defRPr sz="3200">
          <a:solidFill>
            <a:srgbClr val="FFFFFF"/>
          </a:solidFill>
          <a:latin typeface="Arial Bold"/>
          <a:ea typeface="Arial Bold"/>
          <a:cs typeface="Arial Bold"/>
          <a:sym typeface="Arial Bold"/>
        </a:defRPr>
      </a:lvl4pPr>
      <a:lvl5pPr algn="r">
        <a:defRPr sz="3200">
          <a:solidFill>
            <a:srgbClr val="FFFFFF"/>
          </a:solidFill>
          <a:latin typeface="Arial Bold"/>
          <a:ea typeface="Arial Bold"/>
          <a:cs typeface="Arial Bold"/>
          <a:sym typeface="Arial Bold"/>
        </a:defRPr>
      </a:lvl5pPr>
      <a:lvl6pPr indent="457200" algn="r">
        <a:defRPr sz="3200">
          <a:solidFill>
            <a:srgbClr val="FFFFFF"/>
          </a:solidFill>
          <a:latin typeface="Arial Bold"/>
          <a:ea typeface="Arial Bold"/>
          <a:cs typeface="Arial Bold"/>
          <a:sym typeface="Arial Bold"/>
        </a:defRPr>
      </a:lvl6pPr>
      <a:lvl7pPr indent="914400" algn="r">
        <a:defRPr sz="3200">
          <a:solidFill>
            <a:srgbClr val="FFFFFF"/>
          </a:solidFill>
          <a:latin typeface="Arial Bold"/>
          <a:ea typeface="Arial Bold"/>
          <a:cs typeface="Arial Bold"/>
          <a:sym typeface="Arial Bold"/>
        </a:defRPr>
      </a:lvl7pPr>
      <a:lvl8pPr indent="1371600" algn="r">
        <a:defRPr sz="3200">
          <a:solidFill>
            <a:srgbClr val="FFFFFF"/>
          </a:solidFill>
          <a:latin typeface="Arial Bold"/>
          <a:ea typeface="Arial Bold"/>
          <a:cs typeface="Arial Bold"/>
          <a:sym typeface="Arial Bold"/>
        </a:defRPr>
      </a:lvl8pPr>
      <a:lvl9pPr indent="1828800" algn="r">
        <a:defRPr sz="3200">
          <a:solidFill>
            <a:srgbClr val="FFFFFF"/>
          </a:solidFill>
          <a:latin typeface="Arial Bold"/>
          <a:ea typeface="Arial Bold"/>
          <a:cs typeface="Arial Bold"/>
          <a:sym typeface="Arial Bold"/>
        </a:defRPr>
      </a:lvl9pPr>
    </p:titleStyle>
    <p:bodyStyle>
      <a:lvl1pPr marL="342900" indent="-342900">
        <a:spcBef>
          <a:spcPts val="500"/>
        </a:spcBef>
        <a:buSzPct val="100000"/>
        <a:buFont typeface="Arial"/>
        <a:buChar char="•"/>
        <a:defRPr sz="2400">
          <a:solidFill>
            <a:srgbClr val="002569"/>
          </a:solidFill>
          <a:latin typeface="Arial Bold"/>
          <a:ea typeface="Arial Bold"/>
          <a:cs typeface="Arial Bold"/>
          <a:sym typeface="Arial Bold"/>
        </a:defRPr>
      </a:lvl1pPr>
      <a:lvl2pPr marL="768927" indent="-311727">
        <a:spcBef>
          <a:spcPts val="500"/>
        </a:spcBef>
        <a:buSzPct val="100000"/>
        <a:buFont typeface="Arial"/>
        <a:buChar char="•"/>
        <a:defRPr sz="2400">
          <a:solidFill>
            <a:srgbClr val="002569"/>
          </a:solidFill>
          <a:latin typeface="Arial Bold"/>
          <a:ea typeface="Arial Bold"/>
          <a:cs typeface="Arial Bold"/>
          <a:sym typeface="Arial Bold"/>
        </a:defRPr>
      </a:lvl2pPr>
      <a:lvl3pPr marL="1188719" indent="-274319">
        <a:spcBef>
          <a:spcPts val="500"/>
        </a:spcBef>
        <a:buSzPct val="100000"/>
        <a:buFont typeface="Arial"/>
        <a:buChar char="o"/>
        <a:defRPr sz="2400">
          <a:solidFill>
            <a:srgbClr val="002569"/>
          </a:solidFill>
          <a:latin typeface="Arial Bold"/>
          <a:ea typeface="Arial Bold"/>
          <a:cs typeface="Arial Bold"/>
          <a:sym typeface="Arial Bold"/>
        </a:defRPr>
      </a:lvl3pPr>
      <a:lvl4pPr marL="1676400" indent="-304800">
        <a:spcBef>
          <a:spcPts val="500"/>
        </a:spcBef>
        <a:buSzPct val="100000"/>
        <a:buFont typeface="Arial"/>
        <a:buChar char="▪"/>
        <a:defRPr sz="2400">
          <a:solidFill>
            <a:srgbClr val="002569"/>
          </a:solidFill>
          <a:latin typeface="Arial Bold"/>
          <a:ea typeface="Arial Bold"/>
          <a:cs typeface="Arial Bold"/>
          <a:sym typeface="Arial Bold"/>
        </a:defRPr>
      </a:lvl4pPr>
      <a:lvl5pPr marL="2171700" indent="-342900">
        <a:spcBef>
          <a:spcPts val="500"/>
        </a:spcBef>
        <a:buSzPct val="100000"/>
        <a:buFont typeface="Arial"/>
        <a:buChar char="•"/>
        <a:defRPr sz="2400">
          <a:solidFill>
            <a:srgbClr val="002569"/>
          </a:solidFill>
          <a:latin typeface="Arial Bold"/>
          <a:ea typeface="Arial Bold"/>
          <a:cs typeface="Arial Bold"/>
          <a:sym typeface="Arial Bold"/>
        </a:defRPr>
      </a:lvl5pPr>
      <a:lvl6pPr indent="2286000">
        <a:spcBef>
          <a:spcPts val="500"/>
        </a:spcBef>
        <a:buFont typeface="Arial"/>
        <a:defRPr sz="2400">
          <a:solidFill>
            <a:srgbClr val="002569"/>
          </a:solidFill>
          <a:latin typeface="Arial Bold"/>
          <a:ea typeface="Arial Bold"/>
          <a:cs typeface="Arial Bold"/>
          <a:sym typeface="Arial Bold"/>
        </a:defRPr>
      </a:lvl6pPr>
      <a:lvl7pPr indent="2743200">
        <a:spcBef>
          <a:spcPts val="500"/>
        </a:spcBef>
        <a:buFont typeface="Arial"/>
        <a:defRPr sz="2400">
          <a:solidFill>
            <a:srgbClr val="002569"/>
          </a:solidFill>
          <a:latin typeface="Arial Bold"/>
          <a:ea typeface="Arial Bold"/>
          <a:cs typeface="Arial Bold"/>
          <a:sym typeface="Arial Bold"/>
        </a:defRPr>
      </a:lvl7pPr>
      <a:lvl8pPr indent="3200400">
        <a:spcBef>
          <a:spcPts val="500"/>
        </a:spcBef>
        <a:buFont typeface="Arial"/>
        <a:defRPr sz="2400">
          <a:solidFill>
            <a:srgbClr val="002569"/>
          </a:solidFill>
          <a:latin typeface="Arial Bold"/>
          <a:ea typeface="Arial Bold"/>
          <a:cs typeface="Arial Bold"/>
          <a:sym typeface="Arial Bold"/>
        </a:defRPr>
      </a:lvl8pPr>
      <a:lvl9pPr indent="3657600">
        <a:spcBef>
          <a:spcPts val="500"/>
        </a:spcBef>
        <a:buFont typeface="Arial"/>
        <a:defRPr sz="2400">
          <a:solidFill>
            <a:srgbClr val="002569"/>
          </a:solidFill>
          <a:latin typeface="Arial Bold"/>
          <a:ea typeface="Arial Bold"/>
          <a:cs typeface="Arial Bold"/>
          <a:sym typeface="Arial Bold"/>
        </a:defRPr>
      </a:lvl9pPr>
    </p:bodyStyle>
    <p:otherStyle>
      <a:lvl1pPr algn="r" defTabSz="457200">
        <a:spcBef>
          <a:spcPts val="600"/>
        </a:spcBef>
        <a:defRPr sz="1000">
          <a:solidFill>
            <a:schemeClr val="tx1"/>
          </a:solidFill>
          <a:latin typeface="+mn-lt"/>
          <a:ea typeface="+mn-ea"/>
          <a:cs typeface="+mn-cs"/>
          <a:sym typeface="Calibri"/>
        </a:defRPr>
      </a:lvl1pPr>
      <a:lvl2pPr indent="457200" algn="r" defTabSz="457200">
        <a:spcBef>
          <a:spcPts val="600"/>
        </a:spcBef>
        <a:defRPr sz="1000">
          <a:solidFill>
            <a:schemeClr val="tx1"/>
          </a:solidFill>
          <a:latin typeface="+mn-lt"/>
          <a:ea typeface="+mn-ea"/>
          <a:cs typeface="+mn-cs"/>
          <a:sym typeface="Calibri"/>
        </a:defRPr>
      </a:lvl2pPr>
      <a:lvl3pPr indent="914400" algn="r" defTabSz="457200">
        <a:spcBef>
          <a:spcPts val="600"/>
        </a:spcBef>
        <a:defRPr sz="1000">
          <a:solidFill>
            <a:schemeClr val="tx1"/>
          </a:solidFill>
          <a:latin typeface="+mn-lt"/>
          <a:ea typeface="+mn-ea"/>
          <a:cs typeface="+mn-cs"/>
          <a:sym typeface="Calibri"/>
        </a:defRPr>
      </a:lvl3pPr>
      <a:lvl4pPr indent="1371600" algn="r" defTabSz="457200">
        <a:spcBef>
          <a:spcPts val="600"/>
        </a:spcBef>
        <a:defRPr sz="1000">
          <a:solidFill>
            <a:schemeClr val="tx1"/>
          </a:solidFill>
          <a:latin typeface="+mn-lt"/>
          <a:ea typeface="+mn-ea"/>
          <a:cs typeface="+mn-cs"/>
          <a:sym typeface="Calibri"/>
        </a:defRPr>
      </a:lvl4pPr>
      <a:lvl5pPr indent="1828800" algn="r" defTabSz="457200">
        <a:spcBef>
          <a:spcPts val="600"/>
        </a:spcBef>
        <a:defRPr sz="1000">
          <a:solidFill>
            <a:schemeClr val="tx1"/>
          </a:solidFill>
          <a:latin typeface="+mn-lt"/>
          <a:ea typeface="+mn-ea"/>
          <a:cs typeface="+mn-cs"/>
          <a:sym typeface="Calibri"/>
        </a:defRPr>
      </a:lvl5pPr>
      <a:lvl6pPr indent="2286000" algn="r" defTabSz="457200">
        <a:spcBef>
          <a:spcPts val="600"/>
        </a:spcBef>
        <a:defRPr sz="1000">
          <a:solidFill>
            <a:schemeClr val="tx1"/>
          </a:solidFill>
          <a:latin typeface="+mn-lt"/>
          <a:ea typeface="+mn-ea"/>
          <a:cs typeface="+mn-cs"/>
          <a:sym typeface="Calibri"/>
        </a:defRPr>
      </a:lvl6pPr>
      <a:lvl7pPr indent="2743200" algn="r" defTabSz="457200">
        <a:spcBef>
          <a:spcPts val="600"/>
        </a:spcBef>
        <a:defRPr sz="1000">
          <a:solidFill>
            <a:schemeClr val="tx1"/>
          </a:solidFill>
          <a:latin typeface="+mn-lt"/>
          <a:ea typeface="+mn-ea"/>
          <a:cs typeface="+mn-cs"/>
          <a:sym typeface="Calibri"/>
        </a:defRPr>
      </a:lvl7pPr>
      <a:lvl8pPr indent="3200400" algn="r" defTabSz="457200">
        <a:spcBef>
          <a:spcPts val="600"/>
        </a:spcBef>
        <a:defRPr sz="1000">
          <a:solidFill>
            <a:schemeClr val="tx1"/>
          </a:solidFill>
          <a:latin typeface="+mn-lt"/>
          <a:ea typeface="+mn-ea"/>
          <a:cs typeface="+mn-cs"/>
          <a:sym typeface="Calibri"/>
        </a:defRPr>
      </a:lvl8pPr>
      <a:lvl9pPr indent="3657600" algn="r" defTabSz="457200">
        <a:spcBef>
          <a:spcPts val="600"/>
        </a:spcBef>
        <a:defRPr sz="1000">
          <a:solidFill>
            <a:schemeClr val="tx1"/>
          </a:solidFill>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 Id="rId3" Type="http://schemas.openxmlformats.org/officeDocument/2006/relationships/image" Target="../media/image18.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9.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5" Type="http://schemas.openxmlformats.org/officeDocument/2006/relationships/image" Target="../media/image24.png"/><Relationship Id="rId6" Type="http://schemas.openxmlformats.org/officeDocument/2006/relationships/image" Target="../media/image25.jpeg"/><Relationship Id="rId1" Type="http://schemas.openxmlformats.org/officeDocument/2006/relationships/slideLayout" Target="../slideLayouts/slideLayout3.xml"/><Relationship Id="rId2"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6.png"/><Relationship Id="rId3" Type="http://schemas.openxmlformats.org/officeDocument/2006/relationships/image" Target="../media/image27.gi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tiff"/><Relationship Id="rId5" Type="http://schemas.openxmlformats.org/officeDocument/2006/relationships/image" Target="../media/image11.png"/><Relationship Id="rId6" Type="http://schemas.openxmlformats.org/officeDocument/2006/relationships/image" Target="../media/image12.tiff"/><Relationship Id="rId7" Type="http://schemas.openxmlformats.org/officeDocument/2006/relationships/image" Target="../media/image13.tiff"/><Relationship Id="rId1" Type="http://schemas.openxmlformats.org/officeDocument/2006/relationships/slideLayout" Target="../slideLayouts/slideLayout3.xml"/><Relationship Id="rId2"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tiff"/><Relationship Id="rId3" Type="http://schemas.openxmlformats.org/officeDocument/2006/relationships/image" Target="../media/image15.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10"/>
          <p:cNvSpPr>
            <a:spLocks noGrp="1"/>
          </p:cNvSpPr>
          <p:nvPr>
            <p:ph type="title" idx="4294967295"/>
          </p:nvPr>
        </p:nvSpPr>
        <p:spPr>
          <a:xfrm>
            <a:off x="618435" y="2195417"/>
            <a:ext cx="7001565" cy="993131"/>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lvl1pPr algn="l">
              <a:defRPr sz="4200" b="1">
                <a:latin typeface="Droid Serif"/>
                <a:ea typeface="Droid Serif"/>
                <a:cs typeface="Droid Serif"/>
                <a:sym typeface="Droid Serif"/>
              </a:defRPr>
            </a:lvl1pPr>
          </a:lstStyle>
          <a:p>
            <a:r>
              <a:rPr lang="en-US" dirty="0">
                <a:latin typeface="+mj-ea"/>
                <a:ea typeface="+mj-ea"/>
              </a:rPr>
              <a:t>Review of CEOS Carbon Strategy </a:t>
            </a:r>
          </a:p>
        </p:txBody>
      </p:sp>
      <p:sp>
        <p:nvSpPr>
          <p:cNvPr id="11" name="Shape 11"/>
          <p:cNvSpPr/>
          <p:nvPr/>
        </p:nvSpPr>
        <p:spPr>
          <a:xfrm>
            <a:off x="618435" y="4648200"/>
            <a:ext cx="4810858" cy="1398589"/>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defTabSz="914400">
              <a:lnSpc>
                <a:spcPct val="150000"/>
              </a:lnSpc>
              <a:defRPr>
                <a:solidFill>
                  <a:srgbClr val="000000"/>
                </a:solidFill>
              </a:defRPr>
            </a:pPr>
            <a:endParaRPr lang="en-US" dirty="0" smtClean="0">
              <a:solidFill>
                <a:srgbClr val="FFFFFF"/>
              </a:solidFill>
              <a:latin typeface="+mj-lt"/>
              <a:ea typeface="Arial Bold"/>
              <a:cs typeface="Arial Bold"/>
              <a:sym typeface="Arial Bold"/>
            </a:endParaRPr>
          </a:p>
          <a:p>
            <a:pPr lvl="0" defTabSz="914400">
              <a:lnSpc>
                <a:spcPct val="150000"/>
              </a:lnSpc>
              <a:defRPr>
                <a:solidFill>
                  <a:srgbClr val="000000"/>
                </a:solidFill>
              </a:defRPr>
            </a:pPr>
            <a:r>
              <a:rPr lang="en-US" dirty="0" smtClean="0">
                <a:solidFill>
                  <a:srgbClr val="FFFFFF"/>
                </a:solidFill>
                <a:latin typeface="+mj-lt"/>
                <a:ea typeface="Arial Bold"/>
                <a:cs typeface="Arial Bold"/>
                <a:sym typeface="Arial Bold"/>
              </a:rPr>
              <a:t>Mark Dowell</a:t>
            </a:r>
          </a:p>
          <a:p>
            <a:pPr lvl="0" defTabSz="914400">
              <a:lnSpc>
                <a:spcPct val="150000"/>
              </a:lnSpc>
              <a:defRPr>
                <a:solidFill>
                  <a:srgbClr val="000000"/>
                </a:solidFill>
              </a:defRPr>
            </a:pPr>
            <a:r>
              <a:rPr lang="en-US" dirty="0" smtClean="0">
                <a:solidFill>
                  <a:srgbClr val="FFFFFF"/>
                </a:solidFill>
                <a:latin typeface="+mj-lt"/>
                <a:ea typeface="Arial Bold"/>
                <a:cs typeface="Arial Bold"/>
                <a:sym typeface="Arial Bold"/>
              </a:rPr>
              <a:t>European Commission – JRC </a:t>
            </a:r>
            <a:endParaRPr dirty="0">
              <a:solidFill>
                <a:srgbClr val="FFFFFF"/>
              </a:solidFill>
              <a:latin typeface="+mj-lt"/>
              <a:ea typeface="Arial Bold"/>
              <a:cs typeface="Arial Bold"/>
              <a:sym typeface="Arial Bold"/>
            </a:endParaRPr>
          </a:p>
        </p:txBody>
      </p:sp>
      <p:pic>
        <p:nvPicPr>
          <p:cNvPr id="12" name="ceos_logo.png"/>
          <p:cNvPicPr/>
          <p:nvPr/>
        </p:nvPicPr>
        <p:blipFill>
          <a:blip r:embed="rId2">
            <a:extLst/>
          </a:blip>
          <a:stretch>
            <a:fillRect/>
          </a:stretch>
        </p:blipFill>
        <p:spPr>
          <a:xfrm>
            <a:off x="618435" y="381000"/>
            <a:ext cx="2507906" cy="993132"/>
          </a:xfrm>
          <a:prstGeom prst="rect">
            <a:avLst/>
          </a:prstGeom>
          <a:ln w="12700">
            <a:miter lim="400000"/>
          </a:ln>
        </p:spPr>
      </p:pic>
      <p:sp>
        <p:nvSpPr>
          <p:cNvPr id="5" name="Shape 10"/>
          <p:cNvSpPr txBox="1">
            <a:spLocks/>
          </p:cNvSpPr>
          <p:nvPr/>
        </p:nvSpPr>
        <p:spPr>
          <a:xfrm>
            <a:off x="618435" y="1410229"/>
            <a:ext cx="2806211" cy="210183"/>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lvl1pPr algn="l">
              <a:defRPr sz="4200" b="1">
                <a:solidFill>
                  <a:srgbClr val="FFFFFF"/>
                </a:solidFill>
                <a:latin typeface="Droid Serif"/>
                <a:ea typeface="Droid Serif"/>
                <a:cs typeface="Droid Serif"/>
                <a:sym typeface="Droid Serif"/>
              </a:defRPr>
            </a:lvl1pPr>
            <a:lvl2pPr algn="r">
              <a:defRPr sz="3200">
                <a:solidFill>
                  <a:srgbClr val="FFFFFF"/>
                </a:solidFill>
                <a:latin typeface="Arial Bold"/>
                <a:ea typeface="Arial Bold"/>
                <a:cs typeface="Arial Bold"/>
                <a:sym typeface="Arial Bold"/>
              </a:defRPr>
            </a:lvl2pPr>
            <a:lvl3pPr algn="r">
              <a:defRPr sz="3200">
                <a:solidFill>
                  <a:srgbClr val="FFFFFF"/>
                </a:solidFill>
                <a:latin typeface="Arial Bold"/>
                <a:ea typeface="Arial Bold"/>
                <a:cs typeface="Arial Bold"/>
                <a:sym typeface="Arial Bold"/>
              </a:defRPr>
            </a:lvl3pPr>
            <a:lvl4pPr algn="r">
              <a:defRPr sz="3200">
                <a:solidFill>
                  <a:srgbClr val="FFFFFF"/>
                </a:solidFill>
                <a:latin typeface="Arial Bold"/>
                <a:ea typeface="Arial Bold"/>
                <a:cs typeface="Arial Bold"/>
                <a:sym typeface="Arial Bold"/>
              </a:defRPr>
            </a:lvl4pPr>
            <a:lvl5pPr algn="r">
              <a:defRPr sz="3200">
                <a:solidFill>
                  <a:srgbClr val="FFFFFF"/>
                </a:solidFill>
                <a:latin typeface="Arial Bold"/>
                <a:ea typeface="Arial Bold"/>
                <a:cs typeface="Arial Bold"/>
                <a:sym typeface="Arial Bold"/>
              </a:defRPr>
            </a:lvl5pPr>
            <a:lvl6pPr indent="457200" algn="r">
              <a:defRPr sz="3200">
                <a:solidFill>
                  <a:srgbClr val="FFFFFF"/>
                </a:solidFill>
                <a:latin typeface="Arial Bold"/>
                <a:ea typeface="Arial Bold"/>
                <a:cs typeface="Arial Bold"/>
                <a:sym typeface="Arial Bold"/>
              </a:defRPr>
            </a:lvl6pPr>
            <a:lvl7pPr indent="914400" algn="r">
              <a:defRPr sz="3200">
                <a:solidFill>
                  <a:srgbClr val="FFFFFF"/>
                </a:solidFill>
                <a:latin typeface="Arial Bold"/>
                <a:ea typeface="Arial Bold"/>
                <a:cs typeface="Arial Bold"/>
                <a:sym typeface="Arial Bold"/>
              </a:defRPr>
            </a:lvl7pPr>
            <a:lvl8pPr indent="1371600" algn="r">
              <a:defRPr sz="3200">
                <a:solidFill>
                  <a:srgbClr val="FFFFFF"/>
                </a:solidFill>
                <a:latin typeface="Arial Bold"/>
                <a:ea typeface="Arial Bold"/>
                <a:cs typeface="Arial Bold"/>
                <a:sym typeface="Arial Bold"/>
              </a:defRPr>
            </a:lvl8pPr>
            <a:lvl9pPr indent="1828800" algn="r">
              <a:defRPr sz="3200">
                <a:solidFill>
                  <a:srgbClr val="FFFFFF"/>
                </a:solidFill>
                <a:latin typeface="Arial Bold"/>
                <a:ea typeface="Arial Bold"/>
                <a:cs typeface="Arial Bold"/>
                <a:sym typeface="Arial Bold"/>
              </a:defRPr>
            </a:lvl9pPr>
          </a:lstStyle>
          <a:p>
            <a:pPr defTabSz="914400">
              <a:defRPr sz="1800" b="0">
                <a:solidFill>
                  <a:srgbClr val="000000"/>
                </a:solidFill>
              </a:defRPr>
            </a:pPr>
            <a:r>
              <a:rPr lang="en-US" sz="1050" dirty="0" smtClean="0">
                <a:solidFill>
                  <a:schemeClr val="bg1">
                    <a:lumMod val="20000"/>
                    <a:lumOff val="80000"/>
                  </a:schemeClr>
                </a:solidFill>
                <a:latin typeface="+mj-lt"/>
              </a:rPr>
              <a:t>Committee on Earth Observation Satellites</a:t>
            </a:r>
            <a:endParaRPr lang="en-US" sz="1050" dirty="0">
              <a:solidFill>
                <a:schemeClr val="bg1">
                  <a:lumMod val="20000"/>
                  <a:lumOff val="80000"/>
                </a:schemeClr>
              </a:solidFill>
              <a:latin typeface="+mj-lt"/>
            </a:endParaRPr>
          </a:p>
        </p:txBody>
      </p:sp>
      <p:sp>
        <p:nvSpPr>
          <p:cNvPr id="2" name="TextBox 1"/>
          <p:cNvSpPr txBox="1"/>
          <p:nvPr/>
        </p:nvSpPr>
        <p:spPr>
          <a:xfrm>
            <a:off x="9800823" y="1725769"/>
            <a:ext cx="92396" cy="369330"/>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4572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2569"/>
              </a:solidFill>
              <a:effectLst/>
              <a:uFillTx/>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76200" y="1219200"/>
            <a:ext cx="9067800" cy="5410200"/>
          </a:xfrm>
        </p:spPr>
        <p:txBody>
          <a:bodyPr/>
          <a:lstStyle/>
          <a:p>
            <a:pPr marL="457200" lvl="1" indent="0">
              <a:buNone/>
            </a:pPr>
            <a:r>
              <a:rPr lang="en-US" sz="2800" b="1" dirty="0" smtClean="0">
                <a:solidFill>
                  <a:srgbClr val="17375E"/>
                </a:solidFill>
                <a:latin typeface="Calibri" charset="0"/>
              </a:rPr>
              <a:t>Deliveries:</a:t>
            </a:r>
            <a:endParaRPr lang="en-US" sz="1600" dirty="0" smtClean="0">
              <a:solidFill>
                <a:srgbClr val="17375E"/>
              </a:solidFill>
              <a:latin typeface="Calibri" charset="0"/>
            </a:endParaRPr>
          </a:p>
          <a:p>
            <a:pPr lvl="1"/>
            <a:r>
              <a:rPr lang="en-US" sz="1800" dirty="0" smtClean="0">
                <a:solidFill>
                  <a:srgbClr val="17375E"/>
                </a:solidFill>
                <a:latin typeface="Calibri"/>
                <a:cs typeface="Calibri"/>
              </a:rPr>
              <a:t>Merged </a:t>
            </a:r>
            <a:r>
              <a:rPr lang="en-US" sz="1800" dirty="0">
                <a:solidFill>
                  <a:srgbClr val="17375E"/>
                </a:solidFill>
                <a:latin typeface="Calibri"/>
                <a:cs typeface="Calibri"/>
              </a:rPr>
              <a:t>CARB AI 16+</a:t>
            </a:r>
            <a:r>
              <a:rPr lang="en-US" sz="1800" dirty="0" smtClean="0">
                <a:solidFill>
                  <a:srgbClr val="17375E"/>
                </a:solidFill>
                <a:latin typeface="Calibri"/>
                <a:cs typeface="Calibri"/>
              </a:rPr>
              <a:t>18: ACC to support the </a:t>
            </a:r>
            <a:r>
              <a:rPr lang="en-US" sz="1800" dirty="0" err="1" smtClean="0">
                <a:solidFill>
                  <a:srgbClr val="17375E"/>
                </a:solidFill>
                <a:latin typeface="Calibri"/>
                <a:cs typeface="Calibri"/>
              </a:rPr>
              <a:t>organisation</a:t>
            </a:r>
            <a:r>
              <a:rPr lang="en-US" sz="1800" dirty="0" smtClean="0">
                <a:solidFill>
                  <a:srgbClr val="17375E"/>
                </a:solidFill>
                <a:latin typeface="Calibri"/>
                <a:cs typeface="Calibri"/>
              </a:rPr>
              <a:t> of yearly IWGGMS (</a:t>
            </a:r>
            <a:r>
              <a:rPr lang="en-US" sz="1800" dirty="0">
                <a:solidFill>
                  <a:srgbClr val="17375E"/>
                </a:solidFill>
                <a:latin typeface="Calibri"/>
                <a:cs typeface="Calibri"/>
              </a:rPr>
              <a:t>International Workshop on Greenhouse Gas Measurements from </a:t>
            </a:r>
            <a:r>
              <a:rPr lang="en-US" sz="1800" dirty="0" smtClean="0">
                <a:solidFill>
                  <a:srgbClr val="17375E"/>
                </a:solidFill>
                <a:latin typeface="Calibri"/>
                <a:cs typeface="Calibri"/>
              </a:rPr>
              <a:t>Space): next planned at FMI (Helsinki, Finland) on 6-8 June 2017</a:t>
            </a:r>
            <a:endParaRPr lang="en-US" sz="1800" dirty="0">
              <a:solidFill>
                <a:srgbClr val="17375E"/>
              </a:solidFill>
              <a:latin typeface="Calibri"/>
              <a:cs typeface="Calibri"/>
            </a:endParaRPr>
          </a:p>
          <a:p>
            <a:pPr lvl="1"/>
            <a:r>
              <a:rPr lang="en-US" sz="1800" dirty="0" smtClean="0">
                <a:solidFill>
                  <a:srgbClr val="17375E"/>
                </a:solidFill>
                <a:latin typeface="Calibri"/>
                <a:cs typeface="Calibri"/>
              </a:rPr>
              <a:t>Merged </a:t>
            </a:r>
            <a:r>
              <a:rPr lang="en-US" sz="1800" dirty="0">
                <a:solidFill>
                  <a:srgbClr val="17375E"/>
                </a:solidFill>
                <a:latin typeface="Calibri"/>
                <a:cs typeface="Calibri"/>
              </a:rPr>
              <a:t>CARB AI 17+</a:t>
            </a:r>
            <a:r>
              <a:rPr lang="en-US" sz="1800" dirty="0" smtClean="0">
                <a:solidFill>
                  <a:srgbClr val="17375E"/>
                </a:solidFill>
                <a:latin typeface="Calibri"/>
                <a:cs typeface="Calibri"/>
              </a:rPr>
              <a:t>19+23: ACC will prepare a white paper within 2 years (?)</a:t>
            </a:r>
            <a:endParaRPr lang="en-US" sz="1800" dirty="0">
              <a:solidFill>
                <a:srgbClr val="17375E"/>
              </a:solidFill>
              <a:latin typeface="Calibri"/>
              <a:cs typeface="Calibri"/>
            </a:endParaRPr>
          </a:p>
          <a:p>
            <a:pPr lvl="1"/>
            <a:r>
              <a:rPr lang="en-US" sz="1800" dirty="0" smtClean="0">
                <a:solidFill>
                  <a:srgbClr val="17375E"/>
                </a:solidFill>
                <a:latin typeface="Calibri"/>
                <a:cs typeface="Calibri"/>
              </a:rPr>
              <a:t>CARB </a:t>
            </a:r>
            <a:r>
              <a:rPr lang="en-US" sz="1800" dirty="0">
                <a:solidFill>
                  <a:srgbClr val="17375E"/>
                </a:solidFill>
                <a:latin typeface="Calibri"/>
                <a:cs typeface="Calibri"/>
              </a:rPr>
              <a:t>AI </a:t>
            </a:r>
            <a:r>
              <a:rPr lang="en-US" sz="1800" dirty="0" smtClean="0">
                <a:solidFill>
                  <a:srgbClr val="17375E"/>
                </a:solidFill>
                <a:latin typeface="Calibri"/>
                <a:cs typeface="Calibri"/>
              </a:rPr>
              <a:t>20: ACC will write a Technical Note within 2 years</a:t>
            </a:r>
            <a:endParaRPr lang="en-US" sz="1800" dirty="0">
              <a:solidFill>
                <a:srgbClr val="17375E"/>
              </a:solidFill>
              <a:latin typeface="Calibri"/>
              <a:cs typeface="Calibri"/>
            </a:endParaRPr>
          </a:p>
          <a:p>
            <a:pPr marL="457200" lvl="1" indent="0">
              <a:buNone/>
            </a:pPr>
            <a:endParaRPr lang="en-US" sz="1600" dirty="0" smtClean="0">
              <a:solidFill>
                <a:srgbClr val="17375E"/>
              </a:solidFill>
              <a:latin typeface="Calibri" charset="0"/>
            </a:endParaRPr>
          </a:p>
          <a:p>
            <a:pPr marL="457200" lvl="1" indent="0">
              <a:buNone/>
            </a:pPr>
            <a:r>
              <a:rPr lang="en-US" sz="2800" b="1" dirty="0" smtClean="0">
                <a:solidFill>
                  <a:srgbClr val="17375E"/>
                </a:solidFill>
                <a:latin typeface="Calibri" charset="0"/>
              </a:rPr>
              <a:t>People involved:</a:t>
            </a:r>
            <a:endParaRPr lang="en-US" sz="1600" dirty="0" smtClean="0">
              <a:solidFill>
                <a:srgbClr val="17375E"/>
              </a:solidFill>
              <a:latin typeface="Calibri" charset="0"/>
            </a:endParaRPr>
          </a:p>
          <a:p>
            <a:pPr marL="457200" lvl="1" indent="0">
              <a:buNone/>
            </a:pPr>
            <a:r>
              <a:rPr lang="en-US" sz="1800" dirty="0">
                <a:solidFill>
                  <a:srgbClr val="17375E"/>
                </a:solidFill>
                <a:latin typeface="Calibri" charset="0"/>
              </a:rPr>
              <a:t>ACC GHG activities lead: D. Crisp (NASA) </a:t>
            </a:r>
          </a:p>
          <a:p>
            <a:pPr marL="457200" lvl="1" indent="0">
              <a:buNone/>
            </a:pPr>
            <a:endParaRPr lang="en-US" sz="1800" dirty="0">
              <a:solidFill>
                <a:srgbClr val="17375E"/>
              </a:solidFill>
              <a:latin typeface="Calibri" charset="0"/>
            </a:endParaRPr>
          </a:p>
          <a:p>
            <a:pPr marL="457200" lvl="1" indent="0">
              <a:buNone/>
            </a:pPr>
            <a:r>
              <a:rPr lang="en-US" altLang="ja-JP" sz="1800" dirty="0">
                <a:latin typeface="Calibri" charset="0"/>
              </a:rPr>
              <a:t>M. Nakajima, K. </a:t>
            </a:r>
            <a:r>
              <a:rPr lang="en-US" altLang="ja-JP" sz="1800" dirty="0" err="1">
                <a:latin typeface="Calibri" charset="0"/>
              </a:rPr>
              <a:t>Shiomi</a:t>
            </a:r>
            <a:r>
              <a:rPr lang="en-US" altLang="ja-JP" sz="1800" dirty="0">
                <a:latin typeface="Calibri" charset="0"/>
              </a:rPr>
              <a:t> (JAXA) – GOSAT, GOSAT2; D. Crisp (NASA) – OCO2, OCO3; </a:t>
            </a:r>
            <a:br>
              <a:rPr lang="en-US" altLang="ja-JP" sz="1800" dirty="0">
                <a:latin typeface="Calibri" charset="0"/>
              </a:rPr>
            </a:br>
            <a:r>
              <a:rPr lang="en-US" altLang="ja-JP" sz="1800" dirty="0">
                <a:latin typeface="Calibri" charset="0"/>
              </a:rPr>
              <a:t>Y. Liu (CAS) – </a:t>
            </a:r>
            <a:r>
              <a:rPr lang="en-US" altLang="ja-JP" sz="1800" dirty="0" err="1">
                <a:latin typeface="Calibri" charset="0"/>
              </a:rPr>
              <a:t>TanSat</a:t>
            </a:r>
            <a:r>
              <a:rPr lang="en-US" altLang="ja-JP" sz="1800" dirty="0">
                <a:latin typeface="Calibri" charset="0"/>
              </a:rPr>
              <a:t>; C. </a:t>
            </a:r>
            <a:r>
              <a:rPr lang="en-US" altLang="ja-JP" sz="1800" dirty="0" err="1">
                <a:latin typeface="Calibri" charset="0"/>
              </a:rPr>
              <a:t>Zehner</a:t>
            </a:r>
            <a:r>
              <a:rPr lang="en-US" altLang="ja-JP" sz="1800" dirty="0">
                <a:latin typeface="Calibri" charset="0"/>
              </a:rPr>
              <a:t>, Y. Meijer (ESA) – S5P, S5, future GHG Sentinel; </a:t>
            </a:r>
            <a:r>
              <a:rPr lang="en-US" sz="1800" dirty="0">
                <a:latin typeface="Calibri" charset="0"/>
              </a:rPr>
              <a:t>A. </a:t>
            </a:r>
            <a:r>
              <a:rPr lang="en-US" sz="1800" dirty="0" err="1">
                <a:latin typeface="Calibri" charset="0"/>
              </a:rPr>
              <a:t>Friker</a:t>
            </a:r>
            <a:r>
              <a:rPr lang="en-US" sz="1800" dirty="0">
                <a:latin typeface="Calibri" charset="0"/>
              </a:rPr>
              <a:t> (DLR) – MERLIN - tbc; C. </a:t>
            </a:r>
            <a:r>
              <a:rPr lang="en-US" sz="1800" dirty="0" err="1">
                <a:latin typeface="Calibri" charset="0"/>
              </a:rPr>
              <a:t>Deniel</a:t>
            </a:r>
            <a:r>
              <a:rPr lang="en-US" sz="1800" dirty="0">
                <a:latin typeface="Calibri" charset="0"/>
              </a:rPr>
              <a:t> (CNES) - MERLIN, </a:t>
            </a:r>
            <a:r>
              <a:rPr lang="en-US" sz="1800" dirty="0" err="1">
                <a:latin typeface="Calibri" charset="0"/>
              </a:rPr>
              <a:t>MicroCarb</a:t>
            </a:r>
            <a:r>
              <a:rPr lang="en-US" sz="1800" dirty="0">
                <a:latin typeface="Calibri" charset="0"/>
              </a:rPr>
              <a:t>, R. Munro (EUMETSAT) – IASI, IRS; D. Edwards (NCAR) – GEO CH4; A. </a:t>
            </a:r>
            <a:r>
              <a:rPr lang="en-US" sz="1800" dirty="0" err="1">
                <a:latin typeface="Calibri" charset="0"/>
              </a:rPr>
              <a:t>Butz</a:t>
            </a:r>
            <a:r>
              <a:rPr lang="en-US" sz="1800" dirty="0">
                <a:latin typeface="Calibri" charset="0"/>
              </a:rPr>
              <a:t> -  (DLR) GEO CO2; B. </a:t>
            </a:r>
            <a:r>
              <a:rPr lang="en-US" sz="1800" dirty="0" err="1">
                <a:latin typeface="Calibri" charset="0"/>
              </a:rPr>
              <a:t>Pinty</a:t>
            </a:r>
            <a:r>
              <a:rPr lang="en-US" sz="1800" dirty="0">
                <a:latin typeface="Calibri" charset="0"/>
              </a:rPr>
              <a:t> (EC) </a:t>
            </a:r>
            <a:r>
              <a:rPr lang="en-US" sz="1800" dirty="0" smtClean="0">
                <a:latin typeface="Calibri" charset="0"/>
              </a:rPr>
              <a:t>- </a:t>
            </a:r>
            <a:r>
              <a:rPr lang="en-US" altLang="ja-JP" sz="1800" dirty="0" smtClean="0">
                <a:latin typeface="Calibri" charset="0"/>
              </a:rPr>
              <a:t>tbc</a:t>
            </a:r>
            <a:r>
              <a:rPr lang="en-US" altLang="ja-JP" sz="1800" dirty="0">
                <a:latin typeface="Calibri" charset="0"/>
              </a:rPr>
              <a:t>; </a:t>
            </a:r>
            <a:r>
              <a:rPr lang="en-US" sz="1800" dirty="0">
                <a:latin typeface="Calibri" charset="0"/>
              </a:rPr>
              <a:t>– </a:t>
            </a:r>
            <a:r>
              <a:rPr lang="en-US" sz="1800" dirty="0" smtClean="0">
                <a:latin typeface="Calibri" charset="0"/>
              </a:rPr>
              <a:t>expecting updates </a:t>
            </a:r>
            <a:r>
              <a:rPr lang="en-US" sz="1800" dirty="0" err="1" smtClean="0">
                <a:latin typeface="Calibri" charset="0"/>
              </a:rPr>
              <a:t>follwing</a:t>
            </a:r>
            <a:r>
              <a:rPr lang="en-US" sz="1800" dirty="0" smtClean="0">
                <a:latin typeface="Calibri" charset="0"/>
              </a:rPr>
              <a:t> recent ACC-12 </a:t>
            </a:r>
            <a:r>
              <a:rPr lang="en-US" sz="1800" dirty="0">
                <a:latin typeface="Calibri" charset="0"/>
              </a:rPr>
              <a:t>meeting, Seoul, 13-14 Oct 2016</a:t>
            </a:r>
            <a:endParaRPr lang="en-US" sz="1800" b="1" dirty="0">
              <a:latin typeface="Calibri" charset="0"/>
            </a:endParaRPr>
          </a:p>
          <a:p>
            <a:pPr marL="571500" indent="-514350"/>
            <a:endParaRPr lang="en-US" sz="1800" dirty="0">
              <a:latin typeface="Calibri" charset="0"/>
            </a:endParaRPr>
          </a:p>
          <a:p>
            <a:pPr marL="0" indent="0">
              <a:buNone/>
            </a:pPr>
            <a:endParaRPr lang="en-US" dirty="0">
              <a:latin typeface="+mj-lt"/>
            </a:endParaRPr>
          </a:p>
          <a:p>
            <a:endParaRPr lang="en-US" dirty="0">
              <a:latin typeface="+mj-lt"/>
            </a:endParaRPr>
          </a:p>
        </p:txBody>
      </p:sp>
      <p:sp>
        <p:nvSpPr>
          <p:cNvPr id="3" name="Slide Number Placeholder 2"/>
          <p:cNvSpPr>
            <a:spLocks noGrp="1"/>
          </p:cNvSpPr>
          <p:nvPr>
            <p:ph type="sldNum" sz="quarter" idx="2"/>
          </p:nvPr>
        </p:nvSpPr>
        <p:spPr/>
        <p:txBody>
          <a:bodyPr/>
          <a:lstStyle/>
          <a:p>
            <a:pPr lvl="0"/>
            <a:fld id="{86CB4B4D-7CA3-9044-876B-883B54F8677D}" type="slidenum">
              <a:rPr lang="uk-UA" smtClean="0"/>
              <a:t>10</a:t>
            </a:fld>
            <a:endParaRPr lang="uk-UA"/>
          </a:p>
        </p:txBody>
      </p:sp>
      <p:sp>
        <p:nvSpPr>
          <p:cNvPr id="4" name="Content Placeholder 3"/>
          <p:cNvSpPr>
            <a:spLocks noGrp="1"/>
          </p:cNvSpPr>
          <p:nvPr>
            <p:ph sz="quarter" idx="11"/>
          </p:nvPr>
        </p:nvSpPr>
        <p:spPr>
          <a:xfrm>
            <a:off x="2057400" y="304800"/>
            <a:ext cx="4953000" cy="533400"/>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smtClean="0"/>
              <a:t>AC-VC </a:t>
            </a:r>
            <a:r>
              <a:rPr lang="en-US" dirty="0" smtClean="0"/>
              <a:t>Initiatives</a:t>
            </a:r>
            <a:endParaRPr lang="en-US" dirty="0"/>
          </a:p>
        </p:txBody>
      </p:sp>
    </p:spTree>
    <p:extLst>
      <p:ext uri="{BB962C8B-B14F-4D97-AF65-F5344CB8AC3E}">
        <p14:creationId xmlns:p14="http://schemas.microsoft.com/office/powerpoint/2010/main" val="951526762"/>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4419600" y="1600200"/>
            <a:ext cx="4724400" cy="5183046"/>
          </a:xfrm>
        </p:spPr>
        <p:txBody>
          <a:bodyPr/>
          <a:lstStyle/>
          <a:p>
            <a:r>
              <a:rPr lang="en-US" dirty="0" smtClean="0"/>
              <a:t>In February 2017, the AC-VC received a formal request from the CEOS Chair, Frank Kelly </a:t>
            </a:r>
          </a:p>
          <a:p>
            <a:pPr lvl="1"/>
            <a:r>
              <a:rPr lang="en-US" sz="1800" dirty="0" smtClean="0"/>
              <a:t>Included specific guidance on the content of the GHG White Paper </a:t>
            </a:r>
          </a:p>
          <a:p>
            <a:pPr lvl="1"/>
            <a:r>
              <a:rPr lang="en-US" sz="1800" dirty="0" smtClean="0"/>
              <a:t>Requests interim </a:t>
            </a:r>
            <a:r>
              <a:rPr lang="en-US" sz="1800" dirty="0"/>
              <a:t>reports be provided at forthcoming CEOS SIT </a:t>
            </a:r>
            <a:r>
              <a:rPr lang="en-US" sz="1800" dirty="0" smtClean="0"/>
              <a:t>meetings, SIT </a:t>
            </a:r>
            <a:r>
              <a:rPr lang="en-US" sz="1800" dirty="0"/>
              <a:t>Technical Workshops, and the 2017 CEOS </a:t>
            </a:r>
            <a:r>
              <a:rPr lang="en-US" sz="1800" dirty="0" smtClean="0"/>
              <a:t>Plenary</a:t>
            </a:r>
          </a:p>
          <a:p>
            <a:pPr lvl="1"/>
            <a:r>
              <a:rPr lang="en-US" sz="1800" dirty="0" smtClean="0"/>
              <a:t>Requests a </a:t>
            </a:r>
            <a:r>
              <a:rPr lang="en-US" sz="1800" dirty="0"/>
              <a:t>final report to </a:t>
            </a:r>
            <a:r>
              <a:rPr lang="en-US" sz="1800" dirty="0" smtClean="0"/>
              <a:t>be provided </a:t>
            </a:r>
            <a:r>
              <a:rPr lang="en-US" sz="1800" dirty="0"/>
              <a:t>at the 32nd CEOS Plenary to be held in the 4th quarter of </a:t>
            </a:r>
            <a:r>
              <a:rPr lang="en-US" sz="1800" dirty="0" smtClean="0"/>
              <a:t>2018</a:t>
            </a:r>
          </a:p>
          <a:p>
            <a:pPr lvl="1"/>
            <a:r>
              <a:rPr lang="en-US" dirty="0" smtClean="0"/>
              <a:t>Invited CGMS </a:t>
            </a:r>
            <a:r>
              <a:rPr lang="en-US" dirty="0"/>
              <a:t>asking them </a:t>
            </a:r>
            <a:r>
              <a:rPr lang="en-US" dirty="0" smtClean="0"/>
              <a:t>to nominate</a:t>
            </a:r>
            <a:r>
              <a:rPr lang="en-US" dirty="0"/>
              <a:t>, if they </a:t>
            </a:r>
            <a:r>
              <a:rPr lang="en-US" dirty="0" smtClean="0"/>
              <a:t>wish</a:t>
            </a:r>
            <a:r>
              <a:rPr lang="en-US" dirty="0"/>
              <a:t>, </a:t>
            </a:r>
            <a:r>
              <a:rPr lang="en-US" dirty="0" smtClean="0"/>
              <a:t>additional people </a:t>
            </a:r>
            <a:r>
              <a:rPr lang="en-US" dirty="0"/>
              <a:t>to participate in </a:t>
            </a:r>
            <a:r>
              <a:rPr lang="en-US" dirty="0" smtClean="0"/>
              <a:t>development </a:t>
            </a:r>
            <a:r>
              <a:rPr lang="en-US" dirty="0"/>
              <a:t>of the report</a:t>
            </a:r>
            <a:endParaRPr lang="en-US" sz="3600" dirty="0"/>
          </a:p>
        </p:txBody>
      </p:sp>
      <p:sp>
        <p:nvSpPr>
          <p:cNvPr id="3" name="Content Placeholder 2"/>
          <p:cNvSpPr>
            <a:spLocks noGrp="1"/>
          </p:cNvSpPr>
          <p:nvPr>
            <p:ph sz="quarter" idx="11"/>
          </p:nvPr>
        </p:nvSpPr>
        <p:spPr/>
        <p:txBody>
          <a:bodyPr/>
          <a:lstStyle/>
          <a:p>
            <a:r>
              <a:rPr lang="en-US" dirty="0" smtClean="0"/>
              <a:t>14 February 2017 Letter from the CEOS SIT</a:t>
            </a:r>
            <a:endParaRPr lang="en-US" dirty="0"/>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6200" y="1143000"/>
            <a:ext cx="4292763" cy="5738243"/>
          </a:xfrm>
          <a:prstGeom prst="rect">
            <a:avLst/>
          </a:prstGeom>
        </p:spPr>
      </p:pic>
    </p:spTree>
    <p:extLst>
      <p:ext uri="{BB962C8B-B14F-4D97-AF65-F5344CB8AC3E}">
        <p14:creationId xmlns:p14="http://schemas.microsoft.com/office/powerpoint/2010/main" val="2147053372"/>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2"/>
          </p:nvPr>
        </p:nvSpPr>
        <p:spPr/>
        <p:txBody>
          <a:bodyPr/>
          <a:lstStyle/>
          <a:p>
            <a:pPr defTabSz="914400"/>
            <a:fld id="{86CB4B4D-7CA3-9044-876B-883B54F8677D}" type="slidenum">
              <a:rPr lang="uk-UA" smtClean="0"/>
              <a:pPr defTabSz="914400"/>
              <a:t>12</a:t>
            </a:fld>
            <a:endParaRPr lang="uk-UA" dirty="0"/>
          </a:p>
        </p:txBody>
      </p:sp>
      <p:sp>
        <p:nvSpPr>
          <p:cNvPr id="5" name="Rectangle 2"/>
          <p:cNvSpPr txBox="1">
            <a:spLocks noChangeArrowheads="1"/>
          </p:cNvSpPr>
          <p:nvPr/>
        </p:nvSpPr>
        <p:spPr>
          <a:xfrm>
            <a:off x="2057400" y="144959"/>
            <a:ext cx="5410200" cy="769441"/>
          </a:xfrm>
          <a:prstGeom prst="rect">
            <a:avLst/>
          </a:prstGeom>
        </p:spPr>
        <p:txBody>
          <a:bodyPr/>
          <a:lstStyle>
            <a:lvl1pPr algn="r">
              <a:defRPr sz="3200">
                <a:solidFill>
                  <a:srgbClr val="FFFFFF"/>
                </a:solidFill>
                <a:latin typeface="Arial Bold"/>
                <a:ea typeface="Arial Bold"/>
                <a:cs typeface="Arial Bold"/>
                <a:sym typeface="Arial Bold"/>
              </a:defRPr>
            </a:lvl1pPr>
            <a:lvl2pPr algn="r">
              <a:defRPr sz="3200">
                <a:solidFill>
                  <a:srgbClr val="FFFFFF"/>
                </a:solidFill>
                <a:latin typeface="Arial Bold"/>
                <a:ea typeface="Arial Bold"/>
                <a:cs typeface="Arial Bold"/>
                <a:sym typeface="Arial Bold"/>
              </a:defRPr>
            </a:lvl2pPr>
            <a:lvl3pPr algn="r">
              <a:defRPr sz="3200">
                <a:solidFill>
                  <a:srgbClr val="FFFFFF"/>
                </a:solidFill>
                <a:latin typeface="Arial Bold"/>
                <a:ea typeface="Arial Bold"/>
                <a:cs typeface="Arial Bold"/>
                <a:sym typeface="Arial Bold"/>
              </a:defRPr>
            </a:lvl3pPr>
            <a:lvl4pPr algn="r">
              <a:defRPr sz="3200">
                <a:solidFill>
                  <a:srgbClr val="FFFFFF"/>
                </a:solidFill>
                <a:latin typeface="Arial Bold"/>
                <a:ea typeface="Arial Bold"/>
                <a:cs typeface="Arial Bold"/>
                <a:sym typeface="Arial Bold"/>
              </a:defRPr>
            </a:lvl4pPr>
            <a:lvl5pPr algn="r">
              <a:defRPr sz="3200">
                <a:solidFill>
                  <a:srgbClr val="FFFFFF"/>
                </a:solidFill>
                <a:latin typeface="Arial Bold"/>
                <a:ea typeface="Arial Bold"/>
                <a:cs typeface="Arial Bold"/>
                <a:sym typeface="Arial Bold"/>
              </a:defRPr>
            </a:lvl5pPr>
            <a:lvl6pPr indent="457200" algn="r">
              <a:defRPr sz="3200">
                <a:solidFill>
                  <a:srgbClr val="FFFFFF"/>
                </a:solidFill>
                <a:latin typeface="Arial Bold"/>
                <a:ea typeface="Arial Bold"/>
                <a:cs typeface="Arial Bold"/>
                <a:sym typeface="Arial Bold"/>
              </a:defRPr>
            </a:lvl6pPr>
            <a:lvl7pPr indent="914400" algn="r">
              <a:defRPr sz="3200">
                <a:solidFill>
                  <a:srgbClr val="FFFFFF"/>
                </a:solidFill>
                <a:latin typeface="Arial Bold"/>
                <a:ea typeface="Arial Bold"/>
                <a:cs typeface="Arial Bold"/>
                <a:sym typeface="Arial Bold"/>
              </a:defRPr>
            </a:lvl7pPr>
            <a:lvl8pPr indent="1371600" algn="r">
              <a:defRPr sz="3200">
                <a:solidFill>
                  <a:srgbClr val="FFFFFF"/>
                </a:solidFill>
                <a:latin typeface="Arial Bold"/>
                <a:ea typeface="Arial Bold"/>
                <a:cs typeface="Arial Bold"/>
                <a:sym typeface="Arial Bold"/>
              </a:defRPr>
            </a:lvl8pPr>
            <a:lvl9pPr indent="1828800" algn="r">
              <a:defRPr sz="3200">
                <a:solidFill>
                  <a:srgbClr val="FFFFFF"/>
                </a:solidFill>
                <a:latin typeface="Arial Bold"/>
                <a:ea typeface="Arial Bold"/>
                <a:cs typeface="Arial Bold"/>
                <a:sym typeface="Arial Bold"/>
              </a:defRPr>
            </a:lvl9pPr>
          </a:lstStyle>
          <a:p>
            <a:pPr algn="l" defTabSz="914400"/>
            <a:r>
              <a:rPr lang="en-GB" sz="2400" dirty="0" smtClean="0">
                <a:latin typeface="Arial" panose="020B0604020202020204" pitchFamily="34" charset="0"/>
                <a:cs typeface="Arial" panose="020B0604020202020204" pitchFamily="34" charset="0"/>
              </a:rPr>
              <a:t>Mandate for Satellite Carbon report content, undertaken by AC-VC</a:t>
            </a:r>
            <a:endParaRPr lang="en-GB" sz="2400" dirty="0">
              <a:latin typeface="Arial" panose="020B0604020202020204" pitchFamily="34" charset="0"/>
              <a:cs typeface="Arial" panose="020B0604020202020204" pitchFamily="34" charset="0"/>
            </a:endParaRPr>
          </a:p>
        </p:txBody>
      </p:sp>
      <p:sp>
        <p:nvSpPr>
          <p:cNvPr id="6" name="Rectangle 3"/>
          <p:cNvSpPr txBox="1">
            <a:spLocks noChangeArrowheads="1"/>
          </p:cNvSpPr>
          <p:nvPr/>
        </p:nvSpPr>
        <p:spPr>
          <a:xfrm>
            <a:off x="88006" y="1397000"/>
            <a:ext cx="8839200" cy="4318000"/>
          </a:xfrm>
          <a:prstGeom prst="rect">
            <a:avLst/>
          </a:prstGeom>
        </p:spPr>
        <p:txBody>
          <a:bodyPr/>
          <a:lstStyle>
            <a:lvl1pPr marL="342900" indent="-342900">
              <a:spcBef>
                <a:spcPts val="500"/>
              </a:spcBef>
              <a:buSzPct val="100000"/>
              <a:buFont typeface="Arial"/>
              <a:buChar char="•"/>
              <a:defRPr sz="2400">
                <a:solidFill>
                  <a:srgbClr val="002569"/>
                </a:solidFill>
                <a:latin typeface="Arial Bold"/>
                <a:ea typeface="Arial Bold"/>
                <a:cs typeface="Arial Bold"/>
                <a:sym typeface="Arial Bold"/>
              </a:defRPr>
            </a:lvl1pPr>
            <a:lvl2pPr marL="768927" indent="-311727">
              <a:spcBef>
                <a:spcPts val="500"/>
              </a:spcBef>
              <a:buSzPct val="100000"/>
              <a:buFont typeface="Arial"/>
              <a:buChar char="•"/>
              <a:defRPr sz="2400">
                <a:solidFill>
                  <a:srgbClr val="002569"/>
                </a:solidFill>
                <a:latin typeface="Arial Bold"/>
                <a:ea typeface="Arial Bold"/>
                <a:cs typeface="Arial Bold"/>
                <a:sym typeface="Arial Bold"/>
              </a:defRPr>
            </a:lvl2pPr>
            <a:lvl3pPr marL="1188719" indent="-274319">
              <a:spcBef>
                <a:spcPts val="500"/>
              </a:spcBef>
              <a:buSzPct val="100000"/>
              <a:buFont typeface="Arial"/>
              <a:buChar char="o"/>
              <a:defRPr sz="2400">
                <a:solidFill>
                  <a:srgbClr val="002569"/>
                </a:solidFill>
                <a:latin typeface="Arial Bold"/>
                <a:ea typeface="Arial Bold"/>
                <a:cs typeface="Arial Bold"/>
                <a:sym typeface="Arial Bold"/>
              </a:defRPr>
            </a:lvl3pPr>
            <a:lvl4pPr marL="1676400" indent="-304800">
              <a:spcBef>
                <a:spcPts val="500"/>
              </a:spcBef>
              <a:buSzPct val="100000"/>
              <a:buFont typeface="Arial"/>
              <a:buChar char="▪"/>
              <a:defRPr sz="2400">
                <a:solidFill>
                  <a:srgbClr val="002569"/>
                </a:solidFill>
                <a:latin typeface="Arial Bold"/>
                <a:ea typeface="Arial Bold"/>
                <a:cs typeface="Arial Bold"/>
                <a:sym typeface="Arial Bold"/>
              </a:defRPr>
            </a:lvl4pPr>
            <a:lvl5pPr marL="2171700" indent="-342900">
              <a:spcBef>
                <a:spcPts val="500"/>
              </a:spcBef>
              <a:buSzPct val="100000"/>
              <a:buFont typeface="Arial"/>
              <a:buChar char="•"/>
              <a:defRPr sz="2400">
                <a:solidFill>
                  <a:srgbClr val="002569"/>
                </a:solidFill>
                <a:latin typeface="Arial Bold"/>
                <a:ea typeface="Arial Bold"/>
                <a:cs typeface="Arial Bold"/>
                <a:sym typeface="Arial Bold"/>
              </a:defRPr>
            </a:lvl5pPr>
            <a:lvl6pPr indent="2286000">
              <a:spcBef>
                <a:spcPts val="500"/>
              </a:spcBef>
              <a:buFont typeface="Arial"/>
              <a:defRPr sz="2400">
                <a:solidFill>
                  <a:srgbClr val="002569"/>
                </a:solidFill>
                <a:latin typeface="Arial Bold"/>
                <a:ea typeface="Arial Bold"/>
                <a:cs typeface="Arial Bold"/>
                <a:sym typeface="Arial Bold"/>
              </a:defRPr>
            </a:lvl6pPr>
            <a:lvl7pPr indent="2743200">
              <a:spcBef>
                <a:spcPts val="500"/>
              </a:spcBef>
              <a:buFont typeface="Arial"/>
              <a:defRPr sz="2400">
                <a:solidFill>
                  <a:srgbClr val="002569"/>
                </a:solidFill>
                <a:latin typeface="Arial Bold"/>
                <a:ea typeface="Arial Bold"/>
                <a:cs typeface="Arial Bold"/>
                <a:sym typeface="Arial Bold"/>
              </a:defRPr>
            </a:lvl7pPr>
            <a:lvl8pPr indent="3200400">
              <a:spcBef>
                <a:spcPts val="500"/>
              </a:spcBef>
              <a:buFont typeface="Arial"/>
              <a:defRPr sz="2400">
                <a:solidFill>
                  <a:srgbClr val="002569"/>
                </a:solidFill>
                <a:latin typeface="Arial Bold"/>
                <a:ea typeface="Arial Bold"/>
                <a:cs typeface="Arial Bold"/>
                <a:sym typeface="Arial Bold"/>
              </a:defRPr>
            </a:lvl8pPr>
            <a:lvl9pPr indent="3657600">
              <a:spcBef>
                <a:spcPts val="500"/>
              </a:spcBef>
              <a:buFont typeface="Arial"/>
              <a:defRPr sz="2400">
                <a:solidFill>
                  <a:srgbClr val="002569"/>
                </a:solidFill>
                <a:latin typeface="Arial Bold"/>
                <a:ea typeface="Arial Bold"/>
                <a:cs typeface="Arial Bold"/>
                <a:sym typeface="Arial Bold"/>
              </a:defRPr>
            </a:lvl9pPr>
          </a:lstStyle>
          <a:p>
            <a:pPr defTabSz="914400"/>
            <a:r>
              <a:rPr lang="en-GB" sz="1800" dirty="0" smtClean="0"/>
              <a:t>Based on existing requirements, define the key characteristics of a global architecture for carbon (CO</a:t>
            </a:r>
            <a:r>
              <a:rPr lang="en-GB" sz="1800" baseline="-25000" dirty="0" smtClean="0"/>
              <a:t>2</a:t>
            </a:r>
            <a:r>
              <a:rPr lang="en-GB" sz="1800" dirty="0" smtClean="0"/>
              <a:t>, CH</a:t>
            </a:r>
            <a:r>
              <a:rPr lang="en-GB" sz="1800" baseline="-25000" dirty="0" smtClean="0"/>
              <a:t>4</a:t>
            </a:r>
            <a:r>
              <a:rPr lang="en-GB" sz="1800" dirty="0" smtClean="0"/>
              <a:t>) measurements from space.</a:t>
            </a:r>
          </a:p>
          <a:p>
            <a:pPr defTabSz="914400"/>
            <a:r>
              <a:rPr lang="en-GB" sz="1800" dirty="0" smtClean="0"/>
              <a:t>Consider observational needs for both composition and fluxes, natural and anthropogenic</a:t>
            </a:r>
          </a:p>
          <a:p>
            <a:pPr defTabSz="914400"/>
            <a:r>
              <a:rPr lang="en-GB" sz="1800" dirty="0" smtClean="0"/>
              <a:t>Include known plans and considerations from space agencies worldwide in overall system architecture to ensure global consistency of design </a:t>
            </a:r>
          </a:p>
          <a:p>
            <a:pPr defTabSz="914400"/>
            <a:r>
              <a:rPr lang="en-GB" sz="1800" dirty="0" smtClean="0"/>
              <a:t>Incorporate potential observations from both GEO and LEO potential missions in an optimal system, and consider optimal acquisition strategies across the system including orbits, equator crossing times, sensor characteristics etc.</a:t>
            </a:r>
          </a:p>
          <a:p>
            <a:pPr defTabSz="914400"/>
            <a:r>
              <a:rPr lang="en-GB" sz="1800" dirty="0" smtClean="0"/>
              <a:t>Include instrument on-orbit calibration and geophysical validation aspects </a:t>
            </a:r>
          </a:p>
          <a:p>
            <a:pPr defTabSz="914400"/>
            <a:r>
              <a:rPr lang="en-GB" sz="1800" dirty="0" smtClean="0"/>
              <a:t>Build on work already undertaken by AC-VC in response to the CEOS Carbon Strategy</a:t>
            </a:r>
          </a:p>
          <a:p>
            <a:pPr defTabSz="914400"/>
            <a:r>
              <a:rPr lang="en-GB" sz="1800" dirty="0" smtClean="0"/>
              <a:t>Provide a reference architecture against which individual agencies can develop their plans to optimise joint implementation.</a:t>
            </a:r>
          </a:p>
          <a:p>
            <a:pPr defTabSz="914400"/>
            <a:r>
              <a:rPr lang="en-GB" sz="1800" dirty="0" smtClean="0">
                <a:solidFill>
                  <a:srgbClr val="FF0000"/>
                </a:solidFill>
              </a:rPr>
              <a:t>Report at Plenary </a:t>
            </a:r>
            <a:r>
              <a:rPr lang="en-GB" sz="1800" dirty="0" smtClean="0">
                <a:solidFill>
                  <a:srgbClr val="FF0000"/>
                </a:solidFill>
              </a:rPr>
              <a:t>2018, </a:t>
            </a:r>
            <a:r>
              <a:rPr lang="en-GB" sz="1800" dirty="0" smtClean="0">
                <a:solidFill>
                  <a:srgbClr val="FF0000"/>
                </a:solidFill>
              </a:rPr>
              <a:t>with interim report </a:t>
            </a:r>
            <a:r>
              <a:rPr lang="en-GB" sz="1800" dirty="0" smtClean="0">
                <a:solidFill>
                  <a:srgbClr val="FF0000"/>
                </a:solidFill>
              </a:rPr>
              <a:t>Plenary 2017</a:t>
            </a:r>
            <a:endParaRPr lang="en-GB" dirty="0" smtClean="0"/>
          </a:p>
          <a:p>
            <a:pPr defTabSz="914400"/>
            <a:endParaRPr lang="en-GB" dirty="0" smtClean="0"/>
          </a:p>
          <a:p>
            <a:pPr defTabSz="914400"/>
            <a:endParaRPr lang="en-GB" dirty="0"/>
          </a:p>
        </p:txBody>
      </p:sp>
    </p:spTree>
    <p:extLst>
      <p:ext uri="{BB962C8B-B14F-4D97-AF65-F5344CB8AC3E}">
        <p14:creationId xmlns:p14="http://schemas.microsoft.com/office/powerpoint/2010/main" val="1358302663"/>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pPr marL="0" indent="0">
              <a:buNone/>
            </a:pPr>
            <a:r>
              <a:rPr lang="en-US" dirty="0" smtClean="0"/>
              <a:t>A multi-satellite GHG constellation could</a:t>
            </a:r>
            <a:endParaRPr lang="en-US" dirty="0"/>
          </a:p>
          <a:p>
            <a:r>
              <a:rPr lang="en-US" dirty="0"/>
              <a:t>Exploit the benefits of </a:t>
            </a:r>
            <a:r>
              <a:rPr lang="en-US" dirty="0" smtClean="0"/>
              <a:t>observations from low Earth orbit (LEO), </a:t>
            </a:r>
            <a:r>
              <a:rPr lang="en-US" dirty="0"/>
              <a:t>geostationary orbits (GEO), and Highly Elliptical Orbits (HEO) </a:t>
            </a:r>
            <a:r>
              <a:rPr lang="en-US" dirty="0" smtClean="0"/>
              <a:t>vantage points</a:t>
            </a:r>
          </a:p>
          <a:p>
            <a:r>
              <a:rPr lang="en-US" dirty="0"/>
              <a:t>Reduce revisit times in the presence of clouds </a:t>
            </a:r>
            <a:endParaRPr lang="en-US" dirty="0" smtClean="0"/>
          </a:p>
          <a:p>
            <a:r>
              <a:rPr lang="en-US" dirty="0" smtClean="0"/>
              <a:t>Improve spatial coverage without requiring very broad swaths that</a:t>
            </a:r>
          </a:p>
          <a:p>
            <a:pPr lvl="1"/>
            <a:r>
              <a:rPr lang="en-US" sz="1800" dirty="0" smtClean="0"/>
              <a:t>are technically difficult </a:t>
            </a:r>
            <a:r>
              <a:rPr lang="en-US" sz="1800" dirty="0"/>
              <a:t>and expensive to implement, and will limit sensitivity (spectral resolution, SNR, low scattered light …)</a:t>
            </a:r>
          </a:p>
          <a:p>
            <a:pPr lvl="1"/>
            <a:r>
              <a:rPr lang="en-US" sz="1800" dirty="0" smtClean="0"/>
              <a:t>Introduce larger </a:t>
            </a:r>
            <a:r>
              <a:rPr lang="en-US" sz="1800" dirty="0"/>
              <a:t>atmospheric path lengths at the edges </a:t>
            </a:r>
            <a:r>
              <a:rPr lang="en-US" sz="1800" dirty="0" smtClean="0"/>
              <a:t>the swath that are </a:t>
            </a:r>
            <a:r>
              <a:rPr lang="en-US" sz="1800" dirty="0"/>
              <a:t>more likely to be contaminated by clouds </a:t>
            </a:r>
            <a:endParaRPr lang="en-US" dirty="0" smtClean="0"/>
          </a:p>
          <a:p>
            <a:r>
              <a:rPr lang="en-US" dirty="0" smtClean="0"/>
              <a:t>Collect coincident observations of proxies (CO, NO</a:t>
            </a:r>
            <a:r>
              <a:rPr lang="en-US" baseline="-25000" dirty="0" smtClean="0"/>
              <a:t>2</a:t>
            </a:r>
            <a:r>
              <a:rPr lang="en-US" dirty="0" smtClean="0"/>
              <a:t>, SIF) to facilitate the interpretation of the measurements</a:t>
            </a:r>
          </a:p>
          <a:p>
            <a:r>
              <a:rPr lang="en-US" dirty="0" smtClean="0"/>
              <a:t>Provide </a:t>
            </a:r>
            <a:r>
              <a:rPr lang="en-US" dirty="0"/>
              <a:t>redundancy in the case of </a:t>
            </a:r>
            <a:r>
              <a:rPr lang="en-US" dirty="0" smtClean="0"/>
              <a:t>the loss of a single satellite</a:t>
            </a:r>
            <a:endParaRPr lang="en-US" dirty="0"/>
          </a:p>
          <a:p>
            <a:r>
              <a:rPr lang="en-US" dirty="0"/>
              <a:t>Provide opportunities for cross calibration and cross validation</a:t>
            </a:r>
          </a:p>
          <a:p>
            <a:pPr marL="0" indent="0">
              <a:buNone/>
            </a:pPr>
            <a:r>
              <a:rPr lang="en-US" dirty="0"/>
              <a:t>Partnerships will help realize this </a:t>
            </a:r>
            <a:r>
              <a:rPr lang="en-US" dirty="0" smtClean="0"/>
              <a:t>objective</a:t>
            </a:r>
            <a:endParaRPr lang="en-US" dirty="0"/>
          </a:p>
        </p:txBody>
      </p:sp>
      <p:sp>
        <p:nvSpPr>
          <p:cNvPr id="3" name="Content Placeholder 2"/>
          <p:cNvSpPr>
            <a:spLocks noGrp="1"/>
          </p:cNvSpPr>
          <p:nvPr>
            <p:ph sz="quarter" idx="11"/>
          </p:nvPr>
        </p:nvSpPr>
        <p:spPr/>
        <p:txBody>
          <a:bodyPr/>
          <a:lstStyle/>
          <a:p>
            <a:r>
              <a:rPr lang="en-US" dirty="0"/>
              <a:t>Advantages of GHG Constellations</a:t>
            </a:r>
          </a:p>
        </p:txBody>
      </p:sp>
    </p:spTree>
    <p:extLst>
      <p:ext uri="{BB962C8B-B14F-4D97-AF65-F5344CB8AC3E}">
        <p14:creationId xmlns:p14="http://schemas.microsoft.com/office/powerpoint/2010/main" val="1975668918"/>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457200" y="1295400"/>
            <a:ext cx="8305800" cy="4724400"/>
          </a:xfrm>
        </p:spPr>
        <p:txBody>
          <a:bodyPr/>
          <a:lstStyle/>
          <a:p>
            <a:pPr>
              <a:spcBef>
                <a:spcPts val="600"/>
              </a:spcBef>
              <a:spcAft>
                <a:spcPts val="600"/>
              </a:spcAft>
            </a:pPr>
            <a:r>
              <a:rPr lang="en-US" sz="1600" dirty="0" smtClean="0"/>
              <a:t>25-28 </a:t>
            </a:r>
            <a:r>
              <a:rPr lang="en-US" sz="1600" dirty="0" smtClean="0"/>
              <a:t>April: </a:t>
            </a:r>
            <a:r>
              <a:rPr lang="en-US" sz="1600" dirty="0" smtClean="0"/>
              <a:t>CEOS SIT, Paris, France</a:t>
            </a:r>
            <a:r>
              <a:rPr lang="en-US" sz="1400" dirty="0" smtClean="0"/>
              <a:t>	</a:t>
            </a:r>
          </a:p>
          <a:p>
            <a:pPr lvl="1">
              <a:spcBef>
                <a:spcPts val="600"/>
              </a:spcBef>
              <a:spcAft>
                <a:spcPts val="600"/>
              </a:spcAft>
            </a:pPr>
            <a:r>
              <a:rPr lang="en-US" sz="1400" dirty="0" smtClean="0"/>
              <a:t>Present a report on the GHG White Paper progress and plans</a:t>
            </a:r>
            <a:endParaRPr lang="en-US" sz="1400" dirty="0"/>
          </a:p>
          <a:p>
            <a:pPr>
              <a:spcBef>
                <a:spcPts val="600"/>
              </a:spcBef>
              <a:spcAft>
                <a:spcPts val="600"/>
              </a:spcAft>
            </a:pPr>
            <a:r>
              <a:rPr lang="en-US" sz="1600" dirty="0" smtClean="0"/>
              <a:t>6-8 </a:t>
            </a:r>
            <a:r>
              <a:rPr lang="en-US" sz="1600" dirty="0"/>
              <a:t>June: </a:t>
            </a:r>
            <a:r>
              <a:rPr lang="en-US" sz="1600" dirty="0" smtClean="0"/>
              <a:t>IWGGMS-13, Helsinki, Finland</a:t>
            </a:r>
          </a:p>
          <a:p>
            <a:pPr lvl="1">
              <a:spcBef>
                <a:spcPts val="600"/>
              </a:spcBef>
              <a:spcAft>
                <a:spcPts val="600"/>
              </a:spcAft>
            </a:pPr>
            <a:r>
              <a:rPr lang="en-US" sz="1400" dirty="0" smtClean="0"/>
              <a:t>AC-VC participation in Organizing Committee and opportunities to enlist participation in GHG White Paper among space-based GHG measurement and modeling communities</a:t>
            </a:r>
          </a:p>
          <a:p>
            <a:pPr>
              <a:spcBef>
                <a:spcPts val="600"/>
              </a:spcBef>
              <a:spcAft>
                <a:spcPts val="600"/>
              </a:spcAft>
            </a:pPr>
            <a:r>
              <a:rPr lang="en-US" sz="1600" dirty="0" smtClean="0"/>
              <a:t>11-16 June: GHG report to the CGMS-45, </a:t>
            </a:r>
            <a:r>
              <a:rPr lang="en-US" sz="1600" dirty="0" err="1" smtClean="0"/>
              <a:t>Jeju</a:t>
            </a:r>
            <a:r>
              <a:rPr lang="en-US" sz="1600" dirty="0" smtClean="0"/>
              <a:t> Korea</a:t>
            </a:r>
          </a:p>
          <a:p>
            <a:pPr lvl="1">
              <a:spcBef>
                <a:spcPts val="600"/>
              </a:spcBef>
              <a:spcAft>
                <a:spcPts val="600"/>
              </a:spcAft>
            </a:pPr>
            <a:r>
              <a:rPr lang="en-US" sz="1400" dirty="0" smtClean="0"/>
              <a:t>Opportunity to solicit input on </a:t>
            </a:r>
            <a:r>
              <a:rPr lang="en-US" sz="1400" dirty="0"/>
              <a:t>GHG White Paper</a:t>
            </a:r>
            <a:r>
              <a:rPr lang="en-US" sz="1400" dirty="0" smtClean="0"/>
              <a:t> from operational agencies</a:t>
            </a:r>
            <a:endParaRPr lang="en-US" sz="1400" dirty="0"/>
          </a:p>
          <a:p>
            <a:pPr>
              <a:spcBef>
                <a:spcPts val="600"/>
              </a:spcBef>
              <a:spcAft>
                <a:spcPts val="600"/>
              </a:spcAft>
            </a:pPr>
            <a:r>
              <a:rPr lang="en-US" sz="1600" dirty="0"/>
              <a:t>28-30 June: CEOS </a:t>
            </a:r>
            <a:r>
              <a:rPr lang="en-US" sz="1600" dirty="0" smtClean="0"/>
              <a:t>VC-AC</a:t>
            </a:r>
            <a:r>
              <a:rPr lang="en-US" sz="1600" dirty="0"/>
              <a:t>, CNES HQ, </a:t>
            </a:r>
            <a:r>
              <a:rPr lang="en-US" sz="1600" dirty="0" smtClean="0"/>
              <a:t>Paris, France</a:t>
            </a:r>
          </a:p>
          <a:p>
            <a:pPr lvl="1">
              <a:spcBef>
                <a:spcPts val="600"/>
              </a:spcBef>
              <a:spcAft>
                <a:spcPts val="600"/>
              </a:spcAft>
            </a:pPr>
            <a:r>
              <a:rPr lang="en-US" sz="1400" dirty="0"/>
              <a:t>Breakout </a:t>
            </a:r>
            <a:r>
              <a:rPr lang="en-US" sz="1400" dirty="0" smtClean="0"/>
              <a:t>session to harmonize </a:t>
            </a:r>
            <a:r>
              <a:rPr lang="en-US" sz="1400" dirty="0"/>
              <a:t>mission </a:t>
            </a:r>
            <a:r>
              <a:rPr lang="en-US" sz="1400" dirty="0" smtClean="0"/>
              <a:t>requirements (GEO, GCOS, CEOS)</a:t>
            </a:r>
            <a:endParaRPr lang="en-US" sz="1400" dirty="0"/>
          </a:p>
          <a:p>
            <a:pPr lvl="1">
              <a:spcBef>
                <a:spcPts val="600"/>
              </a:spcBef>
              <a:spcAft>
                <a:spcPts val="600"/>
              </a:spcAft>
            </a:pPr>
            <a:r>
              <a:rPr lang="en-US" sz="1400" dirty="0" smtClean="0"/>
              <a:t>Finalize GHG White Paper outline and writing assignments</a:t>
            </a:r>
          </a:p>
          <a:p>
            <a:pPr>
              <a:spcBef>
                <a:spcPts val="600"/>
              </a:spcBef>
              <a:spcAft>
                <a:spcPts val="600"/>
              </a:spcAft>
            </a:pPr>
            <a:r>
              <a:rPr lang="en-US" sz="1600" dirty="0" smtClean="0"/>
              <a:t>21-25 </a:t>
            </a:r>
            <a:r>
              <a:rPr lang="en-US" sz="1600" dirty="0"/>
              <a:t>August, ICDC10, Interlaken, </a:t>
            </a:r>
            <a:r>
              <a:rPr lang="en-US" sz="1600" dirty="0" smtClean="0"/>
              <a:t>Switzerland</a:t>
            </a:r>
          </a:p>
          <a:p>
            <a:pPr lvl="1">
              <a:spcBef>
                <a:spcPts val="600"/>
              </a:spcBef>
              <a:spcAft>
                <a:spcPts val="600"/>
              </a:spcAft>
            </a:pPr>
            <a:r>
              <a:rPr lang="en-US" sz="1400" dirty="0" smtClean="0"/>
              <a:t>First drafts of all chapters due</a:t>
            </a:r>
          </a:p>
          <a:p>
            <a:pPr>
              <a:spcBef>
                <a:spcPts val="600"/>
              </a:spcBef>
              <a:spcAft>
                <a:spcPts val="600"/>
              </a:spcAft>
            </a:pPr>
            <a:r>
              <a:rPr lang="en-US" sz="1600" dirty="0" smtClean="0"/>
              <a:t>11-14 September, 2017 </a:t>
            </a:r>
            <a:r>
              <a:rPr lang="en-US" sz="1600" dirty="0"/>
              <a:t>SIT Technical </a:t>
            </a:r>
            <a:r>
              <a:rPr lang="en-US" sz="1600" dirty="0" smtClean="0"/>
              <a:t>Workshop, </a:t>
            </a:r>
            <a:r>
              <a:rPr lang="en-US" sz="1600" dirty="0" err="1" smtClean="0"/>
              <a:t>Frascati</a:t>
            </a:r>
            <a:r>
              <a:rPr lang="en-US" sz="1600" dirty="0" smtClean="0"/>
              <a:t>, Italy</a:t>
            </a:r>
          </a:p>
          <a:p>
            <a:pPr lvl="1">
              <a:spcBef>
                <a:spcPts val="600"/>
              </a:spcBef>
              <a:spcAft>
                <a:spcPts val="600"/>
              </a:spcAft>
            </a:pPr>
            <a:r>
              <a:rPr lang="en-US" sz="1400" dirty="0" smtClean="0"/>
              <a:t>Present a report  on the GHG White Paper scope and contents</a:t>
            </a:r>
          </a:p>
          <a:p>
            <a:pPr lvl="1">
              <a:spcBef>
                <a:spcPts val="600"/>
              </a:spcBef>
              <a:spcAft>
                <a:spcPts val="600"/>
              </a:spcAft>
            </a:pPr>
            <a:endParaRPr lang="en-US" sz="1400" dirty="0" smtClean="0"/>
          </a:p>
        </p:txBody>
      </p:sp>
      <p:sp>
        <p:nvSpPr>
          <p:cNvPr id="3" name="Slide Number Placeholder 2"/>
          <p:cNvSpPr>
            <a:spLocks noGrp="1"/>
          </p:cNvSpPr>
          <p:nvPr>
            <p:ph type="sldNum" sz="quarter" idx="2"/>
          </p:nvPr>
        </p:nvSpPr>
        <p:spPr/>
        <p:txBody>
          <a:bodyPr/>
          <a:lstStyle/>
          <a:p>
            <a:pPr lvl="0"/>
            <a:fld id="{86CB4B4D-7CA3-9044-876B-883B54F8677D}" type="slidenum">
              <a:rPr lang="uk-UA" smtClean="0"/>
              <a:t>14</a:t>
            </a:fld>
            <a:endParaRPr lang="uk-UA"/>
          </a:p>
        </p:txBody>
      </p:sp>
      <p:sp>
        <p:nvSpPr>
          <p:cNvPr id="4" name="Content Placeholder 3"/>
          <p:cNvSpPr>
            <a:spLocks noGrp="1"/>
          </p:cNvSpPr>
          <p:nvPr>
            <p:ph sz="quarter" idx="11"/>
          </p:nvPr>
        </p:nvSpPr>
        <p:spPr>
          <a:xfrm>
            <a:off x="2057400" y="304800"/>
            <a:ext cx="4953000" cy="533400"/>
          </a:xfrm>
        </p:spPr>
        <p:txBody>
          <a:bodyPr/>
          <a:lstStyle/>
          <a:p>
            <a:pPr>
              <a:spcBef>
                <a:spcPts val="600"/>
              </a:spcBef>
              <a:spcAft>
                <a:spcPts val="600"/>
              </a:spcAft>
            </a:pPr>
            <a:r>
              <a:rPr lang="en-US" dirty="0"/>
              <a:t>Milestones for GHG White Paper Development </a:t>
            </a:r>
          </a:p>
        </p:txBody>
      </p:sp>
    </p:spTree>
    <p:extLst>
      <p:ext uri="{BB962C8B-B14F-4D97-AF65-F5344CB8AC3E}">
        <p14:creationId xmlns:p14="http://schemas.microsoft.com/office/powerpoint/2010/main" val="1884971621"/>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457200" y="1447800"/>
            <a:ext cx="8153400" cy="4724400"/>
          </a:xfrm>
        </p:spPr>
        <p:txBody>
          <a:bodyPr/>
          <a:lstStyle/>
          <a:p>
            <a:r>
              <a:rPr lang="en-US" dirty="0" smtClean="0">
                <a:latin typeface="+mj-lt"/>
              </a:rPr>
              <a:t>LSI-VC exploring adoption and generalization of the CEOS ad hoc Working Group on GEOGLAM approach to apply to other thematic areas</a:t>
            </a:r>
          </a:p>
          <a:p>
            <a:endParaRPr lang="en-US" dirty="0"/>
          </a:p>
          <a:p>
            <a:r>
              <a:rPr lang="en-US" dirty="0" smtClean="0">
                <a:latin typeface="+mj-lt"/>
              </a:rPr>
              <a:t>Ensuring capture of both observational requirements and downstream product/service requirements</a:t>
            </a:r>
          </a:p>
          <a:p>
            <a:endParaRPr lang="en-US" dirty="0"/>
          </a:p>
          <a:p>
            <a:r>
              <a:rPr lang="en-US" dirty="0" smtClean="0">
                <a:latin typeface="+mj-lt"/>
              </a:rPr>
              <a:t>Utilize existing ad hoc teams for eliciting requirements from communities of practice and augment as needed</a:t>
            </a:r>
          </a:p>
          <a:p>
            <a:endParaRPr lang="en-US" dirty="0"/>
          </a:p>
          <a:p>
            <a:r>
              <a:rPr lang="en-US" dirty="0" smtClean="0"/>
              <a:t>Look at CEOS Carbon Strategy for pilot implementation</a:t>
            </a:r>
            <a:endParaRPr lang="en-US" dirty="0" smtClean="0">
              <a:latin typeface="+mj-lt"/>
            </a:endParaRPr>
          </a:p>
          <a:p>
            <a:endParaRPr lang="en-US" dirty="0">
              <a:latin typeface="+mj-lt"/>
            </a:endParaRPr>
          </a:p>
        </p:txBody>
      </p:sp>
      <p:sp>
        <p:nvSpPr>
          <p:cNvPr id="3" name="Slide Number Placeholder 2"/>
          <p:cNvSpPr>
            <a:spLocks noGrp="1"/>
          </p:cNvSpPr>
          <p:nvPr>
            <p:ph type="sldNum" sz="quarter" idx="2"/>
          </p:nvPr>
        </p:nvSpPr>
        <p:spPr/>
        <p:txBody>
          <a:bodyPr/>
          <a:lstStyle/>
          <a:p>
            <a:pPr lvl="0"/>
            <a:fld id="{86CB4B4D-7CA3-9044-876B-883B54F8677D}" type="slidenum">
              <a:rPr lang="uk-UA" smtClean="0"/>
              <a:t>15</a:t>
            </a:fld>
            <a:endParaRPr lang="uk-UA"/>
          </a:p>
        </p:txBody>
      </p:sp>
      <p:sp>
        <p:nvSpPr>
          <p:cNvPr id="4" name="Content Placeholder 3"/>
          <p:cNvSpPr>
            <a:spLocks noGrp="1"/>
          </p:cNvSpPr>
          <p:nvPr>
            <p:ph sz="quarter" idx="11"/>
          </p:nvPr>
        </p:nvSpPr>
        <p:spPr>
          <a:xfrm>
            <a:off x="2057400" y="304800"/>
            <a:ext cx="4953000" cy="533400"/>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smtClean="0"/>
              <a:t>LSI-VC </a:t>
            </a:r>
            <a:r>
              <a:rPr lang="en-US" dirty="0" err="1" smtClean="0"/>
              <a:t>Inititiave</a:t>
            </a:r>
            <a:r>
              <a:rPr lang="en-US" dirty="0" smtClean="0"/>
              <a:t> - </a:t>
            </a:r>
            <a:r>
              <a:rPr lang="en-US" dirty="0" smtClean="0"/>
              <a:t>Requirements Approach</a:t>
            </a:r>
            <a:endParaRPr lang="en-US" dirty="0"/>
          </a:p>
        </p:txBody>
      </p:sp>
    </p:spTree>
    <p:extLst>
      <p:ext uri="{BB962C8B-B14F-4D97-AF65-F5344CB8AC3E}">
        <p14:creationId xmlns:p14="http://schemas.microsoft.com/office/powerpoint/2010/main" val="880246340"/>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2"/>
          </p:nvPr>
        </p:nvSpPr>
        <p:spPr/>
        <p:txBody>
          <a:bodyPr/>
          <a:lstStyle/>
          <a:p>
            <a:pPr defTabSz="914400"/>
            <a:fld id="{86CB4B4D-7CA3-9044-876B-883B54F8677D}" type="slidenum">
              <a:rPr lang="uk-UA" smtClean="0"/>
              <a:pPr defTabSz="914400"/>
              <a:t>16</a:t>
            </a:fld>
            <a:endParaRPr lang="uk-UA" dirty="0"/>
          </a:p>
        </p:txBody>
      </p:sp>
      <p:sp>
        <p:nvSpPr>
          <p:cNvPr id="4" name="Content Placeholder 3"/>
          <p:cNvSpPr>
            <a:spLocks noGrp="1"/>
          </p:cNvSpPr>
          <p:nvPr>
            <p:ph sz="quarter" idx="11"/>
          </p:nvPr>
        </p:nvSpPr>
        <p:spPr/>
        <p:txBody>
          <a:bodyPr/>
          <a:lstStyle/>
          <a:p>
            <a:r>
              <a:rPr lang="en-US" dirty="0" smtClean="0"/>
              <a:t>LSI-VC – Requirements Analysis</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174124"/>
            <a:ext cx="6270299" cy="3128493"/>
          </a:xfrm>
          <a:prstGeom prst="rect">
            <a:avLst/>
          </a:prstGeom>
        </p:spPr>
      </p:pic>
      <p:pic>
        <p:nvPicPr>
          <p:cNvPr id="12" name="Picture 11"/>
          <p:cNvPicPr>
            <a:picLocks noChangeAspect="1"/>
          </p:cNvPicPr>
          <p:nvPr/>
        </p:nvPicPr>
        <p:blipFill>
          <a:blip r:embed="rId3"/>
          <a:stretch>
            <a:fillRect/>
          </a:stretch>
        </p:blipFill>
        <p:spPr>
          <a:xfrm>
            <a:off x="4668982" y="3352800"/>
            <a:ext cx="4475018" cy="3670300"/>
          </a:xfrm>
          <a:prstGeom prst="rect">
            <a:avLst/>
          </a:prstGeom>
        </p:spPr>
      </p:pic>
    </p:spTree>
    <p:extLst>
      <p:ext uri="{BB962C8B-B14F-4D97-AF65-F5344CB8AC3E}">
        <p14:creationId xmlns:p14="http://schemas.microsoft.com/office/powerpoint/2010/main" val="1966700759"/>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828800" y="152400"/>
            <a:ext cx="6858000" cy="990600"/>
          </a:xfrm>
        </p:spPr>
        <p:txBody>
          <a:bodyPr/>
          <a:lstStyle/>
          <a:p>
            <a:pPr algn="ctr"/>
            <a:r>
              <a:rPr lang="en-GB" dirty="0" err="1" smtClean="0">
                <a:solidFill>
                  <a:srgbClr val="EEECE1"/>
                </a:solidFill>
              </a:rPr>
              <a:t>WGClimate</a:t>
            </a:r>
            <a:r>
              <a:rPr lang="en-GB" dirty="0" smtClean="0">
                <a:solidFill>
                  <a:srgbClr val="EEECE1"/>
                </a:solidFill>
              </a:rPr>
              <a:t> Initiative</a:t>
            </a:r>
            <a:endParaRPr lang="en-GB" dirty="0">
              <a:solidFill>
                <a:srgbClr val="EEECE1"/>
              </a:solidFill>
            </a:endParaRPr>
          </a:p>
        </p:txBody>
      </p:sp>
      <p:sp>
        <p:nvSpPr>
          <p:cNvPr id="4" name="Content Placeholder 3"/>
          <p:cNvSpPr>
            <a:spLocks noGrp="1"/>
          </p:cNvSpPr>
          <p:nvPr>
            <p:ph sz="quarter" idx="1"/>
          </p:nvPr>
        </p:nvSpPr>
        <p:spPr/>
        <p:txBody>
          <a:bodyPr>
            <a:normAutofit/>
          </a:bodyPr>
          <a:lstStyle/>
          <a:p>
            <a:pPr marL="0" indent="0">
              <a:buNone/>
            </a:pPr>
            <a:r>
              <a:rPr lang="en-GB" dirty="0" smtClean="0"/>
              <a:t>For consistent ECV Carbon products </a:t>
            </a:r>
            <a:r>
              <a:rPr lang="en-GB" u="sng" dirty="0" smtClean="0"/>
              <a:t>take advantage of Inventory output to produce subset of ECV Products contributing to Carbon Strategy</a:t>
            </a:r>
          </a:p>
          <a:p>
            <a:pPr marL="0" indent="0">
              <a:buNone/>
            </a:pPr>
            <a:endParaRPr lang="en-GB" dirty="0"/>
          </a:p>
        </p:txBody>
      </p:sp>
      <p:sp>
        <p:nvSpPr>
          <p:cNvPr id="5" name="Oval 4"/>
          <p:cNvSpPr/>
          <p:nvPr/>
        </p:nvSpPr>
        <p:spPr>
          <a:xfrm>
            <a:off x="0" y="3048000"/>
            <a:ext cx="3124200" cy="2438400"/>
          </a:xfrm>
          <a:prstGeom prst="ellipse">
            <a:avLst/>
          </a:prstGeom>
          <a:solidFill>
            <a:srgbClr val="FFFFFF"/>
          </a:solidFill>
          <a:ln w="25400" cap="flat">
            <a:solidFill>
              <a:srgbClr val="FF9A00"/>
            </a:solid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rm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GB" sz="1800" b="0" i="0" u="none" strike="noStrike" cap="none" spc="0" normalizeH="0" baseline="0" dirty="0" smtClean="0">
                <a:ln>
                  <a:noFill/>
                </a:ln>
                <a:solidFill>
                  <a:srgbClr val="002569"/>
                </a:solidFill>
                <a:effectLst/>
                <a:uFillTx/>
              </a:rPr>
              <a:t>Space Based GCOS ECVs in Inventory</a:t>
            </a:r>
            <a:endParaRPr kumimoji="0" lang="en-GB" sz="1800" b="0" i="0" u="none" strike="noStrike" cap="none" spc="0" normalizeH="0" baseline="0" dirty="0">
              <a:ln>
                <a:noFill/>
              </a:ln>
              <a:solidFill>
                <a:srgbClr val="002569"/>
              </a:solidFill>
              <a:effectLst/>
              <a:uFillTx/>
            </a:endParaRPr>
          </a:p>
        </p:txBody>
      </p:sp>
      <p:sp>
        <p:nvSpPr>
          <p:cNvPr id="6" name="Oval 5"/>
          <p:cNvSpPr/>
          <p:nvPr/>
        </p:nvSpPr>
        <p:spPr>
          <a:xfrm>
            <a:off x="2209800" y="3048000"/>
            <a:ext cx="2971800" cy="2362200"/>
          </a:xfrm>
          <a:prstGeom prst="ellipse">
            <a:avLst/>
          </a:prstGeom>
          <a:solidFill>
            <a:srgbClr val="FFFFFF">
              <a:alpha val="61000"/>
            </a:srgbClr>
          </a:solidFill>
          <a:ln w="25400" cap="flat">
            <a:solidFill>
              <a:srgbClr val="FF9A00"/>
            </a:solid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lvl="3" indent="0" algn="r" rtl="0" latinLnBrk="1" hangingPunct="0"/>
            <a:r>
              <a:rPr lang="en-GB" dirty="0" smtClean="0"/>
              <a:t>Products requested in Carbon Strategy</a:t>
            </a:r>
            <a:endParaRPr kumimoji="0" lang="en-GB" b="0" i="0" u="none" strike="noStrike" cap="none" spc="0" normalizeH="0" baseline="0" dirty="0">
              <a:ln>
                <a:noFill/>
              </a:ln>
              <a:solidFill>
                <a:srgbClr val="002569"/>
              </a:solidFill>
              <a:effectLst/>
              <a:uFillTx/>
            </a:endParaRPr>
          </a:p>
        </p:txBody>
      </p:sp>
      <p:pic>
        <p:nvPicPr>
          <p:cNvPr id="8" name="Picture 7"/>
          <p:cNvPicPr>
            <a:picLocks noChangeAspect="1"/>
          </p:cNvPicPr>
          <p:nvPr/>
        </p:nvPicPr>
        <p:blipFill>
          <a:blip r:embed="rId2"/>
          <a:stretch>
            <a:fillRect/>
          </a:stretch>
        </p:blipFill>
        <p:spPr>
          <a:xfrm>
            <a:off x="5481488" y="2590800"/>
            <a:ext cx="3340100" cy="3327400"/>
          </a:xfrm>
          <a:prstGeom prst="rect">
            <a:avLst/>
          </a:prstGeom>
        </p:spPr>
      </p:pic>
    </p:spTree>
    <p:extLst>
      <p:ext uri="{BB962C8B-B14F-4D97-AF65-F5344CB8AC3E}">
        <p14:creationId xmlns:p14="http://schemas.microsoft.com/office/powerpoint/2010/main" val="13626817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838200" y="1239868"/>
          <a:ext cx="6571456" cy="5389532"/>
        </p:xfrm>
        <a:graphic>
          <a:graphicData uri="http://schemas.openxmlformats.org/drawingml/2006/table">
            <a:tbl>
              <a:tblPr>
                <a:tableStyleId>{5940675A-B579-460E-94D1-54222C63F5DA}</a:tableStyleId>
              </a:tblPr>
              <a:tblGrid>
                <a:gridCol w="5199856"/>
                <a:gridCol w="1371600"/>
              </a:tblGrid>
              <a:tr h="1143000">
                <a:tc>
                  <a:txBody>
                    <a:bodyPr/>
                    <a:lstStyle/>
                    <a:p>
                      <a:pPr algn="l" fontAlgn="ctr"/>
                      <a:r>
                        <a:rPr lang="en-AU" sz="1600" u="none" strike="noStrike" dirty="0" smtClean="0">
                          <a:solidFill>
                            <a:srgbClr val="FF0000"/>
                          </a:solidFill>
                          <a:effectLst/>
                        </a:rPr>
                        <a:t>Encourage </a:t>
                      </a:r>
                      <a:r>
                        <a:rPr lang="en-AU" sz="1600" u="none" strike="noStrike" dirty="0">
                          <a:solidFill>
                            <a:srgbClr val="FF0000"/>
                          </a:solidFill>
                          <a:effectLst/>
                        </a:rPr>
                        <a:t>the production and availability of high-quality, consistent long time series data products based on multiple sensors and missions </a:t>
                      </a:r>
                      <a:r>
                        <a:rPr lang="en-AU" sz="1600" u="none" strike="noStrike" dirty="0">
                          <a:effectLst/>
                        </a:rPr>
                        <a:t>for carbon and climate science and for model-data and data-data </a:t>
                      </a:r>
                      <a:r>
                        <a:rPr lang="en-AU" sz="1600" u="none" strike="noStrike" dirty="0" err="1">
                          <a:effectLst/>
                        </a:rPr>
                        <a:t>intercomparison</a:t>
                      </a:r>
                      <a:r>
                        <a:rPr lang="en-AU" sz="1600" u="none" strike="noStrike" dirty="0">
                          <a:effectLst/>
                        </a:rPr>
                        <a:t> exercises.  </a:t>
                      </a:r>
                      <a:endParaRPr lang="en-AU" sz="1600" b="0" i="0" u="none" strike="noStrike" dirty="0">
                        <a:solidFill>
                          <a:srgbClr val="000000"/>
                        </a:solidFill>
                        <a:effectLst/>
                        <a:latin typeface="Calibri"/>
                      </a:endParaRPr>
                    </a:p>
                  </a:txBody>
                  <a:tcPr marL="36000" marR="36000" marT="36000" marB="36000" anchor="ctr">
                    <a:solidFill>
                      <a:srgbClr val="FFFFFF"/>
                    </a:solidFill>
                  </a:tcPr>
                </a:tc>
                <a:tc>
                  <a:txBody>
                    <a:bodyPr/>
                    <a:lstStyle/>
                    <a:p>
                      <a:pPr algn="l" fontAlgn="ctr"/>
                      <a:r>
                        <a:rPr lang="en-AU" sz="1400" u="none" strike="noStrike">
                          <a:effectLst/>
                        </a:rPr>
                        <a:t>WGCV</a:t>
                      </a:r>
                      <a:br>
                        <a:rPr lang="en-AU" sz="1400" u="none" strike="noStrike">
                          <a:effectLst/>
                        </a:rPr>
                      </a:br>
                      <a:r>
                        <a:rPr lang="en-AU" sz="1400" u="none" strike="noStrike">
                          <a:effectLst/>
                        </a:rPr>
                        <a:t>AC-VC</a:t>
                      </a:r>
                      <a:br>
                        <a:rPr lang="en-AU" sz="1400" u="none" strike="noStrike">
                          <a:effectLst/>
                        </a:rPr>
                      </a:br>
                      <a:r>
                        <a:rPr lang="en-AU" sz="1400" u="none" strike="noStrike">
                          <a:effectLst/>
                        </a:rPr>
                        <a:t>LSI-VC</a:t>
                      </a:r>
                      <a:br>
                        <a:rPr lang="en-AU" sz="1400" u="none" strike="noStrike">
                          <a:effectLst/>
                        </a:rPr>
                      </a:br>
                      <a:r>
                        <a:rPr lang="en-AU" sz="1400" u="none" strike="noStrike">
                          <a:effectLst/>
                        </a:rPr>
                        <a:t>OCR-VC</a:t>
                      </a:r>
                      <a:endParaRPr lang="en-AU" sz="1400" b="0" i="0" u="none" strike="noStrike">
                        <a:solidFill>
                          <a:srgbClr val="000000"/>
                        </a:solidFill>
                        <a:effectLst/>
                        <a:latin typeface="Calibri"/>
                      </a:endParaRPr>
                    </a:p>
                  </a:txBody>
                  <a:tcPr marL="9525" marR="9525" marT="9525" marB="0" anchor="ctr">
                    <a:solidFill>
                      <a:srgbClr val="FFFFFF"/>
                    </a:solidFill>
                  </a:tcPr>
                </a:tc>
              </a:tr>
              <a:tr h="685800">
                <a:tc>
                  <a:txBody>
                    <a:bodyPr/>
                    <a:lstStyle/>
                    <a:p>
                      <a:pPr algn="l" fontAlgn="ctr"/>
                      <a:r>
                        <a:rPr lang="en-AU" sz="1600" u="none" strike="noStrike" dirty="0" smtClean="0">
                          <a:solidFill>
                            <a:srgbClr val="FF0000"/>
                          </a:solidFill>
                          <a:effectLst/>
                        </a:rPr>
                        <a:t>Make </a:t>
                      </a:r>
                      <a:r>
                        <a:rPr lang="en-AU" sz="1600" u="none" strike="noStrike" dirty="0">
                          <a:solidFill>
                            <a:srgbClr val="FF0000"/>
                          </a:solidFill>
                          <a:effectLst/>
                        </a:rPr>
                        <a:t>publicly available all information necessary to document the accuracy, clarity, and traceability of the satellite data and data products they produce.</a:t>
                      </a:r>
                      <a:endParaRPr lang="en-AU" sz="1600" b="0" i="0" u="none" strike="noStrike" dirty="0">
                        <a:solidFill>
                          <a:srgbClr val="FF0000"/>
                        </a:solidFill>
                        <a:effectLst/>
                        <a:latin typeface="Calibri"/>
                      </a:endParaRPr>
                    </a:p>
                  </a:txBody>
                  <a:tcPr marL="36000" marR="36000" marT="36000" marB="36000" anchor="ctr">
                    <a:solidFill>
                      <a:srgbClr val="FFFFFF"/>
                    </a:solidFill>
                  </a:tcPr>
                </a:tc>
                <a:tc>
                  <a:txBody>
                    <a:bodyPr/>
                    <a:lstStyle/>
                    <a:p>
                      <a:pPr algn="l" fontAlgn="ctr"/>
                      <a:r>
                        <a:rPr lang="en-AU" sz="1400" u="none" strike="noStrike">
                          <a:effectLst/>
                        </a:rPr>
                        <a:t>WGCV</a:t>
                      </a:r>
                      <a:br>
                        <a:rPr lang="en-AU" sz="1400" u="none" strike="noStrike">
                          <a:effectLst/>
                        </a:rPr>
                      </a:br>
                      <a:r>
                        <a:rPr lang="en-AU" sz="1400" u="none" strike="noStrike">
                          <a:effectLst/>
                        </a:rPr>
                        <a:t>VCs</a:t>
                      </a:r>
                      <a:endParaRPr lang="en-AU" sz="1400" b="0" i="0" u="none" strike="noStrike">
                        <a:solidFill>
                          <a:srgbClr val="000000"/>
                        </a:solidFill>
                        <a:effectLst/>
                        <a:latin typeface="Calibri"/>
                      </a:endParaRPr>
                    </a:p>
                  </a:txBody>
                  <a:tcPr marL="9525" marR="9525" marT="9525" marB="0" anchor="ctr">
                    <a:solidFill>
                      <a:srgbClr val="FFFFFF"/>
                    </a:solidFill>
                  </a:tcPr>
                </a:tc>
              </a:tr>
              <a:tr h="1089212">
                <a:tc>
                  <a:txBody>
                    <a:bodyPr/>
                    <a:lstStyle/>
                    <a:p>
                      <a:pPr algn="l" fontAlgn="ctr"/>
                      <a:r>
                        <a:rPr lang="en-AU" sz="1600" u="none" strike="noStrike" dirty="0" smtClean="0">
                          <a:effectLst/>
                        </a:rPr>
                        <a:t>Coordinate efforts </a:t>
                      </a:r>
                      <a:r>
                        <a:rPr lang="en-AU" sz="1600" u="none" strike="noStrike" dirty="0">
                          <a:effectLst/>
                        </a:rPr>
                        <a:t>to develop compatible (e.g., temporal and spatial resolution, grids, data formats, common auxiliary data, units) carbon data products from multiple </a:t>
                      </a:r>
                      <a:r>
                        <a:rPr lang="en-AU" sz="1600" u="none" strike="noStrike" dirty="0" smtClean="0">
                          <a:effectLst/>
                        </a:rPr>
                        <a:t>missions</a:t>
                      </a:r>
                      <a:endParaRPr lang="en-AU" sz="1600" b="0" i="0" u="none" strike="noStrike" dirty="0">
                        <a:solidFill>
                          <a:srgbClr val="003B3A"/>
                        </a:solidFill>
                        <a:effectLst/>
                        <a:latin typeface="Calibri"/>
                      </a:endParaRPr>
                    </a:p>
                  </a:txBody>
                  <a:tcPr marL="36000" marR="36000" marT="36000" marB="36000" anchor="ctr">
                    <a:solidFill>
                      <a:srgbClr val="FFFFFF"/>
                    </a:solidFill>
                  </a:tcPr>
                </a:tc>
                <a:tc>
                  <a:txBody>
                    <a:bodyPr/>
                    <a:lstStyle/>
                    <a:p>
                      <a:pPr algn="l" fontAlgn="ctr"/>
                      <a:r>
                        <a:rPr lang="en-AU" sz="1400" u="none" strike="noStrike">
                          <a:effectLst/>
                        </a:rPr>
                        <a:t>OCR-VC</a:t>
                      </a:r>
                      <a:br>
                        <a:rPr lang="en-AU" sz="1400" u="none" strike="noStrike">
                          <a:effectLst/>
                        </a:rPr>
                      </a:br>
                      <a:r>
                        <a:rPr lang="en-AU" sz="1400" u="none" strike="noStrike">
                          <a:effectLst/>
                        </a:rPr>
                        <a:t>AC-VC</a:t>
                      </a:r>
                      <a:br>
                        <a:rPr lang="en-AU" sz="1400" u="none" strike="noStrike">
                          <a:effectLst/>
                        </a:rPr>
                      </a:br>
                      <a:r>
                        <a:rPr lang="en-AU" sz="1400" u="none" strike="noStrike">
                          <a:effectLst/>
                        </a:rPr>
                        <a:t>LSI-VC</a:t>
                      </a:r>
                      <a:br>
                        <a:rPr lang="en-AU" sz="1400" u="none" strike="noStrike">
                          <a:effectLst/>
                        </a:rPr>
                      </a:br>
                      <a:r>
                        <a:rPr lang="en-AU" sz="1400" u="none" strike="noStrike">
                          <a:effectLst/>
                        </a:rPr>
                        <a:t>WGCV</a:t>
                      </a:r>
                      <a:endParaRPr lang="en-AU" sz="1400" b="0" i="0" u="none" strike="noStrike">
                        <a:solidFill>
                          <a:srgbClr val="000000"/>
                        </a:solidFill>
                        <a:effectLst/>
                        <a:latin typeface="Calibri"/>
                      </a:endParaRPr>
                    </a:p>
                  </a:txBody>
                  <a:tcPr marL="9525" marR="9525" marT="9525" marB="0" anchor="ctr">
                    <a:solidFill>
                      <a:srgbClr val="FFFFFF"/>
                    </a:solidFill>
                  </a:tcPr>
                </a:tc>
              </a:tr>
              <a:tr h="1143000">
                <a:tc>
                  <a:txBody>
                    <a:bodyPr/>
                    <a:lstStyle/>
                    <a:p>
                      <a:pPr algn="l" fontAlgn="ctr"/>
                      <a:r>
                        <a:rPr lang="en-AU" sz="1600" u="none" strike="noStrike" dirty="0" smtClean="0">
                          <a:solidFill>
                            <a:srgbClr val="FF0000"/>
                          </a:solidFill>
                          <a:effectLst/>
                        </a:rPr>
                        <a:t>Ensure </a:t>
                      </a:r>
                      <a:r>
                        <a:rPr lang="en-AU" sz="1600" u="none" strike="noStrike" dirty="0">
                          <a:solidFill>
                            <a:srgbClr val="FF0000"/>
                          </a:solidFill>
                          <a:effectLst/>
                        </a:rPr>
                        <a:t>the long-term accessibility of satellite data and data products for carbon cycle science and policy.  This must include arrangement for secure archives, documentation, and metadata as well as for provisions for easy discovery and </a:t>
                      </a:r>
                      <a:r>
                        <a:rPr lang="en-AU" sz="1600" u="none" strike="noStrike" dirty="0" smtClean="0">
                          <a:effectLst/>
                        </a:rPr>
                        <a:t>access</a:t>
                      </a:r>
                      <a:endParaRPr lang="en-AU" sz="1600" b="0" i="0" u="none" strike="noStrike" dirty="0">
                        <a:solidFill>
                          <a:srgbClr val="003B3A"/>
                        </a:solidFill>
                        <a:effectLst/>
                        <a:latin typeface="Calibri"/>
                      </a:endParaRPr>
                    </a:p>
                  </a:txBody>
                  <a:tcPr marL="36000" marR="36000" marT="36000" marB="36000" anchor="ctr">
                    <a:solidFill>
                      <a:srgbClr val="FFFFFF"/>
                    </a:solidFill>
                  </a:tcPr>
                </a:tc>
                <a:tc>
                  <a:txBody>
                    <a:bodyPr/>
                    <a:lstStyle/>
                    <a:p>
                      <a:pPr algn="l" fontAlgn="ctr"/>
                      <a:r>
                        <a:rPr lang="en-AU" sz="1400" u="none" strike="noStrike">
                          <a:effectLst/>
                        </a:rPr>
                        <a:t>WGISS</a:t>
                      </a:r>
                      <a:endParaRPr lang="en-AU" sz="1400" b="0" i="0" u="none" strike="noStrike">
                        <a:solidFill>
                          <a:srgbClr val="000000"/>
                        </a:solidFill>
                        <a:effectLst/>
                        <a:latin typeface="Calibri"/>
                      </a:endParaRPr>
                    </a:p>
                  </a:txBody>
                  <a:tcPr marL="9525" marR="9525" marT="9525" marB="0" anchor="ctr">
                    <a:solidFill>
                      <a:srgbClr val="FFFFFF"/>
                    </a:solidFill>
                  </a:tcPr>
                </a:tc>
              </a:tr>
              <a:tr h="914400">
                <a:tc>
                  <a:txBody>
                    <a:bodyPr/>
                    <a:lstStyle/>
                    <a:p>
                      <a:pPr algn="l" fontAlgn="ctr"/>
                      <a:r>
                        <a:rPr lang="en-AU" sz="1600" u="none" strike="noStrike" dirty="0" smtClean="0">
                          <a:effectLst/>
                        </a:rPr>
                        <a:t>Serve </a:t>
                      </a:r>
                      <a:r>
                        <a:rPr lang="en-AU" sz="1600" u="none" strike="noStrike" dirty="0">
                          <a:effectLst/>
                        </a:rPr>
                        <a:t>as a point-of-contact for appropriate satellite products for major model-data </a:t>
                      </a:r>
                      <a:r>
                        <a:rPr lang="en-AU" sz="1600" u="none" strike="noStrike" dirty="0" err="1">
                          <a:effectLst/>
                        </a:rPr>
                        <a:t>intercomparison</a:t>
                      </a:r>
                      <a:r>
                        <a:rPr lang="en-AU" sz="1600" u="none" strike="noStrike" dirty="0">
                          <a:effectLst/>
                        </a:rPr>
                        <a:t> exercises related to the carbon cycle.</a:t>
                      </a:r>
                      <a:endParaRPr lang="en-AU" sz="1600" b="0" i="0" u="none" strike="noStrike" dirty="0">
                        <a:solidFill>
                          <a:srgbClr val="000000"/>
                        </a:solidFill>
                        <a:effectLst/>
                        <a:latin typeface="Calibri"/>
                      </a:endParaRPr>
                    </a:p>
                  </a:txBody>
                  <a:tcPr marL="36000" marR="36000" marT="36000" marB="36000" anchor="ctr">
                    <a:solidFill>
                      <a:srgbClr val="FFFFFF"/>
                    </a:solidFill>
                  </a:tcPr>
                </a:tc>
                <a:tc>
                  <a:txBody>
                    <a:bodyPr/>
                    <a:lstStyle/>
                    <a:p>
                      <a:pPr algn="l" fontAlgn="ctr"/>
                      <a:r>
                        <a:rPr lang="en-AU" sz="1400" u="none" strike="noStrike" dirty="0" err="1">
                          <a:effectLst/>
                        </a:rPr>
                        <a:t>WGClimate</a:t>
                      </a:r>
                      <a:r>
                        <a:rPr lang="en-AU" sz="1400" u="none" strike="noStrike" dirty="0">
                          <a:effectLst/>
                        </a:rPr>
                        <a:t> chair membership on WDAC</a:t>
                      </a:r>
                      <a:endParaRPr lang="en-AU" sz="1400" b="0" i="0" u="none" strike="noStrike" dirty="0">
                        <a:solidFill>
                          <a:srgbClr val="000000"/>
                        </a:solidFill>
                        <a:effectLst/>
                        <a:latin typeface="Calibri"/>
                      </a:endParaRPr>
                    </a:p>
                  </a:txBody>
                  <a:tcPr marL="9525" marR="9525" marT="9525" marB="0" anchor="ctr">
                    <a:solidFill>
                      <a:srgbClr val="FFFFFF"/>
                    </a:solidFill>
                  </a:tcPr>
                </a:tc>
              </a:tr>
            </a:tbl>
          </a:graphicData>
        </a:graphic>
      </p:graphicFrame>
      <p:sp>
        <p:nvSpPr>
          <p:cNvPr id="3" name="Title 2"/>
          <p:cNvSpPr txBox="1">
            <a:spLocks/>
          </p:cNvSpPr>
          <p:nvPr/>
        </p:nvSpPr>
        <p:spPr>
          <a:xfrm>
            <a:off x="1752600" y="381000"/>
            <a:ext cx="6995864" cy="896471"/>
          </a:xfrm>
          <a:prstGeom prst="rect">
            <a:avLst/>
          </a:prstGeom>
        </p:spPr>
        <p:txBody>
          <a:bodyPr/>
          <a:lstStyle>
            <a:lvl1pPr algn="r" rtl="0" eaLnBrk="0" fontAlgn="base" hangingPunct="0">
              <a:spcBef>
                <a:spcPct val="0"/>
              </a:spcBef>
              <a:spcAft>
                <a:spcPct val="0"/>
              </a:spcAft>
              <a:defRPr sz="3200" b="1">
                <a:solidFill>
                  <a:schemeClr val="bg1"/>
                </a:solidFill>
                <a:latin typeface="Arial" charset="0"/>
                <a:ea typeface="ＭＳ Ｐゴシック" charset="-128"/>
                <a:cs typeface="ＭＳ Ｐゴシック" charset="-128"/>
              </a:defRPr>
            </a:lvl1pPr>
            <a:lvl2pPr algn="r" rtl="0" eaLnBrk="0" fontAlgn="base" hangingPunct="0">
              <a:spcBef>
                <a:spcPct val="0"/>
              </a:spcBef>
              <a:spcAft>
                <a:spcPct val="0"/>
              </a:spcAft>
              <a:defRPr sz="3200" b="1">
                <a:solidFill>
                  <a:schemeClr val="bg1"/>
                </a:solidFill>
                <a:latin typeface="Arial" charset="0"/>
                <a:ea typeface="ＭＳ Ｐゴシック" charset="-128"/>
                <a:cs typeface="ＭＳ Ｐゴシック" charset="-128"/>
              </a:defRPr>
            </a:lvl2pPr>
            <a:lvl3pPr algn="r" rtl="0" eaLnBrk="0" fontAlgn="base" hangingPunct="0">
              <a:spcBef>
                <a:spcPct val="0"/>
              </a:spcBef>
              <a:spcAft>
                <a:spcPct val="0"/>
              </a:spcAft>
              <a:defRPr sz="3200" b="1">
                <a:solidFill>
                  <a:schemeClr val="bg1"/>
                </a:solidFill>
                <a:latin typeface="Arial" charset="0"/>
                <a:ea typeface="ＭＳ Ｐゴシック" charset="-128"/>
                <a:cs typeface="ＭＳ Ｐゴシック" charset="-128"/>
              </a:defRPr>
            </a:lvl3pPr>
            <a:lvl4pPr algn="r" rtl="0" eaLnBrk="0" fontAlgn="base" hangingPunct="0">
              <a:spcBef>
                <a:spcPct val="0"/>
              </a:spcBef>
              <a:spcAft>
                <a:spcPct val="0"/>
              </a:spcAft>
              <a:defRPr sz="3200" b="1">
                <a:solidFill>
                  <a:schemeClr val="bg1"/>
                </a:solidFill>
                <a:latin typeface="Arial" charset="0"/>
                <a:ea typeface="ＭＳ Ｐゴシック" charset="-128"/>
                <a:cs typeface="ＭＳ Ｐゴシック" charset="-128"/>
              </a:defRPr>
            </a:lvl4pPr>
            <a:lvl5pPr algn="r" rtl="0" eaLnBrk="0" fontAlgn="base" hangingPunct="0">
              <a:spcBef>
                <a:spcPct val="0"/>
              </a:spcBef>
              <a:spcAft>
                <a:spcPct val="0"/>
              </a:spcAft>
              <a:defRPr sz="3200" b="1">
                <a:solidFill>
                  <a:schemeClr val="bg1"/>
                </a:solidFill>
                <a:latin typeface="Arial" charset="0"/>
                <a:ea typeface="ＭＳ Ｐゴシック" charset="-128"/>
                <a:cs typeface="ＭＳ Ｐゴシック" charset="-128"/>
              </a:defRPr>
            </a:lvl5pPr>
            <a:lvl6pPr marL="457200" algn="l" rtl="0" eaLnBrk="0" fontAlgn="base" hangingPunct="0">
              <a:spcBef>
                <a:spcPct val="0"/>
              </a:spcBef>
              <a:spcAft>
                <a:spcPct val="0"/>
              </a:spcAft>
              <a:defRPr sz="2800" b="1">
                <a:solidFill>
                  <a:schemeClr val="bg1"/>
                </a:solidFill>
                <a:latin typeface="Century Gothic" pitchFamily="34" charset="0"/>
              </a:defRPr>
            </a:lvl6pPr>
            <a:lvl7pPr marL="914400" algn="l" rtl="0" eaLnBrk="0" fontAlgn="base" hangingPunct="0">
              <a:spcBef>
                <a:spcPct val="0"/>
              </a:spcBef>
              <a:spcAft>
                <a:spcPct val="0"/>
              </a:spcAft>
              <a:defRPr sz="2800" b="1">
                <a:solidFill>
                  <a:schemeClr val="bg1"/>
                </a:solidFill>
                <a:latin typeface="Century Gothic" pitchFamily="34" charset="0"/>
              </a:defRPr>
            </a:lvl7pPr>
            <a:lvl8pPr marL="1371600" algn="l" rtl="0" eaLnBrk="0" fontAlgn="base" hangingPunct="0">
              <a:spcBef>
                <a:spcPct val="0"/>
              </a:spcBef>
              <a:spcAft>
                <a:spcPct val="0"/>
              </a:spcAft>
              <a:defRPr sz="2800" b="1">
                <a:solidFill>
                  <a:schemeClr val="bg1"/>
                </a:solidFill>
                <a:latin typeface="Century Gothic" pitchFamily="34" charset="0"/>
              </a:defRPr>
            </a:lvl8pPr>
            <a:lvl9pPr marL="1828800" algn="l" rtl="0" eaLnBrk="0" fontAlgn="base" hangingPunct="0">
              <a:spcBef>
                <a:spcPct val="0"/>
              </a:spcBef>
              <a:spcAft>
                <a:spcPct val="0"/>
              </a:spcAft>
              <a:defRPr sz="2800" b="1">
                <a:solidFill>
                  <a:schemeClr val="bg1"/>
                </a:solidFill>
                <a:latin typeface="Century Gothic" pitchFamily="34" charset="0"/>
              </a:defRPr>
            </a:lvl9pPr>
          </a:lstStyle>
          <a:p>
            <a:pPr algn="l" defTabSz="914400"/>
            <a:r>
              <a:rPr lang="en-US" b="0" kern="0" dirty="0" smtClean="0">
                <a:solidFill>
                  <a:srgbClr val="EEECE1"/>
                </a:solidFill>
                <a:latin typeface="Arial Bold" panose="020B0704020202020204" pitchFamily="34" charset="0"/>
                <a:cs typeface="Arial Bold" panose="020B0704020202020204" pitchFamily="34" charset="0"/>
              </a:rPr>
              <a:t>Actions assigned to </a:t>
            </a:r>
            <a:r>
              <a:rPr lang="en-US" b="0" kern="0" dirty="0" err="1" smtClean="0">
                <a:solidFill>
                  <a:srgbClr val="EEECE1"/>
                </a:solidFill>
                <a:latin typeface="Arial Bold" panose="020B0704020202020204" pitchFamily="34" charset="0"/>
                <a:cs typeface="Arial Bold" panose="020B0704020202020204" pitchFamily="34" charset="0"/>
              </a:rPr>
              <a:t>WGClimate</a:t>
            </a:r>
            <a:endParaRPr lang="en-US" b="0" i="1" kern="0" dirty="0">
              <a:solidFill>
                <a:srgbClr val="EEECE1"/>
              </a:solidFill>
              <a:latin typeface="Arial Bold" panose="020B0704020202020204" pitchFamily="34" charset="0"/>
              <a:cs typeface="Arial Bold" panose="020B0704020202020204" pitchFamily="34" charset="0"/>
            </a:endParaRPr>
          </a:p>
        </p:txBody>
      </p:sp>
    </p:spTree>
    <p:extLst>
      <p:ext uri="{BB962C8B-B14F-4D97-AF65-F5344CB8AC3E}">
        <p14:creationId xmlns:p14="http://schemas.microsoft.com/office/powerpoint/2010/main" val="18273001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1485900" y="1771650"/>
            <a:ext cx="6115050" cy="3829050"/>
          </a:xfrm>
        </p:spPr>
        <p:txBody>
          <a:bodyPr/>
          <a:lstStyle/>
          <a:p>
            <a:pPr>
              <a:lnSpc>
                <a:spcPct val="150000"/>
              </a:lnSpc>
            </a:pPr>
            <a:r>
              <a:rPr lang="en-US" dirty="0"/>
              <a:t>CO Tropospheric Profile: Edward Olsen / Joao Teixeira </a:t>
            </a:r>
            <a:r>
              <a:rPr lang="en-US" dirty="0" smtClean="0"/>
              <a:t>(AIRS </a:t>
            </a:r>
            <a:r>
              <a:rPr lang="en-US" dirty="0"/>
              <a:t>Team), Helen Worden / Daniel </a:t>
            </a:r>
            <a:r>
              <a:rPr lang="en-US" dirty="0" err="1"/>
              <a:t>Ziskin</a:t>
            </a:r>
            <a:r>
              <a:rPr lang="en-US" dirty="0"/>
              <a:t> </a:t>
            </a:r>
            <a:r>
              <a:rPr lang="en-US" dirty="0" smtClean="0"/>
              <a:t>(MOPITT Team);</a:t>
            </a:r>
            <a:endParaRPr lang="en-US" dirty="0"/>
          </a:p>
          <a:p>
            <a:pPr>
              <a:lnSpc>
                <a:spcPct val="150000"/>
              </a:lnSpc>
            </a:pPr>
            <a:r>
              <a:rPr lang="en-US" dirty="0"/>
              <a:t>CH4 Tropospheric Column: Edward Olsen / Joao Teixeira </a:t>
            </a:r>
            <a:r>
              <a:rPr lang="en-US" dirty="0" smtClean="0"/>
              <a:t>(AIRS </a:t>
            </a:r>
            <a:r>
              <a:rPr lang="en-US" dirty="0"/>
              <a:t>Team);</a:t>
            </a:r>
          </a:p>
          <a:p>
            <a:pPr>
              <a:lnSpc>
                <a:spcPct val="150000"/>
              </a:lnSpc>
            </a:pPr>
            <a:r>
              <a:rPr lang="en-US" dirty="0"/>
              <a:t>CH4 Tropospheric Profile: Edward Olsen / Joao Teixeira </a:t>
            </a:r>
            <a:r>
              <a:rPr lang="en-US" dirty="0" smtClean="0"/>
              <a:t>(AIRS </a:t>
            </a:r>
            <a:r>
              <a:rPr lang="en-US" dirty="0"/>
              <a:t>Team</a:t>
            </a:r>
            <a:r>
              <a:rPr lang="en-US" dirty="0" smtClean="0"/>
              <a:t>);</a:t>
            </a:r>
          </a:p>
          <a:p>
            <a:pPr>
              <a:lnSpc>
                <a:spcPct val="150000"/>
              </a:lnSpc>
            </a:pPr>
            <a:r>
              <a:rPr lang="en-US" dirty="0" smtClean="0"/>
              <a:t>Mid- to upper-tropospheric CO2 concentration: </a:t>
            </a:r>
            <a:r>
              <a:rPr lang="en-US" dirty="0"/>
              <a:t>Edward Olsen / Joao Teixeira (AIRS Team</a:t>
            </a:r>
            <a:r>
              <a:rPr lang="en-US" dirty="0" smtClean="0"/>
              <a:t>);</a:t>
            </a:r>
          </a:p>
          <a:p>
            <a:pPr>
              <a:lnSpc>
                <a:spcPct val="150000"/>
              </a:lnSpc>
            </a:pPr>
            <a:r>
              <a:rPr lang="en-US" dirty="0"/>
              <a:t>Moderate-resolution maps of land-cover </a:t>
            </a:r>
            <a:r>
              <a:rPr lang="en-US" dirty="0" smtClean="0"/>
              <a:t>type: funded by NASA </a:t>
            </a:r>
            <a:r>
              <a:rPr lang="en-US" dirty="0" err="1" smtClean="0"/>
              <a:t>MEaSUREs</a:t>
            </a:r>
            <a:r>
              <a:rPr lang="en-US" dirty="0" smtClean="0"/>
              <a:t>;</a:t>
            </a:r>
            <a:endParaRPr lang="en-US" dirty="0"/>
          </a:p>
          <a:p>
            <a:pPr>
              <a:lnSpc>
                <a:spcPct val="150000"/>
              </a:lnSpc>
            </a:pPr>
            <a:endParaRPr lang="en-US" dirty="0"/>
          </a:p>
          <a:p>
            <a:pPr>
              <a:lnSpc>
                <a:spcPct val="150000"/>
              </a:lnSpc>
            </a:pPr>
            <a:endParaRPr lang="en-US" dirty="0"/>
          </a:p>
          <a:p>
            <a:pPr>
              <a:lnSpc>
                <a:spcPct val="150000"/>
              </a:lnSpc>
            </a:pPr>
            <a:endParaRPr lang="en-US" dirty="0">
              <a:latin typeface="+mj-lt"/>
            </a:endParaRPr>
          </a:p>
          <a:p>
            <a:endParaRPr lang="en-US" dirty="0">
              <a:latin typeface="+mj-lt"/>
            </a:endParaRPr>
          </a:p>
        </p:txBody>
      </p:sp>
      <p:sp>
        <p:nvSpPr>
          <p:cNvPr id="3" name="Slide Number Placeholder 2"/>
          <p:cNvSpPr>
            <a:spLocks noGrp="1"/>
          </p:cNvSpPr>
          <p:nvPr>
            <p:ph type="sldNum" sz="quarter" idx="2"/>
          </p:nvPr>
        </p:nvSpPr>
        <p:spPr/>
        <p:txBody>
          <a:bodyPr/>
          <a:lstStyle/>
          <a:p>
            <a:fld id="{86CB4B4D-7CA3-9044-876B-883B54F8677D}" type="slidenum">
              <a:rPr>
                <a:solidFill>
                  <a:srgbClr val="1F497D"/>
                </a:solidFill>
              </a:rPr>
              <a:pPr/>
              <a:t>19</a:t>
            </a:fld>
            <a:endParaRPr>
              <a:solidFill>
                <a:srgbClr val="1F497D"/>
              </a:solidFill>
            </a:endParaRPr>
          </a:p>
        </p:txBody>
      </p:sp>
      <p:sp>
        <p:nvSpPr>
          <p:cNvPr id="5" name="Title 3"/>
          <p:cNvSpPr txBox="1">
            <a:spLocks/>
          </p:cNvSpPr>
          <p:nvPr/>
        </p:nvSpPr>
        <p:spPr>
          <a:xfrm>
            <a:off x="2209800" y="152400"/>
            <a:ext cx="4900613" cy="628650"/>
          </a:xfrm>
          <a:prstGeom prst="rect">
            <a:avLst/>
          </a:prstGeom>
        </p:spPr>
        <p:txBody>
          <a:bodyPr/>
          <a:lstStyle>
            <a:lvl1pPr algn="r">
              <a:defRPr sz="3200">
                <a:solidFill>
                  <a:srgbClr val="FFFFFF"/>
                </a:solidFill>
                <a:latin typeface="Arial Bold"/>
                <a:ea typeface="Arial Bold"/>
                <a:cs typeface="Arial Bold"/>
                <a:sym typeface="Arial Bold"/>
              </a:defRPr>
            </a:lvl1pPr>
            <a:lvl2pPr algn="r">
              <a:defRPr sz="3200">
                <a:solidFill>
                  <a:srgbClr val="FFFFFF"/>
                </a:solidFill>
                <a:latin typeface="Arial Bold"/>
                <a:ea typeface="Arial Bold"/>
                <a:cs typeface="Arial Bold"/>
                <a:sym typeface="Arial Bold"/>
              </a:defRPr>
            </a:lvl2pPr>
            <a:lvl3pPr algn="r">
              <a:defRPr sz="3200">
                <a:solidFill>
                  <a:srgbClr val="FFFFFF"/>
                </a:solidFill>
                <a:latin typeface="Arial Bold"/>
                <a:ea typeface="Arial Bold"/>
                <a:cs typeface="Arial Bold"/>
                <a:sym typeface="Arial Bold"/>
              </a:defRPr>
            </a:lvl3pPr>
            <a:lvl4pPr algn="r">
              <a:defRPr sz="3200">
                <a:solidFill>
                  <a:srgbClr val="FFFFFF"/>
                </a:solidFill>
                <a:latin typeface="Arial Bold"/>
                <a:ea typeface="Arial Bold"/>
                <a:cs typeface="Arial Bold"/>
                <a:sym typeface="Arial Bold"/>
              </a:defRPr>
            </a:lvl4pPr>
            <a:lvl5pPr algn="r">
              <a:defRPr sz="3200">
                <a:solidFill>
                  <a:srgbClr val="FFFFFF"/>
                </a:solidFill>
                <a:latin typeface="Arial Bold"/>
                <a:ea typeface="Arial Bold"/>
                <a:cs typeface="Arial Bold"/>
                <a:sym typeface="Arial Bold"/>
              </a:defRPr>
            </a:lvl5pPr>
            <a:lvl6pPr indent="457200" algn="r">
              <a:defRPr sz="3200">
                <a:solidFill>
                  <a:srgbClr val="FFFFFF"/>
                </a:solidFill>
                <a:latin typeface="Arial Bold"/>
                <a:ea typeface="Arial Bold"/>
                <a:cs typeface="Arial Bold"/>
                <a:sym typeface="Arial Bold"/>
              </a:defRPr>
            </a:lvl6pPr>
            <a:lvl7pPr indent="914400" algn="r">
              <a:defRPr sz="3200">
                <a:solidFill>
                  <a:srgbClr val="FFFFFF"/>
                </a:solidFill>
                <a:latin typeface="Arial Bold"/>
                <a:ea typeface="Arial Bold"/>
                <a:cs typeface="Arial Bold"/>
                <a:sym typeface="Arial Bold"/>
              </a:defRPr>
            </a:lvl7pPr>
            <a:lvl8pPr indent="1371600" algn="r">
              <a:defRPr sz="3200">
                <a:solidFill>
                  <a:srgbClr val="FFFFFF"/>
                </a:solidFill>
                <a:latin typeface="Arial Bold"/>
                <a:ea typeface="Arial Bold"/>
                <a:cs typeface="Arial Bold"/>
                <a:sym typeface="Arial Bold"/>
              </a:defRPr>
            </a:lvl8pPr>
            <a:lvl9pPr indent="1828800" algn="r">
              <a:defRPr sz="3200">
                <a:solidFill>
                  <a:srgbClr val="FFFFFF"/>
                </a:solidFill>
                <a:latin typeface="Arial Bold"/>
                <a:ea typeface="Arial Bold"/>
                <a:cs typeface="Arial Bold"/>
                <a:sym typeface="Arial Bold"/>
              </a:defRPr>
            </a:lvl9pPr>
          </a:lstStyle>
          <a:p>
            <a:pPr algn="l"/>
            <a:r>
              <a:rPr lang="en-US" sz="2400" dirty="0"/>
              <a:t>Carbon ECVs from NASA</a:t>
            </a:r>
          </a:p>
          <a:p>
            <a:pPr algn="l"/>
            <a:r>
              <a:rPr lang="en-US" sz="2400" dirty="0"/>
              <a:t>            (WG-Climate)</a:t>
            </a:r>
          </a:p>
        </p:txBody>
      </p:sp>
    </p:spTree>
    <p:extLst>
      <p:ext uri="{BB962C8B-B14F-4D97-AF65-F5344CB8AC3E}">
        <p14:creationId xmlns:p14="http://schemas.microsoft.com/office/powerpoint/2010/main" val="82828766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lide Number Placeholder 5"/>
          <p:cNvSpPr>
            <a:spLocks noGrp="1"/>
          </p:cNvSpPr>
          <p:nvPr>
            <p:ph type="sldNum" sz="quarter" idx="2"/>
          </p:nvPr>
        </p:nvSpPr>
        <p:spPr bwMode="auto">
          <a:noFill/>
          <a:ln>
            <a:miter lim="800000"/>
            <a:headEnd/>
            <a:tailEnd/>
          </a:ln>
        </p:spPr>
        <p:txBody>
          <a:bodyPr/>
          <a:lstStyle/>
          <a:p>
            <a:pPr eaLnBrk="1" hangingPunct="1">
              <a:spcBef>
                <a:spcPct val="0"/>
              </a:spcBef>
            </a:pPr>
            <a:fld id="{685D9731-F711-4403-8BC4-60A829C86C9C}" type="slidenum">
              <a:rPr lang="en-US" smtClean="0"/>
              <a:pPr eaLnBrk="1" hangingPunct="1">
                <a:spcBef>
                  <a:spcPct val="0"/>
                </a:spcBef>
              </a:pPr>
              <a:t>2</a:t>
            </a:fld>
            <a:endParaRPr lang="en-US" dirty="0" smtClean="0"/>
          </a:p>
        </p:txBody>
      </p:sp>
      <p:sp>
        <p:nvSpPr>
          <p:cNvPr id="3" name="Content Placeholder 2"/>
          <p:cNvSpPr>
            <a:spLocks noGrp="1"/>
          </p:cNvSpPr>
          <p:nvPr>
            <p:ph sz="quarter" idx="11"/>
          </p:nvPr>
        </p:nvSpPr>
        <p:spPr>
          <a:xfrm>
            <a:off x="2057400" y="228600"/>
            <a:ext cx="4953000" cy="533400"/>
          </a:xfrm>
        </p:spPr>
        <p:txBody>
          <a:bodyPr/>
          <a:lstStyle/>
          <a:p>
            <a:pPr lvl="0"/>
            <a:r>
              <a:rPr lang="en-US" b="1" dirty="0"/>
              <a:t>CEOS Carbon activity - history and Background</a:t>
            </a:r>
          </a:p>
          <a:p>
            <a:endParaRPr lang="en-GB" dirty="0"/>
          </a:p>
        </p:txBody>
      </p:sp>
      <p:sp>
        <p:nvSpPr>
          <p:cNvPr id="7" name="TextBox 6"/>
          <p:cNvSpPr txBox="1"/>
          <p:nvPr/>
        </p:nvSpPr>
        <p:spPr>
          <a:xfrm>
            <a:off x="152400" y="1752600"/>
            <a:ext cx="4616896" cy="3785652"/>
          </a:xfrm>
          <a:prstGeom prst="rect">
            <a:avLst/>
          </a:prstGeom>
          <a:noFill/>
        </p:spPr>
        <p:txBody>
          <a:bodyPr wrap="square" rtlCol="0">
            <a:spAutoFit/>
          </a:bodyPr>
          <a:lstStyle/>
          <a:p>
            <a:pPr marL="342900" indent="-342900">
              <a:spcAft>
                <a:spcPts val="1200"/>
              </a:spcAft>
              <a:buFont typeface="Arial"/>
              <a:buChar char="•"/>
            </a:pPr>
            <a:r>
              <a:rPr lang="en-US" sz="2000" dirty="0" smtClean="0">
                <a:solidFill>
                  <a:srgbClr val="1F497D"/>
                </a:solidFill>
              </a:rPr>
              <a:t>GEO Carbon Report developed in June 2010 by team led by </a:t>
            </a:r>
            <a:r>
              <a:rPr lang="en-US" sz="2000" dirty="0" err="1" smtClean="0">
                <a:solidFill>
                  <a:srgbClr val="1F497D"/>
                </a:solidFill>
              </a:rPr>
              <a:t>Ciais</a:t>
            </a:r>
            <a:r>
              <a:rPr lang="en-US" sz="2000" dirty="0" smtClean="0">
                <a:solidFill>
                  <a:srgbClr val="1F497D"/>
                </a:solidFill>
              </a:rPr>
              <a:t> et al. (GCP). </a:t>
            </a:r>
          </a:p>
          <a:p>
            <a:pPr marL="342900" indent="-342900">
              <a:spcAft>
                <a:spcPts val="1200"/>
              </a:spcAft>
              <a:buFont typeface="Arial"/>
              <a:buChar char="•"/>
            </a:pPr>
            <a:r>
              <a:rPr lang="en-US" sz="2000" i="1" dirty="0" smtClean="0">
                <a:solidFill>
                  <a:srgbClr val="1F497D"/>
                </a:solidFill>
              </a:rPr>
              <a:t>CEOS Strategy for Carbon Observations from Space</a:t>
            </a:r>
            <a:r>
              <a:rPr lang="en-US" sz="2000" dirty="0" smtClean="0">
                <a:solidFill>
                  <a:srgbClr val="1F497D"/>
                </a:solidFill>
              </a:rPr>
              <a:t> – written in response to above, completed in March 2014 – </a:t>
            </a:r>
            <a:r>
              <a:rPr lang="en-US" sz="2000" i="1" dirty="0" err="1" smtClean="0">
                <a:solidFill>
                  <a:srgbClr val="1F497D"/>
                </a:solidFill>
              </a:rPr>
              <a:t>Wickland</a:t>
            </a:r>
            <a:r>
              <a:rPr lang="en-US" sz="2000" i="1" dirty="0" smtClean="0">
                <a:solidFill>
                  <a:srgbClr val="1F497D"/>
                </a:solidFill>
              </a:rPr>
              <a:t> et al.</a:t>
            </a:r>
          </a:p>
          <a:p>
            <a:pPr marL="342900" indent="-342900">
              <a:spcAft>
                <a:spcPts val="1200"/>
              </a:spcAft>
              <a:buFont typeface="Arial"/>
              <a:buChar char="•"/>
            </a:pPr>
            <a:r>
              <a:rPr lang="en-US" sz="2000" u="sng" dirty="0" smtClean="0">
                <a:solidFill>
                  <a:srgbClr val="1F497D"/>
                </a:solidFill>
              </a:rPr>
              <a:t>42 </a:t>
            </a:r>
            <a:r>
              <a:rPr lang="en-US" sz="2000" u="sng" dirty="0">
                <a:solidFill>
                  <a:srgbClr val="1F497D"/>
                </a:solidFill>
              </a:rPr>
              <a:t>A</a:t>
            </a:r>
            <a:r>
              <a:rPr lang="en-US" sz="2000" u="sng" dirty="0" smtClean="0">
                <a:solidFill>
                  <a:srgbClr val="1F497D"/>
                </a:solidFill>
              </a:rPr>
              <a:t>ctions identified in the report for specific response</a:t>
            </a:r>
            <a:r>
              <a:rPr lang="en-US" sz="2000" dirty="0" smtClean="0">
                <a:solidFill>
                  <a:srgbClr val="1F497D"/>
                </a:solidFill>
              </a:rPr>
              <a:t>– first discussed at SIT Technical Workshop in September </a:t>
            </a:r>
            <a:r>
              <a:rPr lang="en-US" sz="2000" dirty="0" smtClean="0">
                <a:solidFill>
                  <a:srgbClr val="1F497D"/>
                </a:solidFill>
              </a:rPr>
              <a:t>2013</a:t>
            </a:r>
            <a:endParaRPr lang="en-US" sz="2000" dirty="0" smtClean="0">
              <a:solidFill>
                <a:srgbClr val="1F497D"/>
              </a:solidFill>
            </a:endParaRPr>
          </a:p>
        </p:txBody>
      </p:sp>
      <p:pic>
        <p:nvPicPr>
          <p:cNvPr id="9" name="Picture 8" descr="GEO_CARBONSTRATEGY_20101020 (dragged).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0" y="1143000"/>
            <a:ext cx="2779297" cy="3933056"/>
          </a:xfrm>
          <a:prstGeom prst="rect">
            <a:avLst/>
          </a:prstGeom>
        </p:spPr>
      </p:pic>
      <p:pic>
        <p:nvPicPr>
          <p:cNvPr id="8" name="Picture 7" descr="WGClimate_CEOS-Strategy-for-Carbon-Observations-from-Space_Apr2014.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16216" y="3143076"/>
            <a:ext cx="2627784" cy="3714923"/>
          </a:xfrm>
          <a:prstGeom prst="rect">
            <a:avLst/>
          </a:prstGeom>
        </p:spPr>
      </p:pic>
    </p:spTree>
    <p:extLst>
      <p:ext uri="{BB962C8B-B14F-4D97-AF65-F5344CB8AC3E}">
        <p14:creationId xmlns:p14="http://schemas.microsoft.com/office/powerpoint/2010/main" val="1153051236"/>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2"/>
          </p:nvPr>
        </p:nvSpPr>
        <p:spPr/>
        <p:txBody>
          <a:bodyPr/>
          <a:lstStyle/>
          <a:p>
            <a:fld id="{86CB4B4D-7CA3-9044-876B-883B54F8677D}" type="slidenum">
              <a:rPr>
                <a:solidFill>
                  <a:srgbClr val="1F497D"/>
                </a:solidFill>
              </a:rPr>
              <a:pPr/>
              <a:t>20</a:t>
            </a:fld>
            <a:endParaRPr dirty="0">
              <a:solidFill>
                <a:srgbClr val="1F497D"/>
              </a:solidFill>
            </a:endParaRPr>
          </a:p>
        </p:txBody>
      </p:sp>
      <p:sp>
        <p:nvSpPr>
          <p:cNvPr id="3" name="Content Placeholder 2"/>
          <p:cNvSpPr>
            <a:spLocks noGrp="1"/>
          </p:cNvSpPr>
          <p:nvPr>
            <p:ph sz="quarter" idx="10"/>
          </p:nvPr>
        </p:nvSpPr>
        <p:spPr/>
        <p:txBody>
          <a:bodyPr/>
          <a:lstStyle/>
          <a:p>
            <a:pPr>
              <a:lnSpc>
                <a:spcPct val="150000"/>
              </a:lnSpc>
            </a:pPr>
            <a:r>
              <a:rPr lang="en-US" dirty="0" smtClean="0"/>
              <a:t>Tropospheric Emission Spectrometer (TES): CO2(09/2004-present), CO (09/2004-06/2011), CH4 (09/2004-06/2011)</a:t>
            </a:r>
          </a:p>
          <a:p>
            <a:pPr lvl="1">
              <a:lnSpc>
                <a:spcPct val="150000"/>
              </a:lnSpc>
            </a:pPr>
            <a:r>
              <a:rPr lang="en-US" dirty="0" smtClean="0"/>
              <a:t>Volume mixing ratio of CO and CH4 at different pressure levels for nadir and limb</a:t>
            </a:r>
          </a:p>
          <a:p>
            <a:pPr lvl="1">
              <a:lnSpc>
                <a:spcPct val="150000"/>
              </a:lnSpc>
            </a:pPr>
            <a:r>
              <a:rPr lang="en-US" dirty="0" smtClean="0"/>
              <a:t>No details of CO2 can be found in the L3 User’s Guide</a:t>
            </a:r>
          </a:p>
          <a:p>
            <a:pPr>
              <a:lnSpc>
                <a:spcPct val="150000"/>
              </a:lnSpc>
            </a:pPr>
            <a:r>
              <a:rPr lang="en-US" dirty="0" smtClean="0"/>
              <a:t>Microwave Limb Sounder (MLS): Stratospheric CO mixing Ratio (08/2004-present, 82S-82N)</a:t>
            </a:r>
          </a:p>
          <a:p>
            <a:pPr>
              <a:lnSpc>
                <a:spcPct val="150000"/>
              </a:lnSpc>
            </a:pPr>
            <a:r>
              <a:rPr lang="en-US" dirty="0" smtClean="0"/>
              <a:t>MODIS team: FAPAR and LAI</a:t>
            </a:r>
          </a:p>
          <a:p>
            <a:pPr>
              <a:lnSpc>
                <a:spcPct val="150000"/>
              </a:lnSpc>
            </a:pPr>
            <a:endParaRPr lang="en-US" dirty="0" smtClean="0"/>
          </a:p>
          <a:p>
            <a:pPr>
              <a:lnSpc>
                <a:spcPct val="150000"/>
              </a:lnSpc>
            </a:pPr>
            <a:endParaRPr lang="en-US" dirty="0" smtClean="0"/>
          </a:p>
          <a:p>
            <a:endParaRPr lang="en-US" dirty="0"/>
          </a:p>
        </p:txBody>
      </p:sp>
      <p:sp>
        <p:nvSpPr>
          <p:cNvPr id="4" name="Content Placeholder 3"/>
          <p:cNvSpPr>
            <a:spLocks noGrp="1"/>
          </p:cNvSpPr>
          <p:nvPr>
            <p:ph sz="quarter" idx="11"/>
          </p:nvPr>
        </p:nvSpPr>
        <p:spPr>
          <a:xfrm>
            <a:off x="1905000" y="304800"/>
            <a:ext cx="5562600" cy="533400"/>
          </a:xfrm>
        </p:spPr>
        <p:txBody>
          <a:bodyPr/>
          <a:lstStyle/>
          <a:p>
            <a:pPr>
              <a:spcBef>
                <a:spcPts val="0"/>
              </a:spcBef>
              <a:buSzTx/>
              <a:defRPr/>
            </a:pPr>
            <a:r>
              <a:rPr lang="en-US" dirty="0" smtClean="0"/>
              <a:t>Potential carbon ECVs: responders did not provide inputs (WG-Climate)</a:t>
            </a:r>
            <a:endParaRPr lang="en-US" dirty="0"/>
          </a:p>
        </p:txBody>
      </p:sp>
    </p:spTree>
    <p:extLst>
      <p:ext uri="{BB962C8B-B14F-4D97-AF65-F5344CB8AC3E}">
        <p14:creationId xmlns:p14="http://schemas.microsoft.com/office/powerpoint/2010/main" val="1707209163"/>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304800" y="1600200"/>
            <a:ext cx="8458200" cy="4724400"/>
          </a:xfrm>
        </p:spPr>
        <p:txBody>
          <a:bodyPr/>
          <a:lstStyle/>
          <a:p>
            <a:r>
              <a:rPr lang="en-US" sz="1600" dirty="0" smtClean="0"/>
              <a:t>WGISS </a:t>
            </a:r>
            <a:r>
              <a:rPr lang="en-US" sz="1600" dirty="0"/>
              <a:t>will begin facilitating discoverability and accessibility of ECV Products and space-born CDRs relevant for the CEOS Carbon Action via WGISS Interoperability Systems &amp; Standards (</a:t>
            </a:r>
            <a:r>
              <a:rPr lang="en-US" sz="1600" dirty="0" err="1"/>
              <a:t>FedEO</a:t>
            </a:r>
            <a:r>
              <a:rPr lang="en-US" sz="1600" dirty="0"/>
              <a:t>/CWIC/IDN, OpenSearch</a:t>
            </a:r>
            <a:r>
              <a:rPr lang="en-US" sz="1600" dirty="0" smtClean="0"/>
              <a:t>)</a:t>
            </a:r>
            <a:r>
              <a:rPr lang="en-US" sz="1600" dirty="0"/>
              <a:t> </a:t>
            </a:r>
            <a:r>
              <a:rPr lang="en-US" sz="1600" dirty="0" smtClean="0"/>
              <a:t>once </a:t>
            </a:r>
            <a:r>
              <a:rPr lang="en-US" sz="1600" dirty="0" err="1"/>
              <a:t>WGClimate</a:t>
            </a:r>
            <a:r>
              <a:rPr lang="en-US" sz="1600" dirty="0"/>
              <a:t> has completed their (meta) gap-analysis across the Carbon </a:t>
            </a:r>
            <a:r>
              <a:rPr lang="en-US" sz="1600" dirty="0" smtClean="0"/>
              <a:t>ECVs.</a:t>
            </a:r>
            <a:r>
              <a:rPr lang="en-US" sz="1600" b="1" dirty="0" smtClean="0"/>
              <a:t> </a:t>
            </a:r>
          </a:p>
          <a:p>
            <a:endParaRPr lang="en-US" sz="1600" dirty="0" smtClean="0"/>
          </a:p>
          <a:p>
            <a:r>
              <a:rPr lang="en-US" sz="1600" dirty="0" smtClean="0"/>
              <a:t>In response to the </a:t>
            </a:r>
            <a:r>
              <a:rPr lang="en-US" sz="1600" dirty="0"/>
              <a:t>CEOS Carbon </a:t>
            </a:r>
            <a:r>
              <a:rPr lang="en-US" sz="1600" dirty="0" smtClean="0"/>
              <a:t>Strategy, </a:t>
            </a:r>
            <a:r>
              <a:rPr lang="en-US" sz="1600" dirty="0"/>
              <a:t>WGISS and the CEOS Carbon Team </a:t>
            </a:r>
            <a:r>
              <a:rPr lang="en-US" sz="1600" dirty="0" smtClean="0"/>
              <a:t>are exploring the idea </a:t>
            </a:r>
            <a:r>
              <a:rPr lang="en-US" sz="1600" dirty="0"/>
              <a:t>and approach of </a:t>
            </a:r>
            <a:r>
              <a:rPr lang="en-US" sz="1600" dirty="0" smtClean="0"/>
              <a:t>collaboratively developing </a:t>
            </a:r>
            <a:r>
              <a:rPr lang="en-US" sz="1600" dirty="0"/>
              <a:t>a Carbon Portal to discover and access relevant CEOS data products available via the WGISS infrastructure </a:t>
            </a:r>
            <a:r>
              <a:rPr lang="en-US" sz="1600" dirty="0" smtClean="0"/>
              <a:t>components.</a:t>
            </a:r>
          </a:p>
          <a:p>
            <a:endParaRPr lang="en-US" sz="1600" dirty="0" smtClean="0"/>
          </a:p>
          <a:p>
            <a:pPr lvl="1"/>
            <a:r>
              <a:rPr lang="en-US" sz="1600" dirty="0" smtClean="0"/>
              <a:t>The teams are beginning to </a:t>
            </a:r>
            <a:r>
              <a:rPr lang="en-US" sz="1600" dirty="0"/>
              <a:t>develop requirements </a:t>
            </a:r>
            <a:r>
              <a:rPr lang="en-US" sz="1600" dirty="0" smtClean="0"/>
              <a:t>and success criteria based </a:t>
            </a:r>
            <a:r>
              <a:rPr lang="en-US" sz="1600" dirty="0"/>
              <a:t>on the extent it provides discoverability of the products of value to the carbon cycle community. </a:t>
            </a:r>
            <a:endParaRPr lang="en-US" sz="1600" dirty="0" smtClean="0"/>
          </a:p>
          <a:p>
            <a:pPr lvl="1"/>
            <a:endParaRPr lang="en-US" sz="1600" dirty="0" smtClean="0"/>
          </a:p>
          <a:p>
            <a:pPr lvl="1"/>
            <a:r>
              <a:rPr lang="en-US" sz="1600" dirty="0" smtClean="0"/>
              <a:t>As success development </a:t>
            </a:r>
            <a:r>
              <a:rPr lang="en-US" sz="1600" dirty="0"/>
              <a:t>of a Carbon Portal is likely a multi-year </a:t>
            </a:r>
            <a:r>
              <a:rPr lang="en-US" sz="1600" dirty="0" smtClean="0"/>
              <a:t>effort, the teams will begin </a:t>
            </a:r>
            <a:r>
              <a:rPr lang="en-US" sz="1600" dirty="0"/>
              <a:t>with a demonstration project focused on delivering selected products of value to the carbon community.</a:t>
            </a:r>
          </a:p>
          <a:p>
            <a:endParaRPr lang="en-US" dirty="0"/>
          </a:p>
        </p:txBody>
      </p:sp>
      <p:sp>
        <p:nvSpPr>
          <p:cNvPr id="3" name="Content Placeholder 2"/>
          <p:cNvSpPr>
            <a:spLocks noGrp="1"/>
          </p:cNvSpPr>
          <p:nvPr>
            <p:ph sz="quarter" idx="11"/>
          </p:nvPr>
        </p:nvSpPr>
        <p:spPr/>
        <p:txBody>
          <a:bodyPr/>
          <a:lstStyle/>
          <a:p>
            <a:r>
              <a:rPr lang="en-US" dirty="0"/>
              <a:t>WGISS Activities for </a:t>
            </a:r>
          </a:p>
          <a:p>
            <a:r>
              <a:rPr lang="en-US" dirty="0"/>
              <a:t>CEOS Carbon Initiatives </a:t>
            </a:r>
          </a:p>
          <a:p>
            <a:r>
              <a:rPr lang="en-US" dirty="0" smtClean="0"/>
              <a:t>(</a:t>
            </a:r>
            <a:r>
              <a:rPr lang="en-US" dirty="0"/>
              <a:t>CARD-15)</a:t>
            </a:r>
          </a:p>
          <a:p>
            <a:endParaRPr lang="en-US" dirty="0"/>
          </a:p>
        </p:txBody>
      </p:sp>
    </p:spTree>
    <p:extLst>
      <p:ext uri="{BB962C8B-B14F-4D97-AF65-F5344CB8AC3E}">
        <p14:creationId xmlns:p14="http://schemas.microsoft.com/office/powerpoint/2010/main" val="12862028"/>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2"/>
          </p:nvPr>
        </p:nvSpPr>
        <p:spPr/>
        <p:txBody>
          <a:bodyPr/>
          <a:lstStyle/>
          <a:p>
            <a:pPr defTabSz="914400"/>
            <a:fld id="{86CB4B4D-7CA3-9044-876B-883B54F8677D}" type="slidenum">
              <a:rPr lang="uk-UA" smtClean="0"/>
              <a:pPr defTabSz="914400"/>
              <a:t>22</a:t>
            </a:fld>
            <a:endParaRPr lang="uk-UA" dirty="0"/>
          </a:p>
        </p:txBody>
      </p:sp>
      <p:sp>
        <p:nvSpPr>
          <p:cNvPr id="3" name="Content Placeholder 2"/>
          <p:cNvSpPr>
            <a:spLocks noGrp="1"/>
          </p:cNvSpPr>
          <p:nvPr>
            <p:ph sz="quarter" idx="10"/>
          </p:nvPr>
        </p:nvSpPr>
        <p:spPr/>
        <p:txBody>
          <a:bodyPr/>
          <a:lstStyle/>
          <a:p>
            <a:r>
              <a:rPr lang="en-US" dirty="0" smtClean="0">
                <a:solidFill>
                  <a:srgbClr val="00B050"/>
                </a:solidFill>
              </a:rPr>
              <a:t>Carbon </a:t>
            </a:r>
            <a:r>
              <a:rPr lang="en-US" dirty="0">
                <a:solidFill>
                  <a:srgbClr val="00B050"/>
                </a:solidFill>
              </a:rPr>
              <a:t>Action #8 </a:t>
            </a:r>
            <a:r>
              <a:rPr lang="en-US" dirty="0" smtClean="0"/>
              <a:t>- related </a:t>
            </a:r>
            <a:r>
              <a:rPr lang="en-US" dirty="0"/>
              <a:t>to LPV subgroup </a:t>
            </a:r>
            <a:r>
              <a:rPr lang="en-US" dirty="0" smtClean="0"/>
              <a:t>- identifying </a:t>
            </a:r>
            <a:r>
              <a:rPr lang="en-US" dirty="0"/>
              <a:t>priorities of land data products to </a:t>
            </a:r>
            <a:r>
              <a:rPr lang="en-US" dirty="0" smtClean="0"/>
              <a:t>validate</a:t>
            </a:r>
          </a:p>
          <a:p>
            <a:r>
              <a:rPr lang="en-US" dirty="0"/>
              <a:t>LPV document its current list of validated land data products and candidate land data products to be validated.  The list of land products will be compared to the Carbon Task Force report to identify possible gaps and resources that would be needed to assess those gaps</a:t>
            </a:r>
            <a:r>
              <a:rPr lang="en-US" dirty="0" smtClean="0"/>
              <a:t>.</a:t>
            </a:r>
          </a:p>
          <a:p>
            <a:r>
              <a:rPr lang="en-US" dirty="0" smtClean="0"/>
              <a:t>Document a </a:t>
            </a:r>
            <a:r>
              <a:rPr lang="en-US" dirty="0"/>
              <a:t>set of best practice validation protocols with documented methods and an online platform for </a:t>
            </a:r>
            <a:r>
              <a:rPr lang="en-US" dirty="0" err="1"/>
              <a:t>intercomparison</a:t>
            </a:r>
            <a:r>
              <a:rPr lang="en-US" dirty="0"/>
              <a:t> of terrestrial carbon products.  This is part of closing out </a:t>
            </a:r>
            <a:r>
              <a:rPr lang="en-US" dirty="0">
                <a:solidFill>
                  <a:srgbClr val="00B050"/>
                </a:solidFill>
              </a:rPr>
              <a:t>Carbon Action #8</a:t>
            </a:r>
            <a:r>
              <a:rPr lang="en-US" dirty="0"/>
              <a:t> as well as making significant progress on </a:t>
            </a:r>
            <a:r>
              <a:rPr lang="en-US" dirty="0">
                <a:solidFill>
                  <a:srgbClr val="00B050"/>
                </a:solidFill>
              </a:rPr>
              <a:t>Carbon Action #34</a:t>
            </a:r>
            <a:r>
              <a:rPr lang="en-US" dirty="0"/>
              <a:t> when coupled with identifying the best mechanism for making WGCV </a:t>
            </a:r>
            <a:r>
              <a:rPr lang="en-US" dirty="0" err="1"/>
              <a:t>intercomparisons</a:t>
            </a:r>
            <a:r>
              <a:rPr lang="en-US" dirty="0"/>
              <a:t> of carbon products available.  </a:t>
            </a:r>
          </a:p>
        </p:txBody>
      </p:sp>
      <p:sp>
        <p:nvSpPr>
          <p:cNvPr id="4" name="Content Placeholder 3"/>
          <p:cNvSpPr>
            <a:spLocks noGrp="1"/>
          </p:cNvSpPr>
          <p:nvPr>
            <p:ph sz="quarter" idx="11"/>
          </p:nvPr>
        </p:nvSpPr>
        <p:spPr/>
        <p:txBody>
          <a:bodyPr/>
          <a:lstStyle/>
          <a:p>
            <a:r>
              <a:rPr lang="en-US" dirty="0" smtClean="0"/>
              <a:t>WGCV</a:t>
            </a:r>
            <a:endParaRPr lang="en-US" dirty="0"/>
          </a:p>
        </p:txBody>
      </p:sp>
    </p:spTree>
    <p:extLst>
      <p:ext uri="{BB962C8B-B14F-4D97-AF65-F5344CB8AC3E}">
        <p14:creationId xmlns:p14="http://schemas.microsoft.com/office/powerpoint/2010/main" val="918081233"/>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04939" y="1216575"/>
            <a:ext cx="8939061" cy="840825"/>
          </a:xfrm>
        </p:spPr>
        <p:txBody>
          <a:bodyPr>
            <a:normAutofit/>
          </a:bodyPr>
          <a:lstStyle/>
          <a:p>
            <a:pPr algn="l"/>
            <a:r>
              <a:rPr lang="en-US" sz="1600" b="1" dirty="0">
                <a:solidFill>
                  <a:schemeClr val="tx1"/>
                </a:solidFill>
                <a:latin typeface="+mj-lt"/>
              </a:rPr>
              <a:t>Recent </a:t>
            </a:r>
            <a:r>
              <a:rPr lang="en-US" sz="1600" b="1" dirty="0" smtClean="0">
                <a:solidFill>
                  <a:schemeClr val="tx1"/>
                </a:solidFill>
                <a:latin typeface="+mj-lt"/>
              </a:rPr>
              <a:t>CARB-19 </a:t>
            </a:r>
            <a:r>
              <a:rPr lang="en-US" sz="1600" b="1" dirty="0">
                <a:solidFill>
                  <a:schemeClr val="tx1"/>
                </a:solidFill>
                <a:latin typeface="+mj-lt"/>
              </a:rPr>
              <a:t>: </a:t>
            </a:r>
            <a:r>
              <a:rPr lang="en-US" sz="1600" b="1" dirty="0">
                <a:solidFill>
                  <a:schemeClr val="tx1"/>
                </a:solidFill>
                <a:latin typeface="+mj-lt"/>
              </a:rPr>
              <a:t>Land </a:t>
            </a:r>
            <a:r>
              <a:rPr lang="en-US" sz="1600" b="1" dirty="0">
                <a:solidFill>
                  <a:schemeClr val="tx1"/>
                </a:solidFill>
                <a:latin typeface="+mj-lt"/>
              </a:rPr>
              <a:t>Product Validation Listing – </a:t>
            </a:r>
            <a:br>
              <a:rPr lang="en-US" sz="1600" b="1" dirty="0">
                <a:solidFill>
                  <a:schemeClr val="tx1"/>
                </a:solidFill>
                <a:latin typeface="+mj-lt"/>
              </a:rPr>
            </a:br>
            <a:r>
              <a:rPr lang="en-US" sz="1600" b="1" dirty="0">
                <a:solidFill>
                  <a:schemeClr val="tx1"/>
                </a:solidFill>
                <a:effectLst>
                  <a:outerShdw blurRad="38100" dist="38100" dir="2700000" algn="tl">
                    <a:srgbClr val="000000">
                      <a:alpha val="43137"/>
                    </a:srgbClr>
                  </a:outerShdw>
                </a:effectLst>
                <a:latin typeface="+mj-lt"/>
                <a:cs typeface="Calibri" panose="020F0502020204030204" pitchFamily="34" charset="0"/>
              </a:rPr>
              <a:t>Summarizing current list of validated land data products relevant to Carbon Strategy </a:t>
            </a:r>
            <a:r>
              <a:rPr lang="en-US" sz="1600" b="1" dirty="0">
                <a:solidFill>
                  <a:schemeClr val="tx1"/>
                </a:solidFill>
                <a:latin typeface="+mj-lt"/>
              </a:rPr>
              <a:t>- Validation according to CEOS LPV standards and documented on the CEOS LPV website</a:t>
            </a:r>
            <a:endParaRPr lang="en-GB" sz="1600" b="1" dirty="0">
              <a:solidFill>
                <a:schemeClr val="tx1"/>
              </a:solidFill>
              <a:latin typeface="+mj-lt"/>
            </a:endParaRPr>
          </a:p>
        </p:txBody>
      </p:sp>
      <p:pic>
        <p:nvPicPr>
          <p:cNvPr id="3" name="Picture 2"/>
          <p:cNvPicPr>
            <a:picLocks noChangeAspect="1"/>
          </p:cNvPicPr>
          <p:nvPr/>
        </p:nvPicPr>
        <p:blipFill rotWithShape="1">
          <a:blip r:embed="rId3"/>
          <a:srcRect t="12600"/>
          <a:stretch/>
        </p:blipFill>
        <p:spPr>
          <a:xfrm>
            <a:off x="3021033" y="2643229"/>
            <a:ext cx="5998556" cy="4139293"/>
          </a:xfrm>
          <a:prstGeom prst="rect">
            <a:avLst/>
          </a:prstGeom>
        </p:spPr>
      </p:pic>
      <p:sp>
        <p:nvSpPr>
          <p:cNvPr id="8" name="Rectangle 7"/>
          <p:cNvSpPr/>
          <p:nvPr/>
        </p:nvSpPr>
        <p:spPr>
          <a:xfrm>
            <a:off x="3081976" y="3390588"/>
            <a:ext cx="1442891" cy="346247"/>
          </a:xfrm>
          <a:prstGeom prst="rect">
            <a:avLst/>
          </a:prstGeom>
          <a:solidFill>
            <a:schemeClr val="bg1">
              <a:alpha val="19000"/>
            </a:schemeClr>
          </a:solidFill>
          <a:ln w="25400" cap="flat">
            <a:solidFill>
              <a:srgbClr val="FF9A00"/>
            </a:solid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ctr">
            <a:spAutoFit/>
          </a:bodyPr>
          <a:lstStyle/>
          <a:p>
            <a:pPr defTabSz="342900" latinLnBrk="1" hangingPunct="0"/>
            <a:endParaRPr lang="en-US" dirty="0">
              <a:solidFill>
                <a:srgbClr val="002569"/>
              </a:solidFill>
            </a:endParaRPr>
          </a:p>
        </p:txBody>
      </p:sp>
      <p:sp>
        <p:nvSpPr>
          <p:cNvPr id="9" name="Rectangle 8"/>
          <p:cNvSpPr/>
          <p:nvPr/>
        </p:nvSpPr>
        <p:spPr>
          <a:xfrm>
            <a:off x="0" y="2043438"/>
            <a:ext cx="3021034" cy="4870564"/>
          </a:xfrm>
          <a:prstGeom prst="rect">
            <a:avLst/>
          </a:prstGeom>
        </p:spPr>
        <p:txBody>
          <a:bodyPr wrap="square">
            <a:spAutoFit/>
          </a:bodyPr>
          <a:lstStyle/>
          <a:p>
            <a:pPr marL="127397" indent="-127397">
              <a:spcAft>
                <a:spcPts val="900"/>
              </a:spcAft>
              <a:buFont typeface="Arial" panose="020B0604020202020204" pitchFamily="34" charset="0"/>
              <a:buChar char="•"/>
            </a:pPr>
            <a:r>
              <a:rPr lang="en-US" dirty="0">
                <a:latin typeface="+mj-lt"/>
                <a:sym typeface="Avenir Roman"/>
              </a:rPr>
              <a:t>CEOS/WGCV/LPV has completed listing of 11 carbon-focused variables, totaling 138 land products from 11 CEOS Agencies.</a:t>
            </a:r>
          </a:p>
          <a:p>
            <a:pPr>
              <a:spcAft>
                <a:spcPts val="900"/>
              </a:spcAft>
            </a:pPr>
            <a:r>
              <a:rPr lang="en-US" b="1" dirty="0"/>
              <a:t>https://lpvs.gsfc.nasa.gov/</a:t>
            </a:r>
          </a:p>
          <a:p>
            <a:pPr marL="127397" indent="-127397">
              <a:spcAft>
                <a:spcPts val="900"/>
              </a:spcAft>
              <a:buFont typeface="Arial" panose="020B0604020202020204" pitchFamily="34" charset="0"/>
              <a:buChar char="•"/>
            </a:pPr>
            <a:r>
              <a:rPr lang="en-US" dirty="0">
                <a:solidFill>
                  <a:srgbClr val="002060"/>
                </a:solidFill>
              </a:rPr>
              <a:t>9 </a:t>
            </a:r>
            <a:r>
              <a:rPr lang="en-US" dirty="0">
                <a:solidFill>
                  <a:srgbClr val="002060"/>
                </a:solidFill>
              </a:rPr>
              <a:t>of these product </a:t>
            </a:r>
            <a:r>
              <a:rPr lang="en-US" dirty="0">
                <a:solidFill>
                  <a:srgbClr val="002060"/>
                </a:solidFill>
              </a:rPr>
              <a:t>categories </a:t>
            </a:r>
            <a:r>
              <a:rPr lang="en-US" dirty="0"/>
              <a:t>are listed as GCOS Essential Climate Variables (</a:t>
            </a:r>
            <a:r>
              <a:rPr lang="en-US" dirty="0">
                <a:solidFill>
                  <a:srgbClr val="FF0000"/>
                </a:solidFill>
              </a:rPr>
              <a:t>ECVs*</a:t>
            </a:r>
            <a:r>
              <a:rPr lang="en-US" dirty="0"/>
              <a:t>)</a:t>
            </a:r>
          </a:p>
          <a:p>
            <a:pPr marL="127397" indent="-127397">
              <a:spcAft>
                <a:spcPts val="900"/>
              </a:spcAft>
              <a:buFont typeface="Arial" panose="020B0604020202020204" pitchFamily="34" charset="0"/>
              <a:buChar char="•"/>
            </a:pPr>
            <a:r>
              <a:rPr lang="en-US" dirty="0">
                <a:solidFill>
                  <a:srgbClr val="002060"/>
                </a:solidFill>
              </a:rPr>
              <a:t>2 </a:t>
            </a:r>
            <a:r>
              <a:rPr lang="en-US" dirty="0">
                <a:solidFill>
                  <a:srgbClr val="002060"/>
                </a:solidFill>
              </a:rPr>
              <a:t>of these products </a:t>
            </a:r>
            <a:r>
              <a:rPr lang="en-US" dirty="0">
                <a:solidFill>
                  <a:srgbClr val="002060"/>
                </a:solidFill>
              </a:rPr>
              <a:t>categories are listed as GEOBON Essential Biodiversity </a:t>
            </a:r>
            <a:r>
              <a:rPr lang="en-US" dirty="0"/>
              <a:t>Variables (</a:t>
            </a:r>
            <a:r>
              <a:rPr lang="en-US" dirty="0">
                <a:solidFill>
                  <a:srgbClr val="00B050"/>
                </a:solidFill>
              </a:rPr>
              <a:t>EBVs*</a:t>
            </a:r>
            <a:r>
              <a:rPr lang="en-US" dirty="0"/>
              <a:t>).</a:t>
            </a:r>
            <a:endParaRPr lang="en-US" i="1" dirty="0">
              <a:latin typeface="+mj-lt"/>
            </a:endParaRPr>
          </a:p>
        </p:txBody>
      </p:sp>
      <p:sp>
        <p:nvSpPr>
          <p:cNvPr id="23" name="TextBox 22"/>
          <p:cNvSpPr txBox="1"/>
          <p:nvPr/>
        </p:nvSpPr>
        <p:spPr>
          <a:xfrm>
            <a:off x="3324718" y="2584292"/>
            <a:ext cx="159016" cy="34624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89" tIns="34289" rIns="34289" bIns="34289" numCol="1" spcCol="38100" rtlCol="0" anchor="t">
            <a:spAutoFit/>
          </a:bodyPr>
          <a:lstStyle/>
          <a:p>
            <a:pPr defTabSz="342900" latinLnBrk="1" hangingPunct="0"/>
            <a:r>
              <a:rPr lang="en-US" b="1" dirty="0">
                <a:solidFill>
                  <a:srgbClr val="FF0000"/>
                </a:solidFill>
                <a:latin typeface="+mj-lt"/>
                <a:sym typeface="Wingdings" panose="05000000000000000000" pitchFamily="2" charset="2"/>
              </a:rPr>
              <a:t>*</a:t>
            </a:r>
            <a:endParaRPr lang="en-US" b="1" dirty="0">
              <a:solidFill>
                <a:srgbClr val="FF0000"/>
              </a:solidFill>
              <a:latin typeface="+mj-lt"/>
            </a:endParaRPr>
          </a:p>
        </p:txBody>
      </p:sp>
      <p:sp>
        <p:nvSpPr>
          <p:cNvPr id="24" name="TextBox 23"/>
          <p:cNvSpPr txBox="1"/>
          <p:nvPr/>
        </p:nvSpPr>
        <p:spPr>
          <a:xfrm>
            <a:off x="3412086" y="2771556"/>
            <a:ext cx="159016" cy="34624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89" tIns="34289" rIns="34289" bIns="34289" numCol="1" spcCol="38100" rtlCol="0" anchor="t">
            <a:spAutoFit/>
          </a:bodyPr>
          <a:lstStyle/>
          <a:p>
            <a:pPr defTabSz="342900" latinLnBrk="1" hangingPunct="0"/>
            <a:r>
              <a:rPr lang="en-US" b="1" dirty="0">
                <a:solidFill>
                  <a:srgbClr val="FF0000"/>
                </a:solidFill>
                <a:latin typeface="+mj-lt"/>
                <a:sym typeface="Wingdings" panose="05000000000000000000" pitchFamily="2" charset="2"/>
              </a:rPr>
              <a:t>*</a:t>
            </a:r>
            <a:endParaRPr lang="en-US" b="1" dirty="0">
              <a:solidFill>
                <a:srgbClr val="FF0000"/>
              </a:solidFill>
              <a:latin typeface="+mj-lt"/>
            </a:endParaRPr>
          </a:p>
        </p:txBody>
      </p:sp>
      <p:sp>
        <p:nvSpPr>
          <p:cNvPr id="25" name="TextBox 24"/>
          <p:cNvSpPr txBox="1"/>
          <p:nvPr/>
        </p:nvSpPr>
        <p:spPr>
          <a:xfrm>
            <a:off x="3778098" y="2921776"/>
            <a:ext cx="159016" cy="34624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89" tIns="34289" rIns="34289" bIns="34289" numCol="1" spcCol="38100" rtlCol="0" anchor="t">
            <a:spAutoFit/>
          </a:bodyPr>
          <a:lstStyle/>
          <a:p>
            <a:pPr defTabSz="342900" latinLnBrk="1" hangingPunct="0"/>
            <a:r>
              <a:rPr lang="en-US" b="1" dirty="0">
                <a:solidFill>
                  <a:srgbClr val="FF0000"/>
                </a:solidFill>
                <a:latin typeface="+mj-lt"/>
                <a:sym typeface="Wingdings" panose="05000000000000000000" pitchFamily="2" charset="2"/>
              </a:rPr>
              <a:t>*</a:t>
            </a:r>
            <a:endParaRPr lang="en-US" b="1" dirty="0">
              <a:solidFill>
                <a:srgbClr val="FF0000"/>
              </a:solidFill>
              <a:latin typeface="+mj-lt"/>
            </a:endParaRPr>
          </a:p>
        </p:txBody>
      </p:sp>
      <p:sp>
        <p:nvSpPr>
          <p:cNvPr id="26" name="TextBox 25"/>
          <p:cNvSpPr txBox="1"/>
          <p:nvPr/>
        </p:nvSpPr>
        <p:spPr>
          <a:xfrm>
            <a:off x="3625103" y="3445005"/>
            <a:ext cx="159016" cy="34624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89" tIns="34289" rIns="34289" bIns="34289" numCol="1" spcCol="38100" rtlCol="0" anchor="t">
            <a:spAutoFit/>
          </a:bodyPr>
          <a:lstStyle/>
          <a:p>
            <a:pPr defTabSz="342900" latinLnBrk="1" hangingPunct="0"/>
            <a:r>
              <a:rPr lang="en-US" b="1" dirty="0">
                <a:solidFill>
                  <a:srgbClr val="FF0000"/>
                </a:solidFill>
                <a:latin typeface="+mj-lt"/>
                <a:sym typeface="Wingdings" panose="05000000000000000000" pitchFamily="2" charset="2"/>
              </a:rPr>
              <a:t>*</a:t>
            </a:r>
            <a:endParaRPr lang="en-US" b="1" dirty="0">
              <a:solidFill>
                <a:srgbClr val="FF0000"/>
              </a:solidFill>
              <a:latin typeface="+mj-lt"/>
            </a:endParaRPr>
          </a:p>
        </p:txBody>
      </p:sp>
      <p:sp>
        <p:nvSpPr>
          <p:cNvPr id="27" name="TextBox 26"/>
          <p:cNvSpPr txBox="1"/>
          <p:nvPr/>
        </p:nvSpPr>
        <p:spPr>
          <a:xfrm>
            <a:off x="3641569" y="3618128"/>
            <a:ext cx="159016" cy="34624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89" tIns="34289" rIns="34289" bIns="34289" numCol="1" spcCol="38100" rtlCol="0" anchor="t">
            <a:spAutoFit/>
          </a:bodyPr>
          <a:lstStyle/>
          <a:p>
            <a:pPr defTabSz="342900" latinLnBrk="1" hangingPunct="0"/>
            <a:r>
              <a:rPr lang="en-US" b="1" dirty="0">
                <a:solidFill>
                  <a:srgbClr val="FF0000"/>
                </a:solidFill>
                <a:latin typeface="+mj-lt"/>
                <a:sym typeface="Wingdings" panose="05000000000000000000" pitchFamily="2" charset="2"/>
              </a:rPr>
              <a:t>*</a:t>
            </a:r>
            <a:endParaRPr lang="en-US" b="1" dirty="0">
              <a:solidFill>
                <a:srgbClr val="FF0000"/>
              </a:solidFill>
              <a:latin typeface="+mj-lt"/>
            </a:endParaRPr>
          </a:p>
        </p:txBody>
      </p:sp>
      <p:sp>
        <p:nvSpPr>
          <p:cNvPr id="28" name="TextBox 27"/>
          <p:cNvSpPr txBox="1"/>
          <p:nvPr/>
        </p:nvSpPr>
        <p:spPr>
          <a:xfrm>
            <a:off x="3698389" y="3789586"/>
            <a:ext cx="159016" cy="34624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89" tIns="34289" rIns="34289" bIns="34289" numCol="1" spcCol="38100" rtlCol="0" anchor="t">
            <a:spAutoFit/>
          </a:bodyPr>
          <a:lstStyle/>
          <a:p>
            <a:pPr defTabSz="342900" latinLnBrk="1" hangingPunct="0"/>
            <a:r>
              <a:rPr lang="en-US" b="1" dirty="0">
                <a:solidFill>
                  <a:srgbClr val="FF0000"/>
                </a:solidFill>
                <a:latin typeface="+mj-lt"/>
                <a:sym typeface="Wingdings" panose="05000000000000000000" pitchFamily="2" charset="2"/>
              </a:rPr>
              <a:t>*</a:t>
            </a:r>
            <a:endParaRPr lang="en-US" b="1" dirty="0">
              <a:solidFill>
                <a:srgbClr val="FF0000"/>
              </a:solidFill>
              <a:latin typeface="+mj-lt"/>
            </a:endParaRPr>
          </a:p>
        </p:txBody>
      </p:sp>
      <p:sp>
        <p:nvSpPr>
          <p:cNvPr id="29" name="TextBox 28"/>
          <p:cNvSpPr txBox="1"/>
          <p:nvPr/>
        </p:nvSpPr>
        <p:spPr>
          <a:xfrm>
            <a:off x="3704812" y="3961043"/>
            <a:ext cx="159016" cy="34624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89" tIns="34289" rIns="34289" bIns="34289" numCol="1" spcCol="38100" rtlCol="0" anchor="t">
            <a:spAutoFit/>
          </a:bodyPr>
          <a:lstStyle/>
          <a:p>
            <a:pPr defTabSz="342900" latinLnBrk="1" hangingPunct="0"/>
            <a:r>
              <a:rPr lang="en-US" b="1" dirty="0">
                <a:solidFill>
                  <a:srgbClr val="FF0000"/>
                </a:solidFill>
                <a:latin typeface="+mj-lt"/>
                <a:sym typeface="Wingdings" panose="05000000000000000000" pitchFamily="2" charset="2"/>
              </a:rPr>
              <a:t>*</a:t>
            </a:r>
            <a:endParaRPr lang="en-US" b="1" dirty="0">
              <a:solidFill>
                <a:srgbClr val="FF0000"/>
              </a:solidFill>
              <a:latin typeface="+mj-lt"/>
            </a:endParaRPr>
          </a:p>
        </p:txBody>
      </p:sp>
      <p:sp>
        <p:nvSpPr>
          <p:cNvPr id="30" name="TextBox 29"/>
          <p:cNvSpPr txBox="1"/>
          <p:nvPr/>
        </p:nvSpPr>
        <p:spPr>
          <a:xfrm>
            <a:off x="3913165" y="4112802"/>
            <a:ext cx="160596" cy="34624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342900" latinLnBrk="1" hangingPunct="0"/>
            <a:r>
              <a:rPr lang="en-US" b="1" dirty="0">
                <a:solidFill>
                  <a:srgbClr val="FF0000"/>
                </a:solidFill>
                <a:latin typeface="+mj-lt"/>
                <a:sym typeface="Wingdings" panose="05000000000000000000" pitchFamily="2" charset="2"/>
              </a:rPr>
              <a:t>*</a:t>
            </a:r>
            <a:endParaRPr lang="en-US" b="1" dirty="0">
              <a:solidFill>
                <a:srgbClr val="FF0000"/>
              </a:solidFill>
              <a:latin typeface="+mj-lt"/>
            </a:endParaRPr>
          </a:p>
        </p:txBody>
      </p:sp>
      <p:sp>
        <p:nvSpPr>
          <p:cNvPr id="31" name="TextBox 30"/>
          <p:cNvSpPr txBox="1"/>
          <p:nvPr/>
        </p:nvSpPr>
        <p:spPr>
          <a:xfrm>
            <a:off x="3505876" y="4305597"/>
            <a:ext cx="159016" cy="34624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89" tIns="34289" rIns="34289" bIns="34289" numCol="1" spcCol="38100" rtlCol="0" anchor="t">
            <a:spAutoFit/>
          </a:bodyPr>
          <a:lstStyle/>
          <a:p>
            <a:pPr defTabSz="342900" latinLnBrk="1" hangingPunct="0"/>
            <a:r>
              <a:rPr lang="en-US" b="1" dirty="0">
                <a:solidFill>
                  <a:srgbClr val="FF0000"/>
                </a:solidFill>
                <a:latin typeface="+mj-lt"/>
                <a:sym typeface="Wingdings" panose="05000000000000000000" pitchFamily="2" charset="2"/>
              </a:rPr>
              <a:t>*</a:t>
            </a:r>
            <a:endParaRPr lang="en-US" b="1" dirty="0">
              <a:solidFill>
                <a:srgbClr val="FF0000"/>
              </a:solidFill>
              <a:latin typeface="+mj-lt"/>
            </a:endParaRPr>
          </a:p>
        </p:txBody>
      </p:sp>
      <p:sp>
        <p:nvSpPr>
          <p:cNvPr id="32" name="TextBox 31"/>
          <p:cNvSpPr txBox="1"/>
          <p:nvPr/>
        </p:nvSpPr>
        <p:spPr>
          <a:xfrm>
            <a:off x="3839040" y="3271881"/>
            <a:ext cx="159016" cy="34624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89" tIns="34289" rIns="34289" bIns="34289" numCol="1" spcCol="38100" rtlCol="0" anchor="t">
            <a:spAutoFit/>
          </a:bodyPr>
          <a:lstStyle/>
          <a:p>
            <a:pPr defTabSz="342900" latinLnBrk="1" hangingPunct="0"/>
            <a:r>
              <a:rPr lang="en-US" b="1" dirty="0">
                <a:solidFill>
                  <a:srgbClr val="00B050"/>
                </a:solidFill>
                <a:latin typeface="+mj-lt"/>
                <a:sym typeface="Wingdings" panose="05000000000000000000" pitchFamily="2" charset="2"/>
              </a:rPr>
              <a:t>*</a:t>
            </a:r>
            <a:endParaRPr lang="en-US" b="1" dirty="0">
              <a:solidFill>
                <a:srgbClr val="00B050"/>
              </a:solidFill>
              <a:latin typeface="+mj-lt"/>
            </a:endParaRPr>
          </a:p>
        </p:txBody>
      </p:sp>
      <p:sp>
        <p:nvSpPr>
          <p:cNvPr id="33" name="TextBox 32"/>
          <p:cNvSpPr txBox="1"/>
          <p:nvPr/>
        </p:nvSpPr>
        <p:spPr>
          <a:xfrm>
            <a:off x="3591421" y="3091531"/>
            <a:ext cx="159016" cy="34624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89" tIns="34289" rIns="34289" bIns="34289" numCol="1" spcCol="38100" rtlCol="0" anchor="t">
            <a:spAutoFit/>
          </a:bodyPr>
          <a:lstStyle/>
          <a:p>
            <a:pPr defTabSz="342900" latinLnBrk="1" hangingPunct="0"/>
            <a:r>
              <a:rPr lang="en-US" b="1" dirty="0">
                <a:solidFill>
                  <a:srgbClr val="00B050"/>
                </a:solidFill>
                <a:latin typeface="+mj-lt"/>
                <a:sym typeface="Wingdings" panose="05000000000000000000" pitchFamily="2" charset="2"/>
              </a:rPr>
              <a:t>*</a:t>
            </a:r>
            <a:endParaRPr lang="en-US" b="1" dirty="0">
              <a:solidFill>
                <a:srgbClr val="00B050"/>
              </a:solidFill>
              <a:latin typeface="+mj-lt"/>
            </a:endParaRPr>
          </a:p>
        </p:txBody>
      </p:sp>
    </p:spTree>
    <p:extLst>
      <p:ext uri="{BB962C8B-B14F-4D97-AF65-F5344CB8AC3E}">
        <p14:creationId xmlns:p14="http://schemas.microsoft.com/office/powerpoint/2010/main" val="782919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NASA-ESA  Initiative</a:t>
            </a:r>
            <a:endParaRPr lang="en-GB" dirty="0"/>
          </a:p>
        </p:txBody>
      </p:sp>
      <p:sp>
        <p:nvSpPr>
          <p:cNvPr id="3" name="Slide Number Placeholder 2"/>
          <p:cNvSpPr>
            <a:spLocks noGrp="1"/>
          </p:cNvSpPr>
          <p:nvPr>
            <p:ph type="sldNum" sz="quarter" idx="12"/>
          </p:nvPr>
        </p:nvSpPr>
        <p:spPr/>
        <p:txBody>
          <a:bodyPr/>
          <a:lstStyle/>
          <a:p>
            <a:fld id="{C8E38066-F069-41C9-B38D-47DB557F2632}" type="slidenum">
              <a:rPr lang="en-GB" smtClean="0"/>
              <a:pPr/>
              <a:t>24</a:t>
            </a:fld>
            <a:endParaRPr lang="en-GB" dirty="0"/>
          </a:p>
        </p:txBody>
      </p:sp>
      <p:sp>
        <p:nvSpPr>
          <p:cNvPr id="4" name="Content Placeholder 3"/>
          <p:cNvSpPr>
            <a:spLocks noGrp="1"/>
          </p:cNvSpPr>
          <p:nvPr>
            <p:ph sz="quarter" idx="1"/>
          </p:nvPr>
        </p:nvSpPr>
        <p:spPr>
          <a:xfrm>
            <a:off x="442912" y="1295400"/>
            <a:ext cx="8396288" cy="5562600"/>
          </a:xfrm>
        </p:spPr>
        <p:txBody>
          <a:bodyPr/>
          <a:lstStyle/>
          <a:p>
            <a:r>
              <a:rPr lang="en-US" b="1" dirty="0" smtClean="0"/>
              <a:t>Follow-up to NASA-ESA initiative on Biomass</a:t>
            </a:r>
          </a:p>
          <a:p>
            <a:r>
              <a:rPr lang="en-US" sz="1800" b="1" dirty="0" smtClean="0"/>
              <a:t>Recommended </a:t>
            </a:r>
            <a:r>
              <a:rPr lang="en-US" sz="1800" b="1" dirty="0"/>
              <a:t>Actions</a:t>
            </a:r>
          </a:p>
          <a:p>
            <a:pPr lvl="1"/>
            <a:r>
              <a:rPr lang="en-US" sz="1800" dirty="0"/>
              <a:t>Need to identify people who have the mandate to coordinate across missions;</a:t>
            </a:r>
          </a:p>
          <a:p>
            <a:pPr lvl="1"/>
            <a:r>
              <a:rPr lang="en-US" sz="1800" dirty="0"/>
              <a:t>Develop network-level agreements for data sharing rather than each mission making agreements with each individual project</a:t>
            </a:r>
          </a:p>
          <a:p>
            <a:pPr lvl="1"/>
            <a:r>
              <a:rPr lang="en-US" sz="1800" dirty="0"/>
              <a:t>Meetings to check the status of </a:t>
            </a:r>
            <a:r>
              <a:rPr lang="en-US" sz="1800" dirty="0" err="1"/>
              <a:t>cal</a:t>
            </a:r>
            <a:r>
              <a:rPr lang="en-US" sz="1800" dirty="0"/>
              <a:t>/</a:t>
            </a:r>
            <a:r>
              <a:rPr lang="en-US" sz="1800" dirty="0" err="1"/>
              <a:t>val</a:t>
            </a:r>
            <a:r>
              <a:rPr lang="en-US" sz="1800" dirty="0"/>
              <a:t> as the missions progress</a:t>
            </a:r>
          </a:p>
          <a:p>
            <a:pPr lvl="1"/>
            <a:r>
              <a:rPr lang="en-US" sz="1800" dirty="0"/>
              <a:t>Coordinated supersite selection and data collection using all remote sensing techniques</a:t>
            </a:r>
          </a:p>
          <a:p>
            <a:pPr lvl="1"/>
            <a:r>
              <a:rPr lang="en-US" sz="1800" dirty="0"/>
              <a:t>Develop a common data portal or network of data portals to archive and distribute biomass </a:t>
            </a:r>
            <a:r>
              <a:rPr lang="en-US" sz="1800" dirty="0" smtClean="0"/>
              <a:t>data</a:t>
            </a:r>
            <a:endParaRPr lang="en-US" sz="1800" dirty="0"/>
          </a:p>
        </p:txBody>
      </p:sp>
    </p:spTree>
    <p:extLst>
      <p:ext uri="{BB962C8B-B14F-4D97-AF65-F5344CB8AC3E}">
        <p14:creationId xmlns:p14="http://schemas.microsoft.com/office/powerpoint/2010/main" val="12628910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5096" y="1028702"/>
            <a:ext cx="5772150" cy="423190"/>
          </a:xfrm>
        </p:spPr>
        <p:txBody>
          <a:bodyPr/>
          <a:lstStyle/>
          <a:p>
            <a:pPr algn="ctr" rtl="0"/>
            <a:r>
              <a:rPr lang="en-GB" sz="2100" b="1" dirty="0"/>
              <a:t>CEOS-LPV Biomass Focus Area Activities</a:t>
            </a:r>
            <a:endParaRPr lang="en-US" sz="2100" b="1" dirty="0"/>
          </a:p>
        </p:txBody>
      </p:sp>
      <p:sp>
        <p:nvSpPr>
          <p:cNvPr id="4" name="Content Placeholder 3"/>
          <p:cNvSpPr>
            <a:spLocks noGrp="1"/>
          </p:cNvSpPr>
          <p:nvPr>
            <p:ph sz="quarter" idx="1"/>
          </p:nvPr>
        </p:nvSpPr>
        <p:spPr>
          <a:xfrm>
            <a:off x="22669" y="1840230"/>
            <a:ext cx="3320434" cy="4046220"/>
          </a:xfrm>
        </p:spPr>
        <p:txBody>
          <a:bodyPr/>
          <a:lstStyle/>
          <a:p>
            <a:pPr>
              <a:spcBef>
                <a:spcPts val="0"/>
              </a:spcBef>
              <a:spcAft>
                <a:spcPts val="900"/>
              </a:spcAft>
            </a:pPr>
            <a:r>
              <a:rPr lang="en-US" sz="1538" dirty="0">
                <a:latin typeface="+mj-lt"/>
              </a:rPr>
              <a:t>NASA-GEDI </a:t>
            </a:r>
            <a:r>
              <a:rPr lang="en-US" sz="1538" dirty="0">
                <a:latin typeface="+mj-lt"/>
              </a:rPr>
              <a:t>Science Team </a:t>
            </a:r>
            <a:r>
              <a:rPr lang="en-US" sz="1538" dirty="0">
                <a:latin typeface="+mj-lt"/>
              </a:rPr>
              <a:t>is compiling a global dataset of coincident field and airborne lidar.</a:t>
            </a:r>
          </a:p>
          <a:p>
            <a:pPr>
              <a:spcBef>
                <a:spcPts val="0"/>
              </a:spcBef>
              <a:spcAft>
                <a:spcPts val="900"/>
              </a:spcAft>
            </a:pPr>
            <a:r>
              <a:rPr lang="en-US" sz="1538" dirty="0">
                <a:latin typeface="+mj-lt"/>
              </a:rPr>
              <a:t>Reference archive includes 3,690 plots (0.0625-0.25 ha), and 17,406 simulated footprints (25m) over ~100 corresponding field sites. </a:t>
            </a:r>
          </a:p>
          <a:p>
            <a:pPr>
              <a:spcBef>
                <a:spcPts val="0"/>
              </a:spcBef>
              <a:spcAft>
                <a:spcPts val="900"/>
              </a:spcAft>
            </a:pPr>
            <a:r>
              <a:rPr lang="en-US" sz="1538" dirty="0">
                <a:latin typeface="+mj-lt"/>
              </a:rPr>
              <a:t>Next steps: CEOS-LPV </a:t>
            </a:r>
            <a:r>
              <a:rPr lang="en-US" sz="1538" dirty="0">
                <a:latin typeface="+mj-lt"/>
              </a:rPr>
              <a:t>Biomass team (NASA/ESA) will work to determine which GEDI reference sites can fill the needs of all missions (including data access) (Q2-2018).</a:t>
            </a:r>
          </a:p>
        </p:txBody>
      </p:sp>
      <p:graphicFrame>
        <p:nvGraphicFramePr>
          <p:cNvPr id="5" name="Table 4"/>
          <p:cNvGraphicFramePr>
            <a:graphicFrameLocks noGrp="1"/>
          </p:cNvGraphicFramePr>
          <p:nvPr>
            <p:extLst/>
          </p:nvPr>
        </p:nvGraphicFramePr>
        <p:xfrm>
          <a:off x="6666793" y="3777990"/>
          <a:ext cx="2365680" cy="1994156"/>
        </p:xfrm>
        <a:graphic>
          <a:graphicData uri="http://schemas.openxmlformats.org/drawingml/2006/table">
            <a:tbl>
              <a:tblPr firstRow="1" bandRow="1">
                <a:tableStyleId>{2D5ABB26-0587-4C30-8999-92F81FD0307C}</a:tableStyleId>
              </a:tblPr>
              <a:tblGrid>
                <a:gridCol w="473136">
                  <a:extLst>
                    <a:ext uri="{9D8B030D-6E8A-4147-A177-3AD203B41FA5}">
                      <a16:colId xmlns="" xmlns:a16="http://schemas.microsoft.com/office/drawing/2014/main" val="20000"/>
                    </a:ext>
                  </a:extLst>
                </a:gridCol>
                <a:gridCol w="473136">
                  <a:extLst>
                    <a:ext uri="{9D8B030D-6E8A-4147-A177-3AD203B41FA5}">
                      <a16:colId xmlns="" xmlns:a16="http://schemas.microsoft.com/office/drawing/2014/main" val="20001"/>
                    </a:ext>
                  </a:extLst>
                </a:gridCol>
                <a:gridCol w="473136">
                  <a:extLst>
                    <a:ext uri="{9D8B030D-6E8A-4147-A177-3AD203B41FA5}">
                      <a16:colId xmlns="" xmlns:a16="http://schemas.microsoft.com/office/drawing/2014/main" val="20002"/>
                    </a:ext>
                  </a:extLst>
                </a:gridCol>
                <a:gridCol w="473136">
                  <a:extLst>
                    <a:ext uri="{9D8B030D-6E8A-4147-A177-3AD203B41FA5}">
                      <a16:colId xmlns="" xmlns:a16="http://schemas.microsoft.com/office/drawing/2014/main" val="20003"/>
                    </a:ext>
                  </a:extLst>
                </a:gridCol>
                <a:gridCol w="473136">
                  <a:extLst>
                    <a:ext uri="{9D8B030D-6E8A-4147-A177-3AD203B41FA5}">
                      <a16:colId xmlns="" xmlns:a16="http://schemas.microsoft.com/office/drawing/2014/main" val="20004"/>
                    </a:ext>
                  </a:extLst>
                </a:gridCol>
              </a:tblGrid>
              <a:tr h="295716">
                <a:tc>
                  <a:txBody>
                    <a:bodyPr/>
                    <a:lstStyle/>
                    <a:p>
                      <a:pPr algn="ctr" fontAlgn="b"/>
                      <a:endParaRPr lang="en-US" sz="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800" b="1" i="0" u="none" strike="noStrike" dirty="0" smtClean="0">
                          <a:solidFill>
                            <a:srgbClr val="000000"/>
                          </a:solidFill>
                          <a:effectLst/>
                          <a:latin typeface="Calibri" panose="020F0502020204030204" pitchFamily="34" charset="0"/>
                          <a:cs typeface="Calibri" panose="020F0502020204030204" pitchFamily="34" charset="0"/>
                        </a:rPr>
                        <a:t>Completed</a:t>
                      </a:r>
                      <a:endParaRPr lang="en-US" sz="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5F2A1"/>
                    </a:solidFill>
                  </a:tcPr>
                </a:tc>
                <a:tc>
                  <a:txBody>
                    <a:bodyPr/>
                    <a:lstStyle/>
                    <a:p>
                      <a:pPr algn="ctr" fontAlgn="b"/>
                      <a:r>
                        <a:rPr lang="en-US" sz="800" b="1" i="0" u="none" strike="noStrike" dirty="0" smtClean="0">
                          <a:solidFill>
                            <a:srgbClr val="000000"/>
                          </a:solidFill>
                          <a:effectLst/>
                          <a:latin typeface="Calibri" panose="020F0502020204030204" pitchFamily="34" charset="0"/>
                          <a:cs typeface="Calibri" panose="020F0502020204030204" pitchFamily="34" charset="0"/>
                        </a:rPr>
                        <a:t>In </a:t>
                      </a:r>
                      <a:r>
                        <a:rPr lang="en-US" sz="800" b="1" i="0" u="none" strike="noStrike" dirty="0">
                          <a:solidFill>
                            <a:srgbClr val="000000"/>
                          </a:solidFill>
                          <a:effectLst/>
                          <a:latin typeface="Calibri" panose="020F0502020204030204" pitchFamily="34" charset="0"/>
                          <a:cs typeface="Calibri" panose="020F0502020204030204" pitchFamily="34" charset="0"/>
                        </a:rPr>
                        <a:t>Progress</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b"/>
                      <a:r>
                        <a:rPr lang="en-US" sz="800" b="1" i="0" u="none" strike="noStrike" dirty="0" smtClean="0">
                          <a:solidFill>
                            <a:srgbClr val="000000"/>
                          </a:solidFill>
                          <a:effectLst/>
                          <a:latin typeface="Calibri" panose="020F0502020204030204" pitchFamily="34" charset="0"/>
                          <a:cs typeface="Calibri" panose="020F0502020204030204" pitchFamily="34" charset="0"/>
                        </a:rPr>
                        <a:t>Future</a:t>
                      </a:r>
                      <a:endParaRPr lang="en-US" sz="8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r>
                        <a:rPr lang="en-US" sz="800" b="1" i="0" u="none" strike="noStrike" dirty="0">
                          <a:solidFill>
                            <a:srgbClr val="000000"/>
                          </a:solidFill>
                          <a:effectLst/>
                          <a:latin typeface="Calibri" panose="020F0502020204030204" pitchFamily="34" charset="0"/>
                          <a:cs typeface="Calibri" panose="020F0502020204030204" pitchFamily="34" charset="0"/>
                        </a:rPr>
                        <a:t>Total by Region</a:t>
                      </a:r>
                    </a:p>
                  </a:txBody>
                  <a:tcPr marL="9525" marR="9525"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158516">
                <a:tc>
                  <a:txBody>
                    <a:bodyPr/>
                    <a:lstStyle/>
                    <a:p>
                      <a:pPr algn="ctr" fontAlgn="b"/>
                      <a:r>
                        <a:rPr lang="en-US" sz="800" b="1" i="0" u="none" strike="noStrike" dirty="0">
                          <a:solidFill>
                            <a:srgbClr val="000000"/>
                          </a:solidFill>
                          <a:effectLst/>
                          <a:latin typeface="Calibri" panose="020F0502020204030204" pitchFamily="34" charset="0"/>
                          <a:cs typeface="Calibri" panose="020F0502020204030204" pitchFamily="34" charset="0"/>
                        </a:rPr>
                        <a:t>Australia</a:t>
                      </a:r>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900" b="0" i="0" u="none" strike="noStrike" dirty="0">
                          <a:solidFill>
                            <a:srgbClr val="000000"/>
                          </a:solidFill>
                          <a:effectLst/>
                          <a:latin typeface="Calibri" panose="020F0502020204030204" pitchFamily="34" charset="0"/>
                          <a:cs typeface="Calibri" panose="020F0502020204030204" pitchFamily="34" charset="0"/>
                        </a:rPr>
                        <a:t>3</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5F2A1"/>
                    </a:solidFill>
                  </a:tcPr>
                </a:tc>
                <a:tc>
                  <a:txBody>
                    <a:bodyPr/>
                    <a:lstStyle/>
                    <a:p>
                      <a:pPr algn="ctr" fontAlgn="b"/>
                      <a:r>
                        <a:rPr lang="is-IS" sz="900" b="0" i="0" u="none" strike="noStrike" dirty="0">
                          <a:solidFill>
                            <a:srgbClr val="000000"/>
                          </a:solidFill>
                          <a:effectLst/>
                          <a:latin typeface="Calibri" panose="020F0502020204030204" pitchFamily="34" charset="0"/>
                          <a:cs typeface="Calibri" panose="020F0502020204030204" pitchFamily="34" charset="0"/>
                        </a:rPr>
                        <a:t>13</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b"/>
                      <a:r>
                        <a:rPr lang="en-US" sz="900" b="0" i="0" u="none" strike="noStrike" dirty="0">
                          <a:solidFill>
                            <a:srgbClr val="000000"/>
                          </a:solidFill>
                          <a:effectLst/>
                          <a:latin typeface="Calibri" panose="020F0502020204030204" pitchFamily="34" charset="0"/>
                          <a:cs typeface="Calibri" panose="020F0502020204030204" pitchFamily="34" charset="0"/>
                        </a:rPr>
                        <a:t>0</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r>
                        <a:rPr lang="en-US" sz="900" b="1" i="0" u="none" strike="noStrike" dirty="0">
                          <a:solidFill>
                            <a:srgbClr val="000000"/>
                          </a:solidFill>
                          <a:effectLst/>
                          <a:latin typeface="Calibri" panose="020F0502020204030204" pitchFamily="34" charset="0"/>
                          <a:cs typeface="Calibri" panose="020F0502020204030204" pitchFamily="34" charset="0"/>
                        </a:rPr>
                        <a:t>16</a:t>
                      </a:r>
                    </a:p>
                  </a:txBody>
                  <a:tcPr marL="9525" marR="9525"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158516">
                <a:tc>
                  <a:txBody>
                    <a:bodyPr/>
                    <a:lstStyle/>
                    <a:p>
                      <a:pPr algn="ctr" fontAlgn="b"/>
                      <a:r>
                        <a:rPr lang="en-US" sz="800" b="1" i="0" u="none" strike="noStrike" dirty="0">
                          <a:solidFill>
                            <a:srgbClr val="000000"/>
                          </a:solidFill>
                          <a:effectLst/>
                          <a:latin typeface="Calibri" panose="020F0502020204030204" pitchFamily="34" charset="0"/>
                          <a:cs typeface="Calibri" panose="020F0502020204030204" pitchFamily="34" charset="0"/>
                        </a:rPr>
                        <a:t>Asia</a:t>
                      </a:r>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900" b="0" i="0" u="none" strike="noStrike" dirty="0">
                          <a:solidFill>
                            <a:srgbClr val="000000"/>
                          </a:solidFill>
                          <a:effectLst/>
                          <a:latin typeface="Calibri" panose="020F0502020204030204" pitchFamily="34" charset="0"/>
                          <a:cs typeface="Calibri" panose="020F0502020204030204" pitchFamily="34" charset="0"/>
                        </a:rPr>
                        <a:t>0</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5F2A1"/>
                    </a:solidFill>
                  </a:tcPr>
                </a:tc>
                <a:tc>
                  <a:txBody>
                    <a:bodyPr/>
                    <a:lstStyle/>
                    <a:p>
                      <a:pPr algn="ctr" fontAlgn="b"/>
                      <a:r>
                        <a:rPr lang="en-US" sz="900" b="0" i="0" u="none" strike="noStrike" dirty="0">
                          <a:solidFill>
                            <a:srgbClr val="000000"/>
                          </a:solidFill>
                          <a:effectLst/>
                          <a:latin typeface="Calibri" panose="020F0502020204030204" pitchFamily="34" charset="0"/>
                          <a:cs typeface="Calibri" panose="020F0502020204030204" pitchFamily="34" charset="0"/>
                        </a:rPr>
                        <a:t>4</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b"/>
                      <a:r>
                        <a:rPr lang="en-US" sz="900" b="0" i="0" u="none" strike="noStrike" dirty="0">
                          <a:solidFill>
                            <a:srgbClr val="000000"/>
                          </a:solidFill>
                          <a:effectLst/>
                          <a:latin typeface="Calibri" panose="020F0502020204030204" pitchFamily="34" charset="0"/>
                          <a:cs typeface="Calibri" panose="020F0502020204030204" pitchFamily="34" charset="0"/>
                        </a:rPr>
                        <a:t>4</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r>
                        <a:rPr lang="en-US" sz="900" b="1" i="0" u="none" strike="noStrike" dirty="0">
                          <a:solidFill>
                            <a:srgbClr val="000000"/>
                          </a:solidFill>
                          <a:effectLst/>
                          <a:latin typeface="Calibri" panose="020F0502020204030204" pitchFamily="34" charset="0"/>
                          <a:cs typeface="Calibri" panose="020F0502020204030204" pitchFamily="34" charset="0"/>
                        </a:rPr>
                        <a:t>8</a:t>
                      </a:r>
                    </a:p>
                  </a:txBody>
                  <a:tcPr marL="9525" marR="9525"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158516">
                <a:tc>
                  <a:txBody>
                    <a:bodyPr/>
                    <a:lstStyle/>
                    <a:p>
                      <a:pPr algn="ctr" fontAlgn="b"/>
                      <a:r>
                        <a:rPr lang="en-US" sz="800" b="1" i="0" u="none" strike="noStrike" dirty="0">
                          <a:solidFill>
                            <a:srgbClr val="000000"/>
                          </a:solidFill>
                          <a:effectLst/>
                          <a:latin typeface="Calibri" panose="020F0502020204030204" pitchFamily="34" charset="0"/>
                          <a:cs typeface="Calibri" panose="020F0502020204030204" pitchFamily="34" charset="0"/>
                        </a:rPr>
                        <a:t>Europe</a:t>
                      </a:r>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900" b="0" i="0" u="none" strike="noStrike" dirty="0">
                          <a:solidFill>
                            <a:srgbClr val="000000"/>
                          </a:solidFill>
                          <a:effectLst/>
                          <a:latin typeface="Calibri" panose="020F0502020204030204" pitchFamily="34" charset="0"/>
                          <a:cs typeface="Calibri" panose="020F0502020204030204" pitchFamily="34" charset="0"/>
                        </a:rPr>
                        <a:t>0</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5F2A1"/>
                    </a:solidFill>
                  </a:tcPr>
                </a:tc>
                <a:tc>
                  <a:txBody>
                    <a:bodyPr/>
                    <a:lstStyle/>
                    <a:p>
                      <a:pPr algn="ctr" fontAlgn="b"/>
                      <a:r>
                        <a:rPr lang="en-US" sz="900" b="0" i="0" u="none" strike="noStrike" dirty="0">
                          <a:solidFill>
                            <a:srgbClr val="000000"/>
                          </a:solidFill>
                          <a:effectLst/>
                          <a:latin typeface="Calibri" panose="020F0502020204030204" pitchFamily="34" charset="0"/>
                          <a:cs typeface="Calibri" panose="020F0502020204030204" pitchFamily="34" charset="0"/>
                        </a:rPr>
                        <a:t>8</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b"/>
                      <a:r>
                        <a:rPr lang="en-US" sz="900" b="0" i="0" u="none" strike="noStrike" dirty="0">
                          <a:solidFill>
                            <a:srgbClr val="000000"/>
                          </a:solidFill>
                          <a:effectLst/>
                          <a:latin typeface="Calibri" panose="020F0502020204030204" pitchFamily="34" charset="0"/>
                          <a:cs typeface="Calibri" panose="020F0502020204030204" pitchFamily="34" charset="0"/>
                        </a:rPr>
                        <a:t>9</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r>
                        <a:rPr lang="en-US" sz="900" b="1" i="0" u="none" strike="noStrike" dirty="0">
                          <a:solidFill>
                            <a:srgbClr val="000000"/>
                          </a:solidFill>
                          <a:effectLst/>
                          <a:latin typeface="Calibri" panose="020F0502020204030204" pitchFamily="34" charset="0"/>
                          <a:cs typeface="Calibri" panose="020F0502020204030204" pitchFamily="34" charset="0"/>
                        </a:rPr>
                        <a:t>17</a:t>
                      </a:r>
                    </a:p>
                  </a:txBody>
                  <a:tcPr marL="9525" marR="9525"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266094">
                <a:tc>
                  <a:txBody>
                    <a:bodyPr/>
                    <a:lstStyle/>
                    <a:p>
                      <a:pPr algn="ctr" fontAlgn="b"/>
                      <a:r>
                        <a:rPr lang="en-US" sz="800" b="1" i="0" u="none" strike="noStrike" dirty="0">
                          <a:solidFill>
                            <a:srgbClr val="000000"/>
                          </a:solidFill>
                          <a:effectLst/>
                          <a:latin typeface="Calibri" panose="020F0502020204030204" pitchFamily="34" charset="0"/>
                          <a:cs typeface="Calibri" panose="020F0502020204030204" pitchFamily="34" charset="0"/>
                        </a:rPr>
                        <a:t>North America</a:t>
                      </a:r>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900" b="0" i="0" u="none" strike="noStrike" dirty="0">
                          <a:solidFill>
                            <a:srgbClr val="000000"/>
                          </a:solidFill>
                          <a:effectLst/>
                          <a:latin typeface="Calibri" panose="020F0502020204030204" pitchFamily="34" charset="0"/>
                          <a:cs typeface="Calibri" panose="020F0502020204030204" pitchFamily="34" charset="0"/>
                        </a:rPr>
                        <a:t>9</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5F2A1"/>
                    </a:solidFill>
                  </a:tcPr>
                </a:tc>
                <a:tc>
                  <a:txBody>
                    <a:bodyPr/>
                    <a:lstStyle/>
                    <a:p>
                      <a:pPr algn="ctr" fontAlgn="b"/>
                      <a:r>
                        <a:rPr lang="en-US" sz="900" b="0" i="0" u="none" strike="noStrike" dirty="0">
                          <a:solidFill>
                            <a:srgbClr val="000000"/>
                          </a:solidFill>
                          <a:effectLst/>
                          <a:latin typeface="Calibri" panose="020F0502020204030204" pitchFamily="34" charset="0"/>
                          <a:cs typeface="Calibri" panose="020F0502020204030204" pitchFamily="34" charset="0"/>
                        </a:rPr>
                        <a:t>9</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b"/>
                      <a:r>
                        <a:rPr lang="en-US" sz="900" b="0" i="0" u="none" strike="noStrike" dirty="0">
                          <a:solidFill>
                            <a:srgbClr val="000000"/>
                          </a:solidFill>
                          <a:effectLst/>
                          <a:latin typeface="Calibri" panose="020F0502020204030204" pitchFamily="34" charset="0"/>
                          <a:cs typeface="Calibri" panose="020F0502020204030204" pitchFamily="34" charset="0"/>
                        </a:rPr>
                        <a:t>3</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r>
                        <a:rPr lang="cs-CZ" sz="900" b="1" i="0" u="none" strike="noStrike" dirty="0">
                          <a:solidFill>
                            <a:srgbClr val="000000"/>
                          </a:solidFill>
                          <a:effectLst/>
                          <a:latin typeface="Calibri" panose="020F0502020204030204" pitchFamily="34" charset="0"/>
                          <a:cs typeface="Calibri" panose="020F0502020204030204" pitchFamily="34" charset="0"/>
                        </a:rPr>
                        <a:t>21</a:t>
                      </a:r>
                    </a:p>
                  </a:txBody>
                  <a:tcPr marL="9525" marR="9525"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r h="158516">
                <a:tc>
                  <a:txBody>
                    <a:bodyPr/>
                    <a:lstStyle/>
                    <a:p>
                      <a:pPr algn="ctr" fontAlgn="b"/>
                      <a:r>
                        <a:rPr lang="en-US" sz="800" b="1" i="0" u="none" strike="noStrike" dirty="0">
                          <a:solidFill>
                            <a:srgbClr val="000000"/>
                          </a:solidFill>
                          <a:effectLst/>
                          <a:latin typeface="Calibri" panose="020F0502020204030204" pitchFamily="34" charset="0"/>
                          <a:cs typeface="Calibri" panose="020F0502020204030204" pitchFamily="34" charset="0"/>
                        </a:rPr>
                        <a:t>Africa</a:t>
                      </a:r>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900" b="0" i="0" u="none" strike="noStrike" dirty="0">
                          <a:solidFill>
                            <a:srgbClr val="000000"/>
                          </a:solidFill>
                          <a:effectLst/>
                          <a:latin typeface="Calibri" panose="020F0502020204030204" pitchFamily="34" charset="0"/>
                          <a:cs typeface="Calibri" panose="020F0502020204030204" pitchFamily="34" charset="0"/>
                        </a:rPr>
                        <a:t>4</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5F2A1"/>
                    </a:solidFill>
                  </a:tcPr>
                </a:tc>
                <a:tc>
                  <a:txBody>
                    <a:bodyPr/>
                    <a:lstStyle/>
                    <a:p>
                      <a:pPr algn="ctr" fontAlgn="b"/>
                      <a:r>
                        <a:rPr lang="en-US" sz="900" b="0" i="0" u="none" strike="noStrike" dirty="0">
                          <a:solidFill>
                            <a:srgbClr val="000000"/>
                          </a:solidFill>
                          <a:effectLst/>
                          <a:latin typeface="Calibri" panose="020F0502020204030204" pitchFamily="34" charset="0"/>
                          <a:cs typeface="Calibri" panose="020F0502020204030204" pitchFamily="34" charset="0"/>
                        </a:rPr>
                        <a:t>5</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b"/>
                      <a:r>
                        <a:rPr lang="is-IS" sz="900" b="0" i="0" u="none" strike="noStrike" dirty="0">
                          <a:solidFill>
                            <a:srgbClr val="000000"/>
                          </a:solidFill>
                          <a:effectLst/>
                          <a:latin typeface="Calibri" panose="020F0502020204030204" pitchFamily="34" charset="0"/>
                          <a:cs typeface="Calibri" panose="020F0502020204030204" pitchFamily="34" charset="0"/>
                        </a:rPr>
                        <a:t>2</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r>
                        <a:rPr lang="cs-CZ" sz="900" b="1" i="0" u="none" strike="noStrike" dirty="0">
                          <a:solidFill>
                            <a:srgbClr val="000000"/>
                          </a:solidFill>
                          <a:effectLst/>
                          <a:latin typeface="Calibri" panose="020F0502020204030204" pitchFamily="34" charset="0"/>
                          <a:cs typeface="Calibri" panose="020F0502020204030204" pitchFamily="34" charset="0"/>
                        </a:rPr>
                        <a:t>11</a:t>
                      </a:r>
                    </a:p>
                  </a:txBody>
                  <a:tcPr marL="9525" marR="9525"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5"/>
                  </a:ext>
                </a:extLst>
              </a:tr>
              <a:tr h="266094">
                <a:tc>
                  <a:txBody>
                    <a:bodyPr/>
                    <a:lstStyle/>
                    <a:p>
                      <a:pPr algn="ctr" fontAlgn="b"/>
                      <a:r>
                        <a:rPr lang="en-US" sz="800" b="1" i="0" u="none" strike="noStrike" dirty="0">
                          <a:solidFill>
                            <a:srgbClr val="000000"/>
                          </a:solidFill>
                          <a:effectLst/>
                          <a:latin typeface="Calibri" panose="020F0502020204030204" pitchFamily="34" charset="0"/>
                          <a:cs typeface="Calibri" panose="020F0502020204030204" pitchFamily="34" charset="0"/>
                        </a:rPr>
                        <a:t>Central America</a:t>
                      </a:r>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900" b="0" i="0" u="none" strike="noStrike" dirty="0">
                          <a:solidFill>
                            <a:srgbClr val="000000"/>
                          </a:solidFill>
                          <a:effectLst/>
                          <a:latin typeface="Calibri" panose="020F0502020204030204" pitchFamily="34" charset="0"/>
                          <a:cs typeface="Calibri" panose="020F0502020204030204" pitchFamily="34" charset="0"/>
                        </a:rPr>
                        <a:t>5</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5F2A1"/>
                    </a:solidFill>
                  </a:tcPr>
                </a:tc>
                <a:tc>
                  <a:txBody>
                    <a:bodyPr/>
                    <a:lstStyle/>
                    <a:p>
                      <a:pPr algn="ctr" fontAlgn="b"/>
                      <a:r>
                        <a:rPr lang="is-IS" sz="900" b="0" i="0" u="none" strike="noStrike" dirty="0">
                          <a:solidFill>
                            <a:srgbClr val="000000"/>
                          </a:solidFill>
                          <a:effectLst/>
                          <a:latin typeface="Calibri" panose="020F0502020204030204" pitchFamily="34" charset="0"/>
                          <a:cs typeface="Calibri" panose="020F0502020204030204" pitchFamily="34" charset="0"/>
                        </a:rPr>
                        <a:t>2</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b"/>
                      <a:r>
                        <a:rPr lang="en-US" sz="900" b="0" i="0" u="none" strike="noStrike" dirty="0">
                          <a:solidFill>
                            <a:srgbClr val="000000"/>
                          </a:solidFill>
                          <a:effectLst/>
                          <a:latin typeface="Calibri" panose="020F0502020204030204" pitchFamily="34" charset="0"/>
                          <a:cs typeface="Calibri" panose="020F0502020204030204" pitchFamily="34" charset="0"/>
                        </a:rPr>
                        <a:t>0</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r>
                        <a:rPr lang="en-US" sz="900" b="1" i="0" u="none" strike="noStrike" dirty="0">
                          <a:solidFill>
                            <a:srgbClr val="000000"/>
                          </a:solidFill>
                          <a:effectLst/>
                          <a:latin typeface="Calibri" panose="020F0502020204030204" pitchFamily="34" charset="0"/>
                          <a:cs typeface="Calibri" panose="020F0502020204030204" pitchFamily="34" charset="0"/>
                        </a:rPr>
                        <a:t>7</a:t>
                      </a:r>
                    </a:p>
                  </a:txBody>
                  <a:tcPr marL="9525" marR="9525"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6"/>
                  </a:ext>
                </a:extLst>
              </a:tr>
              <a:tr h="266094">
                <a:tc>
                  <a:txBody>
                    <a:bodyPr/>
                    <a:lstStyle/>
                    <a:p>
                      <a:pPr algn="ctr" fontAlgn="b"/>
                      <a:r>
                        <a:rPr lang="en-US" sz="800" b="1" i="0" u="none" strike="noStrike" dirty="0">
                          <a:solidFill>
                            <a:srgbClr val="000000"/>
                          </a:solidFill>
                          <a:effectLst/>
                          <a:latin typeface="Calibri" panose="020F0502020204030204" pitchFamily="34" charset="0"/>
                          <a:cs typeface="Calibri" panose="020F0502020204030204" pitchFamily="34" charset="0"/>
                        </a:rPr>
                        <a:t>South America</a:t>
                      </a:r>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cs-CZ" sz="900" b="0" i="0" u="none" strike="noStrike" dirty="0">
                          <a:solidFill>
                            <a:srgbClr val="000000"/>
                          </a:solidFill>
                          <a:effectLst/>
                          <a:latin typeface="Calibri" panose="020F0502020204030204" pitchFamily="34" charset="0"/>
                          <a:cs typeface="Calibri" panose="020F0502020204030204" pitchFamily="34" charset="0"/>
                        </a:rPr>
                        <a:t>11</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5F2A1"/>
                    </a:solidFill>
                  </a:tcPr>
                </a:tc>
                <a:tc>
                  <a:txBody>
                    <a:bodyPr/>
                    <a:lstStyle/>
                    <a:p>
                      <a:pPr algn="ctr" fontAlgn="b"/>
                      <a:r>
                        <a:rPr lang="en-US" sz="900" b="0" i="0" u="none" strike="noStrike" dirty="0">
                          <a:solidFill>
                            <a:srgbClr val="000000"/>
                          </a:solidFill>
                          <a:effectLst/>
                          <a:latin typeface="Calibri" panose="020F0502020204030204" pitchFamily="34" charset="0"/>
                          <a:cs typeface="Calibri" panose="020F0502020204030204" pitchFamily="34" charset="0"/>
                        </a:rPr>
                        <a:t>3</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b"/>
                      <a:r>
                        <a:rPr lang="en-US" sz="900" b="0" i="0" u="none" strike="noStrike" dirty="0">
                          <a:solidFill>
                            <a:srgbClr val="000000"/>
                          </a:solidFill>
                          <a:effectLst/>
                          <a:latin typeface="Calibri" panose="020F0502020204030204" pitchFamily="34" charset="0"/>
                          <a:cs typeface="Calibri" panose="020F0502020204030204" pitchFamily="34" charset="0"/>
                        </a:rPr>
                        <a:t>4</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r>
                        <a:rPr lang="fi-FI" sz="900" b="1" i="0" u="none" strike="noStrike" dirty="0">
                          <a:solidFill>
                            <a:srgbClr val="000000"/>
                          </a:solidFill>
                          <a:effectLst/>
                          <a:latin typeface="Calibri" panose="020F0502020204030204" pitchFamily="34" charset="0"/>
                          <a:cs typeface="Calibri" panose="020F0502020204030204" pitchFamily="34" charset="0"/>
                        </a:rPr>
                        <a:t>18</a:t>
                      </a:r>
                    </a:p>
                  </a:txBody>
                  <a:tcPr marL="9525" marR="9525"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7"/>
                  </a:ext>
                </a:extLst>
              </a:tr>
              <a:tr h="266094">
                <a:tc>
                  <a:txBody>
                    <a:bodyPr/>
                    <a:lstStyle/>
                    <a:p>
                      <a:pPr algn="ctr" fontAlgn="b"/>
                      <a:r>
                        <a:rPr lang="en-US" sz="800" b="1" i="0" u="none" strike="noStrike" dirty="0">
                          <a:solidFill>
                            <a:srgbClr val="000000"/>
                          </a:solidFill>
                          <a:effectLst/>
                          <a:latin typeface="Calibri" panose="020F0502020204030204" pitchFamily="34" charset="0"/>
                          <a:cs typeface="Calibri" panose="020F0502020204030204" pitchFamily="34" charset="0"/>
                        </a:rPr>
                        <a:t>Total by Status</a:t>
                      </a:r>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is-IS" sz="900" b="1" i="0" u="none" strike="noStrike" dirty="0">
                          <a:solidFill>
                            <a:srgbClr val="000000"/>
                          </a:solidFill>
                          <a:effectLst/>
                          <a:latin typeface="Calibri" panose="020F0502020204030204" pitchFamily="34" charset="0"/>
                          <a:cs typeface="Calibri" panose="020F0502020204030204" pitchFamily="34" charset="0"/>
                        </a:rPr>
                        <a:t>32</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5F2A1"/>
                    </a:solidFill>
                  </a:tcPr>
                </a:tc>
                <a:tc>
                  <a:txBody>
                    <a:bodyPr/>
                    <a:lstStyle/>
                    <a:p>
                      <a:pPr algn="ctr" fontAlgn="b"/>
                      <a:r>
                        <a:rPr lang="en-US" sz="900" b="1" i="0" u="none" strike="noStrike" dirty="0">
                          <a:solidFill>
                            <a:srgbClr val="000000"/>
                          </a:solidFill>
                          <a:effectLst/>
                          <a:latin typeface="Calibri" panose="020F0502020204030204" pitchFamily="34" charset="0"/>
                          <a:cs typeface="Calibri" panose="020F0502020204030204" pitchFamily="34" charset="0"/>
                        </a:rPr>
                        <a:t>44</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b"/>
                      <a:r>
                        <a:rPr lang="is-IS" sz="900" b="1" i="0" u="none" strike="noStrike" dirty="0">
                          <a:solidFill>
                            <a:srgbClr val="000000"/>
                          </a:solidFill>
                          <a:effectLst/>
                          <a:latin typeface="Calibri" panose="020F0502020204030204" pitchFamily="34" charset="0"/>
                          <a:cs typeface="Calibri" panose="020F0502020204030204" pitchFamily="34" charset="0"/>
                        </a:rPr>
                        <a:t>22</a:t>
                      </a:r>
                    </a:p>
                  </a:txBody>
                  <a:tcPr marL="9525" marR="9525" marT="9525" marB="0" anchor="ctr">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r>
                        <a:rPr lang="en-US" sz="900" b="1" i="0" u="none" strike="noStrike" dirty="0" smtClean="0">
                          <a:solidFill>
                            <a:srgbClr val="000000"/>
                          </a:solidFill>
                          <a:effectLst/>
                          <a:latin typeface="Calibri" panose="020F0502020204030204" pitchFamily="34" charset="0"/>
                          <a:cs typeface="Calibri" panose="020F0502020204030204" pitchFamily="34" charset="0"/>
                        </a:rPr>
                        <a:t>98</a:t>
                      </a:r>
                      <a:endParaRPr lang="en-US" sz="9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29002" y="3777990"/>
            <a:ext cx="3166355" cy="1994160"/>
          </a:xfrm>
          <a:prstGeom prst="rect">
            <a:avLst/>
          </a:prstGeom>
          <a:solidFill>
            <a:schemeClr val="bg1"/>
          </a:solidFill>
          <a:ln>
            <a:solidFill>
              <a:schemeClr val="tx1"/>
            </a:solidFill>
          </a:ln>
        </p:spPr>
      </p:pic>
      <p:pic>
        <p:nvPicPr>
          <p:cNvPr id="1026" name="Picture 2" descr="GEDI_SQUARE.jpg"/>
          <p:cNvPicPr>
            <a:picLocks noChangeAspect="1" noChangeArrowheads="1"/>
          </p:cNvPicPr>
          <p:nvPr/>
        </p:nvPicPr>
        <p:blipFill rotWithShape="1">
          <a:blip r:embed="rId3">
            <a:extLst>
              <a:ext uri="{28A0092B-C50C-407E-A947-70E740481C1C}">
                <a14:useLocalDpi xmlns:a14="http://schemas.microsoft.com/office/drawing/2010/main" val="0"/>
              </a:ext>
            </a:extLst>
          </a:blip>
          <a:srcRect b="6112"/>
          <a:stretch/>
        </p:blipFill>
        <p:spPr bwMode="auto">
          <a:xfrm>
            <a:off x="3429001" y="1764101"/>
            <a:ext cx="2077636" cy="19506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www.nasa.gov/sites/default/files/lidar_3d_trees_0.jpg"/>
          <p:cNvPicPr>
            <a:picLocks noChangeAspect="1" noChangeArrowheads="1"/>
          </p:cNvPicPr>
          <p:nvPr/>
        </p:nvPicPr>
        <p:blipFill rotWithShape="1">
          <a:blip r:embed="rId4">
            <a:extLst>
              <a:ext uri="{28A0092B-C50C-407E-A947-70E740481C1C}">
                <a14:useLocalDpi xmlns:a14="http://schemas.microsoft.com/office/drawing/2010/main" val="0"/>
              </a:ext>
            </a:extLst>
          </a:blip>
          <a:srcRect b="1644"/>
          <a:stretch/>
        </p:blipFill>
        <p:spPr bwMode="auto">
          <a:xfrm>
            <a:off x="5506637" y="1764103"/>
            <a:ext cx="3525838" cy="195064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File:&lt;strong&gt;NASA&lt;/strong&gt; Logo.svg - 維基百科，自由嘅百科全書"/>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65332" y="1828801"/>
            <a:ext cx="581245" cy="479996"/>
          </a:xfrm>
          <a:prstGeom prst="rect">
            <a:avLst/>
          </a:prstGeom>
        </p:spPr>
      </p:pic>
      <p:pic>
        <p:nvPicPr>
          <p:cNvPr id="1030" name="Picture 6" descr="Image result for GEDI UM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03574" y="3086101"/>
            <a:ext cx="543002" cy="5342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707158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42408" y="1086103"/>
            <a:ext cx="8234893" cy="994172"/>
          </a:xfrm>
        </p:spPr>
        <p:txBody>
          <a:bodyPr/>
          <a:lstStyle/>
          <a:p>
            <a:pPr algn="ctr"/>
            <a:r>
              <a:rPr lang="en-US" dirty="0" smtClean="0"/>
              <a:t>Multi-Mission Cal/Val Meeting, Nov 6-10, 2017, Bern Switzerland</a:t>
            </a:r>
            <a:endParaRPr lang="en-US" dirty="0"/>
          </a:p>
        </p:txBody>
      </p:sp>
      <p:sp>
        <p:nvSpPr>
          <p:cNvPr id="3" name="Text Placeholder 2"/>
          <p:cNvSpPr>
            <a:spLocks noGrp="1"/>
          </p:cNvSpPr>
          <p:nvPr>
            <p:ph type="body" sz="quarter" idx="10"/>
          </p:nvPr>
        </p:nvSpPr>
        <p:spPr>
          <a:xfrm>
            <a:off x="294216" y="1447800"/>
            <a:ext cx="8583085" cy="3354176"/>
          </a:xfrm>
        </p:spPr>
        <p:txBody>
          <a:bodyPr/>
          <a:lstStyle/>
          <a:p>
            <a:r>
              <a:rPr lang="en-US" dirty="0" smtClean="0"/>
              <a:t>Follow on to Smithsonian meeting last June</a:t>
            </a:r>
          </a:p>
          <a:p>
            <a:r>
              <a:rPr lang="en-US" dirty="0" smtClean="0"/>
              <a:t>50 person max, invite only, organized by Klaus </a:t>
            </a:r>
            <a:r>
              <a:rPr lang="en-US" dirty="0" err="1" smtClean="0"/>
              <a:t>Scipal</a:t>
            </a:r>
            <a:r>
              <a:rPr lang="en-US" dirty="0" smtClean="0"/>
              <a:t> at ESA</a:t>
            </a:r>
          </a:p>
          <a:p>
            <a:r>
              <a:rPr lang="en-US" dirty="0" smtClean="0"/>
              <a:t>Several GEDI team members will be attending (list not finalized)</a:t>
            </a:r>
          </a:p>
          <a:p>
            <a:r>
              <a:rPr lang="en-US" dirty="0" smtClean="0"/>
              <a:t>Directly following the meeting (Nov 10) will be a CEOS biomass protocol writing workshop</a:t>
            </a:r>
          </a:p>
          <a:p>
            <a:r>
              <a:rPr lang="en-US" dirty="0" smtClean="0"/>
              <a:t>Goal to circulate rough draft / skeleton of protocol in advance of meeting</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67350" y="5829036"/>
            <a:ext cx="3676650" cy="1000125"/>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4" y="5737293"/>
            <a:ext cx="2504016" cy="1091867"/>
          </a:xfrm>
          <a:prstGeom prst="rect">
            <a:avLst/>
          </a:prstGeom>
        </p:spPr>
      </p:pic>
      <p:sp>
        <p:nvSpPr>
          <p:cNvPr id="7" name="Title 1"/>
          <p:cNvSpPr txBox="1">
            <a:spLocks/>
          </p:cNvSpPr>
          <p:nvPr/>
        </p:nvSpPr>
        <p:spPr>
          <a:xfrm>
            <a:off x="-484187" y="152400"/>
            <a:ext cx="10488082" cy="1173163"/>
          </a:xfrm>
          <a:prstGeom prst="rect">
            <a:avLst/>
          </a:prstGeom>
        </p:spPr>
        <p:txBody>
          <a:bodyPr/>
          <a:lstStyle>
            <a:lvl1pPr algn="r">
              <a:defRPr sz="3200">
                <a:solidFill>
                  <a:srgbClr val="FFFFFF"/>
                </a:solidFill>
                <a:latin typeface="Arial Bold"/>
                <a:ea typeface="Arial Bold"/>
                <a:cs typeface="Arial Bold"/>
                <a:sym typeface="Arial Bold"/>
              </a:defRPr>
            </a:lvl1pPr>
            <a:lvl2pPr algn="r">
              <a:defRPr sz="3200">
                <a:solidFill>
                  <a:srgbClr val="FFFFFF"/>
                </a:solidFill>
                <a:latin typeface="Arial Bold"/>
                <a:ea typeface="Arial Bold"/>
                <a:cs typeface="Arial Bold"/>
                <a:sym typeface="Arial Bold"/>
              </a:defRPr>
            </a:lvl2pPr>
            <a:lvl3pPr algn="r">
              <a:defRPr sz="3200">
                <a:solidFill>
                  <a:srgbClr val="FFFFFF"/>
                </a:solidFill>
                <a:latin typeface="Arial Bold"/>
                <a:ea typeface="Arial Bold"/>
                <a:cs typeface="Arial Bold"/>
                <a:sym typeface="Arial Bold"/>
              </a:defRPr>
            </a:lvl3pPr>
            <a:lvl4pPr algn="r">
              <a:defRPr sz="3200">
                <a:solidFill>
                  <a:srgbClr val="FFFFFF"/>
                </a:solidFill>
                <a:latin typeface="Arial Bold"/>
                <a:ea typeface="Arial Bold"/>
                <a:cs typeface="Arial Bold"/>
                <a:sym typeface="Arial Bold"/>
              </a:defRPr>
            </a:lvl4pPr>
            <a:lvl5pPr algn="r">
              <a:defRPr sz="3200">
                <a:solidFill>
                  <a:srgbClr val="FFFFFF"/>
                </a:solidFill>
                <a:latin typeface="Arial Bold"/>
                <a:ea typeface="Arial Bold"/>
                <a:cs typeface="Arial Bold"/>
                <a:sym typeface="Arial Bold"/>
              </a:defRPr>
            </a:lvl5pPr>
            <a:lvl6pPr indent="457200" algn="r">
              <a:defRPr sz="3200">
                <a:solidFill>
                  <a:srgbClr val="FFFFFF"/>
                </a:solidFill>
                <a:latin typeface="Arial Bold"/>
                <a:ea typeface="Arial Bold"/>
                <a:cs typeface="Arial Bold"/>
                <a:sym typeface="Arial Bold"/>
              </a:defRPr>
            </a:lvl6pPr>
            <a:lvl7pPr indent="914400" algn="r">
              <a:defRPr sz="3200">
                <a:solidFill>
                  <a:srgbClr val="FFFFFF"/>
                </a:solidFill>
                <a:latin typeface="Arial Bold"/>
                <a:ea typeface="Arial Bold"/>
                <a:cs typeface="Arial Bold"/>
                <a:sym typeface="Arial Bold"/>
              </a:defRPr>
            </a:lvl7pPr>
            <a:lvl8pPr indent="1371600" algn="r">
              <a:defRPr sz="3200">
                <a:solidFill>
                  <a:srgbClr val="FFFFFF"/>
                </a:solidFill>
                <a:latin typeface="Arial Bold"/>
                <a:ea typeface="Arial Bold"/>
                <a:cs typeface="Arial Bold"/>
                <a:sym typeface="Arial Bold"/>
              </a:defRPr>
            </a:lvl8pPr>
            <a:lvl9pPr indent="1828800" algn="r">
              <a:defRPr sz="3200">
                <a:solidFill>
                  <a:srgbClr val="FFFFFF"/>
                </a:solidFill>
                <a:latin typeface="Arial Bold"/>
                <a:ea typeface="Arial Bold"/>
                <a:cs typeface="Arial Bold"/>
                <a:sym typeface="Arial Bold"/>
              </a:defRPr>
            </a:lvl9pPr>
          </a:lstStyle>
          <a:p>
            <a:pPr algn="ctr" defTabSz="914400"/>
            <a:r>
              <a:rPr lang="en-US" sz="2400" b="1" dirty="0" smtClean="0">
                <a:solidFill>
                  <a:schemeClr val="bg1"/>
                </a:solidFill>
              </a:rPr>
              <a:t>Multi-Mission Cal/Val Meeting, </a:t>
            </a:r>
          </a:p>
          <a:p>
            <a:pPr algn="ctr" defTabSz="914400"/>
            <a:r>
              <a:rPr lang="en-US" sz="2400" b="1" dirty="0" smtClean="0">
                <a:solidFill>
                  <a:schemeClr val="bg1"/>
                </a:solidFill>
              </a:rPr>
              <a:t>Nov 6-10, 2017, Bern Switzerland</a:t>
            </a:r>
            <a:endParaRPr lang="en-US" sz="2400" b="1" dirty="0">
              <a:solidFill>
                <a:schemeClr val="bg1"/>
              </a:solidFill>
            </a:endParaRPr>
          </a:p>
        </p:txBody>
      </p:sp>
    </p:spTree>
    <p:extLst>
      <p:ext uri="{BB962C8B-B14F-4D97-AF65-F5344CB8AC3E}">
        <p14:creationId xmlns:p14="http://schemas.microsoft.com/office/powerpoint/2010/main" val="1533302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88002" y="3051698"/>
            <a:ext cx="8029575" cy="1938992"/>
          </a:xfrm>
          <a:prstGeom prst="rect">
            <a:avLst/>
          </a:prstGeom>
          <a:noFill/>
        </p:spPr>
        <p:txBody>
          <a:bodyPr wrap="square" rtlCol="0">
            <a:spAutoFit/>
          </a:bodyPr>
          <a:lstStyle/>
          <a:p>
            <a:pPr marL="457200" indent="-457200">
              <a:buFont typeface="+mj-lt"/>
              <a:buAutoNum type="arabicPeriod"/>
            </a:pPr>
            <a:r>
              <a:rPr lang="en-US" sz="2400" dirty="0"/>
              <a:t>Create a list-serve of individuals interested in biomass</a:t>
            </a:r>
          </a:p>
          <a:p>
            <a:pPr marL="457200" indent="-457200">
              <a:buFont typeface="+mj-lt"/>
              <a:buAutoNum type="arabicPeriod"/>
            </a:pPr>
            <a:r>
              <a:rPr lang="en-US" sz="2400" dirty="0"/>
              <a:t>Develop a biomass protocol</a:t>
            </a:r>
          </a:p>
          <a:p>
            <a:pPr marL="457200" indent="-457200">
              <a:buFont typeface="+mj-lt"/>
              <a:buAutoNum type="arabicPeriod"/>
            </a:pPr>
            <a:r>
              <a:rPr lang="en-US" sz="2400" dirty="0"/>
              <a:t>Publish protocol as academic paper and white paper</a:t>
            </a:r>
          </a:p>
          <a:p>
            <a:pPr marL="457200" indent="-457200">
              <a:buFont typeface="+mj-lt"/>
              <a:buAutoNum type="arabicPeriod"/>
            </a:pPr>
            <a:r>
              <a:rPr lang="en-US" sz="2400" dirty="0"/>
              <a:t>Recommend sites for global product </a:t>
            </a:r>
            <a:r>
              <a:rPr lang="en-US" sz="2400" dirty="0" err="1"/>
              <a:t>cal</a:t>
            </a:r>
            <a:r>
              <a:rPr lang="en-US" sz="2400" dirty="0"/>
              <a:t>/</a:t>
            </a:r>
            <a:r>
              <a:rPr lang="en-US" sz="2400" dirty="0" err="1"/>
              <a:t>val</a:t>
            </a:r>
            <a:endParaRPr lang="en-US" sz="2400" dirty="0"/>
          </a:p>
          <a:p>
            <a:pPr marL="457200" indent="-457200">
              <a:buFont typeface="+mj-lt"/>
              <a:buAutoNum type="arabicPeriod"/>
            </a:pPr>
            <a:r>
              <a:rPr lang="en-US" sz="2400" dirty="0"/>
              <a:t>Work toward a web portal</a:t>
            </a:r>
            <a:endParaRPr lang="en-US" sz="2400" dirty="0"/>
          </a:p>
        </p:txBody>
      </p:sp>
      <p:sp>
        <p:nvSpPr>
          <p:cNvPr id="4" name="Title 1"/>
          <p:cNvSpPr txBox="1">
            <a:spLocks/>
          </p:cNvSpPr>
          <p:nvPr/>
        </p:nvSpPr>
        <p:spPr>
          <a:xfrm>
            <a:off x="664744" y="1943226"/>
            <a:ext cx="7886700" cy="994172"/>
          </a:xfrm>
          <a:prstGeom prst="rect">
            <a:avLst/>
          </a:prstGeom>
        </p:spPr>
        <p:txBody>
          <a:bodyPr>
            <a:normAutofit/>
          </a:bodyPr>
          <a:lstStyle>
            <a:lvl1pPr algn="r">
              <a:defRPr sz="3200">
                <a:solidFill>
                  <a:srgbClr val="FFFFFF"/>
                </a:solidFill>
                <a:latin typeface="Arial Bold"/>
                <a:ea typeface="Arial Bold"/>
                <a:cs typeface="Arial Bold"/>
                <a:sym typeface="Arial Bold"/>
              </a:defRPr>
            </a:lvl1pPr>
            <a:lvl2pPr algn="r">
              <a:defRPr sz="3200">
                <a:solidFill>
                  <a:srgbClr val="FFFFFF"/>
                </a:solidFill>
                <a:latin typeface="Arial Bold"/>
                <a:ea typeface="Arial Bold"/>
                <a:cs typeface="Arial Bold"/>
                <a:sym typeface="Arial Bold"/>
              </a:defRPr>
            </a:lvl2pPr>
            <a:lvl3pPr algn="r">
              <a:defRPr sz="3200">
                <a:solidFill>
                  <a:srgbClr val="FFFFFF"/>
                </a:solidFill>
                <a:latin typeface="Arial Bold"/>
                <a:ea typeface="Arial Bold"/>
                <a:cs typeface="Arial Bold"/>
                <a:sym typeface="Arial Bold"/>
              </a:defRPr>
            </a:lvl3pPr>
            <a:lvl4pPr algn="r">
              <a:defRPr sz="3200">
                <a:solidFill>
                  <a:srgbClr val="FFFFFF"/>
                </a:solidFill>
                <a:latin typeface="Arial Bold"/>
                <a:ea typeface="Arial Bold"/>
                <a:cs typeface="Arial Bold"/>
                <a:sym typeface="Arial Bold"/>
              </a:defRPr>
            </a:lvl4pPr>
            <a:lvl5pPr algn="r">
              <a:defRPr sz="3200">
                <a:solidFill>
                  <a:srgbClr val="FFFFFF"/>
                </a:solidFill>
                <a:latin typeface="Arial Bold"/>
                <a:ea typeface="Arial Bold"/>
                <a:cs typeface="Arial Bold"/>
                <a:sym typeface="Arial Bold"/>
              </a:defRPr>
            </a:lvl5pPr>
            <a:lvl6pPr indent="457200" algn="r">
              <a:defRPr sz="3200">
                <a:solidFill>
                  <a:srgbClr val="FFFFFF"/>
                </a:solidFill>
                <a:latin typeface="Arial Bold"/>
                <a:ea typeface="Arial Bold"/>
                <a:cs typeface="Arial Bold"/>
                <a:sym typeface="Arial Bold"/>
              </a:defRPr>
            </a:lvl6pPr>
            <a:lvl7pPr indent="914400" algn="r">
              <a:defRPr sz="3200">
                <a:solidFill>
                  <a:srgbClr val="FFFFFF"/>
                </a:solidFill>
                <a:latin typeface="Arial Bold"/>
                <a:ea typeface="Arial Bold"/>
                <a:cs typeface="Arial Bold"/>
                <a:sym typeface="Arial Bold"/>
              </a:defRPr>
            </a:lvl7pPr>
            <a:lvl8pPr indent="1371600" algn="r">
              <a:defRPr sz="3200">
                <a:solidFill>
                  <a:srgbClr val="FFFFFF"/>
                </a:solidFill>
                <a:latin typeface="Arial Bold"/>
                <a:ea typeface="Arial Bold"/>
                <a:cs typeface="Arial Bold"/>
                <a:sym typeface="Arial Bold"/>
              </a:defRPr>
            </a:lvl8pPr>
            <a:lvl9pPr indent="1828800" algn="r">
              <a:defRPr sz="3200">
                <a:solidFill>
                  <a:srgbClr val="FFFFFF"/>
                </a:solidFill>
                <a:latin typeface="Arial Bold"/>
                <a:ea typeface="Arial Bold"/>
                <a:cs typeface="Arial Bold"/>
                <a:sym typeface="Arial Bold"/>
              </a:defRPr>
            </a:lvl9pPr>
          </a:lstStyle>
          <a:p>
            <a:pPr algn="ctr"/>
            <a:r>
              <a:rPr lang="en-US" sz="2400" dirty="0">
                <a:solidFill>
                  <a:schemeClr val="tx1"/>
                </a:solidFill>
              </a:rPr>
              <a:t>CEOS Biomass Activities in </a:t>
            </a:r>
            <a:r>
              <a:rPr lang="en-US" sz="2400" dirty="0">
                <a:solidFill>
                  <a:schemeClr val="tx1"/>
                </a:solidFill>
              </a:rPr>
              <a:t>Progress </a:t>
            </a:r>
            <a:r>
              <a:rPr lang="en-US" sz="2400" dirty="0"/>
              <a:t>Activities in </a:t>
            </a:r>
            <a:r>
              <a:rPr lang="en-US" sz="2400" dirty="0" err="1"/>
              <a:t>Progres</a:t>
            </a:r>
            <a:endParaRPr lang="en-US" sz="2400" dirty="0"/>
          </a:p>
        </p:txBody>
      </p:sp>
      <p:sp>
        <p:nvSpPr>
          <p:cNvPr id="5" name="Title 1"/>
          <p:cNvSpPr txBox="1">
            <a:spLocks/>
          </p:cNvSpPr>
          <p:nvPr/>
        </p:nvSpPr>
        <p:spPr>
          <a:xfrm>
            <a:off x="779044" y="2057526"/>
            <a:ext cx="7886700" cy="606073"/>
          </a:xfrm>
          <a:prstGeom prst="rect">
            <a:avLst/>
          </a:prstGeom>
        </p:spPr>
        <p:txBody>
          <a:bodyPr>
            <a:normAutofit/>
          </a:bodyPr>
          <a:lstStyle>
            <a:lvl1pPr algn="r">
              <a:defRPr sz="3200">
                <a:solidFill>
                  <a:srgbClr val="FFFFFF"/>
                </a:solidFill>
                <a:latin typeface="Arial Bold"/>
                <a:ea typeface="Arial Bold"/>
                <a:cs typeface="Arial Bold"/>
                <a:sym typeface="Arial Bold"/>
              </a:defRPr>
            </a:lvl1pPr>
            <a:lvl2pPr algn="r">
              <a:defRPr sz="3200">
                <a:solidFill>
                  <a:srgbClr val="FFFFFF"/>
                </a:solidFill>
                <a:latin typeface="Arial Bold"/>
                <a:ea typeface="Arial Bold"/>
                <a:cs typeface="Arial Bold"/>
                <a:sym typeface="Arial Bold"/>
              </a:defRPr>
            </a:lvl2pPr>
            <a:lvl3pPr algn="r">
              <a:defRPr sz="3200">
                <a:solidFill>
                  <a:srgbClr val="FFFFFF"/>
                </a:solidFill>
                <a:latin typeface="Arial Bold"/>
                <a:ea typeface="Arial Bold"/>
                <a:cs typeface="Arial Bold"/>
                <a:sym typeface="Arial Bold"/>
              </a:defRPr>
            </a:lvl3pPr>
            <a:lvl4pPr algn="r">
              <a:defRPr sz="3200">
                <a:solidFill>
                  <a:srgbClr val="FFFFFF"/>
                </a:solidFill>
                <a:latin typeface="Arial Bold"/>
                <a:ea typeface="Arial Bold"/>
                <a:cs typeface="Arial Bold"/>
                <a:sym typeface="Arial Bold"/>
              </a:defRPr>
            </a:lvl4pPr>
            <a:lvl5pPr algn="r">
              <a:defRPr sz="3200">
                <a:solidFill>
                  <a:srgbClr val="FFFFFF"/>
                </a:solidFill>
                <a:latin typeface="Arial Bold"/>
                <a:ea typeface="Arial Bold"/>
                <a:cs typeface="Arial Bold"/>
                <a:sym typeface="Arial Bold"/>
              </a:defRPr>
            </a:lvl5pPr>
            <a:lvl6pPr indent="457200" algn="r">
              <a:defRPr sz="3200">
                <a:solidFill>
                  <a:srgbClr val="FFFFFF"/>
                </a:solidFill>
                <a:latin typeface="Arial Bold"/>
                <a:ea typeface="Arial Bold"/>
                <a:cs typeface="Arial Bold"/>
                <a:sym typeface="Arial Bold"/>
              </a:defRPr>
            </a:lvl6pPr>
            <a:lvl7pPr indent="914400" algn="r">
              <a:defRPr sz="3200">
                <a:solidFill>
                  <a:srgbClr val="FFFFFF"/>
                </a:solidFill>
                <a:latin typeface="Arial Bold"/>
                <a:ea typeface="Arial Bold"/>
                <a:cs typeface="Arial Bold"/>
                <a:sym typeface="Arial Bold"/>
              </a:defRPr>
            </a:lvl7pPr>
            <a:lvl8pPr indent="1371600" algn="r">
              <a:defRPr sz="3200">
                <a:solidFill>
                  <a:srgbClr val="FFFFFF"/>
                </a:solidFill>
                <a:latin typeface="Arial Bold"/>
                <a:ea typeface="Arial Bold"/>
                <a:cs typeface="Arial Bold"/>
                <a:sym typeface="Arial Bold"/>
              </a:defRPr>
            </a:lvl8pPr>
            <a:lvl9pPr indent="1828800" algn="r">
              <a:defRPr sz="3200">
                <a:solidFill>
                  <a:srgbClr val="FFFFFF"/>
                </a:solidFill>
                <a:latin typeface="Arial Bold"/>
                <a:ea typeface="Arial Bold"/>
                <a:cs typeface="Arial Bold"/>
                <a:sym typeface="Arial Bold"/>
              </a:defRPr>
            </a:lvl9pPr>
          </a:lstStyle>
          <a:p>
            <a:pPr algn="ctr"/>
            <a:endParaRPr lang="en-US" sz="2400" dirty="0"/>
          </a:p>
        </p:txBody>
      </p:sp>
    </p:spTree>
    <p:extLst>
      <p:ext uri="{BB962C8B-B14F-4D97-AF65-F5344CB8AC3E}">
        <p14:creationId xmlns:p14="http://schemas.microsoft.com/office/powerpoint/2010/main" val="84903780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229600" cy="990600"/>
          </a:xfrm>
        </p:spPr>
        <p:txBody>
          <a:bodyPr/>
          <a:lstStyle/>
          <a:p>
            <a:pPr algn="ctr"/>
            <a:r>
              <a:rPr lang="en-US" sz="2800" dirty="0" smtClean="0"/>
              <a:t>GEO Carbon and GHG Initiative</a:t>
            </a:r>
            <a:endParaRPr lang="en-US" sz="2800" dirty="0"/>
          </a:p>
        </p:txBody>
      </p:sp>
      <p:sp>
        <p:nvSpPr>
          <p:cNvPr id="117763" name="Rectangle 3"/>
          <p:cNvSpPr>
            <a:spLocks noGrp="1" noChangeArrowheads="1"/>
          </p:cNvSpPr>
          <p:nvPr>
            <p:ph idx="1"/>
          </p:nvPr>
        </p:nvSpPr>
        <p:spPr>
          <a:xfrm>
            <a:off x="304800" y="1371600"/>
            <a:ext cx="8534400" cy="4800600"/>
          </a:xfrm>
        </p:spPr>
        <p:txBody>
          <a:bodyPr>
            <a:normAutofit fontScale="70000" lnSpcReduction="20000"/>
          </a:bodyPr>
          <a:lstStyle/>
          <a:p>
            <a:r>
              <a:rPr lang="en-GB" sz="2600" dirty="0" smtClean="0"/>
              <a:t>Accepted as a GEO Initiative at 3</a:t>
            </a:r>
            <a:r>
              <a:rPr lang="en-GB" sz="2600" baseline="30000" dirty="0" smtClean="0"/>
              <a:t>rd</a:t>
            </a:r>
            <a:r>
              <a:rPr lang="en-GB" sz="2600" dirty="0" smtClean="0"/>
              <a:t> GEO Programme Board 2016</a:t>
            </a:r>
          </a:p>
          <a:p>
            <a:endParaRPr lang="en-GB" sz="2600" dirty="0"/>
          </a:p>
          <a:p>
            <a:r>
              <a:rPr lang="en-US" sz="2600" dirty="0">
                <a:solidFill>
                  <a:srgbClr val="0000CC"/>
                </a:solidFill>
              </a:rPr>
              <a:t>The GEO </a:t>
            </a:r>
            <a:r>
              <a:rPr lang="en-US" sz="2600" dirty="0" smtClean="0">
                <a:solidFill>
                  <a:srgbClr val="0000CC"/>
                </a:solidFill>
              </a:rPr>
              <a:t>C</a:t>
            </a:r>
            <a:r>
              <a:rPr lang="en-US" sz="2600" dirty="0">
                <a:solidFill>
                  <a:srgbClr val="0000CC"/>
                </a:solidFill>
              </a:rPr>
              <a:t> </a:t>
            </a:r>
            <a:r>
              <a:rPr lang="en-US" sz="2600" dirty="0" smtClean="0">
                <a:solidFill>
                  <a:srgbClr val="0000CC"/>
                </a:solidFill>
              </a:rPr>
              <a:t>and GHG initiative provides </a:t>
            </a:r>
            <a:r>
              <a:rPr lang="en-US" sz="2600" u="sng" dirty="0">
                <a:solidFill>
                  <a:srgbClr val="0000CC"/>
                </a:solidFill>
              </a:rPr>
              <a:t>cross integration</a:t>
            </a:r>
            <a:r>
              <a:rPr lang="en-US" sz="2600" dirty="0">
                <a:solidFill>
                  <a:srgbClr val="0000CC"/>
                </a:solidFill>
              </a:rPr>
              <a:t> and </a:t>
            </a:r>
            <a:r>
              <a:rPr lang="en-US" sz="2600" u="sng" dirty="0">
                <a:solidFill>
                  <a:srgbClr val="0000CC"/>
                </a:solidFill>
              </a:rPr>
              <a:t>coordination of the interfaces</a:t>
            </a:r>
            <a:r>
              <a:rPr lang="en-US" sz="2600" dirty="0">
                <a:solidFill>
                  <a:srgbClr val="0000CC"/>
                </a:solidFill>
              </a:rPr>
              <a:t> (between: atmosphere, ocean and terrestrial domains; space-based, air-borne and in-situ monitoring systems</a:t>
            </a:r>
            <a:r>
              <a:rPr lang="en-US" sz="2600" dirty="0" smtClean="0">
                <a:solidFill>
                  <a:srgbClr val="0000CC"/>
                </a:solidFill>
              </a:rPr>
              <a:t>;). </a:t>
            </a:r>
            <a:r>
              <a:rPr lang="en-US" sz="2600" dirty="0" smtClean="0">
                <a:solidFill>
                  <a:srgbClr val="00B050"/>
                </a:solidFill>
              </a:rPr>
              <a:t>It builds </a:t>
            </a:r>
            <a:r>
              <a:rPr lang="en-US" sz="2600" dirty="0">
                <a:solidFill>
                  <a:srgbClr val="00B050"/>
                </a:solidFill>
              </a:rPr>
              <a:t>on existing strategies, initiatives, networks and infrastructures, and </a:t>
            </a:r>
            <a:r>
              <a:rPr lang="en-US" sz="2600" dirty="0" smtClean="0">
                <a:solidFill>
                  <a:srgbClr val="00B050"/>
                </a:solidFill>
              </a:rPr>
              <a:t>integrates </a:t>
            </a:r>
            <a:r>
              <a:rPr lang="en-US" sz="2600" dirty="0">
                <a:solidFill>
                  <a:srgbClr val="00B050"/>
                </a:solidFill>
              </a:rPr>
              <a:t>them with the missing pieces to obtain a comprehensive globally coordinated GHG observation and analysis system</a:t>
            </a:r>
            <a:r>
              <a:rPr lang="en-US" sz="2600" dirty="0" smtClean="0">
                <a:solidFill>
                  <a:srgbClr val="00B050"/>
                </a:solidFill>
              </a:rPr>
              <a:t>.</a:t>
            </a:r>
            <a:endParaRPr lang="en-US" sz="2600" dirty="0" smtClean="0">
              <a:solidFill>
                <a:srgbClr val="00B050"/>
              </a:solidFill>
            </a:endParaRPr>
          </a:p>
          <a:p>
            <a:pPr marL="0" indent="0">
              <a:buNone/>
            </a:pPr>
            <a:r>
              <a:rPr lang="en-US" sz="2600" dirty="0" smtClean="0">
                <a:solidFill>
                  <a:schemeClr val="tx1"/>
                </a:solidFill>
              </a:rPr>
              <a:t>Key Elements</a:t>
            </a:r>
          </a:p>
          <a:p>
            <a:pPr lvl="1">
              <a:spcAft>
                <a:spcPts val="600"/>
              </a:spcAft>
            </a:pPr>
            <a:r>
              <a:rPr lang="en-GB" sz="2600" b="1" dirty="0" smtClean="0"/>
              <a:t>Task 1: User </a:t>
            </a:r>
            <a:r>
              <a:rPr lang="en-GB" sz="2600" b="1" dirty="0"/>
              <a:t>needs and policy </a:t>
            </a:r>
            <a:r>
              <a:rPr lang="en-GB" sz="2600" b="1" dirty="0" smtClean="0"/>
              <a:t>interface (policy and science requirements)</a:t>
            </a:r>
            <a:endParaRPr lang="it-IT" sz="2600" dirty="0"/>
          </a:p>
          <a:p>
            <a:pPr lvl="1">
              <a:spcAft>
                <a:spcPts val="600"/>
              </a:spcAft>
            </a:pPr>
            <a:r>
              <a:rPr lang="en-GB" sz="2600" b="1" dirty="0" smtClean="0"/>
              <a:t>Task 2: Data </a:t>
            </a:r>
            <a:r>
              <a:rPr lang="en-GB" sz="2600" b="1" dirty="0"/>
              <a:t>access and </a:t>
            </a:r>
            <a:r>
              <a:rPr lang="en-GB" sz="2600" b="1" dirty="0" smtClean="0"/>
              <a:t>availability (</a:t>
            </a:r>
            <a:r>
              <a:rPr lang="en-GB" sz="2600" b="1" dirty="0" smtClean="0">
                <a:solidFill>
                  <a:srgbClr val="FF0000"/>
                </a:solidFill>
              </a:rPr>
              <a:t>CEOS</a:t>
            </a:r>
            <a:r>
              <a:rPr lang="en-GB" sz="2600" b="1" dirty="0" smtClean="0"/>
              <a:t>)</a:t>
            </a:r>
            <a:endParaRPr lang="en-GB" sz="2600" b="1" dirty="0" smtClean="0"/>
          </a:p>
          <a:p>
            <a:pPr lvl="1">
              <a:spcAft>
                <a:spcPts val="600"/>
              </a:spcAft>
            </a:pPr>
            <a:r>
              <a:rPr lang="en-GB" sz="2600" b="1" dirty="0" smtClean="0"/>
              <a:t>Task 3: </a:t>
            </a:r>
            <a:r>
              <a:rPr lang="en-US" sz="2600" b="1" dirty="0" smtClean="0"/>
              <a:t>Optimization </a:t>
            </a:r>
            <a:r>
              <a:rPr lang="en-US" sz="2600" b="1" dirty="0"/>
              <a:t>of observational </a:t>
            </a:r>
            <a:r>
              <a:rPr lang="en-US" sz="2600" b="1" dirty="0" smtClean="0"/>
              <a:t>networks (</a:t>
            </a:r>
            <a:r>
              <a:rPr lang="en-US" sz="2600" b="1" dirty="0" smtClean="0">
                <a:solidFill>
                  <a:srgbClr val="FF0000"/>
                </a:solidFill>
              </a:rPr>
              <a:t>CEOS</a:t>
            </a:r>
            <a:r>
              <a:rPr lang="en-US" sz="2600" b="1" dirty="0" smtClean="0"/>
              <a:t>)</a:t>
            </a:r>
            <a:endParaRPr lang="it-IT" sz="2600" dirty="0"/>
          </a:p>
          <a:p>
            <a:pPr lvl="1">
              <a:spcAft>
                <a:spcPts val="600"/>
              </a:spcAft>
            </a:pPr>
            <a:r>
              <a:rPr lang="en-US" sz="2600" b="1" dirty="0" smtClean="0"/>
              <a:t>Task 4: Budget </a:t>
            </a:r>
            <a:r>
              <a:rPr lang="en-US" sz="2600" b="1" dirty="0"/>
              <a:t>calculation consistency </a:t>
            </a:r>
            <a:r>
              <a:rPr lang="en-US" sz="2600" b="1" dirty="0" smtClean="0"/>
              <a:t>(Global, Regional, sub-Regional, National, Local) (</a:t>
            </a:r>
            <a:r>
              <a:rPr lang="en-US" sz="2600" b="1" dirty="0" smtClean="0">
                <a:solidFill>
                  <a:srgbClr val="FF0000"/>
                </a:solidFill>
              </a:rPr>
              <a:t>CEOS Carbon Strategy</a:t>
            </a:r>
            <a:r>
              <a:rPr lang="en-US" sz="2600" b="1" dirty="0" smtClean="0"/>
              <a:t>)</a:t>
            </a:r>
          </a:p>
          <a:p>
            <a:pPr>
              <a:spcAft>
                <a:spcPts val="600"/>
              </a:spcAft>
            </a:pPr>
            <a:r>
              <a:rPr lang="en-US" sz="2600" b="1" dirty="0" smtClean="0"/>
              <a:t>CEOS POC: Stephen Plummer, ESA – member of Executive Committee</a:t>
            </a:r>
            <a:endParaRPr lang="it-IT" sz="2600" dirty="0"/>
          </a:p>
          <a:p>
            <a:endParaRPr lang="en-GB" dirty="0"/>
          </a:p>
        </p:txBody>
      </p:sp>
      <p:sp>
        <p:nvSpPr>
          <p:cNvPr id="3" name="TextBox 2"/>
          <p:cNvSpPr txBox="1"/>
          <p:nvPr/>
        </p:nvSpPr>
        <p:spPr>
          <a:xfrm>
            <a:off x="1262120" y="6333067"/>
            <a:ext cx="6619759" cy="369330"/>
          </a:xfrm>
          <a:prstGeom prst="rect">
            <a:avLst/>
          </a:prstGeom>
          <a:noFill/>
          <a:ln w="12700" cap="flat">
            <a:solidFill>
              <a:schemeClr val="accent1"/>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US" sz="1800" b="1" i="0" u="none" strike="noStrike" cap="none" spc="0" normalizeH="0" baseline="0" dirty="0" smtClean="0">
                <a:ln>
                  <a:noFill/>
                </a:ln>
                <a:solidFill>
                  <a:srgbClr val="002569"/>
                </a:solidFill>
                <a:effectLst/>
                <a:uFillTx/>
              </a:rPr>
              <a:t>Potential for this to be integrator</a:t>
            </a:r>
            <a:r>
              <a:rPr kumimoji="0" lang="en-US" sz="1800" b="1" i="0" u="none" strike="noStrike" cap="none" spc="0" normalizeH="0" dirty="0" smtClean="0">
                <a:ln>
                  <a:noFill/>
                </a:ln>
                <a:solidFill>
                  <a:srgbClr val="002569"/>
                </a:solidFill>
                <a:effectLst/>
                <a:uFillTx/>
              </a:rPr>
              <a:t> for global in-situ networks</a:t>
            </a:r>
            <a:endParaRPr kumimoji="0" lang="en-US" sz="1800" b="1" i="0" u="none" strike="noStrike" cap="none" spc="0" normalizeH="0" baseline="0" dirty="0">
              <a:ln>
                <a:noFill/>
              </a:ln>
              <a:solidFill>
                <a:srgbClr val="002569"/>
              </a:solidFill>
              <a:effectLst/>
              <a:uFillTx/>
            </a:endParaRPr>
          </a:p>
        </p:txBody>
      </p:sp>
    </p:spTree>
    <p:extLst>
      <p:ext uri="{BB962C8B-B14F-4D97-AF65-F5344CB8AC3E}">
        <p14:creationId xmlns:p14="http://schemas.microsoft.com/office/powerpoint/2010/main" val="5699914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1219200"/>
            <a:ext cx="8839200" cy="2000548"/>
          </a:xfrm>
          <a:prstGeom prst="rect">
            <a:avLst/>
          </a:prstGeom>
        </p:spPr>
        <p:txBody>
          <a:bodyPr wrap="square">
            <a:spAutoFit/>
          </a:bodyPr>
          <a:lstStyle/>
          <a:p>
            <a:pPr marL="550800">
              <a:spcAft>
                <a:spcPts val="1200"/>
              </a:spcAft>
            </a:pPr>
            <a:endParaRPr lang="en-AU" sz="2400" b="1" dirty="0" smtClean="0">
              <a:latin typeface="Arial" panose="020B0604020202020204" pitchFamily="34" charset="0"/>
              <a:cs typeface="Arial" panose="020B0604020202020204" pitchFamily="34" charset="0"/>
            </a:endParaRPr>
          </a:p>
          <a:p>
            <a:pPr marL="457200" indent="-457200">
              <a:spcAft>
                <a:spcPts val="1200"/>
              </a:spcAft>
              <a:buFont typeface="+mj-lt"/>
              <a:buAutoNum type="arabicPeriod"/>
            </a:pPr>
            <a:endParaRPr lang="en-US" sz="2400" dirty="0" smtClean="0">
              <a:latin typeface="Arial" panose="020B0604020202020204" pitchFamily="34" charset="0"/>
              <a:cs typeface="Arial" panose="020B0604020202020204" pitchFamily="34" charset="0"/>
            </a:endParaRPr>
          </a:p>
          <a:p>
            <a:pPr marL="648000" lvl="6" indent="-342900">
              <a:spcAft>
                <a:spcPts val="1200"/>
              </a:spcAft>
              <a:buFont typeface="Arial"/>
              <a:buChar char="•"/>
            </a:pPr>
            <a:endParaRPr lang="en-US" sz="2400" dirty="0" smtClean="0">
              <a:latin typeface="Arial" panose="020B0604020202020204" pitchFamily="34" charset="0"/>
              <a:cs typeface="Arial" panose="020B0604020202020204" pitchFamily="34" charset="0"/>
            </a:endParaRPr>
          </a:p>
          <a:p>
            <a:pPr marL="800100" lvl="1" indent="-342900">
              <a:spcAft>
                <a:spcPts val="1200"/>
              </a:spcAft>
              <a:buFont typeface="Courier New" panose="02070309020205020404" pitchFamily="49" charset="0"/>
              <a:buChar char="o"/>
            </a:pPr>
            <a:endParaRPr lang="en-US" sz="2200" dirty="0">
              <a:latin typeface="Arial" panose="020B0604020202020204" pitchFamily="34" charset="0"/>
              <a:cs typeface="Arial" panose="020B0604020202020204" pitchFamily="34" charset="0"/>
            </a:endParaRPr>
          </a:p>
        </p:txBody>
      </p:sp>
      <p:sp>
        <p:nvSpPr>
          <p:cNvPr id="5" name="Content Placeholder 4"/>
          <p:cNvSpPr>
            <a:spLocks noGrp="1"/>
          </p:cNvSpPr>
          <p:nvPr>
            <p:ph sz="quarter" idx="10"/>
          </p:nvPr>
        </p:nvSpPr>
        <p:spPr>
          <a:xfrm>
            <a:off x="304800" y="1676400"/>
            <a:ext cx="8550388" cy="4648200"/>
          </a:xfrm>
        </p:spPr>
        <p:txBody>
          <a:bodyPr>
            <a:noAutofit/>
          </a:bodyPr>
          <a:lstStyle/>
          <a:p>
            <a:pPr>
              <a:buFont typeface="+mj-lt"/>
              <a:buAutoNum type="arabicPeriod"/>
            </a:pPr>
            <a:r>
              <a:rPr lang="en-GB" sz="2400" dirty="0" smtClean="0">
                <a:solidFill>
                  <a:srgbClr val="1F497D"/>
                </a:solidFill>
              </a:rPr>
              <a:t>CEOS Carbon Strategy initiatives are </a:t>
            </a:r>
            <a:r>
              <a:rPr lang="en-GB" sz="2400" b="1" i="1" u="sng" dirty="0" smtClean="0">
                <a:solidFill>
                  <a:srgbClr val="1F497D"/>
                </a:solidFill>
              </a:rPr>
              <a:t>all</a:t>
            </a:r>
            <a:r>
              <a:rPr lang="en-GB" sz="2400" dirty="0" smtClean="0">
                <a:solidFill>
                  <a:srgbClr val="1F497D"/>
                </a:solidFill>
              </a:rPr>
              <a:t> making progress – efforts started since 2016 CEOS Plenary</a:t>
            </a:r>
          </a:p>
          <a:p>
            <a:pPr>
              <a:buFont typeface="+mj-lt"/>
              <a:buAutoNum type="arabicPeriod"/>
            </a:pPr>
            <a:r>
              <a:rPr lang="en-GB" sz="2400" dirty="0" smtClean="0">
                <a:solidFill>
                  <a:srgbClr val="1F497D"/>
                </a:solidFill>
              </a:rPr>
              <a:t>Lot of attention/visibility on GHG related initiatives – which is good -  but ultimately true added-value is in the breadth of the CEOS Carbon </a:t>
            </a:r>
            <a:r>
              <a:rPr lang="en-GB" sz="2400" dirty="0" smtClean="0">
                <a:solidFill>
                  <a:srgbClr val="1F497D"/>
                </a:solidFill>
              </a:rPr>
              <a:t>S</a:t>
            </a:r>
            <a:r>
              <a:rPr lang="en-GB" sz="2400" dirty="0" smtClean="0">
                <a:solidFill>
                  <a:srgbClr val="1F497D"/>
                </a:solidFill>
              </a:rPr>
              <a:t>trategy</a:t>
            </a:r>
          </a:p>
          <a:p>
            <a:pPr>
              <a:buFont typeface="+mj-lt"/>
              <a:buAutoNum type="arabicPeriod"/>
            </a:pPr>
            <a:r>
              <a:rPr lang="en-GB" sz="2400" dirty="0" smtClean="0">
                <a:solidFill>
                  <a:srgbClr val="1F497D"/>
                </a:solidFill>
              </a:rPr>
              <a:t>It is expected that all Carbon Strategy initiatives will achieve some milestones by CEOS Plenary 2017</a:t>
            </a:r>
            <a:endParaRPr lang="en-GB" sz="2200" dirty="0">
              <a:solidFill>
                <a:srgbClr val="1F497D"/>
              </a:solidFill>
            </a:endParaRPr>
          </a:p>
          <a:p>
            <a:pPr>
              <a:buFont typeface="+mj-lt"/>
              <a:buAutoNum type="arabicPeriod"/>
            </a:pPr>
            <a:r>
              <a:rPr lang="en-GB" sz="2200" dirty="0" smtClean="0">
                <a:solidFill>
                  <a:srgbClr val="1F497D"/>
                </a:solidFill>
              </a:rPr>
              <a:t>New initiatives can be considered at any time.</a:t>
            </a:r>
          </a:p>
          <a:p>
            <a:pPr>
              <a:buFont typeface="+mj-lt"/>
              <a:buAutoNum type="arabicPeriod"/>
            </a:pPr>
            <a:endParaRPr lang="en-GB" sz="2200" dirty="0" smtClean="0">
              <a:solidFill>
                <a:srgbClr val="1F497D"/>
              </a:solidFill>
            </a:endParaRPr>
          </a:p>
          <a:p>
            <a:pPr marL="0" indent="0">
              <a:buNone/>
            </a:pPr>
            <a:r>
              <a:rPr lang="en-GB" sz="2200" dirty="0" smtClean="0">
                <a:solidFill>
                  <a:srgbClr val="1F497D"/>
                </a:solidFill>
              </a:rPr>
              <a:t>[Spoiler alert]: European Commission is proposing a priorities addressing some of the carbon/GHG issues during it period as Chair</a:t>
            </a:r>
            <a:r>
              <a:rPr lang="en-GB" sz="2200" dirty="0" smtClean="0">
                <a:solidFill>
                  <a:srgbClr val="1F497D"/>
                </a:solidFill>
              </a:rPr>
              <a:t>	</a:t>
            </a:r>
            <a:endParaRPr lang="en-GB" sz="2200" u="sng" dirty="0" smtClean="0">
              <a:solidFill>
                <a:srgbClr val="1F497D"/>
              </a:solidFill>
            </a:endParaRPr>
          </a:p>
        </p:txBody>
      </p:sp>
      <p:sp>
        <p:nvSpPr>
          <p:cNvPr id="3" name="Title 2"/>
          <p:cNvSpPr>
            <a:spLocks noGrp="1"/>
          </p:cNvSpPr>
          <p:nvPr>
            <p:ph type="title" idx="4294967295"/>
          </p:nvPr>
        </p:nvSpPr>
        <p:spPr>
          <a:xfrm>
            <a:off x="1828800" y="152400"/>
            <a:ext cx="6792912" cy="806450"/>
          </a:xfrm>
          <a:prstGeom prst="rect">
            <a:avLst/>
          </a:prstGeom>
        </p:spPr>
        <p:txBody>
          <a:bodyPr/>
          <a:lstStyle/>
          <a:p>
            <a:pPr algn="l"/>
            <a:r>
              <a:rPr lang="en-GB" dirty="0" smtClean="0">
                <a:solidFill>
                  <a:srgbClr val="EEECE1"/>
                </a:solidFill>
              </a:rPr>
              <a:t>Summary</a:t>
            </a:r>
            <a:endParaRPr lang="en-GB" dirty="0">
              <a:solidFill>
                <a:srgbClr val="EEECE1"/>
              </a:solidFill>
            </a:endParaRPr>
          </a:p>
        </p:txBody>
      </p:sp>
    </p:spTree>
    <p:extLst>
      <p:ext uri="{BB962C8B-B14F-4D97-AF65-F5344CB8AC3E}">
        <p14:creationId xmlns:p14="http://schemas.microsoft.com/office/powerpoint/2010/main" val="600656122"/>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Content Placeholder 4"/>
          <p:cNvSpPr>
            <a:spLocks noGrp="1"/>
          </p:cNvSpPr>
          <p:nvPr>
            <p:ph idx="1"/>
          </p:nvPr>
        </p:nvSpPr>
        <p:spPr>
          <a:xfrm>
            <a:off x="299962" y="221726"/>
            <a:ext cx="8568871" cy="5704946"/>
          </a:xfrm>
        </p:spPr>
        <p:txBody>
          <a:bodyPr>
            <a:normAutofit fontScale="32500" lnSpcReduction="20000"/>
          </a:bodyPr>
          <a:lstStyle/>
          <a:p>
            <a:pPr marL="0" indent="0">
              <a:lnSpc>
                <a:spcPct val="120000"/>
              </a:lnSpc>
              <a:spcBef>
                <a:spcPts val="0"/>
              </a:spcBef>
              <a:spcAft>
                <a:spcPts val="600"/>
              </a:spcAft>
              <a:buNone/>
            </a:pPr>
            <a:r>
              <a:rPr lang="en-US" sz="8000" b="1" dirty="0">
                <a:solidFill>
                  <a:srgbClr val="004494"/>
                </a:solidFill>
                <a:latin typeface="Arial"/>
                <a:cs typeface="Arial"/>
              </a:rPr>
              <a:t>COP-21: Paris </a:t>
            </a:r>
            <a:r>
              <a:rPr lang="en-US" sz="8000" b="1" dirty="0" smtClean="0">
                <a:solidFill>
                  <a:srgbClr val="004494"/>
                </a:solidFill>
                <a:latin typeface="Arial"/>
                <a:cs typeface="Arial"/>
              </a:rPr>
              <a:t>Agreement Article 7 (7c)</a:t>
            </a:r>
          </a:p>
          <a:p>
            <a:pPr>
              <a:lnSpc>
                <a:spcPct val="120000"/>
              </a:lnSpc>
              <a:spcBef>
                <a:spcPts val="0"/>
              </a:spcBef>
              <a:spcAft>
                <a:spcPts val="1200"/>
              </a:spcAft>
            </a:pPr>
            <a:r>
              <a:rPr lang="en-US" sz="5600" dirty="0" smtClean="0">
                <a:solidFill>
                  <a:srgbClr val="004494"/>
                </a:solidFill>
                <a:latin typeface="Arial"/>
                <a:cs typeface="Arial"/>
              </a:rPr>
              <a:t>Strengthening </a:t>
            </a:r>
            <a:r>
              <a:rPr lang="en-US" sz="5600" dirty="0">
                <a:solidFill>
                  <a:srgbClr val="004494"/>
                </a:solidFill>
                <a:latin typeface="Arial"/>
                <a:cs typeface="Arial"/>
              </a:rPr>
              <a:t>scientific knowledge on climate, including research, systematic observation of the climate system and early warning systems, in a manner that informs climate services and supports decision- </a:t>
            </a:r>
            <a:r>
              <a:rPr lang="en-US" sz="5600" dirty="0" smtClean="0">
                <a:solidFill>
                  <a:srgbClr val="004494"/>
                </a:solidFill>
                <a:latin typeface="Arial"/>
                <a:cs typeface="Arial"/>
              </a:rPr>
              <a:t>making</a:t>
            </a:r>
          </a:p>
          <a:p>
            <a:pPr>
              <a:lnSpc>
                <a:spcPct val="120000"/>
              </a:lnSpc>
              <a:spcBef>
                <a:spcPts val="0"/>
              </a:spcBef>
              <a:spcAft>
                <a:spcPts val="600"/>
              </a:spcAft>
            </a:pPr>
            <a:r>
              <a:rPr lang="en-US" sz="5600" dirty="0" smtClean="0">
                <a:solidFill>
                  <a:srgbClr val="004494"/>
                </a:solidFill>
                <a:latin typeface="Arial"/>
                <a:cs typeface="Arial"/>
              </a:rPr>
              <a:t>Developing </a:t>
            </a:r>
            <a:r>
              <a:rPr lang="en-US" sz="5600" dirty="0" smtClean="0">
                <a:solidFill>
                  <a:srgbClr val="008000"/>
                </a:solidFill>
                <a:latin typeface="Arial"/>
                <a:cs typeface="Arial"/>
              </a:rPr>
              <a:t>the </a:t>
            </a:r>
            <a:r>
              <a:rPr lang="en-US" sz="5600" dirty="0" smtClean="0">
                <a:solidFill>
                  <a:srgbClr val="008000"/>
                </a:solidFill>
                <a:effectLst/>
                <a:latin typeface="Arial"/>
                <a:cs typeface="Arial"/>
              </a:rPr>
              <a:t>Transparency Framework (the </a:t>
            </a:r>
            <a:r>
              <a:rPr lang="en-US" sz="5600" dirty="0" smtClean="0">
                <a:solidFill>
                  <a:srgbClr val="008000"/>
                </a:solidFill>
                <a:latin typeface="Arial"/>
                <a:cs typeface="Arial"/>
              </a:rPr>
              <a:t>need </a:t>
            </a:r>
            <a:r>
              <a:rPr lang="en-US" sz="5600" dirty="0">
                <a:solidFill>
                  <a:srgbClr val="008000"/>
                </a:solidFill>
                <a:latin typeface="Arial"/>
                <a:cs typeface="Arial"/>
              </a:rPr>
              <a:t>to promote transparency, accuracy, completeness, consistency, and </a:t>
            </a:r>
            <a:r>
              <a:rPr lang="en-US" sz="5600" dirty="0" smtClean="0">
                <a:solidFill>
                  <a:srgbClr val="008000"/>
                </a:solidFill>
                <a:latin typeface="Arial"/>
                <a:cs typeface="Arial"/>
              </a:rPr>
              <a:t>comparability, and environmental integrity) &amp; Global Stock-take</a:t>
            </a:r>
            <a:endParaRPr lang="en-US" sz="5600" dirty="0">
              <a:solidFill>
                <a:srgbClr val="008000"/>
              </a:solidFill>
              <a:latin typeface="Arial"/>
              <a:cs typeface="Arial"/>
            </a:endParaRPr>
          </a:p>
          <a:p>
            <a:pPr marL="0" indent="0">
              <a:lnSpc>
                <a:spcPct val="120000"/>
              </a:lnSpc>
              <a:spcBef>
                <a:spcPts val="0"/>
              </a:spcBef>
              <a:spcAft>
                <a:spcPts val="600"/>
              </a:spcAft>
              <a:buNone/>
            </a:pPr>
            <a:r>
              <a:rPr lang="en-US" sz="8000" b="1" dirty="0">
                <a:solidFill>
                  <a:srgbClr val="004494"/>
                </a:solidFill>
                <a:latin typeface="Arial"/>
                <a:cs typeface="Arial"/>
              </a:rPr>
              <a:t>SBSTA Conclusions:</a:t>
            </a:r>
          </a:p>
          <a:p>
            <a:pPr>
              <a:lnSpc>
                <a:spcPct val="120000"/>
              </a:lnSpc>
              <a:spcBef>
                <a:spcPts val="0"/>
              </a:spcBef>
              <a:spcAft>
                <a:spcPts val="1200"/>
              </a:spcAft>
            </a:pPr>
            <a:r>
              <a:rPr lang="en-US" sz="5600" dirty="0">
                <a:solidFill>
                  <a:srgbClr val="004494"/>
                </a:solidFill>
                <a:latin typeface="Arial"/>
                <a:cs typeface="Arial"/>
              </a:rPr>
              <a:t>N</a:t>
            </a:r>
            <a:r>
              <a:rPr lang="en-US" sz="5600" dirty="0" smtClean="0">
                <a:solidFill>
                  <a:srgbClr val="004494"/>
                </a:solidFill>
                <a:latin typeface="Arial"/>
                <a:cs typeface="Arial"/>
              </a:rPr>
              <a:t>oted with appreciation the [Status] </a:t>
            </a:r>
            <a:r>
              <a:rPr lang="en-US" sz="5600" dirty="0">
                <a:solidFill>
                  <a:srgbClr val="004494"/>
                </a:solidFill>
                <a:latin typeface="Arial"/>
                <a:cs typeface="Arial"/>
              </a:rPr>
              <a:t>report by </a:t>
            </a:r>
            <a:r>
              <a:rPr lang="en-US" sz="5600" dirty="0" smtClean="0">
                <a:solidFill>
                  <a:srgbClr val="004494"/>
                </a:solidFill>
                <a:latin typeface="Arial"/>
                <a:cs typeface="Arial"/>
              </a:rPr>
              <a:t>GCOS</a:t>
            </a:r>
          </a:p>
          <a:p>
            <a:pPr>
              <a:lnSpc>
                <a:spcPct val="120000"/>
              </a:lnSpc>
              <a:spcBef>
                <a:spcPts val="0"/>
              </a:spcBef>
              <a:spcAft>
                <a:spcPts val="1200"/>
              </a:spcAft>
            </a:pPr>
            <a:r>
              <a:rPr lang="en-US" sz="5600" dirty="0">
                <a:solidFill>
                  <a:srgbClr val="004494"/>
                </a:solidFill>
                <a:latin typeface="Arial"/>
                <a:cs typeface="Arial"/>
              </a:rPr>
              <a:t>E</a:t>
            </a:r>
            <a:r>
              <a:rPr lang="en-US" sz="5600" dirty="0" smtClean="0">
                <a:solidFill>
                  <a:srgbClr val="004494"/>
                </a:solidFill>
                <a:latin typeface="Arial"/>
                <a:cs typeface="Arial"/>
              </a:rPr>
              <a:t>ncouraged </a:t>
            </a:r>
            <a:r>
              <a:rPr lang="en-US" sz="5600" dirty="0">
                <a:solidFill>
                  <a:srgbClr val="008000"/>
                </a:solidFill>
                <a:latin typeface="Arial"/>
                <a:cs typeface="Arial"/>
              </a:rPr>
              <a:t>GCOS to consider the outcomes of the twenty-first session of the Conference of the Parties </a:t>
            </a:r>
            <a:r>
              <a:rPr lang="en-US" sz="5600" dirty="0">
                <a:solidFill>
                  <a:srgbClr val="004494"/>
                </a:solidFill>
                <a:latin typeface="Arial"/>
                <a:cs typeface="Arial"/>
              </a:rPr>
              <a:t>when preparing the GCOS IP </a:t>
            </a:r>
            <a:r>
              <a:rPr lang="en-US" sz="5600" dirty="0" smtClean="0">
                <a:solidFill>
                  <a:srgbClr val="004494"/>
                </a:solidFill>
                <a:latin typeface="Arial"/>
                <a:cs typeface="Arial"/>
              </a:rPr>
              <a:t>2016</a:t>
            </a:r>
          </a:p>
          <a:p>
            <a:pPr>
              <a:lnSpc>
                <a:spcPct val="120000"/>
              </a:lnSpc>
              <a:spcBef>
                <a:spcPts val="0"/>
              </a:spcBef>
              <a:spcAft>
                <a:spcPts val="600"/>
              </a:spcAft>
            </a:pPr>
            <a:r>
              <a:rPr lang="en-US" sz="5600" dirty="0">
                <a:solidFill>
                  <a:srgbClr val="004494"/>
                </a:solidFill>
                <a:latin typeface="Arial"/>
                <a:cs typeface="Arial"/>
              </a:rPr>
              <a:t>I</a:t>
            </a:r>
            <a:r>
              <a:rPr lang="en-US" sz="5600" dirty="0" smtClean="0">
                <a:solidFill>
                  <a:srgbClr val="004494"/>
                </a:solidFill>
                <a:latin typeface="Arial"/>
                <a:cs typeface="Arial"/>
              </a:rPr>
              <a:t>nvited </a:t>
            </a:r>
            <a:r>
              <a:rPr lang="en-US" sz="5600" dirty="0">
                <a:solidFill>
                  <a:srgbClr val="004494"/>
                </a:solidFill>
                <a:latin typeface="Arial"/>
                <a:cs typeface="Arial"/>
              </a:rPr>
              <a:t>GCOS to collaborate with relevant partners to continue enhancing access to, and understanding and interpretation of, data products and information to support decision-making on adaptation and mitigation at national, regional and global </a:t>
            </a:r>
            <a:r>
              <a:rPr lang="en-US" sz="5600" dirty="0" smtClean="0">
                <a:solidFill>
                  <a:srgbClr val="004494"/>
                </a:solidFill>
                <a:latin typeface="Arial"/>
                <a:cs typeface="Arial"/>
              </a:rPr>
              <a:t>scales</a:t>
            </a:r>
          </a:p>
        </p:txBody>
      </p:sp>
      <p:grpSp>
        <p:nvGrpSpPr>
          <p:cNvPr id="3" name="Group 2"/>
          <p:cNvGrpSpPr/>
          <p:nvPr/>
        </p:nvGrpSpPr>
        <p:grpSpPr>
          <a:xfrm>
            <a:off x="609600" y="5410200"/>
            <a:ext cx="8229600" cy="1148273"/>
            <a:chOff x="846666" y="5334000"/>
            <a:chExt cx="6379645" cy="1148273"/>
          </a:xfrm>
        </p:grpSpPr>
        <p:pic>
          <p:nvPicPr>
            <p:cNvPr id="8" name="Picture 7"/>
            <p:cNvPicPr>
              <a:picLocks noChangeAspect="1"/>
            </p:cNvPicPr>
            <p:nvPr/>
          </p:nvPicPr>
          <p:blipFill>
            <a:blip r:embed="rId3"/>
            <a:stretch>
              <a:fillRect/>
            </a:stretch>
          </p:blipFill>
          <p:spPr>
            <a:xfrm>
              <a:off x="5541122" y="5471160"/>
              <a:ext cx="1685189" cy="1011113"/>
            </a:xfrm>
            <a:prstGeom prst="rect">
              <a:avLst/>
            </a:prstGeom>
          </p:spPr>
        </p:pic>
        <p:pic>
          <p:nvPicPr>
            <p:cNvPr id="9" name="Picture 8"/>
            <p:cNvPicPr>
              <a:picLocks noChangeAspect="1"/>
            </p:cNvPicPr>
            <p:nvPr/>
          </p:nvPicPr>
          <p:blipFill>
            <a:blip r:embed="rId4"/>
            <a:stretch>
              <a:fillRect/>
            </a:stretch>
          </p:blipFill>
          <p:spPr>
            <a:xfrm>
              <a:off x="846666" y="5631227"/>
              <a:ext cx="2106487" cy="610650"/>
            </a:xfrm>
            <a:prstGeom prst="rect">
              <a:avLst/>
            </a:prstGeom>
          </p:spPr>
        </p:pic>
        <p:sp>
          <p:nvSpPr>
            <p:cNvPr id="10" name="TextBox 9"/>
            <p:cNvSpPr txBox="1"/>
            <p:nvPr/>
          </p:nvSpPr>
          <p:spPr>
            <a:xfrm>
              <a:off x="3741135" y="5334000"/>
              <a:ext cx="891602" cy="1107996"/>
            </a:xfrm>
            <a:prstGeom prst="rect">
              <a:avLst/>
            </a:prstGeom>
            <a:noFill/>
          </p:spPr>
          <p:txBody>
            <a:bodyPr wrap="square" rtlCol="0">
              <a:spAutoFit/>
            </a:bodyPr>
            <a:lstStyle/>
            <a:p>
              <a:r>
                <a:rPr lang="en-GB" sz="6600" b="1" dirty="0" smtClean="0">
                  <a:solidFill>
                    <a:schemeClr val="bg1">
                      <a:lumMod val="50000"/>
                    </a:schemeClr>
                  </a:solidFill>
                </a:rPr>
                <a:t>@</a:t>
              </a:r>
              <a:endParaRPr lang="en-GB" sz="6600" b="1" dirty="0">
                <a:solidFill>
                  <a:schemeClr val="bg1">
                    <a:lumMod val="50000"/>
                  </a:schemeClr>
                </a:solidFill>
              </a:endParaRPr>
            </a:p>
          </p:txBody>
        </p:sp>
      </p:grpSp>
    </p:spTree>
    <p:extLst>
      <p:ext uri="{BB962C8B-B14F-4D97-AF65-F5344CB8AC3E}">
        <p14:creationId xmlns:p14="http://schemas.microsoft.com/office/powerpoint/2010/main" val="1471372678"/>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8E38066-F069-41C9-B38D-47DB557F2632}" type="slidenum">
              <a:rPr lang="en-GB" smtClean="0"/>
              <a:pPr/>
              <a:t>4</a:t>
            </a:fld>
            <a:endParaRPr lang="en-GB"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8200" y="4857653"/>
            <a:ext cx="4427292" cy="1924147"/>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286" y="0"/>
            <a:ext cx="3453114" cy="6858000"/>
          </a:xfrm>
          <a:prstGeom prst="rect">
            <a:avLst/>
          </a:prstGeom>
        </p:spPr>
      </p:pic>
      <p:pic>
        <p:nvPicPr>
          <p:cNvPr id="9" name="Picture 8"/>
          <p:cNvPicPr>
            <a:picLocks noChangeAspect="1"/>
          </p:cNvPicPr>
          <p:nvPr/>
        </p:nvPicPr>
        <p:blipFill>
          <a:blip r:embed="rId4"/>
          <a:stretch>
            <a:fillRect/>
          </a:stretch>
        </p:blipFill>
        <p:spPr>
          <a:xfrm>
            <a:off x="0" y="4506669"/>
            <a:ext cx="4535144" cy="2351331"/>
          </a:xfrm>
          <a:prstGeom prst="rect">
            <a:avLst/>
          </a:prstGeom>
          <a:solidFill>
            <a:schemeClr val="bg1"/>
          </a:solidFill>
        </p:spPr>
      </p:pic>
      <p:pic>
        <p:nvPicPr>
          <p:cNvPr id="10" name="Imag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56337" y="1493239"/>
            <a:ext cx="5219155" cy="3364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6"/>
          <a:stretch>
            <a:fillRect/>
          </a:stretch>
        </p:blipFill>
        <p:spPr>
          <a:xfrm>
            <a:off x="3864058" y="84944"/>
            <a:ext cx="1317542" cy="1820056"/>
          </a:xfrm>
          <a:prstGeom prst="rect">
            <a:avLst/>
          </a:prstGeom>
          <a:ln>
            <a:solidFill>
              <a:schemeClr val="tx1"/>
            </a:solidFill>
          </a:ln>
        </p:spPr>
      </p:pic>
      <p:sp>
        <p:nvSpPr>
          <p:cNvPr id="11" name="TextBox 10"/>
          <p:cNvSpPr txBox="1"/>
          <p:nvPr/>
        </p:nvSpPr>
        <p:spPr>
          <a:xfrm>
            <a:off x="5257800" y="493201"/>
            <a:ext cx="3733800" cy="646329"/>
          </a:xfrm>
          <a:prstGeom prst="rect">
            <a:avLst/>
          </a:prstGeom>
          <a:noFill/>
          <a:ln w="12700" cap="flat">
            <a:solidFill>
              <a:schemeClr val="accent1"/>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US" sz="1800" b="0" i="0" u="none" strike="noStrike" cap="none" spc="0" normalizeH="0" baseline="0" dirty="0" smtClean="0">
                <a:ln>
                  <a:noFill/>
                </a:ln>
                <a:solidFill>
                  <a:srgbClr val="002569"/>
                </a:solidFill>
                <a:effectLst/>
                <a:uFillTx/>
              </a:rPr>
              <a:t>Systems Approach</a:t>
            </a:r>
          </a:p>
          <a:p>
            <a:pPr marL="0" marR="0" indent="0" algn="l" defTabSz="457200" rtl="0" fontAlgn="auto" latinLnBrk="1" hangingPunct="0">
              <a:lnSpc>
                <a:spcPct val="100000"/>
              </a:lnSpc>
              <a:spcBef>
                <a:spcPts val="0"/>
              </a:spcBef>
              <a:spcAft>
                <a:spcPts val="0"/>
              </a:spcAft>
              <a:buClrTx/>
              <a:buSzTx/>
              <a:buFontTx/>
              <a:buNone/>
              <a:tabLst/>
            </a:pPr>
            <a:r>
              <a:rPr lang="en-US" dirty="0" smtClean="0"/>
              <a:t>International effort and coordination</a:t>
            </a:r>
            <a:endParaRPr kumimoji="0" lang="en-US" sz="1800" b="0" i="0" u="none" strike="noStrike" cap="none" spc="0" normalizeH="0" baseline="0" dirty="0">
              <a:ln>
                <a:noFill/>
              </a:ln>
              <a:solidFill>
                <a:srgbClr val="002569"/>
              </a:solidFill>
              <a:effectLst/>
              <a:uFillTx/>
            </a:endParaRPr>
          </a:p>
        </p:txBody>
      </p:sp>
      <p:sp>
        <p:nvSpPr>
          <p:cNvPr id="12" name="TextBox 11"/>
          <p:cNvSpPr txBox="1"/>
          <p:nvPr/>
        </p:nvSpPr>
        <p:spPr>
          <a:xfrm>
            <a:off x="3856337" y="2057400"/>
            <a:ext cx="639463" cy="2133600"/>
          </a:xfrm>
          <a:prstGeom prst="rect">
            <a:avLst/>
          </a:prstGeom>
          <a:noFill/>
          <a:ln w="12700" cap="flat">
            <a:solidFill>
              <a:srgbClr val="FF0000"/>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2569"/>
              </a:solidFill>
              <a:effectLst/>
              <a:uFillTx/>
            </a:endParaRPr>
          </a:p>
        </p:txBody>
      </p:sp>
      <p:pic>
        <p:nvPicPr>
          <p:cNvPr id="14" name="Picture 13"/>
          <p:cNvPicPr>
            <a:picLocks noChangeAspect="1"/>
          </p:cNvPicPr>
          <p:nvPr/>
        </p:nvPicPr>
        <p:blipFill>
          <a:blip r:embed="rId7"/>
          <a:stretch>
            <a:fillRect/>
          </a:stretch>
        </p:blipFill>
        <p:spPr>
          <a:xfrm>
            <a:off x="48390" y="6391547"/>
            <a:ext cx="564258" cy="466453"/>
          </a:xfrm>
          <a:prstGeom prst="rect">
            <a:avLst/>
          </a:prstGeom>
        </p:spPr>
      </p:pic>
    </p:spTree>
    <p:extLst>
      <p:ext uri="{BB962C8B-B14F-4D97-AF65-F5344CB8AC3E}">
        <p14:creationId xmlns:p14="http://schemas.microsoft.com/office/powerpoint/2010/main" val="6241947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lide Number Placeholder 5"/>
          <p:cNvSpPr>
            <a:spLocks noGrp="1"/>
          </p:cNvSpPr>
          <p:nvPr>
            <p:ph type="sldNum" sz="quarter" idx="2"/>
          </p:nvPr>
        </p:nvSpPr>
        <p:spPr bwMode="auto">
          <a:noFill/>
          <a:ln>
            <a:miter lim="800000"/>
            <a:headEnd/>
            <a:tailEnd/>
          </a:ln>
        </p:spPr>
        <p:txBody>
          <a:bodyPr/>
          <a:lstStyle/>
          <a:p>
            <a:pPr eaLnBrk="1" hangingPunct="1">
              <a:spcBef>
                <a:spcPct val="0"/>
              </a:spcBef>
            </a:pPr>
            <a:fld id="{685D9731-F711-4403-8BC4-60A829C86C9C}" type="slidenum">
              <a:rPr lang="en-US" smtClean="0"/>
              <a:pPr eaLnBrk="1" hangingPunct="1">
                <a:spcBef>
                  <a:spcPct val="0"/>
                </a:spcBef>
              </a:pPr>
              <a:t>5</a:t>
            </a:fld>
            <a:endParaRPr lang="en-US" dirty="0" smtClean="0"/>
          </a:p>
        </p:txBody>
      </p:sp>
      <p:sp>
        <p:nvSpPr>
          <p:cNvPr id="4" name="Content Placeholder 3"/>
          <p:cNvSpPr>
            <a:spLocks noGrp="1"/>
          </p:cNvSpPr>
          <p:nvPr>
            <p:ph sz="quarter" idx="10"/>
          </p:nvPr>
        </p:nvSpPr>
        <p:spPr>
          <a:xfrm>
            <a:off x="304800" y="1371600"/>
            <a:ext cx="8610600" cy="4724400"/>
          </a:xfrm>
        </p:spPr>
        <p:txBody>
          <a:bodyPr/>
          <a:lstStyle/>
          <a:p>
            <a:pPr marL="31173" indent="0">
              <a:spcAft>
                <a:spcPts val="1200"/>
              </a:spcAft>
              <a:buNone/>
            </a:pPr>
            <a:r>
              <a:rPr lang="en-US" sz="2400" dirty="0" smtClean="0"/>
              <a:t>Spreadsheet </a:t>
            </a:r>
            <a:r>
              <a:rPr lang="en-US" sz="2400" dirty="0"/>
              <a:t>identified lead CEOS </a:t>
            </a:r>
            <a:r>
              <a:rPr lang="en-US" sz="2400" dirty="0" smtClean="0"/>
              <a:t>“Entity” </a:t>
            </a:r>
            <a:r>
              <a:rPr lang="en-US" sz="2400" dirty="0"/>
              <a:t>as:</a:t>
            </a:r>
          </a:p>
          <a:p>
            <a:pPr marL="1257300" lvl="2" indent="-342900">
              <a:spcAft>
                <a:spcPts val="1200"/>
              </a:spcAft>
              <a:buFont typeface="Arial"/>
              <a:buChar char="•"/>
            </a:pPr>
            <a:r>
              <a:rPr lang="en-US" sz="2400" dirty="0"/>
              <a:t>Atmospheric Chemistry-VC: 6 Actions</a:t>
            </a:r>
          </a:p>
          <a:p>
            <a:pPr marL="1257300" lvl="2" indent="-342900">
              <a:spcAft>
                <a:spcPts val="1200"/>
              </a:spcAft>
              <a:buFont typeface="Arial"/>
              <a:buChar char="•"/>
            </a:pPr>
            <a:r>
              <a:rPr lang="en-US" sz="2400" dirty="0"/>
              <a:t>Land Surface Imaging-VC: 4 Actions</a:t>
            </a:r>
          </a:p>
          <a:p>
            <a:pPr marL="1257300" lvl="2" indent="-342900">
              <a:spcAft>
                <a:spcPts val="1200"/>
              </a:spcAft>
              <a:buFont typeface="Arial"/>
              <a:buChar char="•"/>
            </a:pPr>
            <a:r>
              <a:rPr lang="en-US" sz="2400" dirty="0"/>
              <a:t>Working Group  Climate: 7 Actions</a:t>
            </a:r>
          </a:p>
          <a:p>
            <a:pPr marL="1257300" lvl="2" indent="-342900">
              <a:spcAft>
                <a:spcPts val="1200"/>
              </a:spcAft>
              <a:buFont typeface="Arial"/>
              <a:buChar char="•"/>
            </a:pPr>
            <a:r>
              <a:rPr lang="en-US" sz="2400" dirty="0"/>
              <a:t>Working Group Calibration/Validation: 11 Actions</a:t>
            </a:r>
          </a:p>
          <a:p>
            <a:pPr marL="1257300" lvl="2" indent="-342900">
              <a:spcAft>
                <a:spcPts val="1200"/>
              </a:spcAft>
              <a:buFont typeface="Arial"/>
              <a:buChar char="•"/>
            </a:pPr>
            <a:r>
              <a:rPr lang="en-US" sz="2400" dirty="0"/>
              <a:t>Strategic Implementation Team: 7 Actions</a:t>
            </a:r>
          </a:p>
          <a:p>
            <a:pPr marL="1257300" lvl="2" indent="-342900">
              <a:spcAft>
                <a:spcPts val="1200"/>
              </a:spcAft>
              <a:buFont typeface="Arial"/>
              <a:buChar char="•"/>
            </a:pPr>
            <a:r>
              <a:rPr lang="en-US" sz="2400" dirty="0"/>
              <a:t>N/A: 2 </a:t>
            </a:r>
            <a:r>
              <a:rPr lang="en-US" sz="2400" dirty="0" smtClean="0"/>
              <a:t>Actions</a:t>
            </a:r>
          </a:p>
          <a:p>
            <a:pPr marL="1257300" lvl="2" indent="-342900">
              <a:spcAft>
                <a:spcPts val="1200"/>
              </a:spcAft>
              <a:buFont typeface="Arial"/>
              <a:buChar char="•"/>
            </a:pPr>
            <a:r>
              <a:rPr lang="en-US" sz="2400" u="sng" dirty="0" smtClean="0"/>
              <a:t>Many other </a:t>
            </a:r>
            <a:r>
              <a:rPr lang="en-US" sz="2400" u="sng" dirty="0" smtClean="0"/>
              <a:t>WGs and VCs named as contributing</a:t>
            </a:r>
            <a:endParaRPr lang="en-US" sz="2400" u="sng" dirty="0"/>
          </a:p>
          <a:p>
            <a:endParaRPr lang="en-GB" dirty="0"/>
          </a:p>
        </p:txBody>
      </p:sp>
      <p:sp>
        <p:nvSpPr>
          <p:cNvPr id="2" name="Content Placeholder 1"/>
          <p:cNvSpPr>
            <a:spLocks noGrp="1"/>
          </p:cNvSpPr>
          <p:nvPr>
            <p:ph sz="quarter" idx="11"/>
          </p:nvPr>
        </p:nvSpPr>
        <p:spPr>
          <a:xfrm>
            <a:off x="1905000" y="304800"/>
            <a:ext cx="5486400" cy="533400"/>
          </a:xfrm>
        </p:spPr>
        <p:txBody>
          <a:bodyPr/>
          <a:lstStyle/>
          <a:p>
            <a:r>
              <a:rPr lang="en-GB" sz="2800" dirty="0" smtClean="0"/>
              <a:t>Truly cross-cutting within CEOS</a:t>
            </a:r>
            <a:endParaRPr lang="en-GB" sz="2800" dirty="0"/>
          </a:p>
        </p:txBody>
      </p:sp>
    </p:spTree>
    <p:extLst>
      <p:ext uri="{BB962C8B-B14F-4D97-AF65-F5344CB8AC3E}">
        <p14:creationId xmlns:p14="http://schemas.microsoft.com/office/powerpoint/2010/main" val="1285069593"/>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2"/>
          </p:nvPr>
        </p:nvSpPr>
        <p:spPr/>
        <p:txBody>
          <a:bodyPr/>
          <a:lstStyle/>
          <a:p>
            <a:pPr defTabSz="914400"/>
            <a:fld id="{86CB4B4D-7CA3-9044-876B-883B54F8677D}" type="slidenum">
              <a:rPr lang="uk-UA" smtClean="0"/>
              <a:pPr defTabSz="914400"/>
              <a:t>6</a:t>
            </a:fld>
            <a:endParaRPr lang="uk-UA" dirty="0"/>
          </a:p>
        </p:txBody>
      </p:sp>
      <p:sp>
        <p:nvSpPr>
          <p:cNvPr id="3" name="Content Placeholder 2"/>
          <p:cNvSpPr>
            <a:spLocks noGrp="1"/>
          </p:cNvSpPr>
          <p:nvPr>
            <p:ph sz="quarter" idx="10"/>
          </p:nvPr>
        </p:nvSpPr>
        <p:spPr>
          <a:xfrm>
            <a:off x="76200" y="1443355"/>
            <a:ext cx="3200400" cy="4728846"/>
          </a:xfrm>
        </p:spPr>
        <p:txBody>
          <a:bodyPr/>
          <a:lstStyle/>
          <a:p>
            <a:r>
              <a:rPr lang="en-AU" sz="1800" b="1" i="1" dirty="0"/>
              <a:t>CARB-08-03:</a:t>
            </a:r>
            <a:r>
              <a:rPr lang="en-AU" sz="1800" i="1" dirty="0"/>
              <a:t> CEOS Agencies with historical moderate-resolution (~250 m - 1 km) satellite data records will strive to ensure these data are publicly available </a:t>
            </a:r>
            <a:r>
              <a:rPr lang="is-IS" sz="1800" i="1" dirty="0" smtClean="0"/>
              <a:t>…</a:t>
            </a:r>
          </a:p>
          <a:p>
            <a:endParaRPr lang="en-US" sz="1800" dirty="0"/>
          </a:p>
          <a:p>
            <a:r>
              <a:rPr lang="en-AU" sz="1800" b="1" i="1" dirty="0"/>
              <a:t>CARB-08-04:</a:t>
            </a:r>
            <a:r>
              <a:rPr lang="en-AU" sz="1800" i="1" dirty="0"/>
              <a:t> CEOS Agencies with historical medium-resolution (~30 m -100 m) satellite data records will strive to ensure these data are publicly available </a:t>
            </a:r>
            <a:r>
              <a:rPr lang="is-IS" sz="1800" i="1" dirty="0" smtClean="0"/>
              <a:t>…</a:t>
            </a:r>
            <a:endParaRPr lang="en-US" sz="1800" dirty="0"/>
          </a:p>
        </p:txBody>
      </p:sp>
      <p:sp>
        <p:nvSpPr>
          <p:cNvPr id="4" name="Content Placeholder 3"/>
          <p:cNvSpPr>
            <a:spLocks noGrp="1"/>
          </p:cNvSpPr>
          <p:nvPr>
            <p:ph sz="quarter" idx="11"/>
          </p:nvPr>
        </p:nvSpPr>
        <p:spPr>
          <a:xfrm>
            <a:off x="2057400" y="152400"/>
            <a:ext cx="4953000" cy="533400"/>
          </a:xfrm>
        </p:spPr>
        <p:txBody>
          <a:bodyPr/>
          <a:lstStyle/>
          <a:p>
            <a:r>
              <a:rPr lang="en-US" dirty="0" smtClean="0"/>
              <a:t>Some Actions have been undertaken</a:t>
            </a:r>
            <a:r>
              <a:rPr lang="is-IS" dirty="0" smtClean="0"/>
              <a:t>…(from LSI-VC)</a:t>
            </a:r>
            <a:endParaRPr lang="en-US" dirty="0"/>
          </a:p>
        </p:txBody>
      </p:sp>
      <p:pic>
        <p:nvPicPr>
          <p:cNvPr id="5" name="Picture 4"/>
          <p:cNvPicPr/>
          <p:nvPr/>
        </p:nvPicPr>
        <p:blipFill>
          <a:blip r:embed="rId2" cstate="email">
            <a:extLst>
              <a:ext uri="{28A0092B-C50C-407E-A947-70E740481C1C}">
                <a14:useLocalDpi xmlns:a14="http://schemas.microsoft.com/office/drawing/2010/main"/>
              </a:ext>
            </a:extLst>
          </a:blip>
          <a:stretch>
            <a:fillRect/>
          </a:stretch>
        </p:blipFill>
        <p:spPr>
          <a:xfrm>
            <a:off x="3340100" y="1443355"/>
            <a:ext cx="5727700" cy="2011680"/>
          </a:xfrm>
          <a:prstGeom prst="rect">
            <a:avLst/>
          </a:prstGeom>
        </p:spPr>
      </p:pic>
      <p:pic>
        <p:nvPicPr>
          <p:cNvPr id="6" name="Picture 5"/>
          <p:cNvPicPr/>
          <p:nvPr/>
        </p:nvPicPr>
        <p:blipFill>
          <a:blip r:embed="rId3" cstate="email">
            <a:extLst>
              <a:ext uri="{28A0092B-C50C-407E-A947-70E740481C1C}">
                <a14:useLocalDpi xmlns:a14="http://schemas.microsoft.com/office/drawing/2010/main"/>
              </a:ext>
            </a:extLst>
          </a:blip>
          <a:stretch>
            <a:fillRect/>
          </a:stretch>
        </p:blipFill>
        <p:spPr>
          <a:xfrm>
            <a:off x="3340100" y="3836035"/>
            <a:ext cx="5727700" cy="2336165"/>
          </a:xfrm>
          <a:prstGeom prst="rect">
            <a:avLst/>
          </a:prstGeom>
        </p:spPr>
      </p:pic>
    </p:spTree>
    <p:extLst>
      <p:ext uri="{BB962C8B-B14F-4D97-AF65-F5344CB8AC3E}">
        <p14:creationId xmlns:p14="http://schemas.microsoft.com/office/powerpoint/2010/main" val="773659508"/>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2"/>
          </p:nvPr>
        </p:nvSpPr>
        <p:spPr/>
        <p:txBody>
          <a:bodyPr/>
          <a:lstStyle/>
          <a:p>
            <a:pPr defTabSz="914400"/>
            <a:fld id="{86CB4B4D-7CA3-9044-876B-883B54F8677D}" type="slidenum">
              <a:rPr lang="uk-UA" smtClean="0"/>
              <a:pPr defTabSz="914400"/>
              <a:t>7</a:t>
            </a:fld>
            <a:endParaRPr lang="uk-UA" dirty="0"/>
          </a:p>
        </p:txBody>
      </p:sp>
      <p:sp>
        <p:nvSpPr>
          <p:cNvPr id="3" name="Content Placeholder 2"/>
          <p:cNvSpPr>
            <a:spLocks noGrp="1"/>
          </p:cNvSpPr>
          <p:nvPr>
            <p:ph sz="quarter" idx="10"/>
          </p:nvPr>
        </p:nvSpPr>
        <p:spPr>
          <a:xfrm>
            <a:off x="533400" y="1219200"/>
            <a:ext cx="8153400" cy="4724400"/>
          </a:xfrm>
        </p:spPr>
        <p:txBody>
          <a:bodyPr/>
          <a:lstStyle/>
          <a:p>
            <a:r>
              <a:rPr lang="en-GB" dirty="0" smtClean="0"/>
              <a:t>Forego the “traffic light” approach to monitoring and review Carbon Action for some time [Although we will internally keep an overview of overall progress]</a:t>
            </a:r>
          </a:p>
          <a:p>
            <a:r>
              <a:rPr lang="en-GB" dirty="0" smtClean="0"/>
              <a:t>Identify a number (~ 5) of WG and VC proposed initiatives</a:t>
            </a:r>
          </a:p>
          <a:p>
            <a:r>
              <a:rPr lang="en-GB" dirty="0" smtClean="0"/>
              <a:t>These will also act as “prototypes” for number of  crosscutting aspects related to the Carbon Action implementation i.e.:</a:t>
            </a:r>
          </a:p>
          <a:p>
            <a:pPr lvl="1"/>
            <a:r>
              <a:rPr lang="en-GB" dirty="0" smtClean="0"/>
              <a:t>Initiatives addressing multiple Actions</a:t>
            </a:r>
          </a:p>
          <a:p>
            <a:pPr lvl="1"/>
            <a:r>
              <a:rPr lang="en-GB" dirty="0" smtClean="0"/>
              <a:t>Initiatives across multiple CEOS entities VCs &amp; WGs</a:t>
            </a:r>
          </a:p>
          <a:p>
            <a:pPr lvl="1"/>
            <a:r>
              <a:rPr lang="en-GB" dirty="0" smtClean="0"/>
              <a:t>Initiatives addressing multiple thematic examples from the same Carbon Action</a:t>
            </a:r>
          </a:p>
          <a:p>
            <a:pPr lvl="1"/>
            <a:r>
              <a:rPr lang="en-GB" dirty="0" smtClean="0"/>
              <a:t>Initiatives which “</a:t>
            </a:r>
            <a:r>
              <a:rPr lang="en-GB" dirty="0" err="1" smtClean="0"/>
              <a:t>CEOSize</a:t>
            </a:r>
            <a:r>
              <a:rPr lang="en-GB" dirty="0" smtClean="0"/>
              <a:t>” efforts previously undertaken within a specific CEOS Agency or through bilateral efforts</a:t>
            </a:r>
          </a:p>
          <a:p>
            <a:r>
              <a:rPr lang="en-GB" dirty="0" smtClean="0"/>
              <a:t>In parallel we would continue several shorter–term and supporting activities: GEO Carbon &amp; GHG </a:t>
            </a:r>
            <a:r>
              <a:rPr lang="en-GB" dirty="0" err="1" smtClean="0"/>
              <a:t>Inititaive</a:t>
            </a:r>
            <a:r>
              <a:rPr lang="en-GB" dirty="0" smtClean="0"/>
              <a:t> engagement, mapping Agency level projects onto Carbon Actions, 2 </a:t>
            </a:r>
            <a:r>
              <a:rPr lang="en-GB" dirty="0" err="1" smtClean="0"/>
              <a:t>yr</a:t>
            </a:r>
            <a:r>
              <a:rPr lang="en-GB" dirty="0" smtClean="0"/>
              <a:t> CEOS Carbon Workshop</a:t>
            </a:r>
          </a:p>
        </p:txBody>
      </p:sp>
      <p:sp>
        <p:nvSpPr>
          <p:cNvPr id="4" name="Content Placeholder 3"/>
          <p:cNvSpPr>
            <a:spLocks noGrp="1"/>
          </p:cNvSpPr>
          <p:nvPr>
            <p:ph sz="quarter" idx="11"/>
          </p:nvPr>
        </p:nvSpPr>
        <p:spPr/>
        <p:txBody>
          <a:bodyPr/>
          <a:lstStyle/>
          <a:p>
            <a:r>
              <a:rPr lang="en-GB" dirty="0" smtClean="0"/>
              <a:t>Process revision</a:t>
            </a:r>
            <a:endParaRPr lang="en-GB" dirty="0"/>
          </a:p>
        </p:txBody>
      </p:sp>
    </p:spTree>
    <p:extLst>
      <p:ext uri="{BB962C8B-B14F-4D97-AF65-F5344CB8AC3E}">
        <p14:creationId xmlns:p14="http://schemas.microsoft.com/office/powerpoint/2010/main" val="876239619"/>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2"/>
          </p:nvPr>
        </p:nvSpPr>
        <p:spPr/>
        <p:txBody>
          <a:bodyPr/>
          <a:lstStyle/>
          <a:p>
            <a:pPr defTabSz="914400"/>
            <a:fld id="{86CB4B4D-7CA3-9044-876B-883B54F8677D}" type="slidenum">
              <a:rPr lang="uk-UA" smtClean="0"/>
              <a:pPr defTabSz="914400"/>
              <a:t>8</a:t>
            </a:fld>
            <a:endParaRPr lang="uk-UA" dirty="0"/>
          </a:p>
        </p:txBody>
      </p:sp>
      <p:sp>
        <p:nvSpPr>
          <p:cNvPr id="3" name="Content Placeholder 2"/>
          <p:cNvSpPr>
            <a:spLocks noGrp="1"/>
          </p:cNvSpPr>
          <p:nvPr>
            <p:ph sz="quarter" idx="10"/>
          </p:nvPr>
        </p:nvSpPr>
        <p:spPr>
          <a:xfrm>
            <a:off x="457200" y="1359930"/>
            <a:ext cx="8153400" cy="4419600"/>
          </a:xfrm>
        </p:spPr>
        <p:txBody>
          <a:bodyPr/>
          <a:lstStyle/>
          <a:p>
            <a:pPr marL="457200" indent="-457200">
              <a:buFont typeface="+mj-lt"/>
              <a:buAutoNum type="arabicPeriod"/>
            </a:pPr>
            <a:r>
              <a:rPr lang="en-AU" dirty="0" smtClean="0"/>
              <a:t>ACC: </a:t>
            </a:r>
            <a:r>
              <a:rPr lang="en-AU" dirty="0" smtClean="0"/>
              <a:t>white </a:t>
            </a:r>
            <a:r>
              <a:rPr lang="en-AU" dirty="0"/>
              <a:t>paper on a </a:t>
            </a:r>
            <a:r>
              <a:rPr lang="en-AU" dirty="0" smtClean="0"/>
              <a:t>GHG </a:t>
            </a:r>
            <a:r>
              <a:rPr lang="en-AU" dirty="0" smtClean="0"/>
              <a:t>constellation;</a:t>
            </a:r>
          </a:p>
          <a:p>
            <a:pPr marL="457200" indent="-457200">
              <a:buFont typeface="+mj-lt"/>
              <a:buAutoNum type="arabicPeriod"/>
            </a:pPr>
            <a:r>
              <a:rPr lang="en-US" dirty="0" smtClean="0"/>
              <a:t>LSI-VC: adopt GEOGLAM </a:t>
            </a:r>
            <a:r>
              <a:rPr lang="en-US" dirty="0" smtClean="0"/>
              <a:t>requirement process &amp; gap </a:t>
            </a:r>
            <a:r>
              <a:rPr lang="en-US" dirty="0" smtClean="0"/>
              <a:t>analysis </a:t>
            </a:r>
            <a:endParaRPr lang="en-US" dirty="0"/>
          </a:p>
          <a:p>
            <a:pPr marL="457200" indent="-457200">
              <a:buFont typeface="+mj-lt"/>
              <a:buAutoNum type="arabicPeriod"/>
            </a:pPr>
            <a:r>
              <a:rPr lang="en-AU" dirty="0" err="1"/>
              <a:t>WGClimate</a:t>
            </a:r>
            <a:r>
              <a:rPr lang="en-AU" dirty="0"/>
              <a:t>: </a:t>
            </a:r>
            <a:r>
              <a:rPr lang="en-AU" dirty="0" smtClean="0"/>
              <a:t>focus gap </a:t>
            </a:r>
            <a:r>
              <a:rPr lang="en-AU" dirty="0"/>
              <a:t>analysis work on carbon-specific ECVs;</a:t>
            </a:r>
            <a:endParaRPr lang="en-US" dirty="0"/>
          </a:p>
          <a:p>
            <a:pPr marL="457200" indent="-457200">
              <a:buFont typeface="+mj-lt"/>
              <a:buAutoNum type="arabicPeriod"/>
            </a:pPr>
            <a:r>
              <a:rPr lang="en-AU" dirty="0"/>
              <a:t>WGISS: on a carbon data portal to facilitate the discoverability and accessibility of ECV products and space-borne CDRs relevant for the carbon actions.;</a:t>
            </a:r>
            <a:endParaRPr lang="en-US" dirty="0"/>
          </a:p>
          <a:p>
            <a:pPr marL="457200" indent="-457200">
              <a:buFont typeface="+mj-lt"/>
              <a:buAutoNum type="arabicPeriod"/>
            </a:pPr>
            <a:r>
              <a:rPr lang="en-AU" dirty="0" smtClean="0"/>
              <a:t>NASA-ESA: </a:t>
            </a:r>
            <a:r>
              <a:rPr lang="en-AU" dirty="0" err="1" smtClean="0"/>
              <a:t>cal</a:t>
            </a:r>
            <a:r>
              <a:rPr lang="en-AU" dirty="0" smtClean="0"/>
              <a:t>/</a:t>
            </a:r>
            <a:r>
              <a:rPr lang="en-AU" dirty="0" err="1" smtClean="0"/>
              <a:t>val</a:t>
            </a:r>
            <a:r>
              <a:rPr lang="en-AU" dirty="0" smtClean="0"/>
              <a:t> </a:t>
            </a:r>
            <a:r>
              <a:rPr lang="en-AU" dirty="0" smtClean="0"/>
              <a:t>and production of biomass products </a:t>
            </a:r>
            <a:r>
              <a:rPr lang="en-AU" dirty="0"/>
              <a:t>from CEOS </a:t>
            </a:r>
            <a:r>
              <a:rPr lang="en-AU" dirty="0" smtClean="0"/>
              <a:t>missions – based on previous bi-lateral NASA/ESA initiative</a:t>
            </a:r>
          </a:p>
          <a:p>
            <a:pPr marL="457200" indent="-457200">
              <a:buFont typeface="+mj-lt"/>
              <a:buAutoNum type="arabicPeriod"/>
            </a:pPr>
            <a:r>
              <a:rPr lang="en-AU" dirty="0" smtClean="0"/>
              <a:t>WGCV: Shorter term </a:t>
            </a:r>
            <a:r>
              <a:rPr lang="en-AU" dirty="0"/>
              <a:t>activities </a:t>
            </a:r>
            <a:r>
              <a:rPr lang="en-AU" dirty="0" smtClean="0"/>
              <a:t>- Summarize </a:t>
            </a:r>
            <a:r>
              <a:rPr lang="en-AU" dirty="0"/>
              <a:t>current list of validated land data products relevant to Carbon Strategy.</a:t>
            </a:r>
          </a:p>
          <a:p>
            <a:pPr marL="457200" indent="-457200">
              <a:buFont typeface="+mj-lt"/>
              <a:buAutoNum type="arabicPeriod"/>
            </a:pPr>
            <a:r>
              <a:rPr lang="en-AU" dirty="0" smtClean="0"/>
              <a:t>JAXA</a:t>
            </a:r>
            <a:r>
              <a:rPr lang="en-AU" dirty="0"/>
              <a:t>: on the opportunity to engage with </a:t>
            </a:r>
            <a:r>
              <a:rPr lang="en-AU" dirty="0" smtClean="0"/>
              <a:t>IPCC TFI guideline process, promoting </a:t>
            </a:r>
            <a:r>
              <a:rPr lang="en-AU" dirty="0"/>
              <a:t>satellite </a:t>
            </a:r>
            <a:r>
              <a:rPr lang="en-AU" dirty="0" smtClean="0"/>
              <a:t>EO [</a:t>
            </a:r>
            <a:r>
              <a:rPr lang="en-AU" b="1" dirty="0" smtClean="0"/>
              <a:t>Previous Talk</a:t>
            </a:r>
            <a:r>
              <a:rPr lang="en-AU" dirty="0" smtClean="0"/>
              <a:t>]</a:t>
            </a:r>
            <a:endParaRPr lang="en-AU" dirty="0"/>
          </a:p>
          <a:p>
            <a:pPr marL="457200" indent="-457200">
              <a:buFont typeface="+mj-lt"/>
              <a:buAutoNum type="arabicPeriod"/>
            </a:pPr>
            <a:endParaRPr lang="en-AU" dirty="0" smtClean="0"/>
          </a:p>
        </p:txBody>
      </p:sp>
      <p:sp>
        <p:nvSpPr>
          <p:cNvPr id="4" name="Content Placeholder 3"/>
          <p:cNvSpPr>
            <a:spLocks noGrp="1"/>
          </p:cNvSpPr>
          <p:nvPr>
            <p:ph sz="quarter" idx="11"/>
          </p:nvPr>
        </p:nvSpPr>
        <p:spPr/>
        <p:txBody>
          <a:bodyPr/>
          <a:lstStyle/>
          <a:p>
            <a:r>
              <a:rPr lang="en-GB" dirty="0" smtClean="0"/>
              <a:t>Initial Proposed Initiatives </a:t>
            </a:r>
            <a:endParaRPr lang="en-GB" dirty="0"/>
          </a:p>
        </p:txBody>
      </p:sp>
      <p:sp>
        <p:nvSpPr>
          <p:cNvPr id="5" name="TextBox 4"/>
          <p:cNvSpPr txBox="1"/>
          <p:nvPr/>
        </p:nvSpPr>
        <p:spPr>
          <a:xfrm>
            <a:off x="429491" y="6019800"/>
            <a:ext cx="8458200" cy="369330"/>
          </a:xfrm>
          <a:prstGeom prst="rect">
            <a:avLst/>
          </a:prstGeom>
          <a:noFill/>
          <a:ln w="12700" cap="flat">
            <a:solidFill>
              <a:schemeClr val="tx1"/>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GB" sz="1800" b="1" i="0" u="none" strike="noStrike" cap="none" spc="0" normalizeH="0" baseline="0" dirty="0" smtClean="0">
                <a:ln>
                  <a:noFill/>
                </a:ln>
                <a:solidFill>
                  <a:srgbClr val="002569"/>
                </a:solidFill>
                <a:effectLst/>
                <a:uFillTx/>
              </a:rPr>
              <a:t>These address a good cross-section </a:t>
            </a:r>
            <a:r>
              <a:rPr kumimoji="0" lang="en-GB" sz="1800" b="1" i="0" u="none" strike="noStrike" cap="none" spc="0" normalizeH="0" dirty="0" smtClean="0">
                <a:ln>
                  <a:noFill/>
                </a:ln>
                <a:solidFill>
                  <a:srgbClr val="002569"/>
                </a:solidFill>
                <a:effectLst/>
                <a:uFillTx/>
              </a:rPr>
              <a:t>of Actions across the Carbon Strategy</a:t>
            </a:r>
            <a:endParaRPr kumimoji="0" lang="en-GB" sz="1800" b="1" i="0" u="none" strike="noStrike" cap="none" spc="0" normalizeH="0" baseline="0" dirty="0">
              <a:ln>
                <a:noFill/>
              </a:ln>
              <a:solidFill>
                <a:srgbClr val="002569"/>
              </a:solidFill>
              <a:effectLst/>
              <a:uFillTx/>
            </a:endParaRPr>
          </a:p>
        </p:txBody>
      </p:sp>
    </p:spTree>
    <p:extLst>
      <p:ext uri="{BB962C8B-B14F-4D97-AF65-F5344CB8AC3E}">
        <p14:creationId xmlns:p14="http://schemas.microsoft.com/office/powerpoint/2010/main" val="1663909054"/>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1219200"/>
            <a:ext cx="8839200" cy="2000548"/>
          </a:xfrm>
          <a:prstGeom prst="rect">
            <a:avLst/>
          </a:prstGeom>
        </p:spPr>
        <p:txBody>
          <a:bodyPr wrap="square">
            <a:spAutoFit/>
          </a:bodyPr>
          <a:lstStyle/>
          <a:p>
            <a:pPr marL="550800">
              <a:spcAft>
                <a:spcPts val="1200"/>
              </a:spcAft>
            </a:pPr>
            <a:endParaRPr lang="en-AU" sz="2400" b="1" dirty="0" smtClean="0">
              <a:latin typeface="Arial" panose="020B0604020202020204" pitchFamily="34" charset="0"/>
              <a:cs typeface="Arial" panose="020B0604020202020204" pitchFamily="34" charset="0"/>
            </a:endParaRPr>
          </a:p>
          <a:p>
            <a:pPr marL="457200" indent="-457200">
              <a:spcAft>
                <a:spcPts val="1200"/>
              </a:spcAft>
              <a:buFont typeface="+mj-lt"/>
              <a:buAutoNum type="arabicPeriod"/>
            </a:pPr>
            <a:endParaRPr lang="en-US" sz="2400" dirty="0" smtClean="0">
              <a:latin typeface="Arial" panose="020B0604020202020204" pitchFamily="34" charset="0"/>
              <a:cs typeface="Arial" panose="020B0604020202020204" pitchFamily="34" charset="0"/>
            </a:endParaRPr>
          </a:p>
          <a:p>
            <a:pPr marL="648000" lvl="6" indent="-342900">
              <a:spcAft>
                <a:spcPts val="1200"/>
              </a:spcAft>
              <a:buFont typeface="Arial"/>
              <a:buChar char="•"/>
            </a:pPr>
            <a:endParaRPr lang="en-US" sz="2400" dirty="0" smtClean="0">
              <a:latin typeface="Arial" panose="020B0604020202020204" pitchFamily="34" charset="0"/>
              <a:cs typeface="Arial" panose="020B0604020202020204" pitchFamily="34" charset="0"/>
            </a:endParaRPr>
          </a:p>
          <a:p>
            <a:pPr marL="800100" lvl="1" indent="-342900">
              <a:spcAft>
                <a:spcPts val="1200"/>
              </a:spcAft>
              <a:buFont typeface="Courier New" panose="02070309020205020404" pitchFamily="49" charset="0"/>
              <a:buChar char="o"/>
            </a:pPr>
            <a:endParaRPr lang="en-US" sz="2200" dirty="0">
              <a:latin typeface="Arial" panose="020B0604020202020204" pitchFamily="34" charset="0"/>
              <a:cs typeface="Arial" panose="020B0604020202020204" pitchFamily="34" charset="0"/>
            </a:endParaRPr>
          </a:p>
        </p:txBody>
      </p:sp>
      <p:sp>
        <p:nvSpPr>
          <p:cNvPr id="5" name="Content Placeholder 4"/>
          <p:cNvSpPr>
            <a:spLocks noGrp="1"/>
          </p:cNvSpPr>
          <p:nvPr>
            <p:ph sz="quarter" idx="10"/>
          </p:nvPr>
        </p:nvSpPr>
        <p:spPr>
          <a:xfrm>
            <a:off x="304800" y="1676400"/>
            <a:ext cx="8550388" cy="5029200"/>
          </a:xfrm>
        </p:spPr>
        <p:txBody>
          <a:bodyPr>
            <a:noAutofit/>
          </a:bodyPr>
          <a:lstStyle/>
          <a:p>
            <a:pPr>
              <a:buFont typeface="+mj-lt"/>
              <a:buAutoNum type="arabicPeriod"/>
            </a:pPr>
            <a:r>
              <a:rPr lang="en-GB" sz="2400" dirty="0" smtClean="0">
                <a:solidFill>
                  <a:srgbClr val="1F497D"/>
                </a:solidFill>
              </a:rPr>
              <a:t>Plenary </a:t>
            </a:r>
            <a:r>
              <a:rPr lang="en-GB" sz="2400" u="sng" dirty="0" smtClean="0">
                <a:solidFill>
                  <a:srgbClr val="1F497D"/>
                </a:solidFill>
              </a:rPr>
              <a:t>agreed</a:t>
            </a:r>
            <a:r>
              <a:rPr lang="en-GB" sz="2400" dirty="0" smtClean="0">
                <a:solidFill>
                  <a:srgbClr val="1F497D"/>
                </a:solidFill>
              </a:rPr>
              <a:t> </a:t>
            </a:r>
            <a:r>
              <a:rPr lang="en-GB" sz="2400" dirty="0" smtClean="0">
                <a:solidFill>
                  <a:srgbClr val="1F497D"/>
                </a:solidFill>
              </a:rPr>
              <a:t>on overall approach i.e. a smaller number of dedicated activity addressing multiple Actions</a:t>
            </a:r>
          </a:p>
          <a:p>
            <a:pPr lvl="1"/>
            <a:r>
              <a:rPr lang="en-GB" sz="2400" dirty="0" smtClean="0">
                <a:solidFill>
                  <a:srgbClr val="1F497D"/>
                </a:solidFill>
              </a:rPr>
              <a:t>Update would be provided at </a:t>
            </a:r>
            <a:r>
              <a:rPr lang="en-GB" sz="2400" dirty="0" smtClean="0">
                <a:solidFill>
                  <a:srgbClr val="1F497D"/>
                </a:solidFill>
              </a:rPr>
              <a:t>Plenary 2017, process </a:t>
            </a:r>
            <a:r>
              <a:rPr lang="en-GB" sz="2400" dirty="0" smtClean="0">
                <a:solidFill>
                  <a:srgbClr val="1F497D"/>
                </a:solidFill>
              </a:rPr>
              <a:t>to be reviewed at Plenary 2018</a:t>
            </a:r>
          </a:p>
          <a:p>
            <a:pPr lvl="1"/>
            <a:r>
              <a:rPr lang="en-GB" sz="2400" dirty="0" smtClean="0">
                <a:solidFill>
                  <a:srgbClr val="1F497D"/>
                </a:solidFill>
              </a:rPr>
              <a:t>Additional initiatives could be added if critical mass and resources </a:t>
            </a:r>
            <a:r>
              <a:rPr lang="en-GB" sz="2400" dirty="0" smtClean="0">
                <a:solidFill>
                  <a:srgbClr val="1F497D"/>
                </a:solidFill>
              </a:rPr>
              <a:t>available</a:t>
            </a:r>
          </a:p>
          <a:p>
            <a:pPr marL="457200" indent="-457200">
              <a:buFont typeface="+mj-lt"/>
              <a:buAutoNum type="arabicPeriod"/>
            </a:pPr>
            <a:r>
              <a:rPr lang="en-GB" sz="2400" dirty="0" smtClean="0">
                <a:solidFill>
                  <a:srgbClr val="1F497D"/>
                </a:solidFill>
              </a:rPr>
              <a:t>Plenary </a:t>
            </a:r>
            <a:r>
              <a:rPr lang="en-GB" sz="2400" u="sng" dirty="0" smtClean="0">
                <a:solidFill>
                  <a:srgbClr val="1F497D"/>
                </a:solidFill>
              </a:rPr>
              <a:t>agreed </a:t>
            </a:r>
            <a:r>
              <a:rPr lang="en-GB" sz="2400" dirty="0" smtClean="0">
                <a:solidFill>
                  <a:srgbClr val="1F497D"/>
                </a:solidFill>
              </a:rPr>
              <a:t>on </a:t>
            </a:r>
            <a:r>
              <a:rPr lang="en-GB" sz="2400" dirty="0" smtClean="0">
                <a:solidFill>
                  <a:srgbClr val="1F497D"/>
                </a:solidFill>
              </a:rPr>
              <a:t>initial Initiatives </a:t>
            </a:r>
            <a:r>
              <a:rPr lang="en-GB" sz="2400" dirty="0" smtClean="0">
                <a:solidFill>
                  <a:srgbClr val="1F497D"/>
                </a:solidFill>
              </a:rPr>
              <a:t>proposed</a:t>
            </a:r>
          </a:p>
          <a:p>
            <a:pPr marL="457200" indent="-457200">
              <a:buFont typeface="+mj-lt"/>
              <a:buAutoNum type="arabicPeriod"/>
            </a:pPr>
            <a:r>
              <a:rPr lang="en-GB" sz="2400" dirty="0" smtClean="0">
                <a:solidFill>
                  <a:srgbClr val="1F497D"/>
                </a:solidFill>
              </a:rPr>
              <a:t>Actions taken (and closed): for CEOS Chair to contact CGMS on engagement and AC-VC on recommended mandate/scope of GHG Constellation Whitepaper</a:t>
            </a:r>
            <a:endParaRPr lang="en-GB" sz="1800" dirty="0">
              <a:solidFill>
                <a:srgbClr val="1F497D"/>
              </a:solidFill>
            </a:endParaRPr>
          </a:p>
          <a:p>
            <a:pPr lvl="5"/>
            <a:r>
              <a:rPr lang="en-GB" sz="2200" dirty="0" smtClean="0">
                <a:solidFill>
                  <a:srgbClr val="1F497D"/>
                </a:solidFill>
              </a:rPr>
              <a:t>			</a:t>
            </a:r>
            <a:endParaRPr lang="en-GB" sz="2200" u="sng" dirty="0" smtClean="0">
              <a:solidFill>
                <a:srgbClr val="1F497D"/>
              </a:solidFill>
            </a:endParaRPr>
          </a:p>
        </p:txBody>
      </p:sp>
      <p:sp>
        <p:nvSpPr>
          <p:cNvPr id="3" name="Title 2"/>
          <p:cNvSpPr>
            <a:spLocks noGrp="1"/>
          </p:cNvSpPr>
          <p:nvPr>
            <p:ph type="title" idx="4294967295"/>
          </p:nvPr>
        </p:nvSpPr>
        <p:spPr>
          <a:xfrm>
            <a:off x="1828800" y="152400"/>
            <a:ext cx="6792912" cy="806450"/>
          </a:xfrm>
          <a:prstGeom prst="rect">
            <a:avLst/>
          </a:prstGeom>
        </p:spPr>
        <p:txBody>
          <a:bodyPr/>
          <a:lstStyle/>
          <a:p>
            <a:pPr algn="l"/>
            <a:r>
              <a:rPr lang="en-GB" sz="2800" dirty="0" smtClean="0">
                <a:solidFill>
                  <a:srgbClr val="EEECE1"/>
                </a:solidFill>
              </a:rPr>
              <a:t>Following CEOS Plenary 2016</a:t>
            </a:r>
            <a:endParaRPr lang="en-GB" sz="2800" dirty="0">
              <a:solidFill>
                <a:srgbClr val="EEECE1"/>
              </a:solidFill>
            </a:endParaRPr>
          </a:p>
        </p:txBody>
      </p:sp>
    </p:spTree>
    <p:extLst>
      <p:ext uri="{BB962C8B-B14F-4D97-AF65-F5344CB8AC3E}">
        <p14:creationId xmlns:p14="http://schemas.microsoft.com/office/powerpoint/2010/main" val="828534912"/>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Defaul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a:majorFont>
        <a:latin typeface="Helvetica"/>
        <a:ea typeface="Helvetica"/>
        <a:cs typeface="Helvetica"/>
      </a:majorFont>
      <a:minorFont>
        <a:latin typeface="Avenir Roman"/>
        <a:ea typeface="Avenir Roman"/>
        <a:cs typeface="Avenir Roman"/>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FF9A00"/>
          </a:solidFill>
          <a:prstDash val="solid"/>
          <a:bevel/>
        </a:ln>
        <a:effectLst/>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2569"/>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9A00"/>
          </a:solidFill>
          <a:prstDash val="solid"/>
          <a:bevel/>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2569"/>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FF9A00"/>
      </a:accent1>
      <a:accent2>
        <a:srgbClr val="9F2D20"/>
      </a:accent2>
      <a:accent3>
        <a:srgbClr val="8F8F8F"/>
      </a:accent3>
      <a:accent4>
        <a:srgbClr val="001E59"/>
      </a:accent4>
      <a:accent5>
        <a:srgbClr val="FFCAAA"/>
      </a:accent5>
      <a:accent6>
        <a:srgbClr val="90281C"/>
      </a:accent6>
      <a:hlink>
        <a:srgbClr val="0000FF"/>
      </a:hlink>
      <a:folHlink>
        <a:srgbClr val="FF00FF"/>
      </a:folHlink>
    </a:clrScheme>
    <a:fontScheme name="Default">
      <a:majorFont>
        <a:latin typeface="Helvetica"/>
        <a:ea typeface="Helvetica"/>
        <a:cs typeface="Helvetica"/>
      </a:majorFont>
      <a:minorFont>
        <a:latin typeface="Avenir Roman"/>
        <a:ea typeface="Avenir Roman"/>
        <a:cs typeface="Avenir Roman"/>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FF9A00"/>
          </a:solidFill>
          <a:prstDash val="solid"/>
          <a:bevel/>
        </a:ln>
        <a:effectLst/>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2569"/>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9A00"/>
          </a:solidFill>
          <a:prstDash val="solid"/>
          <a:bevel/>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2569"/>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27671</TotalTime>
  <Words>2515</Words>
  <Application>Microsoft Macintosh PowerPoint</Application>
  <PresentationFormat>On-screen Show (4:3)</PresentationFormat>
  <Paragraphs>294</Paragraphs>
  <Slides>29</Slides>
  <Notes>8</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29</vt:i4>
      </vt:variant>
    </vt:vector>
  </HeadingPairs>
  <TitlesOfParts>
    <vt:vector size="41" baseType="lpstr">
      <vt:lpstr>Arial Bold</vt:lpstr>
      <vt:lpstr>Avenir Roman</vt:lpstr>
      <vt:lpstr>Calibri</vt:lpstr>
      <vt:lpstr>Courier New</vt:lpstr>
      <vt:lpstr>Droid Serif</vt:lpstr>
      <vt:lpstr>Helvetica</vt:lpstr>
      <vt:lpstr>ＭＳ Ｐゴシック</vt:lpstr>
      <vt:lpstr>Proxima Nova Regular</vt:lpstr>
      <vt:lpstr>Times New Roman</vt:lpstr>
      <vt:lpstr>Wingdings</vt:lpstr>
      <vt:lpstr>Arial</vt:lpstr>
      <vt:lpstr>Default</vt:lpstr>
      <vt:lpstr>Review of CEOS Carbon Strategy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Following CEOS Plenary 2016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WGClimate Initiative</vt:lpstr>
      <vt:lpstr>PowerPoint Presentation</vt:lpstr>
      <vt:lpstr>PowerPoint Presentation</vt:lpstr>
      <vt:lpstr>PowerPoint Presentation</vt:lpstr>
      <vt:lpstr>PowerPoint Presentation</vt:lpstr>
      <vt:lpstr>PowerPoint Presentation</vt:lpstr>
      <vt:lpstr>Recent CARB-19 : Land Product Validation Listing –  Summarizing current list of validated land data products relevant to Carbon Strategy - Validation according to CEOS LPV standards and documented on the CEOS LPV website</vt:lpstr>
      <vt:lpstr>NASA-ESA  Initiative</vt:lpstr>
      <vt:lpstr>CEOS-LPV Biomass Focus Area Activities</vt:lpstr>
      <vt:lpstr>Multi-Mission Cal/Val Meeting, Nov 6-10, 2017, Bern Switzerland</vt:lpstr>
      <vt:lpstr>PowerPoint Presentation</vt:lpstr>
      <vt:lpstr>GEO Carbon and GHG Initiative</vt:lpstr>
      <vt:lpstr>Summary</vt:lpstr>
    </vt:vector>
  </TitlesOfParts>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Goes Here</dc:title>
  <dc:creator>Brian R. Williams</dc:creator>
  <cp:lastModifiedBy>Microsoft Office User</cp:lastModifiedBy>
  <cp:revision>202</cp:revision>
  <dcterms:modified xsi:type="dcterms:W3CDTF">2017-04-26T15:30:56Z</dcterms:modified>
</cp:coreProperties>
</file>