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">
  <p:sldMasterIdLst>
    <p:sldMasterId id="2147483648" r:id="rId1"/>
    <p:sldMasterId id="2147483654" r:id="rId2"/>
  </p:sldMasterIdLst>
  <p:notesMasterIdLst>
    <p:notesMasterId r:id="rId43"/>
  </p:notesMasterIdLst>
  <p:handoutMasterIdLst>
    <p:handoutMasterId r:id="rId44"/>
  </p:handoutMasterIdLst>
  <p:sldIdLst>
    <p:sldId id="308" r:id="rId3"/>
    <p:sldId id="257" r:id="rId4"/>
    <p:sldId id="258" r:id="rId5"/>
    <p:sldId id="260" r:id="rId6"/>
    <p:sldId id="267" r:id="rId7"/>
    <p:sldId id="280" r:id="rId8"/>
    <p:sldId id="281" r:id="rId9"/>
    <p:sldId id="282" r:id="rId10"/>
    <p:sldId id="298" r:id="rId11"/>
    <p:sldId id="283" r:id="rId12"/>
    <p:sldId id="299" r:id="rId13"/>
    <p:sldId id="300" r:id="rId14"/>
    <p:sldId id="301" r:id="rId15"/>
    <p:sldId id="307" r:id="rId16"/>
    <p:sldId id="279" r:id="rId17"/>
    <p:sldId id="285" r:id="rId18"/>
    <p:sldId id="278" r:id="rId19"/>
    <p:sldId id="297" r:id="rId20"/>
    <p:sldId id="302" r:id="rId21"/>
    <p:sldId id="304" r:id="rId22"/>
    <p:sldId id="266" r:id="rId23"/>
    <p:sldId id="305" r:id="rId24"/>
    <p:sldId id="284" r:id="rId25"/>
    <p:sldId id="306" r:id="rId26"/>
    <p:sldId id="261" r:id="rId27"/>
    <p:sldId id="262" r:id="rId28"/>
    <p:sldId id="275" r:id="rId29"/>
    <p:sldId id="294" r:id="rId30"/>
    <p:sldId id="263" r:id="rId31"/>
    <p:sldId id="295" r:id="rId32"/>
    <p:sldId id="264" r:id="rId33"/>
    <p:sldId id="296" r:id="rId34"/>
    <p:sldId id="286" r:id="rId35"/>
    <p:sldId id="288" r:id="rId36"/>
    <p:sldId id="287" r:id="rId37"/>
    <p:sldId id="290" r:id="rId38"/>
    <p:sldId id="291" r:id="rId39"/>
    <p:sldId id="292" r:id="rId40"/>
    <p:sldId id="293" r:id="rId41"/>
    <p:sldId id="303" r:id="rId42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132" d="100"/>
          <a:sy n="132" d="100"/>
        </p:scale>
        <p:origin x="-1024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19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AE822-5B76-4584-9152-97072E48E658}" type="datetimeFigureOut">
              <a:rPr kumimoji="1" lang="ja-JP" altLang="en-US" smtClean="0"/>
              <a:pPr/>
              <a:t>25/04/17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F355A-6072-486E-98A3-2FD9B75B57D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193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EA3700E-4A56-40A3-A2FF-29A2C85DB04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98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>
                <a:solidFill>
                  <a:srgbClr val="1F497D"/>
                </a:solidFill>
                <a:latin typeface="Helvetica"/>
                <a:ea typeface="Helvetica"/>
              </a:rPr>
              <a:pPr defTabSz="914400"/>
              <a:t>‹#›</a:t>
            </a:fld>
            <a:endParaRPr dirty="0">
              <a:solidFill>
                <a:srgbClr val="1F497D"/>
              </a:solidFill>
              <a:latin typeface="Helvetica"/>
              <a:ea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rgbClr val="1F497D"/>
                </a:solidFill>
                <a:latin typeface="Helvetica"/>
                <a:ea typeface="Helvetica"/>
                <a:cs typeface="Proxima Nova Regular"/>
                <a:sym typeface="Proxima Nova Regular"/>
              </a:rPr>
              <a:t>SIT TWS ‘16, 14-15 Sept 2016</a:t>
            </a:r>
            <a:endParaRPr sz="1100" i="1" dirty="0">
              <a:solidFill>
                <a:srgbClr val="1F497D"/>
              </a:solidFill>
              <a:latin typeface="Helvetica"/>
              <a:ea typeface="Helvetic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785458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6" y="274638"/>
            <a:ext cx="8461374" cy="8524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268413"/>
            <a:ext cx="8461375" cy="45728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991" y="6504332"/>
            <a:ext cx="6083845" cy="124274"/>
          </a:xfrm>
          <a:prstGeom prst="rect">
            <a:avLst/>
          </a:prstGeom>
        </p:spPr>
        <p:txBody>
          <a:bodyPr/>
          <a:lstStyle/>
          <a:p>
            <a:r>
              <a:rPr lang="en-AU"/>
              <a:t>Living Planet Symposium, Prague, 9-13 May 2016</a:t>
            </a:r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2655140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363" y="269875"/>
            <a:ext cx="8459787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5212014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FA43E-6154-4A88-A0E2-7D63BCC62AEF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69736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>
                <a:solidFill>
                  <a:srgbClr val="1F497D"/>
                </a:solidFill>
                <a:latin typeface="Helvetica"/>
                <a:ea typeface="Helvetica"/>
              </a:rPr>
              <a:pPr defTabSz="914400"/>
              <a:t>‹#›</a:t>
            </a:fld>
            <a:endParaRPr dirty="0">
              <a:solidFill>
                <a:srgbClr val="1F497D"/>
              </a:solidFill>
              <a:latin typeface="Helvetica"/>
              <a:ea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rgbClr val="1F497D"/>
                </a:solidFill>
                <a:latin typeface="Helvetica"/>
                <a:ea typeface="Helvetica"/>
                <a:cs typeface="Proxima Nova Regular"/>
                <a:sym typeface="Proxima Nova Regular"/>
              </a:rPr>
              <a:t>SIT-32, ESA HQ, 26-27 Apr 2017</a:t>
            </a:r>
            <a:endParaRPr sz="1100" i="1" dirty="0">
              <a:solidFill>
                <a:srgbClr val="1F497D"/>
              </a:solidFill>
              <a:latin typeface="Helvetica"/>
              <a:ea typeface="Helvetic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6" y="274638"/>
            <a:ext cx="8461374" cy="8524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991" y="6504332"/>
            <a:ext cx="6083845" cy="124274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The role of international EO organisations (CEOS and GEO) - Jan 2017</a:t>
            </a:r>
            <a:endParaRPr lang="en-A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>
                <a:solidFill>
                  <a:srgbClr val="FFFFFF"/>
                </a:solidFill>
              </a:rPr>
              <a:pPr/>
              <a:t>‹#›</a:t>
            </a:fld>
            <a:r>
              <a:rPr lang="en-AU" dirty="0" smtClean="0">
                <a:solidFill>
                  <a:srgbClr val="FFFFFF"/>
                </a:solidFill>
              </a:rPr>
              <a:t>  |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885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8200"/>
            <a:ext cx="8352928" cy="71859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352928" cy="47525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541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xmlns:p14="http://schemas.microsoft.com/office/powerpoint/2010/main" spd="med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ransition xmlns:p14="http://schemas.microsoft.com/office/powerpoint/2010/main"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arnoldgdekker@gmail.com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45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5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emf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jpeg"/><Relationship Id="rId9" Type="http://schemas.openxmlformats.org/officeDocument/2006/relationships/image" Target="../media/image11.jpeg"/><Relationship Id="rId10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8" Type="http://schemas.openxmlformats.org/officeDocument/2006/relationships/image" Target="../media/image19.jpeg"/><Relationship Id="rId9" Type="http://schemas.openxmlformats.org/officeDocument/2006/relationships/image" Target="../media/image20.jpeg"/><Relationship Id="rId10" Type="http://schemas.openxmlformats.org/officeDocument/2006/relationships/image" Target="../media/image21.jpeg"/><Relationship Id="rId11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jpeg"/><Relationship Id="rId8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4396" y="77788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1771017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b="0" dirty="0" smtClean="0">
                <a:solidFill>
                  <a:prstClr val="white">
                    <a:lumMod val="20000"/>
                    <a:lumOff val="80000"/>
                  </a:prstClr>
                </a:solidFill>
                <a:latin typeface="Helvetica"/>
              </a:rPr>
              <a:t>Committee on Earth Observation Satellites</a:t>
            </a:r>
            <a:endParaRPr lang="en-US" sz="1050" b="0" dirty="0">
              <a:solidFill>
                <a:prstClr val="white">
                  <a:lumMod val="20000"/>
                  <a:lumOff val="80000"/>
                </a:prstClr>
              </a:solidFill>
              <a:latin typeface="Helvetica"/>
            </a:endParaRPr>
          </a:p>
        </p:txBody>
      </p:sp>
      <p:sp>
        <p:nvSpPr>
          <p:cNvPr id="6" name="テキスト ボックス 1"/>
          <p:cNvSpPr txBox="1"/>
          <p:nvPr/>
        </p:nvSpPr>
        <p:spPr>
          <a:xfrm>
            <a:off x="457200" y="2228673"/>
            <a:ext cx="7924800" cy="1754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AU" sz="3600" smtClean="0">
                <a:solidFill>
                  <a:srgbClr val="FFFFFF"/>
                </a:solidFill>
              </a:rPr>
              <a:t>Item 23: Feasibility </a:t>
            </a:r>
            <a:r>
              <a:rPr lang="en-AU" sz="3600" dirty="0">
                <a:solidFill>
                  <a:srgbClr val="FFFFFF"/>
                </a:solidFill>
              </a:rPr>
              <a:t>Study for an Aquatic Ecosystems Imaging Spectrometer</a:t>
            </a:r>
          </a:p>
        </p:txBody>
      </p:sp>
      <p:sp>
        <p:nvSpPr>
          <p:cNvPr id="7" name="Shape 11"/>
          <p:cNvSpPr/>
          <p:nvPr/>
        </p:nvSpPr>
        <p:spPr>
          <a:xfrm>
            <a:off x="457200" y="4648200"/>
            <a:ext cx="4810858" cy="2389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Ad-Hoc Working Group CEOS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Presented by A. Held &amp; A.G. Dekker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CEOS-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SIT-  26 April 2017</a:t>
            </a:r>
            <a:endParaRPr lang="en-AU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105489"/>
            <a:ext cx="75373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Table 6.2. </a:t>
            </a:r>
            <a:endParaRPr kumimoji="0" lang="en-AU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53732" y="1283910"/>
            <a:ext cx="800926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Ground sampling distance requirements showing resolvable size class and total cumulative number and area coverage of the world’s lakes (based on assumptions using </a:t>
            </a:r>
            <a:r>
              <a:rPr lang="en-US" b="1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Verpoorter</a:t>
            </a:r>
            <a:r>
              <a:rPr lang="en-US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et al. (2014) dataset).  </a:t>
            </a:r>
          </a:p>
          <a:p>
            <a:pPr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(Courtesy E.L. Hestir. North Carolina State University)</a:t>
            </a:r>
            <a:endParaRPr lang="en-AU" sz="2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0521519"/>
              </p:ext>
            </p:extLst>
          </p:nvPr>
        </p:nvGraphicFramePr>
        <p:xfrm>
          <a:off x="838200" y="2743200"/>
          <a:ext cx="5953444" cy="341455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883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83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883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883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829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Size Class</a:t>
                      </a:r>
                      <a:endParaRPr lang="en-AU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Required GSD*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% Total Area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number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1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≥ 10 km</a:t>
                      </a:r>
                      <a:r>
                        <a:rPr lang="en-US" sz="1800" baseline="30000">
                          <a:effectLst/>
                        </a:rPr>
                        <a:t>2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1054 m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44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25,976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1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≥ 1 km</a:t>
                      </a:r>
                      <a:r>
                        <a:rPr lang="en-US" sz="1800" baseline="30000" dirty="0">
                          <a:effectLst/>
                        </a:rPr>
                        <a:t>2</a:t>
                      </a:r>
                      <a:endParaRPr lang="en-AU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333 m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60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353,552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1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≥ 0.1 km</a:t>
                      </a:r>
                      <a:r>
                        <a:rPr lang="en-US" sz="1800" baseline="30000">
                          <a:effectLst/>
                        </a:rPr>
                        <a:t>2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105 m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80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4,123,552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1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≥ 0.01 km</a:t>
                      </a:r>
                      <a:r>
                        <a:rPr lang="en-US" sz="1800" baseline="30000">
                          <a:effectLst/>
                        </a:rPr>
                        <a:t>2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 m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90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27,523,552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829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≥ 0.002 km</a:t>
                      </a:r>
                      <a:r>
                        <a:rPr lang="en-US" sz="1800" baseline="30000">
                          <a:effectLst/>
                        </a:rPr>
                        <a:t>2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 m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117,423,552</a:t>
                      </a:r>
                      <a:endParaRPr lang="en-AU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82911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*Calculated using a box of 3 x 3 pixels sufficient to resolve the specified lake size</a:t>
                      </a:r>
                      <a:endParaRPr lang="en-AU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357389" y="228599"/>
            <a:ext cx="4886913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Spatial resolution for inland waters 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is a key driver for specifications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91644" y="3429000"/>
            <a:ext cx="235235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AU" dirty="0"/>
              <a:t>Focus of c</a:t>
            </a:r>
            <a:r>
              <a:rPr kumimoji="0" lang="en-AU" sz="1800" b="0" i="0" u="none" strike="noStrike" cap="none" spc="0" normalizeH="0" baseline="0" dirty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urrent and  future OC sensors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3441175"/>
            <a:ext cx="8305800" cy="646329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1" y="4076002"/>
            <a:ext cx="8305799" cy="1411071"/>
          </a:xfrm>
          <a:prstGeom prst="rect">
            <a:avLst/>
          </a:prstGeom>
          <a:solidFill>
            <a:srgbClr val="92D050">
              <a:alpha val="33000"/>
            </a:srgbClr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8993" y="4391799"/>
            <a:ext cx="201593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1800" b="0" i="0" u="none" strike="noStrike" cap="none" spc="0" normalizeH="0" baseline="0" dirty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Focus of this study</a:t>
            </a:r>
          </a:p>
        </p:txBody>
      </p:sp>
    </p:spTree>
    <p:extLst>
      <p:ext uri="{BB962C8B-B14F-4D97-AF65-F5344CB8AC3E}">
        <p14:creationId xmlns:p14="http://schemas.microsoft.com/office/powerpoint/2010/main" val="357337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6920644"/>
              </p:ext>
            </p:extLst>
          </p:nvPr>
        </p:nvGraphicFramePr>
        <p:xfrm>
          <a:off x="1371600" y="1676401"/>
          <a:ext cx="6858000" cy="457199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19367">
                  <a:extLst>
                    <a:ext uri="{9D8B030D-6E8A-4147-A177-3AD203B41FA5}">
                      <a16:colId xmlns:a16="http://schemas.microsoft.com/office/drawing/2014/main" xmlns="" val="4042920603"/>
                    </a:ext>
                  </a:extLst>
                </a:gridCol>
                <a:gridCol w="5038633">
                  <a:extLst>
                    <a:ext uri="{9D8B030D-6E8A-4147-A177-3AD203B41FA5}">
                      <a16:colId xmlns:a16="http://schemas.microsoft.com/office/drawing/2014/main" xmlns="" val="772396566"/>
                    </a:ext>
                  </a:extLst>
                </a:gridCol>
              </a:tblGrid>
              <a:tr h="56539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+/- </a:t>
                      </a:r>
                      <a:r>
                        <a:rPr lang="en-AU" sz="1800" dirty="0">
                          <a:effectLst/>
                        </a:rPr>
                        <a:t>730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Sun and sky glint/NAP/atmospheric correction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2767438783"/>
                  </a:ext>
                </a:extLst>
              </a:tr>
              <a:tr h="56539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+/- </a:t>
                      </a:r>
                      <a:r>
                        <a:rPr lang="en-AU" sz="1800" dirty="0">
                          <a:effectLst/>
                        </a:rPr>
                        <a:t>740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Sun and sky glint/NAP/atmospheric correction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3455247845"/>
                  </a:ext>
                </a:extLst>
              </a:tr>
              <a:tr h="56539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+/- </a:t>
                      </a:r>
                      <a:r>
                        <a:rPr lang="en-AU" sz="1800" dirty="0">
                          <a:effectLst/>
                        </a:rPr>
                        <a:t>750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Sun and sky glint/NAP/atmospheric correction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335535583"/>
                  </a:ext>
                </a:extLst>
              </a:tr>
              <a:tr h="56539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+/- </a:t>
                      </a:r>
                      <a:r>
                        <a:rPr lang="en-AU" sz="1800" dirty="0">
                          <a:effectLst/>
                        </a:rPr>
                        <a:t>770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Sun and sky glint/NAP/atmospheric correction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915623525"/>
                  </a:ext>
                </a:extLst>
              </a:tr>
              <a:tr h="56539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+/- </a:t>
                      </a:r>
                      <a:r>
                        <a:rPr lang="en-AU" sz="1800" dirty="0">
                          <a:effectLst/>
                        </a:rPr>
                        <a:t>865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Atmospheric correction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2941828126"/>
                  </a:ext>
                </a:extLst>
              </a:tr>
              <a:tr h="60786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i="1" dirty="0">
                          <a:effectLst/>
                        </a:rPr>
                        <a:t>1240</a:t>
                      </a:r>
                      <a:r>
                        <a:rPr lang="en-AU" sz="1800" dirty="0">
                          <a:effectLst/>
                        </a:rPr>
                        <a:t> or 1238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Atmospheric correction (</a:t>
                      </a:r>
                      <a:r>
                        <a:rPr lang="en-AU" sz="1800" i="1" dirty="0">
                          <a:effectLst/>
                        </a:rPr>
                        <a:t>MODIS</a:t>
                      </a:r>
                      <a:r>
                        <a:rPr lang="en-AU" sz="1800" dirty="0">
                          <a:effectLst/>
                        </a:rPr>
                        <a:t> or VIIRS)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2091169885"/>
                  </a:ext>
                </a:extLst>
              </a:tr>
              <a:tr h="5717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i="1" dirty="0">
                          <a:effectLst/>
                        </a:rPr>
                        <a:t>1640</a:t>
                      </a:r>
                      <a:r>
                        <a:rPr lang="en-AU" sz="1800" dirty="0">
                          <a:effectLst/>
                        </a:rPr>
                        <a:t> or 1600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Atmospheric correction(</a:t>
                      </a:r>
                      <a:r>
                        <a:rPr lang="en-AU" sz="1800" i="1" dirty="0">
                          <a:effectLst/>
                        </a:rPr>
                        <a:t>MODIS</a:t>
                      </a:r>
                      <a:r>
                        <a:rPr lang="en-AU" sz="1800" dirty="0">
                          <a:effectLst/>
                        </a:rPr>
                        <a:t> or VIIRS)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379575715"/>
                  </a:ext>
                </a:extLst>
              </a:tr>
              <a:tr h="56539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i="1" dirty="0">
                          <a:effectLst/>
                        </a:rPr>
                        <a:t>2130</a:t>
                      </a:r>
                      <a:r>
                        <a:rPr lang="en-AU" sz="1800" dirty="0">
                          <a:effectLst/>
                        </a:rPr>
                        <a:t> or 2257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Atmospheric correction (M</a:t>
                      </a:r>
                      <a:r>
                        <a:rPr lang="en-AU" sz="1800" i="1" dirty="0">
                          <a:effectLst/>
                        </a:rPr>
                        <a:t>ODIS </a:t>
                      </a:r>
                      <a:r>
                        <a:rPr lang="en-AU" sz="1800" dirty="0">
                          <a:effectLst/>
                        </a:rPr>
                        <a:t>or VIIRS)</a:t>
                      </a:r>
                      <a:endParaRPr lang="en-A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4656178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752600" y="160765"/>
            <a:ext cx="5867400" cy="1080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AU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Recommended spectral bands for atmospheric correction purposes as well as Non Algal Particulate matter  concentration estimation.</a:t>
            </a:r>
            <a:endParaRPr lang="en-AU" sz="2400" dirty="0">
              <a:solidFill>
                <a:srgbClr val="FFFF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741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70062" y="-27801"/>
            <a:ext cx="584993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kumimoji="0" lang="en-AU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kumimoji="0" lang="en-AU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Ground sampling distance requirements </a:t>
            </a:r>
            <a:r>
              <a:rPr kumimoji="0" lang="en-AU" altLang="en-US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the </a:t>
            </a:r>
            <a:r>
              <a:rPr kumimoji="0" lang="en-AU" altLang="en-US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world’s rivers </a:t>
            </a:r>
            <a:r>
              <a:rPr kumimoji="0" lang="en-AU" altLang="en-US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en-AU" altLang="en-US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Pavelsky</a:t>
            </a:r>
            <a:r>
              <a:rPr kumimoji="0" lang="en-AU" altLang="en-US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AU" altLang="en-US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et al. (2012</a:t>
            </a:r>
            <a:r>
              <a:rPr kumimoji="0" lang="en-AU" altLang="en-US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).</a:t>
            </a:r>
            <a:endParaRPr kumimoji="0" lang="en-AU" altLang="en-US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0150705"/>
              </p:ext>
            </p:extLst>
          </p:nvPr>
        </p:nvGraphicFramePr>
        <p:xfrm>
          <a:off x="762001" y="1981200"/>
          <a:ext cx="7391399" cy="441960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972705">
                  <a:extLst>
                    <a:ext uri="{9D8B030D-6E8A-4147-A177-3AD203B41FA5}">
                      <a16:colId xmlns:a16="http://schemas.microsoft.com/office/drawing/2014/main" xmlns="" val="1226542340"/>
                    </a:ext>
                  </a:extLst>
                </a:gridCol>
                <a:gridCol w="1398373">
                  <a:extLst>
                    <a:ext uri="{9D8B030D-6E8A-4147-A177-3AD203B41FA5}">
                      <a16:colId xmlns:a16="http://schemas.microsoft.com/office/drawing/2014/main" xmlns="" val="2465781999"/>
                    </a:ext>
                  </a:extLst>
                </a:gridCol>
                <a:gridCol w="2035131">
                  <a:extLst>
                    <a:ext uri="{9D8B030D-6E8A-4147-A177-3AD203B41FA5}">
                      <a16:colId xmlns:a16="http://schemas.microsoft.com/office/drawing/2014/main" xmlns="" val="4209864247"/>
                    </a:ext>
                  </a:extLst>
                </a:gridCol>
                <a:gridCol w="1985190">
                  <a:extLst>
                    <a:ext uri="{9D8B030D-6E8A-4147-A177-3AD203B41FA5}">
                      <a16:colId xmlns:a16="http://schemas.microsoft.com/office/drawing/2014/main" xmlns="" val="359319484"/>
                    </a:ext>
                  </a:extLst>
                </a:gridCol>
              </a:tblGrid>
              <a:tr h="10810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River Reach Size Class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(width)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Required GSD*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Total number of reaches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Percent of total reaches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2084004421"/>
                  </a:ext>
                </a:extLst>
              </a:tr>
              <a:tr h="446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≥ 1.5 km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500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2,877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&lt; 0.1%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523849211"/>
                  </a:ext>
                </a:extLst>
              </a:tr>
              <a:tr h="446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≥ 1 km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333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8,483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&lt;1%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788799101"/>
                  </a:ext>
                </a:extLst>
              </a:tr>
              <a:tr h="446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≥ 0.5 km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167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35,420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1%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921909735"/>
                  </a:ext>
                </a:extLst>
              </a:tr>
              <a:tr h="446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≥ 0.1 km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33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382,466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12%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61428013"/>
                  </a:ext>
                </a:extLst>
              </a:tr>
              <a:tr h="446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≥ 0.05 km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17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766,303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24%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4137891605"/>
                  </a:ext>
                </a:extLst>
              </a:tr>
              <a:tr h="446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≥ 0.01 km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3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2,576,452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81%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633887587"/>
                  </a:ext>
                </a:extLst>
              </a:tr>
              <a:tr h="657799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*Calculated using a box of 3 x 1 pixels sufficient to resolve the width of the river reach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93509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5007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70062" y="-27802"/>
            <a:ext cx="584993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kumimoji="0" lang="en-AU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kumimoji="0" lang="en-AU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altLang="en-US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Ground sampling distance requirements </a:t>
            </a:r>
            <a:r>
              <a:rPr lang="en-AU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AU" altLang="en-US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world’s lakes </a:t>
            </a:r>
            <a:r>
              <a:rPr lang="en-AU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(using </a:t>
            </a:r>
            <a:r>
              <a:rPr lang="en-AU" altLang="en-US" dirty="0" err="1" smtClean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Verpoorter</a:t>
            </a:r>
            <a:r>
              <a:rPr lang="en-AU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altLang="en-US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AU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2014</a:t>
            </a:r>
            <a:r>
              <a:rPr lang="en-AU" altLang="en-US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 </a:t>
            </a:r>
            <a:endParaRPr kumimoji="0" lang="en-AU" altLang="en-US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7669158"/>
              </p:ext>
            </p:extLst>
          </p:nvPr>
        </p:nvGraphicFramePr>
        <p:xfrm>
          <a:off x="381001" y="1752600"/>
          <a:ext cx="8153399" cy="457200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997032">
                  <a:extLst>
                    <a:ext uri="{9D8B030D-6E8A-4147-A177-3AD203B41FA5}">
                      <a16:colId xmlns:a16="http://schemas.microsoft.com/office/drawing/2014/main" xmlns="" val="3636049157"/>
                    </a:ext>
                  </a:extLst>
                </a:gridCol>
                <a:gridCol w="2052123">
                  <a:extLst>
                    <a:ext uri="{9D8B030D-6E8A-4147-A177-3AD203B41FA5}">
                      <a16:colId xmlns:a16="http://schemas.microsoft.com/office/drawing/2014/main" xmlns="" val="3122124708"/>
                    </a:ext>
                  </a:extLst>
                </a:gridCol>
                <a:gridCol w="2010805">
                  <a:extLst>
                    <a:ext uri="{9D8B030D-6E8A-4147-A177-3AD203B41FA5}">
                      <a16:colId xmlns:a16="http://schemas.microsoft.com/office/drawing/2014/main" xmlns="" val="3880789072"/>
                    </a:ext>
                  </a:extLst>
                </a:gridCol>
                <a:gridCol w="2093439">
                  <a:extLst>
                    <a:ext uri="{9D8B030D-6E8A-4147-A177-3AD203B41FA5}">
                      <a16:colId xmlns:a16="http://schemas.microsoft.com/office/drawing/2014/main" xmlns="" val="1172744955"/>
                    </a:ext>
                  </a:extLst>
                </a:gridCol>
              </a:tblGrid>
              <a:tr h="6418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Size Class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Required GSD*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% Total Area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Total number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3094604499"/>
                  </a:ext>
                </a:extLst>
              </a:tr>
              <a:tr h="7206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≥ 10 km</a:t>
                      </a:r>
                      <a:r>
                        <a:rPr lang="en-AU" sz="1600" baseline="30000">
                          <a:effectLst/>
                        </a:rPr>
                        <a:t>2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1054 m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44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25,976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3112577024"/>
                  </a:ext>
                </a:extLst>
              </a:tr>
              <a:tr h="6418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≥ 1 km</a:t>
                      </a:r>
                      <a:r>
                        <a:rPr lang="en-AU" sz="1600" baseline="30000">
                          <a:effectLst/>
                        </a:rPr>
                        <a:t>2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333 m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60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353,552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2933258948"/>
                  </a:ext>
                </a:extLst>
              </a:tr>
              <a:tr h="6418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≥ 0.1 km</a:t>
                      </a:r>
                      <a:r>
                        <a:rPr lang="en-AU" sz="1600" baseline="30000">
                          <a:effectLst/>
                        </a:rPr>
                        <a:t>2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105 m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80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4,123,552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3620587424"/>
                  </a:ext>
                </a:extLst>
              </a:tr>
              <a:tr h="6418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≥ 0.01 km</a:t>
                      </a:r>
                      <a:r>
                        <a:rPr lang="en-AU" sz="1600" baseline="30000">
                          <a:effectLst/>
                        </a:rPr>
                        <a:t>2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33 m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90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27,523,552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2166048846"/>
                  </a:ext>
                </a:extLst>
              </a:tr>
              <a:tr h="6418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≥ 0.002 km</a:t>
                      </a:r>
                      <a:r>
                        <a:rPr lang="en-AU" sz="1600" baseline="30000">
                          <a:effectLst/>
                        </a:rPr>
                        <a:t>2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15 m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100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117,423,552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2373965202"/>
                  </a:ext>
                </a:extLst>
              </a:tr>
              <a:tr h="641892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*Calculated using a box of 3 x 3 pixels sufficient to resolve the specified lake size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68315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562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133600" y="3048000"/>
            <a:ext cx="8459787" cy="857250"/>
          </a:xfrm>
        </p:spPr>
        <p:txBody>
          <a:bodyPr/>
          <a:lstStyle/>
          <a:p>
            <a:r>
              <a:rPr lang="en-US" sz="4000" dirty="0" smtClean="0">
                <a:solidFill>
                  <a:srgbClr val="000090"/>
                </a:solidFill>
              </a:rPr>
              <a:t>Simulations</a:t>
            </a:r>
            <a:endParaRPr lang="en-US" sz="4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817614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9525"/>
            <a:ext cx="8461374" cy="852487"/>
          </a:xfrm>
        </p:spPr>
        <p:txBody>
          <a:bodyPr/>
          <a:lstStyle/>
          <a:p>
            <a:pPr algn="ctr"/>
            <a:r>
              <a:rPr lang="en-A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Input Substratum spectra</a:t>
            </a:r>
            <a:br>
              <a:rPr lang="en-A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seagrass </a:t>
            </a:r>
            <a:r>
              <a:rPr lang="en-AU" sz="2400" dirty="0">
                <a:latin typeface="Arial" panose="020B0604020202020204" pitchFamily="34" charset="0"/>
                <a:cs typeface="Arial" panose="020B0604020202020204" pitchFamily="34" charset="0"/>
              </a:rPr>
              <a:t>&amp; coral reef </a:t>
            </a:r>
            <a:r>
              <a:rPr lang="en-A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environments</a:t>
            </a:r>
            <a:r>
              <a:rPr lang="en-AU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A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A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95400"/>
            <a:ext cx="8610600" cy="518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1788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197"/>
            <a:ext cx="8461374" cy="852487"/>
          </a:xfrm>
        </p:spPr>
        <p:txBody>
          <a:bodyPr/>
          <a:lstStyle/>
          <a:p>
            <a:pPr algn="ctr"/>
            <a:r>
              <a:rPr lang="en-AU" sz="2400" dirty="0">
                <a:latin typeface="Arial" panose="020B0604020202020204" pitchFamily="34" charset="0"/>
                <a:cs typeface="Arial" panose="020B0604020202020204" pitchFamily="34" charset="0"/>
              </a:rPr>
              <a:t>Input specific inherent optical property (IOP)</a:t>
            </a:r>
            <a:br>
              <a:rPr lang="en-A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400" dirty="0">
                <a:latin typeface="Arial" panose="020B0604020202020204" pitchFamily="34" charset="0"/>
                <a:cs typeface="Arial" panose="020B0604020202020204" pitchFamily="34" charset="0"/>
              </a:rPr>
              <a:t> data for Rrs simulations</a:t>
            </a:r>
          </a:p>
        </p:txBody>
      </p:sp>
      <p:pic>
        <p:nvPicPr>
          <p:cNvPr id="4" name="Grafik 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27125"/>
            <a:ext cx="8610600" cy="573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992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61374" cy="852487"/>
          </a:xfrm>
        </p:spPr>
        <p:txBody>
          <a:bodyPr/>
          <a:lstStyle/>
          <a:p>
            <a:pPr algn="ctr"/>
            <a:r>
              <a:rPr lang="en-AU" sz="2400" dirty="0"/>
              <a:t>Spectral simulations example of </a:t>
            </a:r>
            <a:br>
              <a:rPr lang="en-AU" sz="2400" dirty="0"/>
            </a:br>
            <a:r>
              <a:rPr lang="en-AU" sz="2400" dirty="0"/>
              <a:t>high CDOM (&amp;variable S) and medium </a:t>
            </a:r>
            <a:r>
              <a:rPr lang="en-AU" sz="2400" dirty="0" err="1"/>
              <a:t>Chl</a:t>
            </a:r>
            <a:endParaRPr lang="en-AU" sz="24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219200"/>
            <a:ext cx="6340157" cy="552577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2400" y="2438400"/>
            <a:ext cx="2743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Some interesting thoughts: how to determine a representative set of concentration ranges for inland waters and coastal waters globally?</a:t>
            </a:r>
          </a:p>
        </p:txBody>
      </p:sp>
    </p:spTree>
    <p:extLst>
      <p:ext uri="{BB962C8B-B14F-4D97-AF65-F5344CB8AC3E}">
        <p14:creationId xmlns:p14="http://schemas.microsoft.com/office/powerpoint/2010/main" val="3304889371"/>
      </p:ext>
    </p:extLst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1826" y="76200"/>
            <a:ext cx="8461374" cy="852487"/>
          </a:xfrm>
        </p:spPr>
        <p:txBody>
          <a:bodyPr/>
          <a:lstStyle/>
          <a:p>
            <a:pPr algn="l"/>
            <a:r>
              <a:rPr lang="en-AU" sz="2000" dirty="0" smtClean="0"/>
              <a:t>Results</a:t>
            </a:r>
            <a:r>
              <a:rPr lang="en-AU" sz="2000" dirty="0"/>
              <a:t>: </a:t>
            </a:r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000" dirty="0" smtClean="0"/>
              <a:t>Spectral </a:t>
            </a:r>
            <a:r>
              <a:rPr lang="en-AU" sz="2000" dirty="0"/>
              <a:t>resolution recommendation </a:t>
            </a:r>
            <a:r>
              <a:rPr lang="en-AU" sz="2000" dirty="0" smtClean="0"/>
              <a:t> </a:t>
            </a:r>
            <a:r>
              <a:rPr lang="en-AU" sz="2000" dirty="0"/>
              <a:t/>
            </a:r>
            <a:br>
              <a:rPr lang="en-AU" sz="2000" dirty="0"/>
            </a:br>
            <a:endParaRPr lang="en-AU" sz="2000" dirty="0"/>
          </a:p>
        </p:txBody>
      </p:sp>
      <p:pic>
        <p:nvPicPr>
          <p:cNvPr id="5" name="Grafik 4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127125"/>
            <a:ext cx="6019800" cy="40544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5029200"/>
            <a:ext cx="81343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ea typeface="Calibri" panose="020F0502020204030204" pitchFamily="34" charset="0"/>
              </a:rPr>
              <a:t>Recommended 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</a:rPr>
              <a:t>spectral resolution of a hyperspectral sensor based on these simulations is </a:t>
            </a:r>
            <a:r>
              <a:rPr lang="en-US" sz="2400" b="1" dirty="0">
                <a:latin typeface="Arial" panose="020B0604020202020204" pitchFamily="34" charset="0"/>
                <a:ea typeface="Calibri" panose="020F0502020204030204" pitchFamily="34" charset="0"/>
              </a:rPr>
              <a:t>5 nm from 380 to 737 nm, and 15 nm from 737 to 900 nm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3307172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3000" y="228600"/>
            <a:ext cx="8461374" cy="852487"/>
          </a:xfrm>
        </p:spPr>
        <p:txBody>
          <a:bodyPr/>
          <a:lstStyle/>
          <a:p>
            <a:r>
              <a:rPr lang="en-AU" dirty="0" smtClean="0"/>
              <a:t>Optimal Spatial Resolution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/>
              <a:t>The minimum spatial resolution requirement for inland water bodies can be categorized in two bins. </a:t>
            </a:r>
          </a:p>
          <a:p>
            <a:r>
              <a:rPr lang="en-AU" sz="2000" dirty="0"/>
              <a:t>A GSD of 300 m can observe the majority of the world’s lake surface area (but is a small fraction of the total number of lakes)</a:t>
            </a:r>
          </a:p>
          <a:p>
            <a:r>
              <a:rPr lang="en-AU" sz="2000" dirty="0"/>
              <a:t>A sensor with a minimum GSD of 15-17 m would enable observations for ~25%  of global river reaches and 90 to 100% of lakes 0.2 ha or larger. </a:t>
            </a:r>
          </a:p>
          <a:p>
            <a:r>
              <a:rPr lang="en-AU" sz="2000" dirty="0"/>
              <a:t>The Sentinel-3 series of satellites has 22 spectral bands, high SNR and a GSD of 300m and is thus adequate for large lakes adequately. </a:t>
            </a:r>
          </a:p>
          <a:p>
            <a:r>
              <a:rPr lang="en-AU" sz="2000" dirty="0"/>
              <a:t>The </a:t>
            </a:r>
            <a:r>
              <a:rPr lang="en-AU" sz="2000" b="1" dirty="0"/>
              <a:t>focus for new sensors should be around 5 to 8 nm spectral bands and a GSD of about 17 m</a:t>
            </a:r>
            <a:r>
              <a:rPr lang="en-AU" sz="2000" dirty="0"/>
              <a:t>, whilst a GSD of 30 m could be a compromise between costs and S:N</a:t>
            </a:r>
          </a:p>
        </p:txBody>
      </p:sp>
    </p:spTree>
    <p:extLst>
      <p:ext uri="{BB962C8B-B14F-4D97-AF65-F5344CB8AC3E}">
        <p14:creationId xmlns:p14="http://schemas.microsoft.com/office/powerpoint/2010/main" val="956462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304800" y="1447800"/>
            <a:ext cx="8333680" cy="4724400"/>
          </a:xfrm>
        </p:spPr>
        <p:txBody>
          <a:bodyPr/>
          <a:lstStyle/>
          <a:p>
            <a:r>
              <a:rPr lang="en-US" dirty="0"/>
              <a:t>The  CEOS response to (GEOSS) Water Strategy developed under the auspices of the Water Strategy Implementation Study Team (WSIST) was endorsed by CEOS at the 2015 CEOS Plenary. </a:t>
            </a:r>
          </a:p>
          <a:p>
            <a:r>
              <a:rPr lang="en-US" dirty="0"/>
              <a:t>R</a:t>
            </a:r>
            <a:r>
              <a:rPr lang="en-US" dirty="0" smtClean="0"/>
              <a:t>ecommendation C</a:t>
            </a:r>
            <a:r>
              <a:rPr lang="en-US" dirty="0"/>
              <a:t>.10 : </a:t>
            </a:r>
            <a:r>
              <a:rPr lang="en-US" dirty="0" smtClean="0"/>
              <a:t>“A </a:t>
            </a:r>
            <a:r>
              <a:rPr lang="en-US" dirty="0"/>
              <a:t>feasibility assessment to determine </a:t>
            </a:r>
            <a:r>
              <a:rPr lang="en-US" b="1" dirty="0"/>
              <a:t>the benefits and technological difficulties of designing a hyperspectral satellite mission focused on water quality </a:t>
            </a:r>
            <a:r>
              <a:rPr lang="en-US" b="1" dirty="0" smtClean="0"/>
              <a:t>measurements”</a:t>
            </a:r>
            <a:endParaRPr lang="en-US" dirty="0"/>
          </a:p>
          <a:p>
            <a:r>
              <a:rPr lang="en-US" dirty="0"/>
              <a:t>The GEO Water Quality community </a:t>
            </a:r>
            <a:r>
              <a:rPr lang="en-US" dirty="0" smtClean="0"/>
              <a:t>(“</a:t>
            </a:r>
            <a:r>
              <a:rPr lang="en-US" dirty="0" err="1" smtClean="0"/>
              <a:t>AquaWatch</a:t>
            </a:r>
            <a:r>
              <a:rPr lang="en-US" dirty="0" smtClean="0"/>
              <a:t>”) </a:t>
            </a:r>
            <a:r>
              <a:rPr lang="en-US" dirty="0"/>
              <a:t>proposed </a:t>
            </a:r>
            <a:r>
              <a:rPr lang="en-US" dirty="0" smtClean="0"/>
              <a:t>to </a:t>
            </a:r>
            <a:r>
              <a:rPr lang="en-US" b="1" dirty="0" smtClean="0"/>
              <a:t>augment scope to design options also to inland-, and </a:t>
            </a:r>
            <a:r>
              <a:rPr lang="en-US" b="1" dirty="0"/>
              <a:t>near coastal waters and benthic </a:t>
            </a:r>
            <a:r>
              <a:rPr lang="en-US" b="1" dirty="0" smtClean="0"/>
              <a:t>applications</a:t>
            </a:r>
          </a:p>
          <a:p>
            <a:r>
              <a:rPr lang="en-US" dirty="0" smtClean="0"/>
              <a:t>Accordingly</a:t>
            </a:r>
            <a:r>
              <a:rPr lang="en-US" dirty="0"/>
              <a:t>, this CEOS study will also </a:t>
            </a:r>
            <a:r>
              <a:rPr lang="en-US" dirty="0" err="1"/>
              <a:t>analyse</a:t>
            </a:r>
            <a:r>
              <a:rPr lang="en-US" dirty="0"/>
              <a:t> the benefits and technological difficulties of this </a:t>
            </a:r>
            <a:r>
              <a:rPr lang="en-US" dirty="0" smtClean="0"/>
              <a:t>enhanced option</a:t>
            </a:r>
            <a:r>
              <a:rPr lang="en-US" b="1" dirty="0"/>
              <a:t> </a:t>
            </a:r>
          </a:p>
          <a:p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5001" y="405827"/>
            <a:ext cx="586739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</a:rPr>
              <a:t>Scope of the  Feasibility </a:t>
            </a:r>
            <a:r>
              <a:rPr kumimoji="0" lang="en-AU" sz="28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</a:rPr>
              <a:t>Study (1) </a:t>
            </a:r>
            <a:endParaRPr kumimoji="0" lang="en-AU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9908837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6172200" cy="1050925"/>
          </a:xfrm>
        </p:spPr>
        <p:txBody>
          <a:bodyPr/>
          <a:lstStyle/>
          <a:p>
            <a:pPr algn="ctr"/>
            <a:r>
              <a:rPr lang="en-AU" sz="1800" dirty="0">
                <a:latin typeface="Arial" panose="020B0604020202020204" pitchFamily="34" charset="0"/>
                <a:cs typeface="Arial" panose="020B0604020202020204" pitchFamily="34" charset="0"/>
              </a:rPr>
              <a:t>A simulation of achievable radiometric resolution within  constraints of spectral and spatial resolution</a:t>
            </a:r>
            <a:br>
              <a:rPr lang="en-A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1800" dirty="0">
                <a:latin typeface="Arial" panose="020B0604020202020204" pitchFamily="34" charset="0"/>
                <a:cs typeface="Arial" panose="020B0604020202020204" pitchFamily="34" charset="0"/>
              </a:rPr>
              <a:t>in terms of SNR ( By M. Bergeron CSA)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9200" y="2641680"/>
            <a:ext cx="5784081" cy="406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3400" y="1222683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algn="l">
              <a:spcBef>
                <a:spcPts val="0"/>
              </a:spcBef>
              <a:spcAft>
                <a:spcPts val="0"/>
              </a:spcAft>
            </a:pPr>
            <a:r>
              <a:rPr lang="en-AU" dirty="0">
                <a:solidFill>
                  <a:srgbClr val="1F497D"/>
                </a:solidFill>
                <a:latin typeface="Calibri" panose="020F0502020204030204" pitchFamily="34" charset="0"/>
              </a:rPr>
              <a:t>Raw GSD of 5.66 and 11 m binned (3 bins) to 17 and 33 m;</a:t>
            </a:r>
            <a:endParaRPr lang="en-AU" sz="2000" dirty="0">
              <a:solidFill>
                <a:srgbClr val="222222"/>
              </a:solidFill>
              <a:latin typeface="Times New Roman" panose="02020603050405020304" pitchFamily="18" charset="0"/>
            </a:endParaRPr>
          </a:p>
          <a:p>
            <a:pPr marL="457200" marR="0" algn="l">
              <a:spcBef>
                <a:spcPts val="0"/>
              </a:spcBef>
              <a:spcAft>
                <a:spcPts val="0"/>
              </a:spcAft>
            </a:pPr>
            <a:r>
              <a:rPr lang="en-AU" dirty="0">
                <a:solidFill>
                  <a:srgbClr val="1F497D"/>
                </a:solidFill>
                <a:latin typeface="Calibri" panose="020F0502020204030204" pitchFamily="34" charset="0"/>
              </a:rPr>
              <a:t>-</a:t>
            </a:r>
            <a:r>
              <a:rPr lang="en-AU" sz="800" dirty="0">
                <a:solidFill>
                  <a:srgbClr val="1F497D"/>
                </a:solidFill>
                <a:latin typeface="Times New Roman" panose="02020603050405020304" pitchFamily="18" charset="0"/>
              </a:rPr>
              <a:t>        </a:t>
            </a:r>
            <a:r>
              <a:rPr lang="en-AU" dirty="0">
                <a:solidFill>
                  <a:srgbClr val="1F497D"/>
                </a:solidFill>
                <a:latin typeface="Calibri" panose="020F0502020204030204" pitchFamily="34" charset="0"/>
              </a:rPr>
              <a:t>Raw SSI of 2.66 nm binned (3 bins) to 8 nm;</a:t>
            </a:r>
            <a:endParaRPr lang="en-AU" sz="2000" dirty="0">
              <a:solidFill>
                <a:srgbClr val="222222"/>
              </a:solidFill>
              <a:latin typeface="Times New Roman" panose="02020603050405020304" pitchFamily="18" charset="0"/>
            </a:endParaRPr>
          </a:p>
          <a:p>
            <a:pPr marL="457200" marR="0" algn="l">
              <a:spcBef>
                <a:spcPts val="0"/>
              </a:spcBef>
              <a:spcAft>
                <a:spcPts val="0"/>
              </a:spcAft>
            </a:pPr>
            <a:r>
              <a:rPr lang="en-AU" dirty="0">
                <a:solidFill>
                  <a:srgbClr val="1F497D"/>
                </a:solidFill>
                <a:latin typeface="Calibri" panose="020F0502020204030204" pitchFamily="34" charset="0"/>
              </a:rPr>
              <a:t>-</a:t>
            </a:r>
            <a:r>
              <a:rPr lang="en-AU" sz="800" dirty="0">
                <a:solidFill>
                  <a:srgbClr val="1F497D"/>
                </a:solidFill>
                <a:latin typeface="Times New Roman" panose="02020603050405020304" pitchFamily="18" charset="0"/>
              </a:rPr>
              <a:t>        </a:t>
            </a:r>
            <a:r>
              <a:rPr lang="en-AU" dirty="0">
                <a:solidFill>
                  <a:srgbClr val="1F497D"/>
                </a:solidFill>
                <a:latin typeface="Calibri" panose="020F0502020204030204" pitchFamily="34" charset="0"/>
              </a:rPr>
              <a:t>Assumes typical TOA radiance at 42 degrees SZA from Zia Ahmad (2012);</a:t>
            </a:r>
            <a:endParaRPr lang="en-AU" sz="2000" dirty="0">
              <a:solidFill>
                <a:srgbClr val="222222"/>
              </a:solidFill>
              <a:latin typeface="Times New Roman" panose="02020603050405020304" pitchFamily="18" charset="0"/>
            </a:endParaRPr>
          </a:p>
          <a:p>
            <a:pPr marL="457200" marR="0" algn="l">
              <a:spcBef>
                <a:spcPts val="0"/>
              </a:spcBef>
              <a:spcAft>
                <a:spcPts val="0"/>
              </a:spcAft>
            </a:pPr>
            <a:r>
              <a:rPr lang="en-AU" dirty="0">
                <a:solidFill>
                  <a:srgbClr val="1F497D"/>
                </a:solidFill>
                <a:latin typeface="Calibri" panose="020F0502020204030204" pitchFamily="34" charset="0"/>
              </a:rPr>
              <a:t>-</a:t>
            </a:r>
            <a:r>
              <a:rPr lang="en-AU" sz="800" dirty="0">
                <a:solidFill>
                  <a:srgbClr val="1F497D"/>
                </a:solidFill>
                <a:latin typeface="Times New Roman" panose="02020603050405020304" pitchFamily="18" charset="0"/>
              </a:rPr>
              <a:t>     </a:t>
            </a:r>
            <a:r>
              <a:rPr lang="en-AU" dirty="0" smtClean="0">
                <a:solidFill>
                  <a:srgbClr val="1F497D"/>
                </a:solidFill>
                <a:latin typeface="Calibri" panose="020F0502020204030204" pitchFamily="34" charset="0"/>
              </a:rPr>
              <a:t> </a:t>
            </a:r>
            <a:r>
              <a:rPr lang="en-AU" dirty="0">
                <a:solidFill>
                  <a:srgbClr val="1F497D"/>
                </a:solidFill>
                <a:latin typeface="Calibri" panose="020F0502020204030204" pitchFamily="34" charset="0"/>
              </a:rPr>
              <a:t>30 cm aperture for the fore optics.</a:t>
            </a:r>
            <a:endParaRPr lang="en-AU" sz="2000" b="0" i="0" dirty="0">
              <a:solidFill>
                <a:srgbClr val="222222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747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304800" y="1143000"/>
            <a:ext cx="8333680" cy="4724400"/>
          </a:xfrm>
        </p:spPr>
        <p:txBody>
          <a:bodyPr/>
          <a:lstStyle/>
          <a:p>
            <a:pPr marL="0" lvl="0" indent="0">
              <a:buNone/>
            </a:pPr>
            <a:r>
              <a:rPr lang="en-US" sz="1800" dirty="0" smtClean="0"/>
              <a:t>“ </a:t>
            </a:r>
            <a:r>
              <a:rPr lang="is-IS" sz="1800" dirty="0" smtClean="0"/>
              <a:t>…</a:t>
            </a:r>
            <a:r>
              <a:rPr lang="en-US" sz="1800" dirty="0" smtClean="0"/>
              <a:t>Society </a:t>
            </a:r>
            <a:r>
              <a:rPr lang="en-US" sz="1800" dirty="0"/>
              <a:t>needs detection, assessment and monitoring of aquatic ecosystems (multiple UN SDG’s contain aquatic ecosystem variables SDG 6, 14 and 15 specifically)</a:t>
            </a:r>
            <a:r>
              <a:rPr lang="en-US" sz="1800" dirty="0" smtClean="0"/>
              <a:t>.</a:t>
            </a:r>
          </a:p>
          <a:p>
            <a:pPr marL="0" lvl="0" indent="0">
              <a:buNone/>
            </a:pPr>
            <a:endParaRPr lang="en-US" sz="1800" dirty="0"/>
          </a:p>
          <a:p>
            <a:pPr marL="0" lvl="0" indent="0">
              <a:buNone/>
            </a:pPr>
            <a:r>
              <a:rPr lang="en-US" sz="1800" dirty="0" smtClean="0"/>
              <a:t>“ </a:t>
            </a:r>
            <a:r>
              <a:rPr lang="is-IS" sz="1800" dirty="0" smtClean="0"/>
              <a:t>…</a:t>
            </a:r>
            <a:r>
              <a:rPr lang="en-US" sz="1800" dirty="0" smtClean="0"/>
              <a:t>Coral </a:t>
            </a:r>
            <a:r>
              <a:rPr lang="en-US" sz="1800" dirty="0"/>
              <a:t>reefs, seagrasses, macro-algae, macrophytes (freshwater) could all possibly be measured with a </a:t>
            </a:r>
            <a:r>
              <a:rPr lang="en-US" sz="1800" b="1" dirty="0" smtClean="0"/>
              <a:t>different </a:t>
            </a:r>
            <a:r>
              <a:rPr lang="en-US" sz="1800" b="1" dirty="0"/>
              <a:t>set of multispectral bands for each separate application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HOWEVER</a:t>
            </a:r>
            <a:r>
              <a:rPr lang="en-US" sz="1800" dirty="0"/>
              <a:t>…..</a:t>
            </a:r>
          </a:p>
          <a:p>
            <a:r>
              <a:rPr lang="en-US" sz="1800" dirty="0"/>
              <a:t>When measuring optically active water constituents over large ranges (optically deep water case) and needing to measure the substratum/benthic spectra through a water column (optical shallow water case), </a:t>
            </a:r>
            <a:r>
              <a:rPr lang="en-US" sz="1800" b="1" dirty="0"/>
              <a:t>there is </a:t>
            </a:r>
            <a:r>
              <a:rPr lang="en-US" sz="1800" b="1" dirty="0" smtClean="0"/>
              <a:t>no single specific </a:t>
            </a:r>
            <a:r>
              <a:rPr lang="en-US" sz="1800" b="1" dirty="0"/>
              <a:t>multispectral band </a:t>
            </a:r>
            <a:r>
              <a:rPr lang="en-US" sz="1800" b="1" dirty="0" smtClean="0"/>
              <a:t>configuration </a:t>
            </a:r>
            <a:r>
              <a:rPr lang="en-US" sz="1800" dirty="0"/>
              <a:t>that will be able to do it </a:t>
            </a:r>
            <a:r>
              <a:rPr lang="en-US" sz="1800" dirty="0" smtClean="0"/>
              <a:t>all  - </a:t>
            </a:r>
            <a:r>
              <a:rPr lang="en-US" sz="1800" b="1" dirty="0" smtClean="0"/>
              <a:t>hence an imaging spectrometer would </a:t>
            </a:r>
            <a:r>
              <a:rPr lang="en-US" sz="1800" b="1" dirty="0"/>
              <a:t>be required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HOWEVER</a:t>
            </a:r>
            <a:r>
              <a:rPr lang="en-US" sz="1800" dirty="0"/>
              <a:t>….</a:t>
            </a:r>
            <a:r>
              <a:rPr lang="en-US" sz="1800" dirty="0" smtClean="0"/>
              <a:t>.(compromise ?)</a:t>
            </a:r>
            <a:endParaRPr lang="en-US" sz="1800" dirty="0"/>
          </a:p>
          <a:p>
            <a:r>
              <a:rPr lang="en-US" sz="1800" dirty="0"/>
              <a:t>By augmenting planned land or ocean sensors spectrally or spatially, </a:t>
            </a:r>
            <a:r>
              <a:rPr lang="en-US" sz="1800" dirty="0" smtClean="0"/>
              <a:t>a cost</a:t>
            </a:r>
            <a:r>
              <a:rPr lang="en-US" sz="1800" dirty="0"/>
              <a:t>-effective solutions for observing aquatic ecosystems </a:t>
            </a:r>
            <a:r>
              <a:rPr lang="en-US" sz="1800" dirty="0" smtClean="0"/>
              <a:t>may </a:t>
            </a:r>
            <a:r>
              <a:rPr lang="en-US" sz="1800" dirty="0"/>
              <a:t>be achieved.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7840" y="188180"/>
            <a:ext cx="5808639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 smtClean="0">
                <a:solidFill>
                  <a:srgbClr val="FFFFFF"/>
                </a:solidFill>
              </a:rPr>
              <a:t>Outcomes CEOS </a:t>
            </a:r>
            <a:r>
              <a:rPr lang="en-US" sz="2400" dirty="0">
                <a:solidFill>
                  <a:srgbClr val="FFFFFF"/>
                </a:solidFill>
              </a:rPr>
              <a:t>Report 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 “Feasibility Study Imaging Spectrometer”: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46427840"/>
      </p:ext>
    </p:extLst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0"/>
            <a:ext cx="5943600" cy="974725"/>
          </a:xfrm>
        </p:spPr>
        <p:txBody>
          <a:bodyPr/>
          <a:lstStyle/>
          <a:p>
            <a:pPr algn="ctr"/>
            <a:r>
              <a:rPr lang="en-AU" sz="1800" dirty="0">
                <a:latin typeface="Arial" panose="020B0604020202020204" pitchFamily="34" charset="0"/>
                <a:cs typeface="Arial" panose="020B0604020202020204" pitchFamily="34" charset="0"/>
              </a:rPr>
              <a:t>Cost-effective enhancements to planned </a:t>
            </a:r>
            <a:br>
              <a:rPr lang="en-A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1800" dirty="0">
                <a:latin typeface="Arial" panose="020B0604020202020204" pitchFamily="34" charset="0"/>
                <a:cs typeface="Arial" panose="020B0604020202020204" pitchFamily="34" charset="0"/>
              </a:rPr>
              <a:t>land sensors to make them much more suitable for inland and coastal water quality , submerged vegetation and benthic measurements.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752600"/>
            <a:ext cx="7981950" cy="394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AU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As </a:t>
            </a:r>
            <a:r>
              <a:rPr lang="en-AU" dirty="0" smtClean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next versions </a:t>
            </a:r>
            <a:r>
              <a:rPr lang="en-AU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for Landsat and Sentinel-2 are </a:t>
            </a:r>
            <a:r>
              <a:rPr lang="en-AU" dirty="0" smtClean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planned, </a:t>
            </a:r>
            <a:r>
              <a:rPr lang="en-AU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 cost effective manner to enhance these sensors and make them much more useful for inland and near-coastal water remote sensing is to </a:t>
            </a:r>
            <a:r>
              <a:rPr lang="en-AU" b="1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add a few spectral bands and to increase the spatial resolution where possible</a:t>
            </a:r>
            <a:r>
              <a:rPr lang="en-AU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n-AU" dirty="0">
              <a:solidFill>
                <a:srgbClr val="002060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AU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Sentinel-2 : if </a:t>
            </a:r>
            <a:r>
              <a:rPr lang="en-AU" b="1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all 13 Sentinel 2 bands </a:t>
            </a:r>
            <a:r>
              <a:rPr lang="en-AU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could be </a:t>
            </a:r>
            <a:r>
              <a:rPr lang="en-AU" b="1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10 m spatial resolution </a:t>
            </a:r>
            <a:r>
              <a:rPr lang="en-AU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that would be a significant benefit for inland water remote sensing.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n-AU" dirty="0">
              <a:solidFill>
                <a:srgbClr val="002060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AU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For S-2 and Landsat some extra spectral bands (8 to 10 nm wide) such as at the cyanophycocyanin and red chlorophyll a suitable </a:t>
            </a:r>
            <a:r>
              <a:rPr lang="en-AU" b="1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wavelengths </a:t>
            </a:r>
            <a:r>
              <a:rPr lang="en-AU" b="1" dirty="0" err="1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centered</a:t>
            </a:r>
            <a:r>
              <a:rPr lang="en-AU" b="1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at 624 and 676 nm resp</a:t>
            </a:r>
            <a:r>
              <a:rPr lang="en-AU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 would significantly enhance their suitability as global missions for inland and coastal water quality as well as submerged vegetation and benthos measurements.</a:t>
            </a:r>
            <a:endParaRPr lang="en-AU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3805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304800" y="1447800"/>
            <a:ext cx="8333680" cy="472440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Suggestions for improvements by CEOS members appreciated.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Arnold Dekker</a:t>
            </a:r>
          </a:p>
          <a:p>
            <a:pPr marL="0" lvl="0" indent="0">
              <a:buNone/>
            </a:pPr>
            <a:r>
              <a:rPr lang="en-US" dirty="0"/>
              <a:t>Honorary Professor 		- Australian National University</a:t>
            </a:r>
          </a:p>
          <a:p>
            <a:pPr marL="0" lvl="0" indent="0">
              <a:buNone/>
            </a:pPr>
            <a:r>
              <a:rPr lang="en-US" dirty="0"/>
              <a:t>Adjunct Professor 		- University of Queensland</a:t>
            </a:r>
          </a:p>
          <a:p>
            <a:pPr marL="0" lvl="0" indent="0">
              <a:buNone/>
            </a:pPr>
            <a:r>
              <a:rPr lang="en-US" dirty="0"/>
              <a:t>Honorary Science Fellow	- CSIRO</a:t>
            </a:r>
          </a:p>
          <a:p>
            <a:pPr marL="0" lvl="0" indent="0">
              <a:buNone/>
            </a:pPr>
            <a:r>
              <a:rPr lang="en-US" dirty="0"/>
              <a:t>Director SatDek Ltd</a:t>
            </a:r>
          </a:p>
          <a:p>
            <a:pPr marL="0" lvl="0" indent="0">
              <a:buNone/>
            </a:pPr>
            <a:endParaRPr lang="en-US" dirty="0">
              <a:hlinkClick r:id="rId2"/>
            </a:endParaRPr>
          </a:p>
          <a:p>
            <a:pPr marL="0" lvl="0" indent="0">
              <a:buNone/>
            </a:pPr>
            <a:r>
              <a:rPr lang="en-US" dirty="0">
                <a:hlinkClick r:id="rId2"/>
              </a:rPr>
              <a:t>arnoldgdekker@gmail.com</a:t>
            </a:r>
            <a:endParaRPr lang="en-US" dirty="0"/>
          </a:p>
          <a:p>
            <a:pPr marL="0" lvl="0" indent="0">
              <a:buNone/>
            </a:pPr>
            <a:r>
              <a:rPr lang="en-US" dirty="0"/>
              <a:t>Mob: +61 (0) 419411338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7840" y="188180"/>
            <a:ext cx="5808639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CEOS Report 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 “Feasibility Study Imaging Spectrometer”: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63729714"/>
      </p:ext>
    </p:extLst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57200" y="2667000"/>
            <a:ext cx="5715000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AU" sz="3200" dirty="0" smtClean="0">
                <a:solidFill>
                  <a:srgbClr val="FFFFFF"/>
                </a:solidFill>
              </a:rPr>
              <a:t>Background Slides</a:t>
            </a:r>
            <a:endParaRPr lang="en-AU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60317"/>
      </p:ext>
    </p:extLst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152400" y="1143000"/>
            <a:ext cx="8333680" cy="4724400"/>
          </a:xfrm>
        </p:spPr>
        <p:txBody>
          <a:bodyPr/>
          <a:lstStyle/>
          <a:p>
            <a:r>
              <a:rPr lang="en-US" b="1" dirty="0"/>
              <a:t>Table of Contents: </a:t>
            </a:r>
            <a:r>
              <a:rPr lang="en-US" dirty="0"/>
              <a:t>Feasibility Study for an Imaging Spectrometer for Water Quality vs 3.0  20 April 2016</a:t>
            </a:r>
          </a:p>
          <a:p>
            <a:endParaRPr lang="en-AU" dirty="0"/>
          </a:p>
          <a:p>
            <a:pPr marL="0" indent="0">
              <a:buNone/>
            </a:pPr>
            <a:r>
              <a:rPr lang="en-US" i="1" dirty="0"/>
              <a:t>1.  Background</a:t>
            </a:r>
            <a:endParaRPr lang="en-AU" i="1" dirty="0"/>
          </a:p>
          <a:p>
            <a:r>
              <a:rPr lang="en-US" i="1" dirty="0"/>
              <a:t>1.1.  Overview</a:t>
            </a:r>
            <a:endParaRPr lang="en-AU" dirty="0"/>
          </a:p>
          <a:p>
            <a:r>
              <a:rPr lang="en-US" i="1" dirty="0"/>
              <a:t>1.2.  Strategic direction for studying inland waters, coastal waters, benthos and shallow water bathymetry</a:t>
            </a:r>
          </a:p>
          <a:p>
            <a:pPr lvl="1"/>
            <a:r>
              <a:rPr lang="en-US" i="1" dirty="0"/>
              <a:t>1.2.1. RS of Inland waters and variables</a:t>
            </a:r>
          </a:p>
          <a:p>
            <a:pPr lvl="1"/>
            <a:r>
              <a:rPr lang="en-US" i="1" cap="small" dirty="0"/>
              <a:t>1.2.2. RS </a:t>
            </a:r>
            <a:r>
              <a:rPr lang="en-US" i="1" dirty="0"/>
              <a:t>Coastal and optically shallow waters</a:t>
            </a:r>
            <a:endParaRPr lang="en-AU" i="1" dirty="0"/>
          </a:p>
          <a:p>
            <a:r>
              <a:rPr lang="en-US" i="1" dirty="0"/>
              <a:t>1.3. Introduction to the physics of light interaction in water bodies</a:t>
            </a:r>
          </a:p>
          <a:p>
            <a:r>
              <a:rPr lang="en-US" i="1" dirty="0"/>
              <a:t>1.4. Introduction to algorithms  to derive information from RS data</a:t>
            </a:r>
          </a:p>
          <a:p>
            <a:r>
              <a:rPr lang="en-US" i="1" dirty="0"/>
              <a:t>1.5. Benefits to society / societal impacts</a:t>
            </a:r>
            <a:endParaRPr lang="en-AU" dirty="0"/>
          </a:p>
          <a:p>
            <a:r>
              <a:rPr lang="en-US" i="1" dirty="0"/>
              <a:t>1.6. What we propose to do</a:t>
            </a:r>
            <a:endParaRPr lang="en-AU" dirty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7840" y="188180"/>
            <a:ext cx="5808639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CEOS Report Contents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 “Feasibility Study Imaging Spectrometer”: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8987952"/>
      </p:ext>
    </p:extLst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304800" y="1447800"/>
            <a:ext cx="833368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2.  </a:t>
            </a:r>
            <a:r>
              <a:rPr lang="en-US" i="1" dirty="0"/>
              <a:t>Science and Applications Traceability Matrix</a:t>
            </a:r>
            <a:endParaRPr lang="en-AU" i="1" dirty="0"/>
          </a:p>
          <a:p>
            <a:r>
              <a:rPr lang="en-US" i="1" dirty="0"/>
              <a:t>2.1.  Introduction to the science questions</a:t>
            </a:r>
            <a:endParaRPr lang="en-AU" dirty="0"/>
          </a:p>
          <a:p>
            <a:r>
              <a:rPr lang="en-US" i="1" dirty="0"/>
              <a:t>2.2.  </a:t>
            </a:r>
            <a:r>
              <a:rPr lang="en-AU" i="1" dirty="0"/>
              <a:t>Science question per application</a:t>
            </a:r>
          </a:p>
          <a:p>
            <a:pPr lvl="1"/>
            <a:r>
              <a:rPr lang="en-AU" i="1" dirty="0"/>
              <a:t>2.2.1. Inland waters </a:t>
            </a:r>
          </a:p>
          <a:p>
            <a:pPr lvl="1"/>
            <a:r>
              <a:rPr lang="en-AU" i="1" dirty="0"/>
              <a:t>2.2.2. Aquatic macrophytes in wetlands</a:t>
            </a:r>
          </a:p>
          <a:p>
            <a:pPr lvl="1"/>
            <a:r>
              <a:rPr lang="en-AU" i="1" dirty="0"/>
              <a:t>2.2.3. Estuarine, deltaic and lagoon waters</a:t>
            </a:r>
          </a:p>
          <a:p>
            <a:pPr lvl="1"/>
            <a:r>
              <a:rPr lang="en-AU" i="1" dirty="0"/>
              <a:t>2.2.4. Seagrass, coral reefs, kelp</a:t>
            </a:r>
          </a:p>
          <a:p>
            <a:pPr lvl="1"/>
            <a:r>
              <a:rPr lang="en-AU" i="1" dirty="0"/>
              <a:t>2.2.5. Shallow water bathymetry</a:t>
            </a:r>
          </a:p>
          <a:p>
            <a:r>
              <a:rPr lang="en-US" i="1" dirty="0"/>
              <a:t>2.3. Science and applications traceability matrix (inland waters &amp; wetlands, estuarine, delta's and lagoons, </a:t>
            </a:r>
            <a:r>
              <a:rPr lang="en-US" i="1" dirty="0" err="1"/>
              <a:t>seagrassess</a:t>
            </a:r>
            <a:r>
              <a:rPr lang="en-US" i="1" dirty="0"/>
              <a:t> and coral reef, kelp, shallow water bathymetry)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7840" y="188180"/>
            <a:ext cx="5808639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CEOS Report Contents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 “Feasibility Study Imaging Spectrometer”: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31498107"/>
      </p:ext>
    </p:extLst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304800" y="1447800"/>
            <a:ext cx="8333680" cy="4724400"/>
          </a:xfrm>
        </p:spPr>
        <p:txBody>
          <a:bodyPr/>
          <a:lstStyle/>
          <a:p>
            <a:r>
              <a:rPr lang="en-US" i="1" dirty="0"/>
              <a:t>2.4. Determining the sensor requirements </a:t>
            </a:r>
          </a:p>
          <a:p>
            <a:pPr lvl="1"/>
            <a:r>
              <a:rPr lang="en-US" i="1" dirty="0"/>
              <a:t>2.4.1. Bio-optical simulations of remote sensing reflectance and water leaving radiance</a:t>
            </a:r>
          </a:p>
          <a:p>
            <a:pPr lvl="2"/>
            <a:r>
              <a:rPr lang="en-US" i="1" dirty="0"/>
              <a:t>2.4.1.1. Theory</a:t>
            </a:r>
          </a:p>
          <a:p>
            <a:pPr lvl="2"/>
            <a:r>
              <a:rPr lang="en-US" i="1" dirty="0"/>
              <a:t>2.4.1.2.Spectral intervals and resolution</a:t>
            </a:r>
          </a:p>
          <a:p>
            <a:pPr lvl="2"/>
            <a:r>
              <a:rPr lang="en-US" i="1" dirty="0"/>
              <a:t>2.4.1.3. Radiometric sensitivity (SNR , </a:t>
            </a:r>
            <a:r>
              <a:rPr lang="en-US" i="1" dirty="0" err="1"/>
              <a:t>NEdL</a:t>
            </a:r>
            <a:r>
              <a:rPr lang="en-US" i="1" dirty="0"/>
              <a:t> and </a:t>
            </a:r>
            <a:r>
              <a:rPr lang="en-US" i="1" dirty="0" err="1"/>
              <a:t>NEdR</a:t>
            </a:r>
            <a:r>
              <a:rPr lang="en-US" i="1" dirty="0"/>
              <a:t>)</a:t>
            </a:r>
          </a:p>
          <a:p>
            <a:pPr lvl="1"/>
            <a:r>
              <a:rPr lang="en-US" i="1" dirty="0"/>
              <a:t>2.4.2. Top of atmosphere simulations (SNR , </a:t>
            </a:r>
            <a:r>
              <a:rPr lang="en-US" i="1" dirty="0" err="1"/>
              <a:t>NEdL</a:t>
            </a:r>
            <a:r>
              <a:rPr lang="en-US" i="1" dirty="0"/>
              <a:t> and </a:t>
            </a:r>
            <a:r>
              <a:rPr lang="en-US" i="1" dirty="0" err="1"/>
              <a:t>NEdR</a:t>
            </a:r>
            <a:r>
              <a:rPr lang="en-US" i="1" dirty="0"/>
              <a:t>)</a:t>
            </a:r>
          </a:p>
          <a:p>
            <a:pPr lvl="1"/>
            <a:r>
              <a:rPr lang="en-US" i="1" dirty="0"/>
              <a:t>2.4.3. Spatial resolution and geometric accuracy requirement</a:t>
            </a:r>
          </a:p>
          <a:p>
            <a:pPr lvl="1"/>
            <a:r>
              <a:rPr lang="en-US" i="1" dirty="0"/>
              <a:t>2.4.4. Temporal resolution requirements</a:t>
            </a:r>
          </a:p>
          <a:p>
            <a:pPr lvl="1"/>
            <a:r>
              <a:rPr lang="en-US" i="1" dirty="0"/>
              <a:t>2.4.5. Atmospheric, adjacency effect and air-water interface correction requirements</a:t>
            </a:r>
          </a:p>
          <a:p>
            <a:pPr lvl="1"/>
            <a:r>
              <a:rPr lang="en-US" i="1" dirty="0"/>
              <a:t>2.4.6. Summary of sensor specifications</a:t>
            </a:r>
            <a:endParaRPr lang="en-AU" i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7840" y="188180"/>
            <a:ext cx="5808639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CEOS Report Contents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 “Feasibility Study Imaging Spectrometer”: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24990063"/>
      </p:ext>
    </p:extLst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304800" y="1447800"/>
            <a:ext cx="8333680" cy="4724400"/>
          </a:xfrm>
        </p:spPr>
        <p:txBody>
          <a:bodyPr/>
          <a:lstStyle/>
          <a:p>
            <a:r>
              <a:rPr lang="en-US" i="1" dirty="0"/>
              <a:t>2.5.	Suitability assessment of past, current and near-future earth observing sensors</a:t>
            </a:r>
          </a:p>
          <a:p>
            <a:r>
              <a:rPr lang="en-US" i="1" dirty="0"/>
              <a:t>2.6.	</a:t>
            </a:r>
            <a:r>
              <a:rPr lang="en-AU" i="1" dirty="0"/>
              <a:t>Proposed modifications to planned future sensors to make them more suitable for (non-oceanic) aquatic ecosystems</a:t>
            </a:r>
          </a:p>
          <a:p>
            <a:pPr lvl="1"/>
            <a:r>
              <a:rPr lang="en-US" i="1" dirty="0"/>
              <a:t>2.6.1.Modifications to planned land sensors</a:t>
            </a:r>
          </a:p>
          <a:p>
            <a:pPr lvl="1"/>
            <a:r>
              <a:rPr lang="en-US" i="1" dirty="0"/>
              <a:t>2.6.2.Modifications to planned ocean </a:t>
            </a:r>
            <a:r>
              <a:rPr lang="en-US" i="1" dirty="0" err="1"/>
              <a:t>colour</a:t>
            </a:r>
            <a:r>
              <a:rPr lang="en-US" i="1" dirty="0"/>
              <a:t> sensors	</a:t>
            </a:r>
          </a:p>
          <a:p>
            <a:pPr marL="0" lvl="0" indent="0">
              <a:buNone/>
            </a:pPr>
            <a:endParaRPr lang="en-US" dirty="0"/>
          </a:p>
          <a:p>
            <a:endParaRPr lang="en-AU" i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7840" y="188180"/>
            <a:ext cx="5808639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CEOS Report Contents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 “Feasibility Study Imaging Spectrometer”: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63324415"/>
      </p:ext>
    </p:extLst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304800" y="1447800"/>
            <a:ext cx="833368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3. </a:t>
            </a:r>
            <a:r>
              <a:rPr lang="en-US" i="1" dirty="0"/>
              <a:t>Instrument, platform and mission design considerations</a:t>
            </a:r>
            <a:endParaRPr lang="en-AU" i="1" dirty="0"/>
          </a:p>
          <a:p>
            <a:r>
              <a:rPr lang="en-US" i="1" dirty="0"/>
              <a:t>3.1.  LEO orbit sensors</a:t>
            </a:r>
          </a:p>
          <a:p>
            <a:r>
              <a:rPr lang="en-US" i="1" dirty="0"/>
              <a:t>3.2.  Geostationary orbit sensors</a:t>
            </a:r>
            <a:endParaRPr lang="en-AU" dirty="0"/>
          </a:p>
          <a:p>
            <a:r>
              <a:rPr lang="en-US" i="1" dirty="0"/>
              <a:t>3.3. Scanning time and coverage </a:t>
            </a:r>
          </a:p>
          <a:p>
            <a:r>
              <a:rPr lang="en-US" i="1" dirty="0"/>
              <a:t>3.4. Atmospheric and air-water interface corrections</a:t>
            </a:r>
            <a:endParaRPr lang="en-AU" i="1" dirty="0"/>
          </a:p>
          <a:p>
            <a:pPr lvl="1"/>
            <a:r>
              <a:rPr lang="en-US" i="1" dirty="0"/>
              <a:t>3.4.1. Aerosols</a:t>
            </a:r>
            <a:endParaRPr lang="en-AU" i="1" dirty="0"/>
          </a:p>
          <a:p>
            <a:pPr lvl="1"/>
            <a:r>
              <a:rPr lang="en-US" i="1" dirty="0"/>
              <a:t>3.4.2. Ozone and NO</a:t>
            </a:r>
            <a:r>
              <a:rPr lang="en-US" i="1" baseline="-25000" dirty="0"/>
              <a:t>2</a:t>
            </a:r>
            <a:endParaRPr lang="en-AU" i="1" dirty="0"/>
          </a:p>
          <a:p>
            <a:pPr lvl="1"/>
            <a:r>
              <a:rPr lang="en-US" i="1" dirty="0"/>
              <a:t>3.4.3. Water </a:t>
            </a:r>
            <a:r>
              <a:rPr lang="en-US" i="1" dirty="0" err="1"/>
              <a:t>vapour</a:t>
            </a:r>
            <a:endParaRPr lang="en-AU" i="1" dirty="0"/>
          </a:p>
          <a:p>
            <a:pPr lvl="1"/>
            <a:r>
              <a:rPr lang="en-US" i="1" dirty="0"/>
              <a:t>3.4.4. Sun glint avoidance and mitigation strategies</a:t>
            </a:r>
            <a:endParaRPr lang="en-AU" i="1" dirty="0"/>
          </a:p>
          <a:p>
            <a:pPr lvl="1"/>
            <a:r>
              <a:rPr lang="en-US" i="1" dirty="0"/>
              <a:t>3.4.5. Polarization</a:t>
            </a:r>
            <a:endParaRPr lang="en-AU" i="1" dirty="0"/>
          </a:p>
          <a:p>
            <a:pPr lvl="1"/>
            <a:r>
              <a:rPr lang="en-US" i="1" dirty="0"/>
              <a:t>3.4.6. Adjacency effect </a:t>
            </a:r>
            <a:endParaRPr lang="en-AU" i="1" dirty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7840" y="188180"/>
            <a:ext cx="5808639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CEOS Report Contents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 “Feasibility Study Imaging Spectrometer”: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70451029"/>
      </p:ext>
    </p:extLst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304800" y="1447800"/>
            <a:ext cx="833368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Three activities defined in this feasibility study: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 feasibility assessment of the </a:t>
            </a:r>
            <a:r>
              <a:rPr lang="en-US" b="1" dirty="0"/>
              <a:t>benefits and technological difficulties </a:t>
            </a:r>
            <a:r>
              <a:rPr lang="en-US" dirty="0"/>
              <a:t>of designing a </a:t>
            </a:r>
            <a:r>
              <a:rPr lang="en-US" b="1" dirty="0"/>
              <a:t>hyperspectral satellite mission </a:t>
            </a:r>
            <a:r>
              <a:rPr lang="en-US" dirty="0"/>
              <a:t>focused on inland, estuarine, deltaic and near coastal waters - as well as mapping macrophytes, macro-algae, seagrasses and coral reefs and shallow water bathymetry-  at significantly </a:t>
            </a:r>
            <a:r>
              <a:rPr lang="en-US" b="1" dirty="0"/>
              <a:t>higher spatial resolution than 250m.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examine </a:t>
            </a:r>
            <a:r>
              <a:rPr lang="en-US" b="1" dirty="0"/>
              <a:t>threshold and baseline observation requirements </a:t>
            </a:r>
            <a:r>
              <a:rPr lang="en-US" dirty="0"/>
              <a:t>for sensors suitable for aquatic ecosystem to inform CEOS Agencies when considering the potential to add this application area to their mission designs.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That the </a:t>
            </a:r>
            <a:r>
              <a:rPr lang="en-US" b="1" dirty="0"/>
              <a:t>GEO Water community </a:t>
            </a:r>
            <a:r>
              <a:rPr lang="en-US" dirty="0"/>
              <a:t>define inland and near-coastal water quality and benthic habitat essential variables, including an assessment of relative </a:t>
            </a:r>
            <a:r>
              <a:rPr lang="en-US" b="1" dirty="0"/>
              <a:t>priority, linked to defined economic, social and environmental benefits</a:t>
            </a:r>
            <a:r>
              <a:rPr lang="en-US" dirty="0"/>
              <a:t>. This information would be of great value in informing investment decisions.</a:t>
            </a:r>
            <a:endParaRPr lang="en-AU" dirty="0"/>
          </a:p>
          <a:p>
            <a:pPr marL="457200" indent="-457200">
              <a:buFont typeface="+mj-lt"/>
              <a:buAutoNum type="arabicPeriod"/>
            </a:pPr>
            <a:endParaRPr lang="en-AU" dirty="0"/>
          </a:p>
          <a:p>
            <a:endParaRPr lang="en-AU" dirty="0"/>
          </a:p>
          <a:p>
            <a:pPr lvl="0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73880"/>
            <a:ext cx="5560825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</a:rPr>
              <a:t>Scope of the  Feasibility Study </a:t>
            </a:r>
            <a:r>
              <a:rPr kumimoji="0" lang="en-AU" sz="28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</a:rPr>
              <a:t> (2)</a:t>
            </a:r>
            <a:endParaRPr kumimoji="0" lang="en-AU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4188179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304800" y="1447800"/>
            <a:ext cx="8333680" cy="4724400"/>
          </a:xfrm>
        </p:spPr>
        <p:txBody>
          <a:bodyPr/>
          <a:lstStyle/>
          <a:p>
            <a:r>
              <a:rPr lang="en-US" i="1" dirty="0"/>
              <a:t>3.5. Instrument artefacts</a:t>
            </a:r>
            <a:endParaRPr lang="en-AU" i="1" dirty="0"/>
          </a:p>
          <a:p>
            <a:r>
              <a:rPr lang="en-US" i="1" dirty="0"/>
              <a:t>	3.5.1. </a:t>
            </a:r>
            <a:r>
              <a:rPr lang="en-US" i="1" dirty="0" err="1"/>
              <a:t>Straylight</a:t>
            </a:r>
            <a:endParaRPr lang="en-AU" i="1" dirty="0"/>
          </a:p>
          <a:p>
            <a:r>
              <a:rPr lang="en-US" i="1" dirty="0"/>
              <a:t>	3.5.2. Striping</a:t>
            </a:r>
            <a:endParaRPr lang="en-AU" i="1" dirty="0"/>
          </a:p>
          <a:p>
            <a:r>
              <a:rPr lang="en-US" i="1" dirty="0"/>
              <a:t>	3.5.3. Linearity response</a:t>
            </a:r>
            <a:endParaRPr lang="en-AU" i="1" dirty="0"/>
          </a:p>
          <a:p>
            <a:r>
              <a:rPr lang="en-US" i="1" dirty="0"/>
              <a:t>	3.5.4. </a:t>
            </a:r>
            <a:r>
              <a:rPr lang="en-US" i="1" dirty="0" err="1"/>
              <a:t>Polarisation</a:t>
            </a:r>
            <a:endParaRPr lang="en-AU" i="1" dirty="0"/>
          </a:p>
          <a:p>
            <a:r>
              <a:rPr lang="en-US" i="1" dirty="0"/>
              <a:t>3.6. Calibration and validation</a:t>
            </a:r>
            <a:endParaRPr lang="en-AU" i="1" dirty="0"/>
          </a:p>
          <a:p>
            <a:pPr lvl="1"/>
            <a:r>
              <a:rPr lang="en-US" i="1" dirty="0"/>
              <a:t>3.6.1. Pre-launch calibration and characterization</a:t>
            </a:r>
            <a:endParaRPr lang="en-AU" i="1" dirty="0"/>
          </a:p>
          <a:p>
            <a:pPr lvl="1"/>
            <a:r>
              <a:rPr lang="en-US" i="1" dirty="0"/>
              <a:t>3.6.2. Post-launch calibration and validation</a:t>
            </a:r>
            <a:endParaRPr lang="en-AU" i="1" dirty="0"/>
          </a:p>
          <a:p>
            <a:r>
              <a:rPr lang="en-US" i="1" dirty="0"/>
              <a:t>3.7. Platform requirements incl. geometric stability</a:t>
            </a:r>
            <a:endParaRPr lang="en-AU" i="1" dirty="0"/>
          </a:p>
          <a:p>
            <a:r>
              <a:rPr lang="en-US" i="1" dirty="0"/>
              <a:t>3.8. Ancillary data requirements</a:t>
            </a:r>
          </a:p>
          <a:p>
            <a:r>
              <a:rPr lang="en-US" i="1" dirty="0"/>
              <a:t>3.9. End-to-end simulation</a:t>
            </a:r>
            <a:endParaRPr lang="en-AU" dirty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7840" y="188180"/>
            <a:ext cx="5808639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CEOS Report Contents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 “Feasibility Study Imaging Spectrometer”: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75333955"/>
      </p:ext>
    </p:extLst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-53340" y="1219200"/>
            <a:ext cx="9144000" cy="4724400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4.  Aquatic ecosystem earth observation enabling activities</a:t>
            </a:r>
            <a:endParaRPr lang="en-AU" i="1" dirty="0"/>
          </a:p>
          <a:p>
            <a:r>
              <a:rPr lang="en-US" i="1" dirty="0"/>
              <a:t>4.1. Introduction</a:t>
            </a:r>
            <a:endParaRPr lang="en-AU" i="1" dirty="0"/>
          </a:p>
          <a:p>
            <a:r>
              <a:rPr lang="en-US" i="1" dirty="0"/>
              <a:t>4.2. Studies for algorithm development</a:t>
            </a:r>
            <a:endParaRPr lang="en-AU" i="1" dirty="0"/>
          </a:p>
          <a:p>
            <a:pPr lvl="1"/>
            <a:r>
              <a:rPr lang="en-US" i="1" dirty="0"/>
              <a:t>4.2.1. Atmospheric correction</a:t>
            </a:r>
            <a:endParaRPr lang="en-AU" i="1" dirty="0"/>
          </a:p>
          <a:p>
            <a:pPr lvl="1"/>
            <a:r>
              <a:rPr lang="en-US" i="1" dirty="0"/>
              <a:t>4.2.2. Air-water interface correction</a:t>
            </a:r>
            <a:endParaRPr lang="en-AU" i="1" dirty="0"/>
          </a:p>
          <a:p>
            <a:pPr lvl="1"/>
            <a:r>
              <a:rPr lang="en-US" i="1" dirty="0"/>
              <a:t>4.2.3. In water algorithms</a:t>
            </a:r>
            <a:endParaRPr lang="en-AU" i="1" dirty="0"/>
          </a:p>
          <a:p>
            <a:pPr lvl="1"/>
            <a:r>
              <a:rPr lang="en-US" i="1" dirty="0"/>
              <a:t>4.2.3.1. Optically deep waters</a:t>
            </a:r>
            <a:endParaRPr lang="en-AU" i="1" dirty="0"/>
          </a:p>
          <a:p>
            <a:pPr lvl="1"/>
            <a:r>
              <a:rPr lang="en-US" i="1" dirty="0"/>
              <a:t>4.2.3.2. Optically shallow waters</a:t>
            </a:r>
            <a:endParaRPr lang="en-AU" i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7840" y="188180"/>
            <a:ext cx="5808639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CEOS Report Contents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 “Feasibility Study Imaging Spectrometer”: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99970353"/>
      </p:ext>
    </p:extLst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-53340" y="1219200"/>
            <a:ext cx="9144000" cy="4724400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4.3. In situ Instruments</a:t>
            </a:r>
            <a:endParaRPr lang="en-AU" i="1" dirty="0"/>
          </a:p>
          <a:p>
            <a:pPr lvl="1"/>
            <a:r>
              <a:rPr lang="en-US" i="1" dirty="0"/>
              <a:t>4.3.1. Spectroradiometers (AOP sensors) above and underwater</a:t>
            </a:r>
            <a:endParaRPr lang="en-AU" i="1" dirty="0"/>
          </a:p>
          <a:p>
            <a:pPr lvl="1"/>
            <a:r>
              <a:rPr lang="en-US" i="1" dirty="0"/>
              <a:t>4.3.2. IOP sensors</a:t>
            </a:r>
            <a:endParaRPr lang="en-AU" i="1" dirty="0"/>
          </a:p>
          <a:p>
            <a:pPr lvl="1"/>
            <a:r>
              <a:rPr lang="en-US" i="1" dirty="0"/>
              <a:t>4.3.3. Biogeochemical sensors</a:t>
            </a:r>
            <a:endParaRPr lang="en-AU" i="1" dirty="0"/>
          </a:p>
          <a:p>
            <a:r>
              <a:rPr lang="en-US" i="1" dirty="0"/>
              <a:t>4.4. Sources of uncertainties</a:t>
            </a:r>
          </a:p>
          <a:p>
            <a:r>
              <a:rPr lang="en-US" i="1" dirty="0"/>
              <a:t>4.5. Field campaigns and priorities for calibration/validation research</a:t>
            </a:r>
            <a:endParaRPr lang="en-AU" i="1" dirty="0"/>
          </a:p>
          <a:p>
            <a:r>
              <a:rPr lang="en-US" i="1" dirty="0"/>
              <a:t>4.6. Interdisciplinary science studies (data-data fusion, model-data fusion, model-data assimilation)</a:t>
            </a:r>
          </a:p>
          <a:p>
            <a:endParaRPr lang="en-US" i="1" dirty="0"/>
          </a:p>
          <a:p>
            <a:pPr marL="457200" indent="-457200">
              <a:buAutoNum type="arabicPeriod" startAt="5"/>
            </a:pPr>
            <a:r>
              <a:rPr lang="en-US" i="1" dirty="0"/>
              <a:t>Summary, conclusions, recommendations</a:t>
            </a:r>
          </a:p>
          <a:p>
            <a:pPr marL="457200" indent="-457200">
              <a:buFont typeface="Arial"/>
              <a:buAutoNum type="arabicPeriod" startAt="5"/>
            </a:pPr>
            <a:r>
              <a:rPr lang="en-US" i="1" dirty="0"/>
              <a:t>References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Appendix A: </a:t>
            </a:r>
            <a:r>
              <a:rPr lang="en-AU" i="1" dirty="0"/>
              <a:t>The forward bio-optical and atmospheric simulations</a:t>
            </a:r>
          </a:p>
          <a:p>
            <a:endParaRPr lang="en-AU" i="1" dirty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7840" y="188180"/>
            <a:ext cx="5808639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CEOS Report Contents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 “Feasibility Study Imaging Spectrometer”: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84023935"/>
      </p:ext>
    </p:extLst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Simulation results Rrs (normalized) for a range of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inland to coastal water types</a:t>
            </a:r>
            <a:endParaRPr lang="en-A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145511"/>
            <a:ext cx="6629399" cy="584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8861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AU" dirty="0"/>
          </a:p>
        </p:txBody>
      </p:sp>
      <p:grpSp>
        <p:nvGrpSpPr>
          <p:cNvPr id="3" name="Gruppieren 515"/>
          <p:cNvGrpSpPr/>
          <p:nvPr/>
        </p:nvGrpSpPr>
        <p:grpSpPr>
          <a:xfrm>
            <a:off x="1066800" y="1143000"/>
            <a:ext cx="7086600" cy="5715000"/>
            <a:chOff x="0" y="0"/>
            <a:chExt cx="5778575" cy="5086350"/>
          </a:xfrm>
        </p:grpSpPr>
        <p:grpSp>
          <p:nvGrpSpPr>
            <p:cNvPr id="4" name="Gruppieren 19"/>
            <p:cNvGrpSpPr/>
            <p:nvPr/>
          </p:nvGrpSpPr>
          <p:grpSpPr>
            <a:xfrm>
              <a:off x="0" y="0"/>
              <a:ext cx="5358129" cy="4607834"/>
              <a:chOff x="0" y="553"/>
              <a:chExt cx="5358383" cy="4607469"/>
            </a:xfrm>
          </p:grpSpPr>
          <p:pic>
            <p:nvPicPr>
              <p:cNvPr id="9" name="Grafik 2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553"/>
                <a:ext cx="2633471" cy="2239173"/>
              </a:xfrm>
              <a:prstGeom prst="rect">
                <a:avLst/>
              </a:prstGeom>
            </p:spPr>
          </p:pic>
          <p:pic>
            <p:nvPicPr>
              <p:cNvPr id="10" name="Grafik 2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24912" y="9697"/>
                <a:ext cx="2633471" cy="2239173"/>
              </a:xfrm>
              <a:prstGeom prst="rect">
                <a:avLst/>
              </a:prstGeom>
            </p:spPr>
          </p:pic>
          <p:pic>
            <p:nvPicPr>
              <p:cNvPr id="11" name="Grafik 2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2368849"/>
                <a:ext cx="2633471" cy="2239173"/>
              </a:xfrm>
              <a:prstGeom prst="rect">
                <a:avLst/>
              </a:prstGeom>
            </p:spPr>
          </p:pic>
          <p:grpSp>
            <p:nvGrpSpPr>
              <p:cNvPr id="12" name="Gruppieren 25"/>
              <p:cNvGrpSpPr/>
              <p:nvPr/>
            </p:nvGrpSpPr>
            <p:grpSpPr>
              <a:xfrm>
                <a:off x="329184" y="960120"/>
                <a:ext cx="3010538" cy="2594611"/>
                <a:chOff x="0" y="0"/>
                <a:chExt cx="3011647" cy="2595021"/>
              </a:xfrm>
            </p:grpSpPr>
            <p:sp>
              <p:nvSpPr>
                <p:cNvPr id="13" name="Textfeld 2"/>
                <p:cNvSpPr txBox="1">
                  <a:spLocks noChangeArrowheads="1"/>
                </p:cNvSpPr>
                <p:nvPr/>
              </p:nvSpPr>
              <p:spPr bwMode="auto">
                <a:xfrm>
                  <a:off x="0" y="13447"/>
                  <a:ext cx="214630" cy="22161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0" tIns="54000" rIns="0" bIns="0" anchor="ctr" anchorCtr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de-DE" sz="900">
                      <a:effectLst/>
                      <a:latin typeface="Arial" panose="020B0604020202020204" pitchFamily="34" charset="0"/>
                      <a:ea typeface="Calibri" panose="020F0502020204030204" pitchFamily="34" charset="0"/>
                    </a:rPr>
                    <a:t>A</a:t>
                  </a:r>
                  <a:endParaRPr lang="en-AU" sz="10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endParaRPr>
                </a:p>
              </p:txBody>
            </p:sp>
            <p:sp>
              <p:nvSpPr>
                <p:cNvPr id="14" name="Textfeld 2"/>
                <p:cNvSpPr txBox="1">
                  <a:spLocks noChangeArrowheads="1"/>
                </p:cNvSpPr>
                <p:nvPr/>
              </p:nvSpPr>
              <p:spPr bwMode="auto">
                <a:xfrm>
                  <a:off x="0" y="2373406"/>
                  <a:ext cx="214630" cy="22161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0" tIns="54000" rIns="0" bIns="0" anchor="ctr" anchorCtr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de-DE" sz="900">
                      <a:effectLst/>
                      <a:latin typeface="Arial" panose="020B0604020202020204" pitchFamily="34" charset="0"/>
                      <a:ea typeface="Calibri" panose="020F0502020204030204" pitchFamily="34" charset="0"/>
                    </a:rPr>
                    <a:t>C</a:t>
                  </a:r>
                  <a:endParaRPr lang="en-AU" sz="10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endParaRPr>
                </a:p>
              </p:txBody>
            </p:sp>
            <p:sp>
              <p:nvSpPr>
                <p:cNvPr id="15" name="Textfeld 2"/>
                <p:cNvSpPr txBox="1">
                  <a:spLocks noChangeArrowheads="1"/>
                </p:cNvSpPr>
                <p:nvPr/>
              </p:nvSpPr>
              <p:spPr bwMode="auto">
                <a:xfrm>
                  <a:off x="2797017" y="0"/>
                  <a:ext cx="214630" cy="22161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0" tIns="54000" rIns="0" bIns="0" anchor="ctr" anchorCtr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de-DE" sz="900">
                      <a:effectLst/>
                      <a:latin typeface="Arial" panose="020B0604020202020204" pitchFamily="34" charset="0"/>
                      <a:ea typeface="Calibri" panose="020F0502020204030204" pitchFamily="34" charset="0"/>
                    </a:rPr>
                    <a:t>B</a:t>
                  </a:r>
                  <a:endParaRPr lang="en-AU" sz="10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5" name="Textfeld 18"/>
            <p:cNvSpPr txBox="1"/>
            <p:nvPr/>
          </p:nvSpPr>
          <p:spPr>
            <a:xfrm>
              <a:off x="8965" y="4661535"/>
              <a:ext cx="5769610" cy="424815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000" b="1">
                  <a:solidFill>
                    <a:srgbClr val="4F81BD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Figure 10: Spectral resolution for (A) TSM range 0.2 - 10 mg/l, (B) CHL range 0.2 – 5 µg/l, (C) S</a:t>
              </a:r>
              <a:r>
                <a:rPr lang="en-US" sz="1000" b="1" baseline="-25000">
                  <a:solidFill>
                    <a:srgbClr val="4F81BD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CDOM</a:t>
              </a:r>
              <a:r>
                <a:rPr lang="en-US" sz="1000" b="1">
                  <a:solidFill>
                    <a:srgbClr val="4F81BD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range 0.010 – 0.020 nm</a:t>
              </a:r>
              <a:r>
                <a:rPr lang="en-US" sz="1000" b="1" baseline="30000">
                  <a:solidFill>
                    <a:srgbClr val="4F81BD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en-US" sz="1000" b="1">
                  <a:solidFill>
                    <a:srgbClr val="4F81BD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, (D) depth range 0.01 – 10 m.</a:t>
              </a:r>
              <a:endParaRPr lang="en-AU" sz="900" b="1">
                <a:solidFill>
                  <a:srgbClr val="4F81BD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" name="Gruppieren 514"/>
            <p:cNvGrpSpPr/>
            <p:nvPr/>
          </p:nvGrpSpPr>
          <p:grpSpPr>
            <a:xfrm>
              <a:off x="2725335" y="2366682"/>
              <a:ext cx="2635495" cy="2241177"/>
              <a:chOff x="64" y="0"/>
              <a:chExt cx="2635495" cy="2241177"/>
            </a:xfrm>
          </p:grpSpPr>
          <p:pic>
            <p:nvPicPr>
              <p:cNvPr id="7" name="Grafik 51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" y="0"/>
                <a:ext cx="2635495" cy="2241177"/>
              </a:xfrm>
              <a:prstGeom prst="rect">
                <a:avLst/>
              </a:prstGeom>
            </p:spPr>
          </p:pic>
          <p:sp>
            <p:nvSpPr>
              <p:cNvPr id="8" name="Textfeld 2"/>
              <p:cNvSpPr txBox="1">
                <a:spLocks noChangeArrowheads="1"/>
              </p:cNvSpPr>
              <p:nvPr/>
            </p:nvSpPr>
            <p:spPr bwMode="auto">
              <a:xfrm>
                <a:off x="403412" y="896471"/>
                <a:ext cx="214541" cy="22159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0" tIns="54000" rIns="0" bIns="0" anchor="ctr" anchorCtr="0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sz="90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D</a:t>
                </a:r>
                <a:endParaRPr lang="en-AU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p:grpSp>
      </p:grpSp>
      <p:sp>
        <p:nvSpPr>
          <p:cNvPr id="16" name="Rectangle 15"/>
          <p:cNvSpPr/>
          <p:nvPr/>
        </p:nvSpPr>
        <p:spPr>
          <a:xfrm>
            <a:off x="1905000" y="15573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results of spectral resolution for a range of inland to coastal water types </a:t>
            </a:r>
          </a:p>
          <a:p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(Y-axis is spectral resolution)</a:t>
            </a:r>
            <a:endParaRPr lang="en-AU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189085"/>
      </p:ext>
    </p:extLst>
  </p:cSld>
  <p:clrMapOvr>
    <a:masterClrMapping/>
  </p:clrMapOvr>
  <p:transition xmlns:p14="http://schemas.microsoft.com/office/powerpoint/2010/main"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21"/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0" y="26471"/>
            <a:ext cx="3886199" cy="683152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918282" y="1295400"/>
            <a:ext cx="5225718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 rtl="0" latinLnBrk="1" hangingPunct="0"/>
            <a:r>
              <a:rPr kumimoji="0" lang="en-AU" sz="2400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FillTx/>
              </a:rPr>
              <a:t>1</a:t>
            </a:r>
            <a:r>
              <a:rPr kumimoji="0" lang="en-AU" sz="2400" i="0" u="none" strike="noStrike" cap="none" spc="0" normalizeH="0" baseline="3000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FillTx/>
              </a:rPr>
              <a:t>st</a:t>
            </a:r>
            <a:r>
              <a:rPr kumimoji="0" lang="en-AU" sz="2400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FillTx/>
              </a:rPr>
              <a:t> and 2</a:t>
            </a:r>
            <a:r>
              <a:rPr kumimoji="0" lang="en-AU" sz="2400" i="0" u="none" strike="noStrike" cap="none" spc="0" normalizeH="0" baseline="3000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FillTx/>
              </a:rPr>
              <a:t>nd</a:t>
            </a:r>
            <a:r>
              <a:rPr kumimoji="0" lang="en-AU" sz="2400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FillTx/>
              </a:rPr>
              <a:t> derivatives of Rrs </a:t>
            </a: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 </a:t>
            </a:r>
          </a:p>
          <a:p>
            <a:pPr algn="l" rtl="0" latinLnBrk="1" hangingPunct="0"/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range of inland to coastal water types 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1" i="0" u="none" strike="noStrike" cap="none" spc="0" normalizeH="0" baseline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18959245"/>
      </p:ext>
    </p:extLst>
  </p:cSld>
  <p:clrMapOvr>
    <a:masterClrMapping/>
  </p:clrMapOvr>
  <p:transition xmlns:p14="http://schemas.microsoft.com/office/powerpoint/2010/main"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73" y="304800"/>
            <a:ext cx="8461374" cy="852487"/>
          </a:xfrm>
        </p:spPr>
        <p:txBody>
          <a:bodyPr/>
          <a:lstStyle/>
          <a:p>
            <a:pPr algn="ctr"/>
            <a: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Spectral resolution (in 2.5 nm steps) required to </a:t>
            </a:r>
            <a:b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resolve required variable concentration range reflectance: </a:t>
            </a:r>
            <a:b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varies from low to high concentrations</a:t>
            </a:r>
            <a:endParaRPr lang="en-A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321" y="1401763"/>
            <a:ext cx="8910679" cy="410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4960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Simulations showing how spectral peaks shift with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changing concentrations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(standard concentrations scenario)</a:t>
            </a:r>
            <a:endParaRPr lang="en-A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grpSp>
        <p:nvGrpSpPr>
          <p:cNvPr id="4" name="Gruppieren 500"/>
          <p:cNvGrpSpPr/>
          <p:nvPr/>
        </p:nvGrpSpPr>
        <p:grpSpPr>
          <a:xfrm>
            <a:off x="374818" y="1127125"/>
            <a:ext cx="8445332" cy="5672244"/>
            <a:chOff x="6848" y="0"/>
            <a:chExt cx="5881373" cy="4465940"/>
          </a:xfrm>
        </p:grpSpPr>
        <p:sp>
          <p:nvSpPr>
            <p:cNvPr id="5" name="Textfeld 287"/>
            <p:cNvSpPr txBox="1"/>
            <p:nvPr/>
          </p:nvSpPr>
          <p:spPr>
            <a:xfrm>
              <a:off x="118872" y="4078224"/>
              <a:ext cx="5769349" cy="387716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600" b="1" dirty="0">
                  <a:solidFill>
                    <a:srgbClr val="4F81BD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Figure 35: Maximum change of R</a:t>
              </a:r>
              <a:r>
                <a:rPr lang="en-US" sz="1600" b="1" baseline="-25000" dirty="0">
                  <a:solidFill>
                    <a:srgbClr val="4F81BD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rs</a:t>
              </a:r>
              <a:r>
                <a:rPr lang="en-US" sz="1600" b="1" dirty="0">
                  <a:solidFill>
                    <a:srgbClr val="4F81BD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for a 10% change of the parameter indicated top right for the standard scenarios.</a:t>
              </a:r>
              <a:endParaRPr lang="en-AU" sz="1400" b="1" dirty="0">
                <a:solidFill>
                  <a:srgbClr val="4F81BD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" name="Gruppieren 498"/>
            <p:cNvGrpSpPr/>
            <p:nvPr/>
          </p:nvGrpSpPr>
          <p:grpSpPr>
            <a:xfrm>
              <a:off x="6848" y="0"/>
              <a:ext cx="5875039" cy="3931919"/>
              <a:chOff x="6848" y="0"/>
              <a:chExt cx="5875039" cy="3931919"/>
            </a:xfrm>
          </p:grpSpPr>
          <p:pic>
            <p:nvPicPr>
              <p:cNvPr id="7" name="Grafik 46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48" y="0"/>
                <a:ext cx="2866662" cy="1911095"/>
              </a:xfrm>
              <a:prstGeom prst="rect">
                <a:avLst/>
              </a:prstGeom>
            </p:spPr>
          </p:pic>
          <p:pic>
            <p:nvPicPr>
              <p:cNvPr id="8" name="Grafik 46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5224" y="0"/>
                <a:ext cx="2866662" cy="1911096"/>
              </a:xfrm>
              <a:prstGeom prst="rect">
                <a:avLst/>
              </a:prstGeom>
            </p:spPr>
          </p:pic>
          <p:pic>
            <p:nvPicPr>
              <p:cNvPr id="9" name="Grafik 25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48" y="2020824"/>
                <a:ext cx="2866662" cy="1911095"/>
              </a:xfrm>
              <a:prstGeom prst="rect">
                <a:avLst/>
              </a:prstGeom>
            </p:spPr>
          </p:pic>
          <p:pic>
            <p:nvPicPr>
              <p:cNvPr id="10" name="Grafik 49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5225" y="2020824"/>
                <a:ext cx="2866662" cy="191109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7553627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0"/>
            <a:ext cx="11791934" cy="62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pSp>
        <p:nvGrpSpPr>
          <p:cNvPr id="4" name="Gruppieren 77"/>
          <p:cNvGrpSpPr/>
          <p:nvPr/>
        </p:nvGrpSpPr>
        <p:grpSpPr>
          <a:xfrm>
            <a:off x="457201" y="1143000"/>
            <a:ext cx="7315200" cy="5647958"/>
            <a:chOff x="9180" y="0"/>
            <a:chExt cx="5878436" cy="4503064"/>
          </a:xfrm>
        </p:grpSpPr>
        <p:sp>
          <p:nvSpPr>
            <p:cNvPr id="5" name="Textfeld 78"/>
            <p:cNvSpPr txBox="1"/>
            <p:nvPr/>
          </p:nvSpPr>
          <p:spPr>
            <a:xfrm>
              <a:off x="118872" y="4078224"/>
              <a:ext cx="5768744" cy="424840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000" b="1">
                  <a:solidFill>
                    <a:srgbClr val="4F81BD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Figure 36: Maximum change of R</a:t>
              </a:r>
              <a:r>
                <a:rPr lang="en-US" sz="1000" b="1" baseline="-25000">
                  <a:solidFill>
                    <a:srgbClr val="4F81BD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rs</a:t>
              </a:r>
              <a:r>
                <a:rPr lang="en-US" sz="1000" b="1">
                  <a:solidFill>
                    <a:srgbClr val="4F81BD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for a 10% change of the parameter indicated top right for the extreme scenarios. </a:t>
              </a:r>
              <a:endParaRPr lang="en-AU" sz="900" b="1">
                <a:solidFill>
                  <a:srgbClr val="4F81BD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" name="Gruppieren 79"/>
            <p:cNvGrpSpPr/>
            <p:nvPr/>
          </p:nvGrpSpPr>
          <p:grpSpPr>
            <a:xfrm>
              <a:off x="9180" y="0"/>
              <a:ext cx="5870478" cy="3931919"/>
              <a:chOff x="9180" y="0"/>
              <a:chExt cx="5870478" cy="3931919"/>
            </a:xfrm>
          </p:grpSpPr>
          <p:pic>
            <p:nvPicPr>
              <p:cNvPr id="7" name="Grafik 9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80" y="0"/>
                <a:ext cx="2861996" cy="1911096"/>
              </a:xfrm>
              <a:prstGeom prst="rect">
                <a:avLst/>
              </a:prstGeom>
            </p:spPr>
          </p:pic>
          <p:pic>
            <p:nvPicPr>
              <p:cNvPr id="8" name="Grafik 9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7450" y="1"/>
                <a:ext cx="2862208" cy="1911094"/>
              </a:xfrm>
              <a:prstGeom prst="rect">
                <a:avLst/>
              </a:prstGeom>
            </p:spPr>
          </p:pic>
          <p:pic>
            <p:nvPicPr>
              <p:cNvPr id="9" name="Grafik 9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81" y="2020825"/>
                <a:ext cx="2861993" cy="1911094"/>
              </a:xfrm>
              <a:prstGeom prst="rect">
                <a:avLst/>
              </a:prstGeom>
            </p:spPr>
          </p:pic>
          <p:pic>
            <p:nvPicPr>
              <p:cNvPr id="10" name="Grafik 9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7558" y="2020825"/>
                <a:ext cx="2861993" cy="1911094"/>
              </a:xfrm>
              <a:prstGeom prst="rect">
                <a:avLst/>
              </a:prstGeom>
            </p:spPr>
          </p:pic>
        </p:grpSp>
      </p:grp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141505"/>
            <a:ext cx="1179193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de-DE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de-DE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28800" y="9077"/>
            <a:ext cx="5715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Simulations showing how spectral peaks shift with changing concentrations </a:t>
            </a:r>
          </a:p>
          <a:p>
            <a:pPr algn="ctr"/>
            <a:r>
              <a:rPr lang="en-US" dirty="0">
                <a:solidFill>
                  <a:srgbClr val="FFFFFF"/>
                </a:solidFill>
              </a:rPr>
              <a:t>(extreme concentrations  scenario)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7872"/>
      </p:ext>
    </p:extLst>
  </p:cSld>
  <p:clrMapOvr>
    <a:masterClrMapping/>
  </p:clrMapOvr>
  <p:transition xmlns:p14="http://schemas.microsoft.com/office/powerpoint/2010/main"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5638800" cy="974725"/>
          </a:xfrm>
        </p:spPr>
        <p:txBody>
          <a:bodyPr/>
          <a:lstStyle/>
          <a:p>
            <a:r>
              <a:rPr lang="en-AU" sz="2800" dirty="0"/>
              <a:t>Possible augmentation bands to multispectral land sensors</a:t>
            </a:r>
          </a:p>
        </p:txBody>
      </p:sp>
      <p:pic>
        <p:nvPicPr>
          <p:cNvPr id="4" name="Grafik 540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19200"/>
            <a:ext cx="7010399" cy="4343399"/>
          </a:xfrm>
          <a:prstGeom prst="rect">
            <a:avLst/>
          </a:prstGeom>
        </p:spPr>
      </p:pic>
      <p:sp>
        <p:nvSpPr>
          <p:cNvPr id="5" name="Textfeld 534"/>
          <p:cNvSpPr txBox="1"/>
          <p:nvPr/>
        </p:nvSpPr>
        <p:spPr>
          <a:xfrm>
            <a:off x="1059976" y="5654674"/>
            <a:ext cx="6636224" cy="738664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0"/>
              </a:spcAft>
            </a:pPr>
            <a:r>
              <a:rPr lang="en-US" sz="1600" b="1" dirty="0">
                <a:solidFill>
                  <a:schemeClr val="tx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Histograms of wavelengths of maximum: The histogram "all" is the sum of the histograms for CHL, CYA, TSM, CDOM  and S(CDOM). The labels A to H indicate the most sensitive spectral regions.</a:t>
            </a:r>
            <a:endParaRPr lang="en-AU" sz="1400" b="1" dirty="0">
              <a:solidFill>
                <a:schemeClr val="tx1">
                  <a:lumMod val="75000"/>
                </a:schemeClr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407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/>
          </p:nvPr>
        </p:nvSpPr>
        <p:spPr>
          <a:xfrm>
            <a:off x="228600" y="1447800"/>
            <a:ext cx="8839200" cy="472440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Lead: CSIRO - Arnold Dekker; Coordinator: DLR - Nicole Pinnel</a:t>
            </a:r>
          </a:p>
          <a:p>
            <a:pPr marL="0" lvl="0" indent="0">
              <a:buNone/>
            </a:pPr>
            <a:r>
              <a:rPr lang="en-US" dirty="0"/>
              <a:t>Members: (for non-CEOS </a:t>
            </a:r>
            <a:r>
              <a:rPr lang="en-US" dirty="0" err="1"/>
              <a:t>organisations</a:t>
            </a:r>
            <a:r>
              <a:rPr lang="en-US" dirty="0"/>
              <a:t> the country is given)	</a:t>
            </a:r>
          </a:p>
          <a:p>
            <a:pPr marL="0" lvl="0" indent="0">
              <a:buNone/>
            </a:pPr>
            <a:r>
              <a:rPr lang="en-US" sz="1800" dirty="0"/>
              <a:t>CNES		Marie-Jose Lefevre &amp; Xavier Briottet</a:t>
            </a:r>
          </a:p>
          <a:p>
            <a:pPr marL="0" lvl="0" indent="0">
              <a:buNone/>
            </a:pPr>
            <a:r>
              <a:rPr lang="en-US" sz="1800" dirty="0"/>
              <a:t>DLR		Peter Gege, Harald Krawczyk, </a:t>
            </a:r>
            <a:r>
              <a:rPr lang="en-US" sz="1800" dirty="0" err="1"/>
              <a:t>Bingfried</a:t>
            </a:r>
            <a:r>
              <a:rPr lang="en-US" sz="1800" dirty="0"/>
              <a:t> </a:t>
            </a:r>
            <a:r>
              <a:rPr lang="en-US" sz="1800" dirty="0" err="1"/>
              <a:t>Pflug</a:t>
            </a:r>
            <a:r>
              <a:rPr lang="en-US" sz="1800" dirty="0"/>
              <a:t>, Birgit </a:t>
            </a:r>
            <a:r>
              <a:rPr lang="en-US" sz="1800" dirty="0" err="1"/>
              <a:t>Gerasch</a:t>
            </a:r>
            <a:endParaRPr lang="en-US" sz="1800" dirty="0"/>
          </a:p>
          <a:p>
            <a:pPr marL="0" lvl="0" indent="0">
              <a:buNone/>
            </a:pPr>
            <a:r>
              <a:rPr lang="en-US" sz="1800" dirty="0"/>
              <a:t>EOMAP		Thomas Heege (Germany)</a:t>
            </a:r>
          </a:p>
          <a:p>
            <a:pPr marL="0" lvl="0" indent="0">
              <a:buNone/>
            </a:pPr>
            <a:r>
              <a:rPr lang="en-US" sz="1800" dirty="0"/>
              <a:t>CNR		Federica Braga, Claudia Giardino &amp; Vittorio Brando (Italy)</a:t>
            </a:r>
          </a:p>
          <a:p>
            <a:pPr marL="0" lvl="0" indent="0">
              <a:buNone/>
            </a:pPr>
            <a:r>
              <a:rPr lang="en-US" sz="1800" dirty="0"/>
              <a:t>NASA		Kevin Turpie &amp; </a:t>
            </a:r>
            <a:r>
              <a:rPr lang="en-AU" sz="1800" dirty="0" err="1"/>
              <a:t>Nima</a:t>
            </a:r>
            <a:r>
              <a:rPr lang="en-AU" sz="1800" dirty="0"/>
              <a:t> </a:t>
            </a:r>
            <a:r>
              <a:rPr lang="en-AU" sz="1800" dirty="0" err="1"/>
              <a:t>Pahlevan</a:t>
            </a:r>
            <a:r>
              <a:rPr lang="en-AU" sz="1800" dirty="0"/>
              <a:t> 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CSA		Martin Bergeron &amp; Maycira Costa</a:t>
            </a:r>
          </a:p>
          <a:p>
            <a:pPr marL="0" indent="0">
              <a:buNone/>
            </a:pPr>
            <a:r>
              <a:rPr lang="en-US" sz="1800" dirty="0"/>
              <a:t>USGS		Thomas Cecere</a:t>
            </a:r>
          </a:p>
          <a:p>
            <a:pPr marL="0" indent="0">
              <a:buNone/>
            </a:pPr>
            <a:r>
              <a:rPr lang="en-US" sz="1800" dirty="0" err="1"/>
              <a:t>WaterInsight</a:t>
            </a:r>
            <a:r>
              <a:rPr lang="en-US" sz="1800" dirty="0"/>
              <a:t>	Steef Peters (Netherlands) </a:t>
            </a:r>
          </a:p>
          <a:p>
            <a:pPr marL="0" indent="0">
              <a:buNone/>
            </a:pPr>
            <a:r>
              <a:rPr lang="en-US" sz="1800" dirty="0"/>
              <a:t>TNO		Andy Court (Netherlands) </a:t>
            </a:r>
          </a:p>
          <a:p>
            <a:pPr marL="0" lvl="0" indent="0">
              <a:buNone/>
            </a:pPr>
            <a:r>
              <a:rPr lang="en-US" sz="1800" dirty="0"/>
              <a:t>(NSO)		Mark Loos &amp; Joost </a:t>
            </a:r>
            <a:r>
              <a:rPr lang="en-US" sz="1800" dirty="0" err="1"/>
              <a:t>Carpaaij</a:t>
            </a:r>
            <a:endParaRPr lang="en-US" sz="1800" dirty="0"/>
          </a:p>
          <a:p>
            <a:pPr marL="0" lvl="0" indent="0">
              <a:buNone/>
            </a:pPr>
            <a:r>
              <a:rPr lang="en-US" sz="1800" dirty="0"/>
              <a:t>(EC)		Astrid-Christine Koch &amp; Catharina </a:t>
            </a:r>
            <a:r>
              <a:rPr lang="en-US" sz="1800" dirty="0" err="1"/>
              <a:t>Bamps</a:t>
            </a:r>
            <a:endParaRPr lang="en-US" sz="1800" dirty="0"/>
          </a:p>
          <a:p>
            <a:pPr marL="0" lvl="0" indent="0">
              <a:buNone/>
            </a:pPr>
            <a:r>
              <a:rPr lang="en-US" sz="1800" dirty="0"/>
              <a:t>CSIRO		</a:t>
            </a:r>
            <a:r>
              <a:rPr lang="en-US" sz="1800" dirty="0" err="1"/>
              <a:t>Hannelie</a:t>
            </a:r>
            <a:r>
              <a:rPr lang="en-US" sz="1800" dirty="0"/>
              <a:t> Botha &amp; Antonio Robles-Kelly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61950"/>
            <a:ext cx="7315200" cy="131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5000" y="76200"/>
            <a:ext cx="6019800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CEOS Team</a:t>
            </a:r>
          </a:p>
          <a:p>
            <a:pPr lvl="0" algn="l" rtl="0" latinLnBrk="1" hangingPunct="0"/>
            <a:r>
              <a:rPr lang="en-US" sz="2400" dirty="0">
                <a:solidFill>
                  <a:srgbClr val="FFFFFF"/>
                </a:solidFill>
              </a:rPr>
              <a:t> “Feasibility Study Imaging Spectrometer”: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955110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0"/>
            <a:ext cx="6324600" cy="1127125"/>
          </a:xfrm>
        </p:spPr>
        <p:txBody>
          <a:bodyPr/>
          <a:lstStyle/>
          <a:p>
            <a:pPr algn="ctr"/>
            <a:r>
              <a:rPr lang="en-AU" sz="1800" dirty="0">
                <a:latin typeface="Arial" panose="020B0604020202020204" pitchFamily="34" charset="0"/>
                <a:cs typeface="Arial" panose="020B0604020202020204" pitchFamily="34" charset="0"/>
              </a:rPr>
              <a:t>Trade-off between spatial, spectral and radiometric resolution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461375" cy="4572855"/>
          </a:xfrm>
        </p:spPr>
        <p:txBody>
          <a:bodyPr/>
          <a:lstStyle/>
          <a:p>
            <a:pPr marL="0" indent="0">
              <a:buNone/>
            </a:pPr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The priority in specifications for an aquatic ecosystem imaging spectrometer (or many multi-bands sensor is: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Spatial resolution (as not getting a pure pixel avoids any measurement at all)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Spectral resolution (to discriminate between all the many variables)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Radiometric resolution: should be as high as possible given priorities 1 and 2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Temporal resolution (varies from once a season to hourly intervals) can be solved by LEO+GEO and /or constellations of LEO’s</a:t>
            </a:r>
          </a:p>
        </p:txBody>
      </p:sp>
    </p:spTree>
    <p:extLst>
      <p:ext uri="{BB962C8B-B14F-4D97-AF65-F5344CB8AC3E}">
        <p14:creationId xmlns:p14="http://schemas.microsoft.com/office/powerpoint/2010/main" val="3461285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228600" y="1524000"/>
            <a:ext cx="8610600" cy="4724400"/>
          </a:xfrm>
        </p:spPr>
        <p:txBody>
          <a:bodyPr/>
          <a:lstStyle/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April 2016 	</a:t>
            </a:r>
            <a:r>
              <a:rPr lang="en-AU" dirty="0" smtClean="0"/>
              <a:t>Study Team established</a:t>
            </a:r>
            <a:endParaRPr lang="en-AU" dirty="0"/>
          </a:p>
          <a:p>
            <a:pPr marL="0" indent="0">
              <a:buNone/>
            </a:pPr>
            <a:r>
              <a:rPr lang="en-AU" dirty="0"/>
              <a:t>May 2016 	Contents </a:t>
            </a:r>
            <a:r>
              <a:rPr lang="en-AU" dirty="0" smtClean="0"/>
              <a:t>agreed</a:t>
            </a:r>
            <a:endParaRPr lang="en-AU" dirty="0"/>
          </a:p>
          <a:p>
            <a:pPr marL="0" indent="0">
              <a:buNone/>
            </a:pPr>
            <a:r>
              <a:rPr lang="en-AU" dirty="0"/>
              <a:t>June 2016:	</a:t>
            </a:r>
            <a:r>
              <a:rPr lang="en-AU" dirty="0" smtClean="0"/>
              <a:t>Chapter leads </a:t>
            </a:r>
            <a:r>
              <a:rPr lang="en-AU" dirty="0"/>
              <a:t>and co-</a:t>
            </a:r>
            <a:r>
              <a:rPr lang="en-AU" dirty="0" smtClean="0"/>
              <a:t>authors nominated</a:t>
            </a:r>
            <a:endParaRPr lang="en-AU" dirty="0"/>
          </a:p>
          <a:p>
            <a:pPr marL="0" indent="0">
              <a:buNone/>
            </a:pPr>
            <a:r>
              <a:rPr lang="en-AU" dirty="0"/>
              <a:t>Sept. 2016 	Summary presented at (CEOS-SIT) Oxford UK</a:t>
            </a:r>
          </a:p>
          <a:p>
            <a:pPr marL="0" indent="0">
              <a:buNone/>
            </a:pPr>
            <a:r>
              <a:rPr lang="en-AU" dirty="0"/>
              <a:t>Nov 2016	CEOS Plenary: Full draft approximately 80 % ready </a:t>
            </a: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>
                <a:solidFill>
                  <a:srgbClr val="FF0000"/>
                </a:solidFill>
              </a:rPr>
              <a:t>April 2017 </a:t>
            </a:r>
            <a:r>
              <a:rPr lang="en-AU" dirty="0"/>
              <a:t>	</a:t>
            </a:r>
            <a:r>
              <a:rPr lang="en-AU" dirty="0" smtClean="0"/>
              <a:t>Detailed Technical analysis &amp; sensor simulations finalised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May </a:t>
            </a:r>
            <a:r>
              <a:rPr lang="en-US" dirty="0">
                <a:solidFill>
                  <a:srgbClr val="FF0000"/>
                </a:solidFill>
              </a:rPr>
              <a:t>2017 </a:t>
            </a:r>
            <a:r>
              <a:rPr lang="en-US" dirty="0"/>
              <a:t>	</a:t>
            </a:r>
            <a:r>
              <a:rPr lang="en-US" dirty="0" smtClean="0"/>
              <a:t>Final draft </a:t>
            </a:r>
            <a:r>
              <a:rPr lang="en-US" dirty="0"/>
              <a:t>report </a:t>
            </a:r>
            <a:r>
              <a:rPr lang="en-US" dirty="0" smtClean="0"/>
              <a:t>ready </a:t>
            </a:r>
            <a:r>
              <a:rPr lang="en-US" dirty="0"/>
              <a:t>for </a:t>
            </a:r>
            <a:r>
              <a:rPr lang="en-US" dirty="0" smtClean="0"/>
              <a:t>wider expert review</a:t>
            </a: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2636519" y="381000"/>
            <a:ext cx="4145281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 rtl="0" latinLnBrk="1" hangingPunct="0"/>
            <a:r>
              <a:rPr lang="en-AU" sz="3200" dirty="0" smtClean="0">
                <a:solidFill>
                  <a:srgbClr val="FFFFFF"/>
                </a:solidFill>
              </a:rPr>
              <a:t>Progress to date</a:t>
            </a:r>
            <a:endParaRPr lang="en-AU" sz="3200" dirty="0">
              <a:solidFill>
                <a:srgbClr val="FFFFFF"/>
              </a:solidFill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053886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219200" y="6400800"/>
            <a:ext cx="7167562" cy="250825"/>
          </a:xfrm>
          <a:prstGeom prst="rect">
            <a:avLst/>
          </a:prstGeom>
        </p:spPr>
        <p:txBody>
          <a:bodyPr/>
          <a:lstStyle/>
          <a:p>
            <a:r>
              <a:rPr lang="en-AU" dirty="0" smtClean="0"/>
              <a:t>Source: CSIRO</a:t>
            </a:r>
            <a:endParaRPr lang="en-AU" b="0" dirty="0">
              <a:solidFill>
                <a:schemeClr val="tx1"/>
              </a:solidFill>
            </a:endParaRP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66" y="1480456"/>
            <a:ext cx="3575050" cy="486566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dirty="0">
                <a:latin typeface="Calibri" pitchFamily="34" charset="0"/>
              </a:rPr>
              <a:t>Reflectance</a:t>
            </a:r>
            <a:endParaRPr lang="en-GB" sz="2000" dirty="0">
              <a:latin typeface="Calibri" pitchFamily="34" charset="0"/>
            </a:endParaRPr>
          </a:p>
          <a:p>
            <a:pPr lvl="1">
              <a:lnSpc>
                <a:spcPct val="80000"/>
              </a:lnSpc>
            </a:pPr>
            <a:endParaRPr lang="en-GB" sz="2000" dirty="0">
              <a:latin typeface="Calibri" pitchFamily="34" charset="0"/>
            </a:endParaRPr>
          </a:p>
          <a:p>
            <a:pPr lvl="1">
              <a:lnSpc>
                <a:spcPct val="80000"/>
              </a:lnSpc>
              <a:buNone/>
            </a:pPr>
            <a:endParaRPr lang="en-AU" sz="2000" dirty="0">
              <a:latin typeface="Calibri" pitchFamily="34" charset="0"/>
            </a:endParaRPr>
          </a:p>
        </p:txBody>
      </p:sp>
      <p:pic>
        <p:nvPicPr>
          <p:cNvPr id="10" name="Picture 5" descr="C:\CLW_Dec09\field_work\201001_04_LakeBurleyGriffin\07Jan2010_LBG_1\Photos\P1070017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559" y="1412399"/>
            <a:ext cx="4321591" cy="476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917" y="1858048"/>
            <a:ext cx="3446353" cy="225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" name="Group 16"/>
          <p:cNvGrpSpPr/>
          <p:nvPr/>
        </p:nvGrpSpPr>
        <p:grpSpPr>
          <a:xfrm>
            <a:off x="473594" y="4512036"/>
            <a:ext cx="3241676" cy="1456676"/>
            <a:chOff x="495366" y="4653554"/>
            <a:chExt cx="3241676" cy="1456676"/>
          </a:xfrm>
        </p:grpSpPr>
        <p:pic>
          <p:nvPicPr>
            <p:cNvPr id="8" name="Picture 7" descr="DSCN1909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2897" y="4653554"/>
              <a:ext cx="866614" cy="649961"/>
            </a:xfrm>
            <a:prstGeom prst="rect">
              <a:avLst/>
            </a:prstGeom>
            <a:ln w="50800">
              <a:solidFill>
                <a:srgbClr val="C00000"/>
              </a:solidFill>
            </a:ln>
          </p:spPr>
        </p:pic>
        <p:pic>
          <p:nvPicPr>
            <p:cNvPr id="9" name="Picture 8" descr="DSCN1912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0428" y="4653554"/>
              <a:ext cx="866614" cy="649961"/>
            </a:xfrm>
            <a:prstGeom prst="rect">
              <a:avLst/>
            </a:prstGeom>
            <a:ln w="50800">
              <a:solidFill>
                <a:schemeClr val="accent6">
                  <a:lumMod val="60000"/>
                  <a:lumOff val="40000"/>
                </a:schemeClr>
              </a:solidFill>
            </a:ln>
          </p:spPr>
        </p:pic>
        <p:pic>
          <p:nvPicPr>
            <p:cNvPr id="11" name="Picture 10" descr="DSCN1922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366" y="5460269"/>
              <a:ext cx="866614" cy="649961"/>
            </a:xfrm>
            <a:prstGeom prst="rect">
              <a:avLst/>
            </a:prstGeom>
            <a:ln w="50800">
              <a:solidFill>
                <a:srgbClr val="7030A0"/>
              </a:solidFill>
            </a:ln>
          </p:spPr>
        </p:pic>
        <p:pic>
          <p:nvPicPr>
            <p:cNvPr id="12" name="Picture 11" descr="DSCN1926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2897" y="5460269"/>
              <a:ext cx="866614" cy="649961"/>
            </a:xfrm>
            <a:prstGeom prst="rect">
              <a:avLst/>
            </a:prstGeom>
            <a:ln w="50800">
              <a:solidFill>
                <a:srgbClr val="00B0F0"/>
              </a:solidFill>
            </a:ln>
          </p:spPr>
        </p:pic>
        <p:pic>
          <p:nvPicPr>
            <p:cNvPr id="15" name="Picture 14" descr="DSCN1936.JP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0428" y="5460269"/>
              <a:ext cx="866614" cy="649961"/>
            </a:xfrm>
            <a:prstGeom prst="rect">
              <a:avLst/>
            </a:prstGeom>
            <a:ln w="50800">
              <a:solidFill>
                <a:srgbClr val="E87722"/>
              </a:solidFill>
            </a:ln>
          </p:spPr>
        </p:pic>
        <p:pic>
          <p:nvPicPr>
            <p:cNvPr id="16" name="Picture 15" descr="DSCN1904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366" y="4653554"/>
              <a:ext cx="866614" cy="649961"/>
            </a:xfrm>
            <a:prstGeom prst="rect">
              <a:avLst/>
            </a:prstGeom>
            <a:ln w="50800">
              <a:solidFill>
                <a:srgbClr val="0070C0"/>
              </a:solidFill>
            </a:ln>
          </p:spPr>
        </p:pic>
      </p:grp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829972" y="92642"/>
            <a:ext cx="5337174" cy="852487"/>
          </a:xfrm>
        </p:spPr>
        <p:txBody>
          <a:bodyPr>
            <a:noAutofit/>
          </a:bodyPr>
          <a:lstStyle/>
          <a:p>
            <a:pPr algn="l"/>
            <a:r>
              <a:rPr lang="en-AU" sz="2000" i="1" dirty="0"/>
              <a:t>Inland </a:t>
            </a:r>
            <a:r>
              <a:rPr lang="en-AU" sz="2000" i="1" dirty="0" smtClean="0"/>
              <a:t>waters are not </a:t>
            </a:r>
            <a:r>
              <a:rPr lang="en-AU" sz="2000" i="1" dirty="0"/>
              <a:t>so </a:t>
            </a:r>
            <a:r>
              <a:rPr lang="en-AU" sz="2000" i="1" dirty="0" smtClean="0"/>
              <a:t>simple to simulate:</a:t>
            </a:r>
            <a:r>
              <a:rPr lang="en-AU" sz="2000" i="1" dirty="0"/>
              <a:t/>
            </a:r>
            <a:br>
              <a:rPr lang="en-AU" sz="2000" i="1" dirty="0"/>
            </a:br>
            <a:r>
              <a:rPr lang="en-AU" sz="2000" i="1" dirty="0"/>
              <a:t>land-water boundaries; lakes at -140 to 4500 m altitude</a:t>
            </a:r>
          </a:p>
        </p:txBody>
      </p:sp>
    </p:spTree>
    <p:extLst>
      <p:ext uri="{BB962C8B-B14F-4D97-AF65-F5344CB8AC3E}">
        <p14:creationId xmlns:p14="http://schemas.microsoft.com/office/powerpoint/2010/main" val="3681303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LRMC2 Tony and sh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16463"/>
            <a:ext cx="3384550" cy="21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2" descr="DSC048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4889500"/>
            <a:ext cx="262255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10" descr="C:\CSIRO\FS-WfO\SEWPaC-MP-II\Lihou reef\photo's\backup CLW camera\Lihou Reef Dec 08 1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863" y="0"/>
            <a:ext cx="3636962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3" descr="DSC0160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0" y="0"/>
            <a:ext cx="32258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2" descr="DSC0399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44813" cy="220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8" descr="Heron Island00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1" t="26787" b="2382"/>
          <a:stretch>
            <a:fillRect/>
          </a:stretch>
        </p:blipFill>
        <p:spPr bwMode="auto">
          <a:xfrm>
            <a:off x="5327650" y="4329113"/>
            <a:ext cx="3816350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8" name="Text Box 5"/>
          <p:cNvSpPr txBox="1">
            <a:spLocks noChangeArrowheads="1"/>
          </p:cNvSpPr>
          <p:nvPr/>
        </p:nvSpPr>
        <p:spPr bwMode="auto">
          <a:xfrm>
            <a:off x="755650" y="3159125"/>
            <a:ext cx="3816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In situ substrate reflectance measurements (RAMSES)</a:t>
            </a:r>
            <a:endParaRPr lang="en-A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6874" name="Picture 6" descr="heron island0014_r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1" t="10231"/>
          <a:stretch>
            <a:fillRect/>
          </a:stretch>
        </p:blipFill>
        <p:spPr bwMode="auto">
          <a:xfrm>
            <a:off x="5291138" y="1824038"/>
            <a:ext cx="181768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5" name="Picture 7" descr="heron island0009_r1"/>
          <p:cNvPicPr>
            <a:picLocks noChangeAspect="1" noChangeArrowheads="1"/>
          </p:cNvPicPr>
          <p:nvPr/>
        </p:nvPicPr>
        <p:blipFill>
          <a:blip r:embed="rId9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4" t="156" r="32607" b="59608"/>
          <a:stretch>
            <a:fillRect/>
          </a:stretch>
        </p:blipFill>
        <p:spPr bwMode="auto">
          <a:xfrm>
            <a:off x="7104063" y="1824038"/>
            <a:ext cx="203993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6" name="Picture 4" descr="middleton reef 20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93925"/>
            <a:ext cx="3352800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7" name="Picture 9" descr="C:\CSIRO\FS-WfO\SEWPaC-MP-II\Lihou reef\photo's\backup CLW camera\Lihou Reef Dec 08 033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75" y="2665413"/>
            <a:ext cx="2974975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65480" y="133906"/>
            <a:ext cx="4673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en-US" dirty="0">
                <a:solidFill>
                  <a:srgbClr val="FFFFFF"/>
                </a:solidFill>
              </a:rPr>
              <a:t>Examples of coral reef habitat and sampling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197097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5" descr="image_of_Ita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528638"/>
            <a:ext cx="3382963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Oval 8"/>
          <p:cNvSpPr>
            <a:spLocks noChangeArrowheads="1"/>
          </p:cNvSpPr>
          <p:nvPr/>
        </p:nvSpPr>
        <p:spPr bwMode="auto">
          <a:xfrm>
            <a:off x="3097213" y="1163638"/>
            <a:ext cx="265112" cy="46355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5" name="Oval 9"/>
          <p:cNvSpPr>
            <a:spLocks noChangeArrowheads="1"/>
          </p:cNvSpPr>
          <p:nvPr/>
        </p:nvSpPr>
        <p:spPr bwMode="auto">
          <a:xfrm>
            <a:off x="3030538" y="1163638"/>
            <a:ext cx="200025" cy="263525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6" name="Oval 10"/>
          <p:cNvSpPr>
            <a:spLocks noChangeArrowheads="1"/>
          </p:cNvSpPr>
          <p:nvPr/>
        </p:nvSpPr>
        <p:spPr bwMode="auto">
          <a:xfrm>
            <a:off x="3097213" y="1627188"/>
            <a:ext cx="331787" cy="131762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7" name="Oval 11"/>
          <p:cNvSpPr>
            <a:spLocks noChangeArrowheads="1"/>
          </p:cNvSpPr>
          <p:nvPr/>
        </p:nvSpPr>
        <p:spPr bwMode="auto">
          <a:xfrm>
            <a:off x="3660775" y="2832100"/>
            <a:ext cx="331788" cy="198438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8" name="Oval 12"/>
          <p:cNvSpPr>
            <a:spLocks noChangeArrowheads="1"/>
          </p:cNvSpPr>
          <p:nvPr/>
        </p:nvSpPr>
        <p:spPr bwMode="auto">
          <a:xfrm>
            <a:off x="2470150" y="965200"/>
            <a:ext cx="333375" cy="46355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9" name="Text Box 13"/>
          <p:cNvSpPr txBox="1">
            <a:spLocks noChangeArrowheads="1"/>
          </p:cNvSpPr>
          <p:nvPr/>
        </p:nvSpPr>
        <p:spPr bwMode="auto">
          <a:xfrm>
            <a:off x="2073275" y="1428750"/>
            <a:ext cx="615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>
                <a:solidFill>
                  <a:srgbClr val="FF0000"/>
                </a:solidFill>
              </a:rPr>
              <a:t>Como</a:t>
            </a:r>
          </a:p>
        </p:txBody>
      </p:sp>
      <p:sp>
        <p:nvSpPr>
          <p:cNvPr id="5131" name="Text Box 15"/>
          <p:cNvSpPr txBox="1">
            <a:spLocks noChangeArrowheads="1"/>
          </p:cNvSpPr>
          <p:nvPr/>
        </p:nvSpPr>
        <p:spPr bwMode="auto">
          <a:xfrm>
            <a:off x="3295650" y="1295400"/>
            <a:ext cx="623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>
                <a:solidFill>
                  <a:srgbClr val="FF0000"/>
                </a:solidFill>
              </a:rPr>
              <a:t>Garda</a:t>
            </a:r>
          </a:p>
        </p:txBody>
      </p:sp>
      <p:sp>
        <p:nvSpPr>
          <p:cNvPr id="5132" name="Text Box 16"/>
          <p:cNvSpPr txBox="1">
            <a:spLocks noChangeArrowheads="1"/>
          </p:cNvSpPr>
          <p:nvPr/>
        </p:nvSpPr>
        <p:spPr bwMode="auto">
          <a:xfrm>
            <a:off x="2765425" y="1295400"/>
            <a:ext cx="4730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>
                <a:solidFill>
                  <a:srgbClr val="FF0000"/>
                </a:solidFill>
              </a:rPr>
              <a:t>Idro</a:t>
            </a:r>
          </a:p>
        </p:txBody>
      </p:sp>
      <p:sp>
        <p:nvSpPr>
          <p:cNvPr id="5133" name="Text Box 17"/>
          <p:cNvSpPr txBox="1">
            <a:spLocks noChangeArrowheads="1"/>
          </p:cNvSpPr>
          <p:nvPr/>
        </p:nvSpPr>
        <p:spPr bwMode="auto">
          <a:xfrm>
            <a:off x="3562350" y="2616200"/>
            <a:ext cx="9540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>
                <a:solidFill>
                  <a:srgbClr val="FF0000"/>
                </a:solidFill>
              </a:rPr>
              <a:t>Trasimeno</a:t>
            </a:r>
          </a:p>
        </p:txBody>
      </p:sp>
      <p:pic>
        <p:nvPicPr>
          <p:cNvPr id="5197" name="Picture 27" descr="IMG_68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175" y="3516313"/>
            <a:ext cx="2208213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98" name="Text Box 28"/>
          <p:cNvSpPr txBox="1">
            <a:spLocks noChangeArrowheads="1"/>
          </p:cNvSpPr>
          <p:nvPr/>
        </p:nvSpPr>
        <p:spPr bwMode="auto">
          <a:xfrm>
            <a:off x="7235825" y="3500438"/>
            <a:ext cx="1652588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FF"/>
                </a:solidFill>
              </a:rPr>
              <a:t>Frequent</a:t>
            </a:r>
            <a:r>
              <a:rPr lang="en-US" altLang="en-US" sz="1600"/>
              <a:t> and </a:t>
            </a:r>
            <a:r>
              <a:rPr lang="en-US" altLang="en-US" sz="1600">
                <a:solidFill>
                  <a:srgbClr val="0000FF"/>
                </a:solidFill>
              </a:rPr>
              <a:t>intense</a:t>
            </a:r>
            <a:r>
              <a:rPr lang="en-US" altLang="en-US" sz="1600"/>
              <a:t> </a:t>
            </a:r>
            <a:r>
              <a:rPr lang="en-US" altLang="en-US" sz="1600">
                <a:solidFill>
                  <a:srgbClr val="FF0000"/>
                </a:solidFill>
              </a:rPr>
              <a:t>heterogeneous</a:t>
            </a:r>
            <a:r>
              <a:rPr lang="en-US" altLang="en-US" sz="1600"/>
              <a:t> bloom in </a:t>
            </a:r>
            <a:r>
              <a:rPr lang="en-US" altLang="en-US" sz="1600">
                <a:solidFill>
                  <a:srgbClr val="0000FF"/>
                </a:solidFill>
              </a:rPr>
              <a:t>hypertrophic</a:t>
            </a:r>
            <a:r>
              <a:rPr lang="en-US" altLang="en-US" sz="1600"/>
              <a:t> lakes</a:t>
            </a:r>
          </a:p>
        </p:txBody>
      </p:sp>
      <p:sp>
        <p:nvSpPr>
          <p:cNvPr id="5199" name="Text Box 30"/>
          <p:cNvSpPr txBox="1">
            <a:spLocks noChangeArrowheads="1"/>
          </p:cNvSpPr>
          <p:nvPr/>
        </p:nvSpPr>
        <p:spPr bwMode="auto">
          <a:xfrm>
            <a:off x="2698750" y="3573463"/>
            <a:ext cx="2233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FF0000"/>
                </a:solidFill>
              </a:rPr>
              <a:t>Sporadic</a:t>
            </a:r>
            <a:r>
              <a:rPr lang="en-US" altLang="en-US" sz="1600"/>
              <a:t> </a:t>
            </a:r>
            <a:r>
              <a:rPr lang="en-US" altLang="en-US" sz="1600">
                <a:solidFill>
                  <a:srgbClr val="0000FF"/>
                </a:solidFill>
              </a:rPr>
              <a:t>homogeneous</a:t>
            </a:r>
            <a:r>
              <a:rPr lang="en-US" altLang="en-US" sz="1600"/>
              <a:t> blooms with </a:t>
            </a:r>
            <a:r>
              <a:rPr lang="en-US" altLang="en-US" sz="1600">
                <a:solidFill>
                  <a:srgbClr val="0000FF"/>
                </a:solidFill>
              </a:rPr>
              <a:t>vertical migration</a:t>
            </a:r>
            <a:r>
              <a:rPr lang="en-US" altLang="en-US" sz="1600"/>
              <a:t> in </a:t>
            </a:r>
            <a:r>
              <a:rPr lang="en-US" altLang="en-US" sz="1600">
                <a:solidFill>
                  <a:srgbClr val="0000FF"/>
                </a:solidFill>
              </a:rPr>
              <a:t>oligo-meso</a:t>
            </a:r>
            <a:r>
              <a:rPr lang="en-US" altLang="en-US" sz="1600"/>
              <a:t> trophic lakes</a:t>
            </a:r>
          </a:p>
        </p:txBody>
      </p:sp>
      <p:pic>
        <p:nvPicPr>
          <p:cNvPr id="5200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2700338" cy="152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01" name="Picture 4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25"/>
            <a:ext cx="273685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02" name="Text Box 28"/>
          <p:cNvSpPr txBox="1">
            <a:spLocks noChangeArrowheads="1"/>
          </p:cNvSpPr>
          <p:nvPr/>
        </p:nvSpPr>
        <p:spPr bwMode="auto">
          <a:xfrm>
            <a:off x="2698750" y="5445125"/>
            <a:ext cx="216058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FF"/>
                </a:solidFill>
              </a:rPr>
              <a:t>Frequent</a:t>
            </a:r>
            <a:r>
              <a:rPr lang="en-US" altLang="en-US" sz="1600"/>
              <a:t> and </a:t>
            </a:r>
            <a:r>
              <a:rPr lang="en-US" altLang="en-US" sz="1600">
                <a:solidFill>
                  <a:srgbClr val="0000FF"/>
                </a:solidFill>
              </a:rPr>
              <a:t>intense</a:t>
            </a:r>
            <a:r>
              <a:rPr lang="en-US" altLang="en-US" sz="1600"/>
              <a:t> </a:t>
            </a:r>
            <a:r>
              <a:rPr lang="en-US" altLang="en-US" sz="1600">
                <a:solidFill>
                  <a:srgbClr val="0000FF"/>
                </a:solidFill>
              </a:rPr>
              <a:t>homogeneous</a:t>
            </a:r>
            <a:r>
              <a:rPr lang="en-US" altLang="en-US" sz="1600"/>
              <a:t> bloom in </a:t>
            </a:r>
            <a:r>
              <a:rPr lang="en-US" altLang="en-US" sz="1600">
                <a:solidFill>
                  <a:srgbClr val="0000FF"/>
                </a:solidFill>
              </a:rPr>
              <a:t>hypertrophic</a:t>
            </a:r>
            <a:r>
              <a:rPr lang="en-US" altLang="en-US" sz="1600"/>
              <a:t> lakes </a:t>
            </a:r>
            <a:r>
              <a:rPr lang="en-US" altLang="en-US" sz="1600">
                <a:solidFill>
                  <a:srgbClr val="FF0000"/>
                </a:solidFill>
              </a:rPr>
              <a:t>with</a:t>
            </a:r>
            <a:r>
              <a:rPr lang="en-US" altLang="en-US" sz="1600"/>
              <a:t> </a:t>
            </a:r>
            <a:r>
              <a:rPr lang="en-US" altLang="en-US" sz="1600">
                <a:solidFill>
                  <a:srgbClr val="0000FF"/>
                </a:solidFill>
              </a:rPr>
              <a:t>scums</a:t>
            </a:r>
          </a:p>
        </p:txBody>
      </p:sp>
      <p:pic>
        <p:nvPicPr>
          <p:cNvPr id="5203" name="Picture 4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5084763"/>
            <a:ext cx="2232025" cy="167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04" name="Text Box 28"/>
          <p:cNvSpPr txBox="1">
            <a:spLocks noChangeArrowheads="1"/>
          </p:cNvSpPr>
          <p:nvPr/>
        </p:nvSpPr>
        <p:spPr bwMode="auto">
          <a:xfrm>
            <a:off x="7235825" y="5300663"/>
            <a:ext cx="1944688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FF"/>
                </a:solidFill>
              </a:rPr>
              <a:t>Frequent</a:t>
            </a:r>
            <a:r>
              <a:rPr lang="en-US" altLang="en-US" sz="1600"/>
              <a:t> </a:t>
            </a:r>
            <a:r>
              <a:rPr lang="en-US" altLang="en-US" sz="1600">
                <a:solidFill>
                  <a:srgbClr val="0000FF"/>
                </a:solidFill>
              </a:rPr>
              <a:t>homogeneous</a:t>
            </a:r>
            <a:r>
              <a:rPr lang="en-US" altLang="en-US" sz="1600"/>
              <a:t> bloom in </a:t>
            </a:r>
            <a:r>
              <a:rPr lang="en-US" altLang="en-US" sz="1600">
                <a:solidFill>
                  <a:srgbClr val="0000FF"/>
                </a:solidFill>
              </a:rPr>
              <a:t>meso-eurtrophic</a:t>
            </a:r>
            <a:r>
              <a:rPr lang="en-US" altLang="en-US" sz="1600"/>
              <a:t> lakes </a:t>
            </a:r>
            <a:r>
              <a:rPr lang="en-US" altLang="en-US" sz="1600">
                <a:solidFill>
                  <a:srgbClr val="FF0000"/>
                </a:solidFill>
              </a:rPr>
              <a:t>without</a:t>
            </a:r>
            <a:r>
              <a:rPr lang="en-US" altLang="en-US" sz="1600"/>
              <a:t> </a:t>
            </a:r>
            <a:r>
              <a:rPr lang="en-US" altLang="en-US" sz="1600">
                <a:solidFill>
                  <a:srgbClr val="0000FF"/>
                </a:solidFill>
              </a:rPr>
              <a:t>scums</a:t>
            </a:r>
          </a:p>
        </p:txBody>
      </p:sp>
      <p:sp>
        <p:nvSpPr>
          <p:cNvPr id="5206" name="Text Box 86"/>
          <p:cNvSpPr txBox="1">
            <a:spLocks noChangeArrowheads="1"/>
          </p:cNvSpPr>
          <p:nvPr/>
        </p:nvSpPr>
        <p:spPr bwMode="auto">
          <a:xfrm>
            <a:off x="34925" y="1628775"/>
            <a:ext cx="1479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en-US" b="1" i="1"/>
              <a:t>Italian lakes</a:t>
            </a:r>
          </a:p>
        </p:txBody>
      </p:sp>
      <p:grpSp>
        <p:nvGrpSpPr>
          <p:cNvPr id="5211" name="Group 91"/>
          <p:cNvGrpSpPr>
            <a:grpSpLocks/>
          </p:cNvGrpSpPr>
          <p:nvPr/>
        </p:nvGrpSpPr>
        <p:grpSpPr bwMode="auto">
          <a:xfrm>
            <a:off x="7308850" y="0"/>
            <a:ext cx="1700213" cy="1728788"/>
            <a:chOff x="3470" y="572"/>
            <a:chExt cx="1071" cy="1089"/>
          </a:xfrm>
        </p:grpSpPr>
        <p:pic>
          <p:nvPicPr>
            <p:cNvPr id="5207" name="Picture 5" descr="Baltic_sea_map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0" y="572"/>
              <a:ext cx="1071" cy="108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08" name="Oval 11"/>
            <p:cNvSpPr>
              <a:spLocks noChangeArrowheads="1"/>
            </p:cNvSpPr>
            <p:nvPr/>
          </p:nvSpPr>
          <p:spPr bwMode="auto">
            <a:xfrm>
              <a:off x="4059" y="1389"/>
              <a:ext cx="111" cy="102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FF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5213" name="Text Box 93"/>
          <p:cNvSpPr txBox="1">
            <a:spLocks noChangeArrowheads="1"/>
          </p:cNvSpPr>
          <p:nvPr/>
        </p:nvSpPr>
        <p:spPr bwMode="auto">
          <a:xfrm>
            <a:off x="7275071" y="-91035"/>
            <a:ext cx="2000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en-US" b="1" i="1" dirty="0">
                <a:solidFill>
                  <a:srgbClr val="FFFF00"/>
                </a:solidFill>
              </a:rPr>
              <a:t>Curonian lagoon</a:t>
            </a:r>
          </a:p>
        </p:txBody>
      </p:sp>
      <p:pic>
        <p:nvPicPr>
          <p:cNvPr id="521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052513"/>
            <a:ext cx="2592388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15" name="Line 95"/>
          <p:cNvSpPr>
            <a:spLocks noChangeShapeType="1"/>
          </p:cNvSpPr>
          <p:nvPr/>
        </p:nvSpPr>
        <p:spPr bwMode="auto">
          <a:xfrm flipH="1">
            <a:off x="7380288" y="1412875"/>
            <a:ext cx="936625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216" name="Text Box 17"/>
          <p:cNvSpPr txBox="1">
            <a:spLocks noChangeArrowheads="1"/>
          </p:cNvSpPr>
          <p:nvPr/>
        </p:nvSpPr>
        <p:spPr bwMode="auto">
          <a:xfrm>
            <a:off x="3059113" y="1773238"/>
            <a:ext cx="8016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>
                <a:solidFill>
                  <a:srgbClr val="FF0000"/>
                </a:solidFill>
              </a:rPr>
              <a:t>Mantova</a:t>
            </a:r>
          </a:p>
        </p:txBody>
      </p:sp>
      <p:sp>
        <p:nvSpPr>
          <p:cNvPr id="2" name="Rectangle 1"/>
          <p:cNvSpPr/>
          <p:nvPr/>
        </p:nvSpPr>
        <p:spPr>
          <a:xfrm>
            <a:off x="1828800" y="-29714"/>
            <a:ext cx="5551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en-US" dirty="0">
                <a:solidFill>
                  <a:srgbClr val="FFFFFF"/>
                </a:solidFill>
              </a:rPr>
              <a:t>Study areas and potentially Harmful Algal Bloom types (courtesy C. Giardino CNR)</a:t>
            </a:r>
          </a:p>
        </p:txBody>
      </p:sp>
    </p:spTree>
    <p:extLst>
      <p:ext uri="{BB962C8B-B14F-4D97-AF65-F5344CB8AC3E}">
        <p14:creationId xmlns:p14="http://schemas.microsoft.com/office/powerpoint/2010/main" val="4158469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0"/>
            <a:ext cx="5867400" cy="852487"/>
          </a:xfrm>
        </p:spPr>
        <p:txBody>
          <a:bodyPr/>
          <a:lstStyle/>
          <a:p>
            <a:pPr algn="ctr"/>
            <a:r>
              <a:rPr lang="en-AU" sz="1800" dirty="0"/>
              <a:t>Summary of Results: spectral bands &amp; resolution recommendation based on essential bands from simulations and spectral pigment features from phytoplankton, macrophytes and other benthos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67632"/>
              </p:ext>
            </p:extLst>
          </p:nvPr>
        </p:nvGraphicFramePr>
        <p:xfrm>
          <a:off x="0" y="1219201"/>
          <a:ext cx="8605938" cy="505127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xmlns="" val="3392614814"/>
                    </a:ext>
                  </a:extLst>
                </a:gridCol>
                <a:gridCol w="761034">
                  <a:extLst>
                    <a:ext uri="{9D8B030D-6E8A-4147-A177-3AD203B41FA5}">
                      <a16:colId xmlns:a16="http://schemas.microsoft.com/office/drawing/2014/main" xmlns="" val="3631088894"/>
                    </a:ext>
                  </a:extLst>
                </a:gridCol>
                <a:gridCol w="7082904">
                  <a:extLst>
                    <a:ext uri="{9D8B030D-6E8A-4147-A177-3AD203B41FA5}">
                      <a16:colId xmlns:a16="http://schemas.microsoft.com/office/drawing/2014/main" xmlns="" val="588220827"/>
                    </a:ext>
                  </a:extLst>
                </a:gridCol>
              </a:tblGrid>
              <a:tr h="35877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Center nm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FWHM nm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Application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3335547577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+/- 385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6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CDOM ; NAP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1684119515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+/- 425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8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CDOM ; Blue Chl-a absorption band reference band ; NAP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1282554012"/>
                  </a:ext>
                </a:extLst>
              </a:tr>
              <a:tr h="1793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443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8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Blue Chl-a absorption maximum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2836007750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+/- 475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7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Accessory pigments ; Blue Chl-a absorption band reference band ; NAP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3203424318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+/- 490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8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Chl band-ratio algorithm (in clear waters)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1375236280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+/- 510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6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>
                          <a:effectLst/>
                        </a:rPr>
                        <a:t>Chl</a:t>
                      </a:r>
                      <a:r>
                        <a:rPr lang="en-AU" sz="1100" dirty="0">
                          <a:effectLst/>
                        </a:rPr>
                        <a:t> band-ratio algorithm </a:t>
                      </a:r>
                      <a:r>
                        <a:rPr lang="de-DE" sz="1100" dirty="0">
                          <a:effectLst/>
                        </a:rPr>
                        <a:t>(in clear waters)</a:t>
                      </a:r>
                      <a:r>
                        <a:rPr lang="en-AU" sz="1100" dirty="0">
                          <a:effectLst/>
                        </a:rPr>
                        <a:t> ; NAP ; red tide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2531995318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+/- 542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8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Suspended sediments ( as most algal pigments absorptions are low);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2377263888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+/- 555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8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Suspended sediments ( as most algal pigments absorptions are low); Cyanophycoerythrin 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55596761"/>
                  </a:ext>
                </a:extLst>
              </a:tr>
              <a:tr h="1793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565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8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Cyanophycoerythrin in vivo absorption maximum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1348254431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+/- 583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8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Phycoerythrin ;cyanophycocyanin reference band 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428493134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624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8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Cyanobacteria (specifically phycocyanin), suspended sediment, 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3147865857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+/- 640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16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NAP, cyanophycocyanin reference band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108147668"/>
                  </a:ext>
                </a:extLst>
              </a:tr>
              <a:tr h="1793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655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3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Chl-b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1972227946"/>
                  </a:ext>
                </a:extLst>
              </a:tr>
              <a:tr h="3730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670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7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Fluorescence line height (FLH) baseline; red </a:t>
                      </a:r>
                      <a:r>
                        <a:rPr lang="en-AU" sz="1100" dirty="0" err="1">
                          <a:effectLst/>
                        </a:rPr>
                        <a:t>chl</a:t>
                      </a:r>
                      <a:r>
                        <a:rPr lang="en-AU" sz="1100" dirty="0">
                          <a:effectLst/>
                        </a:rPr>
                        <a:t>-a absorption peak suitable for chlorophyll in highly turbid or CDOM rich water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1504863264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676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7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Chlorophyll in vivo absorption maximum; Fluorescence line height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1524528922"/>
                  </a:ext>
                </a:extLst>
              </a:tr>
              <a:tr h="1793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683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3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Chlorophyll fluorescence (FLH)band 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867521285"/>
                  </a:ext>
                </a:extLst>
              </a:tr>
              <a:tr h="308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+/- 700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8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FLH baseline; HABs detection; NAP in highly turbid water; reference band for 2 or 3 band </a:t>
                      </a:r>
                      <a:r>
                        <a:rPr lang="en-AU" sz="1100" dirty="0" err="1">
                          <a:effectLst/>
                        </a:rPr>
                        <a:t>Chl</a:t>
                      </a:r>
                      <a:r>
                        <a:rPr lang="en-AU" sz="1100" dirty="0">
                          <a:effectLst/>
                        </a:rPr>
                        <a:t>-a algorithms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1377997780"/>
                  </a:ext>
                </a:extLst>
              </a:tr>
              <a:tr h="308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+/- 710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8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FLH baseline; HABs detection; NAP in highly turbid water; reference band for 2 or 3 band </a:t>
                      </a:r>
                      <a:r>
                        <a:rPr lang="en-AU" sz="1100" dirty="0" err="1">
                          <a:effectLst/>
                        </a:rPr>
                        <a:t>Chl</a:t>
                      </a:r>
                      <a:r>
                        <a:rPr lang="en-AU" sz="1100" dirty="0">
                          <a:effectLst/>
                        </a:rPr>
                        <a:t>-a algorithms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1053132857"/>
                  </a:ext>
                </a:extLst>
              </a:tr>
              <a:tr h="2486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+/- 748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9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NAP in highly turbid water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99" marR="43499" marT="0" marB="0" anchor="b"/>
                </a:tc>
                <a:extLst>
                  <a:ext uri="{0D108BD9-81ED-4DB2-BD59-A6C34878D82A}">
                    <a16:rowId xmlns:a16="http://schemas.microsoft.com/office/drawing/2014/main" xmlns="" val="310152148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-28575" y="6270474"/>
            <a:ext cx="9029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200" b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Note that for the algal pigment absorption maxima we have included reference bands for the 3 band pigment absorption and fluorescence line height approaches. Physics based spectral inversion methods do not need these pigment reference bands. When the band center has a +/- sign it means that the wavelength center is not critical and may vary by about 5 nm.</a:t>
            </a:r>
            <a:endParaRPr lang="en-AU" sz="1100" b="1" dirty="0">
              <a:solidFill>
                <a:schemeClr val="tx1">
                  <a:lumMod val="75000"/>
                </a:schemeClr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40216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12040</TotalTime>
  <Words>2623</Words>
  <Application>Microsoft Macintosh PowerPoint</Application>
  <PresentationFormat>On-screen Show (4:3)</PresentationFormat>
  <Paragraphs>400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Default</vt:lpstr>
      <vt:lpstr>1_Default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Inland waters are not so simple to simulate: land-water boundaries; lakes at -140 to 4500 m altitude</vt:lpstr>
      <vt:lpstr>PowerPoint Presentation</vt:lpstr>
      <vt:lpstr>PowerPoint Presentation</vt:lpstr>
      <vt:lpstr>Summary of Results: spectral bands &amp; resolution recommendation based on essential bands from simulations and spectral pigment features from phytoplankton, macrophytes and other benthos</vt:lpstr>
      <vt:lpstr>PowerPoint Presentation</vt:lpstr>
      <vt:lpstr>PowerPoint Presentation</vt:lpstr>
      <vt:lpstr>PowerPoint Presentation</vt:lpstr>
      <vt:lpstr>PowerPoint Presentation</vt:lpstr>
      <vt:lpstr>Simulations</vt:lpstr>
      <vt:lpstr>Input Substratum spectra for seagrass &amp; coral reef environments </vt:lpstr>
      <vt:lpstr>Input specific inherent optical property (IOP)  data for Rrs simulations</vt:lpstr>
      <vt:lpstr>Spectral simulations example of  high CDOM (&amp;variable S) and medium Chl</vt:lpstr>
      <vt:lpstr>Results:  Spectral resolution recommendation   </vt:lpstr>
      <vt:lpstr>Optimal Spatial Resolution</vt:lpstr>
      <vt:lpstr>A simulation of achievable radiometric resolution within  constraints of spectral and spatial resolution in terms of SNR ( By M. Bergeron CSA)</vt:lpstr>
      <vt:lpstr>PowerPoint Presentation</vt:lpstr>
      <vt:lpstr>Cost-effective enhancements to planned  land sensors to make them much more suitable for inland and coastal water quality , submerged vegetation and benthic measurements.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Simulation results Rrs (normalized) for a range of  inland to coastal water types</vt:lpstr>
      <vt:lpstr>PowerPoint Presentation</vt:lpstr>
      <vt:lpstr>PowerPoint Presentation</vt:lpstr>
      <vt:lpstr>Spectral resolution (in 2.5 nm steps) required to  resolve required variable concentration range reflectance:  this varies from low to high concentrations</vt:lpstr>
      <vt:lpstr>Simulations showing how spectral peaks shift with  changing concentrations  (standard concentrations scenario)</vt:lpstr>
      <vt:lpstr>PowerPoint Presentation</vt:lpstr>
      <vt:lpstr>Possible augmentation bands to multispectral land sensors</vt:lpstr>
      <vt:lpstr>Trade-off between spatial, spectral and radiometric resolution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Held, Alex (CMAR, Black Mountain)</cp:lastModifiedBy>
  <cp:revision>133</cp:revision>
  <dcterms:modified xsi:type="dcterms:W3CDTF">2017-04-25T11:13:34Z</dcterms:modified>
</cp:coreProperties>
</file>