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0"/>
  </p:notesMasterIdLst>
  <p:sldIdLst>
    <p:sldId id="256" r:id="rId2"/>
    <p:sldId id="265" r:id="rId3"/>
    <p:sldId id="261" r:id="rId4"/>
    <p:sldId id="262" r:id="rId5"/>
    <p:sldId id="264" r:id="rId6"/>
    <p:sldId id="257" r:id="rId7"/>
    <p:sldId id="258" r:id="rId8"/>
    <p:sldId id="259" r:id="rId9"/>
    <p:sldId id="260" r:id="rId10"/>
    <p:sldId id="270" r:id="rId11"/>
    <p:sldId id="271" r:id="rId12"/>
    <p:sldId id="272" r:id="rId13"/>
    <p:sldId id="273" r:id="rId14"/>
    <p:sldId id="308" r:id="rId15"/>
    <p:sldId id="282" r:id="rId16"/>
    <p:sldId id="283" r:id="rId17"/>
    <p:sldId id="311" r:id="rId18"/>
    <p:sldId id="266" r:id="rId19"/>
    <p:sldId id="269" r:id="rId20"/>
    <p:sldId id="278" r:id="rId21"/>
    <p:sldId id="274" r:id="rId22"/>
    <p:sldId id="310" r:id="rId23"/>
    <p:sldId id="279" r:id="rId24"/>
    <p:sldId id="280" r:id="rId25"/>
    <p:sldId id="286" r:id="rId26"/>
    <p:sldId id="287" r:id="rId27"/>
    <p:sldId id="291" r:id="rId28"/>
    <p:sldId id="292" r:id="rId29"/>
    <p:sldId id="293" r:id="rId30"/>
    <p:sldId id="309" r:id="rId31"/>
    <p:sldId id="298" r:id="rId32"/>
    <p:sldId id="295" r:id="rId33"/>
    <p:sldId id="296" r:id="rId34"/>
    <p:sldId id="297" r:id="rId35"/>
    <p:sldId id="299" r:id="rId36"/>
    <p:sldId id="304" r:id="rId37"/>
    <p:sldId id="305" r:id="rId38"/>
    <p:sldId id="302" r:id="rId39"/>
  </p:sldIdLst>
  <p:sldSz cx="9144000" cy="6858000" type="screen4x3"/>
  <p:notesSz cx="6858000" cy="9144000"/>
  <p:defaultTex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56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DDCA"/>
          </a:solidFill>
        </a:fill>
      </a:tcStyle>
    </a:wholeTbl>
    <a:band2H>
      <a:tcTxStyle/>
      <a:tcStyle>
        <a:tcBdr/>
        <a:fill>
          <a:solidFill>
            <a:srgbClr val="FFEF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Row>
  </a:tblStyle>
  <a:tblStyle styleId="{C7B018BB-80A7-4F77-B60F-C8B233D01FF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CBCB"/>
          </a:solidFill>
        </a:fill>
      </a:tcStyle>
    </a:wholeTbl>
    <a:band2H>
      <a:tcTxStyle/>
      <a:tcStyle>
        <a:tcBdr/>
        <a:fill>
          <a:solidFill>
            <a:srgbClr val="EEE7E7"/>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Row>
  </a:tblStyle>
  <a:tblStyle styleId="{CF821DB8-F4EB-4A41-A1BA-3FCAFE7338EE}" styleName="">
    <a:tblBg/>
    <a:wholeTbl>
      <a:tcTxStyle b="on" i="on">
        <a:fontRef idx="major">
          <a:srgbClr val="002569"/>
        </a:fontRef>
        <a:srgbClr val="00256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A"/>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9A00"/>
          </a:solidFill>
        </a:fill>
      </a:tcStyle>
    </a:firstCol>
    <a:lastRow>
      <a:tcTxStyle b="on" i="on">
        <a:fontRef idx="major">
          <a:srgbClr val="002569"/>
        </a:fontRef>
        <a:srgbClr val="002569"/>
      </a:tcTxStyle>
      <a:tcStyle>
        <a:tcBdr>
          <a:left>
            <a:ln w="12700" cap="flat">
              <a:noFill/>
              <a:miter lim="400000"/>
            </a:ln>
          </a:left>
          <a:right>
            <a:ln w="12700" cap="flat">
              <a:noFill/>
              <a:miter lim="400000"/>
            </a:ln>
          </a:right>
          <a:top>
            <a:ln w="508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9A00"/>
          </a:solidFill>
        </a:fill>
      </a:tcStyle>
    </a:firstRow>
  </a:tblStyle>
  <a:tblStyle styleId="{33BA23B1-9221-436E-865A-0063620EA4FD}"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BD3"/>
          </a:solidFill>
        </a:fill>
      </a:tcStyle>
    </a:wholeTbl>
    <a:band2H>
      <a:tcTxStyle/>
      <a:tcStyle>
        <a:tcBdr/>
        <a:fill>
          <a:solidFill>
            <a:srgbClr val="E6E7E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Row>
  </a:tblStyle>
  <a:tblStyle styleId="{2708684C-4D16-4618-839F-0558EEFCDFE6}" styleName="">
    <a:tblBg/>
    <a:wholeTb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wholeTbl>
    <a:band2H>
      <a:tcTxStyle/>
      <a:tcStyle>
        <a:tcBdr/>
        <a:fill>
          <a:solidFill>
            <a:srgbClr val="FFFFFF"/>
          </a:solidFill>
        </a:fill>
      </a:tcStyle>
    </a:band2H>
    <a:firstCo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firstCol>
    <a:la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508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lastRow>
    <a:fir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254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99" autoAdjust="0"/>
    <p:restoredTop sz="94692" autoAdjust="0"/>
  </p:normalViewPr>
  <p:slideViewPr>
    <p:cSldViewPr>
      <p:cViewPr>
        <p:scale>
          <a:sx n="118" d="100"/>
          <a:sy n="118" d="100"/>
        </p:scale>
        <p:origin x="-384" y="-42"/>
      </p:cViewPr>
      <p:guideLst>
        <p:guide orient="horz" pos="2160"/>
        <p:guide pos="2880"/>
      </p:guideLst>
    </p:cSldViewPr>
  </p:slideViewPr>
  <p:notesTextViewPr>
    <p:cViewPr>
      <p:scale>
        <a:sx n="1" d="1"/>
        <a:sy n="1" d="1"/>
      </p:scale>
      <p:origin x="0" y="0"/>
    </p:cViewPr>
  </p:notesTextViewPr>
  <p:sorterViewPr>
    <p:cViewPr>
      <p:scale>
        <a:sx n="60" d="100"/>
        <a:sy n="60" d="100"/>
      </p:scale>
      <p:origin x="0" y="0"/>
    </p:cViewPr>
  </p:sorterViewPr>
  <p:notesViewPr>
    <p:cSldViewPr>
      <p:cViewPr>
        <p:scale>
          <a:sx n="120" d="100"/>
          <a:sy n="120" d="100"/>
        </p:scale>
        <p:origin x="-142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530218368"/>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a:p>
        </p:txBody>
      </p:sp>
    </p:spTree>
    <p:extLst>
      <p:ext uri="{BB962C8B-B14F-4D97-AF65-F5344CB8AC3E}">
        <p14:creationId xmlns:p14="http://schemas.microsoft.com/office/powerpoint/2010/main" val="1464416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900" dirty="0"/>
              <a:t>The achievements of WGCV can be briefly</a:t>
            </a:r>
            <a:r>
              <a:rPr lang="en-US" sz="900" baseline="0" dirty="0"/>
              <a:t> described by the outcomes of WGCV 40 in Canberra:</a:t>
            </a:r>
          </a:p>
          <a:p>
            <a:pPr marL="342900" indent="-342900">
              <a:buFontTx/>
              <a:buChar char="-"/>
            </a:pPr>
            <a:r>
              <a:rPr lang="en-US" sz="900" baseline="0" dirty="0"/>
              <a:t>In contrast to the long trip, the attendance was absolutely high; BoM could be welcomed as new, JAXA as renewed member, ISRO and ANGKASA participated remotely (travel expenses trouble!)</a:t>
            </a:r>
          </a:p>
          <a:p>
            <a:pPr marL="342900" indent="-342900">
              <a:buFontTx/>
              <a:buChar char="-"/>
            </a:pPr>
            <a:r>
              <a:rPr lang="en-US" sz="900" dirty="0"/>
              <a:t>The meeting outline</a:t>
            </a:r>
            <a:r>
              <a:rPr lang="en-US" sz="900" baseline="0" dirty="0"/>
              <a:t> was changed by having focused the usual reporting of agencies and subgroups to updates and action items and introducing several topical sessions such as written above under 1.</a:t>
            </a:r>
          </a:p>
          <a:p>
            <a:pPr marL="342900" indent="-342900">
              <a:buFontTx/>
              <a:buChar char="-"/>
            </a:pPr>
            <a:r>
              <a:rPr lang="en-US" sz="900" baseline="0" dirty="0"/>
              <a:t>A special focus was also set to the interaction with other CEOS entities (T. </a:t>
            </a:r>
            <a:r>
              <a:rPr lang="en-US" sz="900" baseline="0" dirty="0" err="1"/>
              <a:t>Cecere’s</a:t>
            </a:r>
            <a:r>
              <a:rPr lang="en-US" sz="900" baseline="0" dirty="0"/>
              <a:t> visit was highly appreciated) which becomes more and more “working level” status: items with those entities are discussed with clear focus and related action items to be solved in conjunction with those entities</a:t>
            </a:r>
          </a:p>
          <a:p>
            <a:pPr marL="342900" indent="-342900">
              <a:buFontTx/>
              <a:buChar char="-"/>
            </a:pPr>
            <a:r>
              <a:rPr lang="en-US" sz="900" baseline="0" dirty="0"/>
              <a:t>Having different discussions, it turned out that here is also a need to collect the terminology definitions (e.g. validation metrics) which are distributed over different groups in WGCV, and agree about I one comprehensive WGCV document. This shall provide basic information also to other CEOS entities.</a:t>
            </a:r>
          </a:p>
          <a:p>
            <a:pPr marL="342900" indent="-342900">
              <a:buFontTx/>
              <a:buChar char="-"/>
            </a:pPr>
            <a:r>
              <a:rPr lang="en-US" sz="900" baseline="0" dirty="0"/>
              <a:t>A fruitful meeting with the above mentioned foci brought us to </a:t>
            </a:r>
            <a:r>
              <a:rPr lang="en-US" sz="900" baseline="0" dirty="0" err="1"/>
              <a:t>minuted</a:t>
            </a:r>
            <a:r>
              <a:rPr lang="en-US" sz="900" baseline="0" dirty="0"/>
              <a:t> results. WGCV and WGISS agreed that Carbon AI-38 (assigned to WGISS) will be analyzed by WGCV and WGISS to set-up a proper tasking</a:t>
            </a:r>
          </a:p>
          <a:p>
            <a:pPr marL="342900" indent="-342900">
              <a:buFontTx/>
              <a:buChar char="-"/>
            </a:pPr>
            <a:r>
              <a:rPr lang="en-US" sz="900" baseline="0" dirty="0"/>
              <a:t>Last day was reserved for internal business with main focus on the discussion on the </a:t>
            </a:r>
            <a:r>
              <a:rPr lang="en-US" sz="900" baseline="0" dirty="0" err="1"/>
              <a:t>ToRs</a:t>
            </a:r>
            <a:r>
              <a:rPr lang="en-US" sz="900" baseline="0" dirty="0"/>
              <a:t> draft. A final agreement was achieved and the final draft is currently under circulation for approval at coming CEOS plenary. In conjunction the CEOS WGCV work plan will be totally revised during summer time: action items, deliverables on all levels (CEOS, WGCV, WGCV sub-groups) will be part as a rolling plan to be updated with each meeting (finally). Deliverables / results shall be in the future documented as small documents in WGCV format (1-10 pages, depending of content)</a:t>
            </a:r>
          </a:p>
          <a:p>
            <a:pPr marL="0" indent="0">
              <a:buFontTx/>
              <a:buNone/>
            </a:pPr>
            <a:r>
              <a:rPr lang="en-US" sz="900" baseline="0" dirty="0"/>
              <a:t>  </a:t>
            </a:r>
            <a:endParaRPr lang="en-US" sz="900" dirty="0"/>
          </a:p>
        </p:txBody>
      </p:sp>
    </p:spTree>
    <p:extLst>
      <p:ext uri="{BB962C8B-B14F-4D97-AF65-F5344CB8AC3E}">
        <p14:creationId xmlns:p14="http://schemas.microsoft.com/office/powerpoint/2010/main" val="4034769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900" dirty="0"/>
              <a:t>Status of CEOS work plan 2015 close-out</a:t>
            </a:r>
          </a:p>
          <a:p>
            <a:pPr marL="342900" indent="-342900">
              <a:buFontTx/>
              <a:buChar char="-"/>
            </a:pPr>
            <a:r>
              <a:rPr lang="en-US" sz="900" dirty="0"/>
              <a:t>WGCV is in the lucky situation to have finalized/closed</a:t>
            </a:r>
            <a:r>
              <a:rPr lang="en-US" sz="900" baseline="0" dirty="0"/>
              <a:t> 8 deliverables demonstrating the huge amount of work carried out (however, other haven’t been part)</a:t>
            </a:r>
          </a:p>
          <a:p>
            <a:pPr marL="342900" indent="-342900">
              <a:buFontTx/>
              <a:buChar char="-"/>
            </a:pPr>
            <a:r>
              <a:rPr lang="en-US" sz="900" baseline="0" dirty="0"/>
              <a:t>Two deliverables are delayed but not seen as an real fault: The WGCV secretariat is now working on the web outreach concept and will discuss with all different partners (the web outreach of WGCV is distributed on four different web sites/portals) a comprehensive approach taking into account the need of maintenance, sustainability etc.,</a:t>
            </a:r>
          </a:p>
          <a:p>
            <a:pPr marL="342900" indent="-342900">
              <a:buFontTx/>
              <a:buChar char="-"/>
            </a:pPr>
            <a:r>
              <a:rPr lang="en-US" sz="900" baseline="0" dirty="0"/>
              <a:t>Workshop regarding on-ground calibration and sensor performance had been successfully settled between SAR subgroup and ESA last year at ESTEC, but must be also settled for optical sensors. It is in focus of WGCV but will be delayed.</a:t>
            </a:r>
          </a:p>
          <a:p>
            <a:pPr marL="342900" indent="-342900">
              <a:buFontTx/>
              <a:buChar char="-"/>
            </a:pPr>
            <a:r>
              <a:rPr lang="en-US" sz="900" baseline="0" dirty="0"/>
              <a:t>The only open deliverables are fully in schedule! Chair and Vice-Chair will deliver a report about interaction with other VCs and WGs; RADCALNET is coming into the beta phase within this year!</a:t>
            </a:r>
          </a:p>
          <a:p>
            <a:pPr marL="342900" indent="-342900">
              <a:buFontTx/>
              <a:buChar char="-"/>
            </a:pPr>
            <a:r>
              <a:rPr lang="en-US" sz="900" baseline="0" dirty="0"/>
              <a:t>In the upcoming work plan only two deliverables had been mentioned but those include a lot of work, because they are dedicated to two task teams. One ACIX, is carrying out a dedicated comparison of Atmospheric corrections (approved with a “Go” during WGCV 40) another is related to a comparison of different cloud masking schemes (and its applications) (approval in September)</a:t>
            </a:r>
          </a:p>
          <a:p>
            <a:pPr marL="342900" indent="-342900">
              <a:buFontTx/>
              <a:buChar char="-"/>
            </a:pPr>
            <a:r>
              <a:rPr lang="en-US" sz="900" baseline="0" dirty="0"/>
              <a:t>Many other deliverables will come within CARB-8: sub-tasks in the Carbon action items!</a:t>
            </a:r>
            <a:endParaRPr lang="en-US" sz="900" dirty="0"/>
          </a:p>
        </p:txBody>
      </p:sp>
    </p:spTree>
    <p:extLst>
      <p:ext uri="{BB962C8B-B14F-4D97-AF65-F5344CB8AC3E}">
        <p14:creationId xmlns:p14="http://schemas.microsoft.com/office/powerpoint/2010/main" val="3443469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800" dirty="0"/>
              <a:t>The last slide shall inform the SIT plenary about changes in personal:</a:t>
            </a:r>
          </a:p>
          <a:p>
            <a:pPr marL="342900" indent="-342900">
              <a:buFontTx/>
              <a:buChar char="-"/>
            </a:pPr>
            <a:r>
              <a:rPr lang="en-US" sz="1800" dirty="0"/>
              <a:t>We thank</a:t>
            </a:r>
            <a:r>
              <a:rPr lang="en-US" sz="1800" baseline="0" dirty="0"/>
              <a:t> the institutions behind the persons which contribute with their funding (substantial in case of NASA!)</a:t>
            </a:r>
            <a:r>
              <a:rPr lang="en-US" sz="1800" dirty="0"/>
              <a:t> </a:t>
            </a:r>
          </a:p>
          <a:p>
            <a:pPr marL="342900" indent="-342900">
              <a:buFontTx/>
              <a:buChar char="-"/>
            </a:pPr>
            <a:r>
              <a:rPr lang="en-US" sz="1800" dirty="0"/>
              <a:t>I</a:t>
            </a:r>
            <a:r>
              <a:rPr lang="en-US" sz="1800" baseline="0" dirty="0"/>
              <a:t> am also proud on our subgroups: They are ready to have their meetings. SAR will be in conjunction with the coming plenary; the others are surround major meetings like IGARSS </a:t>
            </a:r>
            <a:endParaRPr lang="en-US" sz="1800" dirty="0"/>
          </a:p>
        </p:txBody>
      </p:sp>
    </p:spTree>
    <p:extLst>
      <p:ext uri="{BB962C8B-B14F-4D97-AF65-F5344CB8AC3E}">
        <p14:creationId xmlns:p14="http://schemas.microsoft.com/office/powerpoint/2010/main" val="762844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latin typeface="Times New Roman" pitchFamily="-106" charset="0"/>
            </a:endParaRPr>
          </a:p>
        </p:txBody>
      </p:sp>
      <p:sp>
        <p:nvSpPr>
          <p:cNvPr id="5124" name="Slide Number Placeholder 3"/>
          <p:cNvSpPr>
            <a:spLocks noGrp="1"/>
          </p:cNvSpPr>
          <p:nvPr>
            <p:ph type="sldNum" sz="quarter" idx="5"/>
          </p:nvPr>
        </p:nvSpPr>
        <p:spPr bwMode="auto">
          <a:xfrm>
            <a:off x="3884613" y="8685213"/>
            <a:ext cx="2971800" cy="457200"/>
          </a:xfrm>
          <a:prstGeom prst="rect">
            <a:avLst/>
          </a:prstGeom>
          <a:noFill/>
          <a:ln>
            <a:miter lim="800000"/>
            <a:headEnd/>
            <a:tailEnd/>
          </a:ln>
        </p:spPr>
        <p:txBody>
          <a:bodyPr/>
          <a:lstStyle/>
          <a:p>
            <a:fld id="{47D10890-62FC-4A72-AC60-97757228D65B}" type="slidenum">
              <a:rPr lang="en-US" smtClean="0">
                <a:solidFill>
                  <a:srgbClr val="000000"/>
                </a:solidFill>
              </a:rPr>
              <a:pPr/>
              <a:t>9</a:t>
            </a:fld>
            <a:endParaRPr lang="en-US" dirty="0">
              <a:solidFill>
                <a:srgbClr val="000000"/>
              </a:solidFill>
            </a:endParaRPr>
          </a:p>
        </p:txBody>
      </p:sp>
      <p:sp>
        <p:nvSpPr>
          <p:cNvPr id="5125" name="Header Placeholder 4"/>
          <p:cNvSpPr>
            <a:spLocks noGrp="1"/>
          </p:cNvSpPr>
          <p:nvPr>
            <p:ph type="hdr" sz="quarter"/>
          </p:nvPr>
        </p:nvSpPr>
        <p:spPr bwMode="auto">
          <a:xfrm>
            <a:off x="0" y="0"/>
            <a:ext cx="2971800" cy="457200"/>
          </a:xfrm>
          <a:prstGeom prst="rect">
            <a:avLst/>
          </a:prstGeom>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a:solidFill>
                <a:srgbClr val="000000"/>
              </a:solidFill>
              <a:latin typeface="Times New Roman" pitchFamily="-106" charset="0"/>
              <a:ea typeface="ＭＳ Ｐゴシック" pitchFamily="-106" charset="-128"/>
            </a:endParaRPr>
          </a:p>
        </p:txBody>
      </p:sp>
    </p:spTree>
    <p:extLst>
      <p:ext uri="{BB962C8B-B14F-4D97-AF65-F5344CB8AC3E}">
        <p14:creationId xmlns:p14="http://schemas.microsoft.com/office/powerpoint/2010/main" val="35908551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17635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22971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000" dirty="0"/>
              <a:t>Backup information:</a:t>
            </a:r>
            <a:endParaRPr lang="en-US" sz="1000" dirty="0"/>
          </a:p>
          <a:p>
            <a:r>
              <a:rPr lang="en-US" sz="1000" dirty="0"/>
              <a:t>Seismic Pilot – Begun effort for global strain rate mapping  using radar interferometry and for improved fault mapping using both optical &amp; radar; demonstrated value of advanced  science products for rapid earthquake response; tested the </a:t>
            </a:r>
            <a:r>
              <a:rPr lang="en-US" sz="1000" dirty="0" err="1"/>
              <a:t>Geohazards</a:t>
            </a:r>
            <a:r>
              <a:rPr lang="en-US" sz="1000" dirty="0"/>
              <a:t> Exploitation Platform (GEP) as a new processing environment for virtualized and federated processing of EO data; performed first Cloud based processing using </a:t>
            </a:r>
            <a:r>
              <a:rPr lang="en-US" sz="1000" dirty="0" err="1"/>
              <a:t>spaceborne</a:t>
            </a:r>
            <a:r>
              <a:rPr lang="en-US" sz="1000" dirty="0"/>
              <a:t> SAR to support hazard mapping (Chile EQ - 09/2015); agreed priority acquisition strategies with main contributing EO missions (in particular Sentinel-1); gathered data collections from CEOS and GSNL contributors (in particular VHR radar data) and </a:t>
            </a:r>
            <a:r>
              <a:rPr lang="en-US" sz="1000" dirty="0" err="1"/>
              <a:t>organised</a:t>
            </a:r>
            <a:r>
              <a:rPr lang="en-US" sz="1000" dirty="0"/>
              <a:t> data access through the GEP. </a:t>
            </a:r>
          </a:p>
        </p:txBody>
      </p:sp>
    </p:spTree>
    <p:extLst>
      <p:ext uri="{BB962C8B-B14F-4D97-AF65-F5344CB8AC3E}">
        <p14:creationId xmlns:p14="http://schemas.microsoft.com/office/powerpoint/2010/main" val="3122971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229713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cstate="screen"/>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sp>
        <p:nvSpPr>
          <p:cNvPr id="6" name="Shape 6"/>
          <p:cNvSpPr>
            <a:spLocks noGrp="1"/>
          </p:cNvSpPr>
          <p:nvPr>
            <p:ph type="sldNum" sz="quarter" idx="2"/>
          </p:nvPr>
        </p:nvSpPr>
        <p:spPr>
          <a:xfrm>
            <a:off x="8763000" y="6629400"/>
            <a:ext cx="304800" cy="187285"/>
          </a:xfrm>
          <a:prstGeom prst="roundRect">
            <a:avLst/>
          </a:prstGeom>
          <a:solidFill>
            <a:schemeClr val="lt1">
              <a:alpha val="49000"/>
            </a:schemeClr>
          </a:solidFill>
          <a:ln>
            <a:solidFill>
              <a:schemeClr val="tx2">
                <a:alpha val="60000"/>
              </a:schemeClr>
            </a:solidFill>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a:defRPr lang="uk-UA" sz="1100" i="1" smtClean="0">
                <a:solidFill>
                  <a:schemeClr val="tx2"/>
                </a:solidFill>
                <a:latin typeface="+mj-lt"/>
                <a:ea typeface="+mj-ea"/>
                <a:cs typeface="Proxima Nova Regular"/>
              </a:defRPr>
            </a:lvl1pPr>
          </a:lstStyle>
          <a:p>
            <a:pPr defTabSz="914400"/>
            <a:fld id="{86CB4B4D-7CA3-9044-876B-883B54F8677D}" type="slidenum">
              <a:rPr lang="uk-UA" smtClean="0"/>
              <a:pPr defTabSz="914400"/>
              <a:t>‹N°›</a:t>
            </a:fld>
            <a:endParaRPr lang="uk-UA" dirty="0"/>
          </a:p>
        </p:txBody>
      </p:sp>
      <p:sp>
        <p:nvSpPr>
          <p:cNvPr id="3" name="Content Placeholder 2"/>
          <p:cNvSpPr>
            <a:spLocks noGrp="1"/>
          </p:cNvSpPr>
          <p:nvPr>
            <p:ph sz="quarter" idx="10"/>
          </p:nvPr>
        </p:nvSpPr>
        <p:spPr>
          <a:xfrm>
            <a:off x="457200" y="1600200"/>
            <a:ext cx="8153400" cy="4724400"/>
          </a:xfrm>
          <a:prstGeom prst="rect">
            <a:avLst/>
          </a:prstGeom>
        </p:spPr>
        <p:txBody>
          <a:bodyPr/>
          <a:lstStyle>
            <a:lvl1pPr>
              <a:defRPr sz="2000">
                <a:latin typeface="+mj-lt"/>
                <a:cs typeface="Arial" panose="020B0604020202020204" pitchFamily="34" charset="0"/>
              </a:defRPr>
            </a:lvl1pPr>
            <a:lvl2pPr marL="768927" indent="-311727">
              <a:buFont typeface="Courier New" panose="02070309020205020404" pitchFamily="49" charset="0"/>
              <a:buChar char="o"/>
              <a:defRPr sz="2000">
                <a:latin typeface="+mj-lt"/>
                <a:cs typeface="Arial" panose="020B0604020202020204" pitchFamily="34" charset="0"/>
              </a:defRPr>
            </a:lvl2pPr>
            <a:lvl3pPr marL="1188719" indent="-274319">
              <a:buFont typeface="Wingdings" panose="05000000000000000000" pitchFamily="2" charset="2"/>
              <a:buChar char="§"/>
              <a:defRPr sz="2000">
                <a:latin typeface="+mj-lt"/>
                <a:cs typeface="Arial" panose="020B0604020202020204" pitchFamily="34" charset="0"/>
              </a:defRPr>
            </a:lvl3pPr>
            <a:lvl4pPr>
              <a:defRPr sz="2000">
                <a:latin typeface="+mj-lt"/>
                <a:cs typeface="Arial" panose="020B0604020202020204" pitchFamily="34" charset="0"/>
              </a:defRPr>
            </a:lvl4pPr>
            <a:lvl5pPr>
              <a:defRPr sz="20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4"/>
          <p:cNvSpPr>
            <a:spLocks noGrp="1"/>
          </p:cNvSpPr>
          <p:nvPr>
            <p:ph sz="quarter" idx="11" hasCustomPrompt="1"/>
          </p:nvPr>
        </p:nvSpPr>
        <p:spPr>
          <a:xfrm>
            <a:off x="2057400" y="304800"/>
            <a:ext cx="4953000" cy="533400"/>
          </a:xfrm>
          <a:prstGeom prst="rect">
            <a:avLst/>
          </a:prstGeom>
        </p:spPr>
        <p:txBody>
          <a:bodyPr/>
          <a:lstStyle>
            <a:lvl1pPr marL="0" indent="0">
              <a:buNone/>
              <a:defRPr>
                <a:solidFill>
                  <a:schemeClr val="bg1"/>
                </a:solidFill>
                <a:latin typeface="+mj-lt"/>
              </a:defRPr>
            </a:lvl1pPr>
          </a:lstStyle>
          <a:p>
            <a:pPr lvl="0"/>
            <a:r>
              <a:rPr lang="en-US" dirty="0"/>
              <a:t>Title Goes Here</a:t>
            </a:r>
          </a:p>
        </p:txBody>
      </p:sp>
      <p:sp>
        <p:nvSpPr>
          <p:cNvPr id="7" name="Shape 3"/>
          <p:cNvSpPr/>
          <p:nvPr userDrawn="1"/>
        </p:nvSpPr>
        <p:spPr>
          <a:xfrm>
            <a:off x="76200" y="6629400"/>
            <a:ext cx="2133600" cy="187285"/>
          </a:xfrm>
          <a:prstGeom prst="roundRect">
            <a:avLst/>
          </a:prstGeom>
          <a:solidFill>
            <a:schemeClr val="lt1">
              <a:alpha val="49000"/>
            </a:schemeClr>
          </a:solidFill>
          <a:ln>
            <a:solidFill>
              <a:schemeClr val="tx2">
                <a:alpha val="60000"/>
              </a:schemeClr>
            </a:solidFill>
          </a:ln>
          <a:extLst>
            <a:ext uri="{C572A759-6A51-4108-AA02-DFA0A04FC94B}">
              <ma14:wrappingTextBoxFlag xmlns="" xmlns:ma14="http://schemas.microsoft.com/office/mac/drawingml/2011/main" val="1"/>
            </a:ext>
          </a:extLst>
        </p:spPr>
        <p:style>
          <a:lnRef idx="2">
            <a:schemeClr val="dk1"/>
          </a:lnRef>
          <a:fillRef idx="1">
            <a:schemeClr val="lt1"/>
          </a:fillRef>
          <a:effectRef idx="0">
            <a:schemeClr val="dk1"/>
          </a:effectRef>
          <a:fontRef idx="minor">
            <a:schemeClr val="dk1"/>
          </a:fontRef>
        </p:style>
        <p:txBody>
          <a:bodyPr wrap="square" lIns="0" tIns="0" rIns="0" bIns="0">
            <a:spAutoFit/>
          </a:bodyPr>
          <a:lstStyle/>
          <a:p>
            <a:pPr lvl="0" algn="ctr" defTabSz="914400">
              <a:defRPr>
                <a:solidFill>
                  <a:srgbClr val="000000"/>
                </a:solidFill>
              </a:defRPr>
            </a:pPr>
            <a:r>
              <a:rPr lang="en-AU" sz="1100" i="1" dirty="0">
                <a:solidFill>
                  <a:schemeClr val="tx2"/>
                </a:solidFill>
                <a:latin typeface="+mj-ea"/>
                <a:ea typeface="+mj-ea"/>
                <a:cs typeface="Proxima Nova Regular"/>
                <a:sym typeface="Proxima Nova Regular"/>
              </a:rPr>
              <a:t>SIT-31,</a:t>
            </a:r>
            <a:r>
              <a:rPr lang="en-AU" sz="1100" i="1" baseline="0" dirty="0">
                <a:solidFill>
                  <a:schemeClr val="tx2"/>
                </a:solidFill>
                <a:latin typeface="+mj-ea"/>
                <a:ea typeface="+mj-ea"/>
                <a:cs typeface="Proxima Nova Regular"/>
                <a:sym typeface="Proxima Nova Regular"/>
              </a:rPr>
              <a:t> </a:t>
            </a:r>
            <a:r>
              <a:rPr lang="en-AU" sz="1100" i="1" dirty="0">
                <a:solidFill>
                  <a:schemeClr val="tx2"/>
                </a:solidFill>
                <a:latin typeface="+mj-ea"/>
                <a:ea typeface="+mj-ea"/>
                <a:cs typeface="Proxima Nova Regular"/>
                <a:sym typeface="Proxima Nova Regular"/>
              </a:rPr>
              <a:t>ESRIN, 19-20 </a:t>
            </a:r>
            <a:r>
              <a:rPr lang="en-AU" sz="1100" i="1">
                <a:solidFill>
                  <a:schemeClr val="tx2"/>
                </a:solidFill>
                <a:latin typeface="+mj-ea"/>
                <a:ea typeface="+mj-ea"/>
                <a:cs typeface="Proxima Nova Regular"/>
                <a:sym typeface="Proxima Nova Regular"/>
              </a:rPr>
              <a:t>Apr 2016</a:t>
            </a:r>
            <a:endParaRPr sz="1100" i="1" dirty="0">
              <a:solidFill>
                <a:schemeClr val="tx2"/>
              </a:solidFill>
              <a:latin typeface="+mj-ea"/>
              <a:ea typeface="+mj-ea"/>
              <a:cs typeface="Proxima Nova Regular"/>
              <a:sym typeface="Proxima Nova Regular"/>
            </a:endParaRPr>
          </a:p>
        </p:txBody>
      </p:sp>
    </p:spTree>
    <p:extLst>
      <p:ext uri="{BB962C8B-B14F-4D97-AF65-F5344CB8AC3E}">
        <p14:creationId xmlns:p14="http://schemas.microsoft.com/office/powerpoint/2010/main" val="1858660666"/>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4_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‹N°›</a:t>
            </a:fld>
            <a:endParaRPr lang="en-US"/>
          </a:p>
        </p:txBody>
      </p:sp>
    </p:spTree>
    <p:extLst>
      <p:ext uri="{BB962C8B-B14F-4D97-AF65-F5344CB8AC3E}">
        <p14:creationId xmlns:p14="http://schemas.microsoft.com/office/powerpoint/2010/main" val="498955402"/>
      </p:ext>
    </p:extLst>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97513EA-23E1-4A86-BFCA-C1B213D2E639}" type="datetimeFigureOut">
              <a:rPr lang="en-GB" smtClean="0"/>
              <a:pPr/>
              <a:t>19/04/2017</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0979C273-36C5-41F6-A258-6267DA5824C8}" type="slidenum">
              <a:rPr lang="en-GB" smtClean="0"/>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6" cstate="screen"/>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7239000" y="6546850"/>
            <a:ext cx="1905000" cy="256540"/>
          </a:xfrm>
          <a:prstGeom prst="rect">
            <a:avLst/>
          </a:prstGeom>
          <a:ln w="12700">
            <a:miter lim="400000"/>
          </a:ln>
        </p:spPr>
        <p:txBody>
          <a:bodyPr lIns="45719" rIns="45719">
            <a:spAutoFit/>
          </a:bodyPr>
          <a:lstStyle>
            <a:lvl1pPr algn="r">
              <a:spcBef>
                <a:spcPts val="600"/>
              </a:spcBef>
              <a:defRPr sz="1000">
                <a:latin typeface="Calibri"/>
                <a:ea typeface="Calibri"/>
                <a:cs typeface="Calibri"/>
                <a:sym typeface="Calibri"/>
              </a:defRPr>
            </a:lvl1pPr>
          </a:lstStyle>
          <a:p>
            <a:pPr lvl="0"/>
            <a:fld id="{86CB4B4D-7CA3-9044-876B-883B54F8677D}" type="slidenum">
              <a:rPr/>
              <a:pPr lvl="0"/>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ransition spd="med"/>
  <p:hf hdr="0" ftr="0" dt="0"/>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ceos.org/meetings/lsi-vc-3/"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disc.gsfc.nasa.gov/OCO-2"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hape 11"/>
          <p:cNvSpPr/>
          <p:nvPr/>
        </p:nvSpPr>
        <p:spPr>
          <a:xfrm>
            <a:off x="622789" y="3759200"/>
            <a:ext cx="4810858" cy="25415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lvl="0" defTabSz="914400">
              <a:defRPr>
                <a:solidFill>
                  <a:srgbClr val="000000"/>
                </a:solidFill>
              </a:defRPr>
            </a:pPr>
            <a:r>
              <a:rPr lang="en-US" b="1" dirty="0">
                <a:solidFill>
                  <a:srgbClr val="FFFFFF"/>
                </a:solidFill>
                <a:latin typeface="+mj-lt"/>
                <a:ea typeface="Arial Bold"/>
                <a:cs typeface="Arial Bold"/>
                <a:sym typeface="Arial Bold"/>
              </a:rPr>
              <a:t>Assembled by Jean-Louis Fellous</a:t>
            </a:r>
          </a:p>
          <a:p>
            <a:pPr lvl="0" defTabSz="914400">
              <a:defRPr>
                <a:solidFill>
                  <a:srgbClr val="000000"/>
                </a:solidFill>
              </a:defRPr>
            </a:pPr>
            <a:r>
              <a:rPr lang="en-US" dirty="0">
                <a:solidFill>
                  <a:srgbClr val="FFFFFF"/>
                </a:solidFill>
                <a:latin typeface="+mj-lt"/>
                <a:ea typeface="Arial Bold"/>
                <a:cs typeface="Arial Bold"/>
                <a:sym typeface="Arial Bold"/>
              </a:rPr>
              <a:t>On behalf of SIT Chair Team</a:t>
            </a:r>
          </a:p>
          <a:p>
            <a:pPr lvl="0" defTabSz="914400">
              <a:defRPr>
                <a:solidFill>
                  <a:srgbClr val="000000"/>
                </a:solidFill>
              </a:defRPr>
            </a:pPr>
            <a:r>
              <a:rPr lang="en-US" dirty="0">
                <a:solidFill>
                  <a:srgbClr val="FFFFFF"/>
                </a:solidFill>
                <a:latin typeface="+mj-lt"/>
                <a:ea typeface="Arial Bold"/>
                <a:cs typeface="Arial Bold"/>
                <a:sym typeface="Arial Bold"/>
              </a:rPr>
              <a:t>SIT-32 – Session: CEOS VCs and WGs: Issues for Attention/Decision of SIT-32</a:t>
            </a:r>
          </a:p>
          <a:p>
            <a:pPr lvl="0" defTabSz="914400">
              <a:defRPr>
                <a:solidFill>
                  <a:srgbClr val="000000"/>
                </a:solidFill>
              </a:defRPr>
            </a:pPr>
            <a:r>
              <a:rPr lang="en-US" dirty="0">
                <a:solidFill>
                  <a:srgbClr val="FFFFFF"/>
                </a:solidFill>
                <a:latin typeface="+mj-lt"/>
                <a:ea typeface="Arial Bold"/>
                <a:cs typeface="Arial Bold"/>
                <a:sym typeface="Arial Bold"/>
              </a:rPr>
              <a:t>Agenda Item 32</a:t>
            </a:r>
          </a:p>
          <a:p>
            <a:pPr lvl="0" defTabSz="914400">
              <a:defRPr>
                <a:solidFill>
                  <a:srgbClr val="000000"/>
                </a:solidFill>
              </a:defRPr>
            </a:pPr>
            <a:endParaRPr lang="en-US" dirty="0">
              <a:solidFill>
                <a:srgbClr val="FFFFFF"/>
              </a:solidFill>
              <a:latin typeface="+mj-lt"/>
              <a:ea typeface="Arial Bold"/>
              <a:cs typeface="Arial Bold"/>
              <a:sym typeface="Arial Bold"/>
            </a:endParaRPr>
          </a:p>
          <a:p>
            <a:pPr lvl="0" defTabSz="914400">
              <a:defRPr>
                <a:solidFill>
                  <a:srgbClr val="000000"/>
                </a:solidFill>
              </a:defRPr>
            </a:pPr>
            <a:r>
              <a:rPr lang="en-US" dirty="0">
                <a:solidFill>
                  <a:srgbClr val="FFFFFF"/>
                </a:solidFill>
                <a:latin typeface="+mj-lt"/>
                <a:ea typeface="Arial Bold"/>
                <a:cs typeface="Arial Bold"/>
                <a:sym typeface="Arial Bold"/>
              </a:rPr>
              <a:t>CEOS Strategic Implementation Team</a:t>
            </a:r>
          </a:p>
          <a:p>
            <a:pPr lvl="0" defTabSz="914400">
              <a:defRPr>
                <a:solidFill>
                  <a:srgbClr val="000000"/>
                </a:solidFill>
              </a:defRPr>
            </a:pPr>
            <a:r>
              <a:rPr lang="en-US" dirty="0">
                <a:solidFill>
                  <a:srgbClr val="FFFFFF"/>
                </a:solidFill>
                <a:latin typeface="+mj-lt"/>
                <a:ea typeface="Arial Bold"/>
                <a:cs typeface="Arial Bold"/>
                <a:sym typeface="Arial Bold"/>
              </a:rPr>
              <a:t>ESA/HQ, Paris, France</a:t>
            </a:r>
          </a:p>
          <a:p>
            <a:pPr lvl="0" defTabSz="914400">
              <a:defRPr>
                <a:solidFill>
                  <a:srgbClr val="000000"/>
                </a:solidFill>
              </a:defRPr>
            </a:pPr>
            <a:r>
              <a:rPr lang="en-US" dirty="0">
                <a:solidFill>
                  <a:srgbClr val="FFFFFF"/>
                </a:solidFill>
                <a:latin typeface="+mj-lt"/>
                <a:ea typeface="Arial Bold"/>
                <a:cs typeface="Arial Bold"/>
                <a:sym typeface="Arial Bold"/>
              </a:rPr>
              <a:t>25</a:t>
            </a:r>
            <a:r>
              <a:rPr lang="en-US" baseline="30000" dirty="0">
                <a:solidFill>
                  <a:srgbClr val="FFFFFF"/>
                </a:solidFill>
                <a:latin typeface="+mj-lt"/>
                <a:ea typeface="Arial Bold"/>
                <a:cs typeface="Arial Bold"/>
                <a:sym typeface="Arial Bold"/>
              </a:rPr>
              <a:t>th</a:t>
            </a:r>
            <a:r>
              <a:rPr lang="en-US" dirty="0">
                <a:solidFill>
                  <a:srgbClr val="FFFFFF"/>
                </a:solidFill>
                <a:latin typeface="+mj-lt"/>
                <a:ea typeface="Arial Bold"/>
                <a:cs typeface="Arial Bold"/>
                <a:sym typeface="Arial Bold"/>
              </a:rPr>
              <a:t>-26</a:t>
            </a:r>
            <a:r>
              <a:rPr lang="en-US" baseline="30000" dirty="0">
                <a:solidFill>
                  <a:srgbClr val="FFFFFF"/>
                </a:solidFill>
                <a:latin typeface="+mj-lt"/>
                <a:ea typeface="Arial Bold"/>
                <a:cs typeface="Arial Bold"/>
                <a:sym typeface="Arial Bold"/>
              </a:rPr>
              <a:t>th</a:t>
            </a:r>
            <a:r>
              <a:rPr lang="en-US" dirty="0">
                <a:solidFill>
                  <a:srgbClr val="FFFFFF"/>
                </a:solidFill>
                <a:latin typeface="+mj-lt"/>
                <a:ea typeface="Arial Bold"/>
                <a:cs typeface="Arial Bold"/>
                <a:sym typeface="Arial Bold"/>
              </a:rPr>
              <a:t> April 2017</a:t>
            </a:r>
          </a:p>
        </p:txBody>
      </p:sp>
      <p:pic>
        <p:nvPicPr>
          <p:cNvPr id="12" name="ceos_logo.png"/>
          <p:cNvPicPr/>
          <p:nvPr/>
        </p:nvPicPr>
        <p:blipFill>
          <a:blip r:embed="rId2" cstate="screen">
            <a:extLst>
              <a:ext uri="{28A0092B-C50C-407E-A947-70E740481C1C}">
                <a14:useLocalDpi xmlns:a14="http://schemas.microsoft.com/office/drawing/2010/main"/>
              </a:ext>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
        <p:nvSpPr>
          <p:cNvPr id="8" name="Shape 10"/>
          <p:cNvSpPr txBox="1">
            <a:spLocks/>
          </p:cNvSpPr>
          <p:nvPr/>
        </p:nvSpPr>
        <p:spPr>
          <a:xfrm>
            <a:off x="622789" y="2514600"/>
            <a:ext cx="5778011" cy="9931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rtl="0" latinLnBrk="1" hangingPunct="0"/>
            <a:r>
              <a:rPr lang="en-US" sz="2800" dirty="0">
                <a:solidFill>
                  <a:schemeClr val="bg1"/>
                </a:solidFill>
              </a:rPr>
              <a:t>Overview of current activities,</a:t>
            </a:r>
            <a:br>
              <a:rPr lang="en-US" sz="2800" dirty="0">
                <a:solidFill>
                  <a:schemeClr val="bg1"/>
                </a:solidFill>
              </a:rPr>
            </a:br>
            <a:r>
              <a:rPr lang="en-US" sz="2800" dirty="0">
                <a:solidFill>
                  <a:schemeClr val="bg1"/>
                </a:solidFill>
              </a:rPr>
              <a:t>achievements and plans of WGs &amp; VCs</a:t>
            </a:r>
            <a:endParaRPr lang="en-US" sz="2800" b="0"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09600" y="2664469"/>
            <a:ext cx="5105400" cy="99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CA" sz="2800" b="1" dirty="0">
                <a:solidFill>
                  <a:srgbClr val="FFFFFF"/>
                </a:solidFill>
                <a:latin typeface="+mj-lt"/>
              </a:rPr>
              <a:t>Working Group Disasters</a:t>
            </a:r>
            <a:endParaRPr sz="2800" b="1" dirty="0">
              <a:solidFill>
                <a:srgbClr val="FFFFFF"/>
              </a:solidFill>
              <a:latin typeface="+mj-lt"/>
            </a:endParaRPr>
          </a:p>
        </p:txBody>
      </p:sp>
      <p:sp>
        <p:nvSpPr>
          <p:cNvPr id="11" name="Shape 11"/>
          <p:cNvSpPr/>
          <p:nvPr/>
        </p:nvSpPr>
        <p:spPr>
          <a:xfrm>
            <a:off x="622788" y="3759200"/>
            <a:ext cx="5092211" cy="25415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lvl="0" defTabSz="914400">
              <a:lnSpc>
                <a:spcPct val="150000"/>
              </a:lnSpc>
              <a:defRPr>
                <a:solidFill>
                  <a:srgbClr val="000000"/>
                </a:solidFill>
              </a:defRPr>
            </a:pPr>
            <a:r>
              <a:rPr lang="en-CA" b="1" dirty="0">
                <a:solidFill>
                  <a:srgbClr val="FFFFFF"/>
                </a:solidFill>
                <a:latin typeface="+mj-lt"/>
                <a:ea typeface="Arial Bold"/>
                <a:cs typeface="Arial Bold"/>
                <a:sym typeface="Arial Bold"/>
              </a:rPr>
              <a:t>Based on information from</a:t>
            </a:r>
          </a:p>
          <a:p>
            <a:pPr lvl="0" defTabSz="914400">
              <a:lnSpc>
                <a:spcPct val="150000"/>
              </a:lnSpc>
              <a:defRPr>
                <a:solidFill>
                  <a:srgbClr val="000000"/>
                </a:solidFill>
              </a:defRPr>
            </a:pPr>
            <a:r>
              <a:rPr lang="en-CA" b="1" dirty="0">
                <a:solidFill>
                  <a:srgbClr val="FFFFFF"/>
                </a:solidFill>
                <a:latin typeface="+mj-lt"/>
                <a:ea typeface="Arial Bold"/>
                <a:cs typeface="Arial Bold"/>
                <a:sym typeface="Arial Bold"/>
              </a:rPr>
              <a:t> Stéphane Chalifoux (ASC/CSA)</a:t>
            </a:r>
          </a:p>
        </p:txBody>
      </p:sp>
      <p:pic>
        <p:nvPicPr>
          <p:cNvPr id="12" name="ceos_logo.png"/>
          <p:cNvPicPr/>
          <p:nvPr/>
        </p:nvPicPr>
        <p:blipFill>
          <a:blip r:embed="rId3" cstate="screen">
            <a:extLst>
              <a:ext uri="{28A0092B-C50C-407E-A947-70E740481C1C}">
                <a14:useLocalDpi xmlns:a14="http://schemas.microsoft.com/office/drawing/2010/main"/>
              </a:ext>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pPr lvl="0"/>
            <a:fld id="{86CB4B4D-7CA3-9044-876B-883B54F8677D}" type="slidenum">
              <a:rPr lang="uk-UA" smtClean="0"/>
              <a:pPr lvl="0"/>
              <a:t>11</a:t>
            </a:fld>
            <a:endParaRPr lang="uk-UA"/>
          </a:p>
        </p:txBody>
      </p:sp>
      <p:sp>
        <p:nvSpPr>
          <p:cNvPr id="2" name="Content Placeholder 1"/>
          <p:cNvSpPr>
            <a:spLocks noGrp="1"/>
          </p:cNvSpPr>
          <p:nvPr>
            <p:ph sz="quarter" idx="10"/>
          </p:nvPr>
        </p:nvSpPr>
        <p:spPr/>
        <p:txBody>
          <a:bodyPr/>
          <a:lstStyle/>
          <a:p>
            <a:pPr>
              <a:spcBef>
                <a:spcPts val="300"/>
              </a:spcBef>
            </a:pPr>
            <a:r>
              <a:rPr lang="en-US" sz="1800" b="1" dirty="0" err="1"/>
              <a:t>WGDisasters</a:t>
            </a:r>
            <a:r>
              <a:rPr lang="en-US" sz="1800" b="1" dirty="0"/>
              <a:t> Organization</a:t>
            </a:r>
            <a:endParaRPr lang="en-US" sz="1800" dirty="0"/>
          </a:p>
          <a:p>
            <a:pPr lvl="1">
              <a:spcBef>
                <a:spcPts val="300"/>
              </a:spcBef>
            </a:pPr>
            <a:r>
              <a:rPr lang="en-US" sz="1600" dirty="0"/>
              <a:t>Continue to operate and maintain the </a:t>
            </a:r>
            <a:r>
              <a:rPr lang="en-US" sz="1600" b="1" dirty="0"/>
              <a:t>Data Coordination Team</a:t>
            </a:r>
            <a:r>
              <a:rPr lang="en-US" sz="1600" dirty="0"/>
              <a:t>, which supports several activities, including the GSNL, by providing a single point of contact through which to request and access data from space agencies.</a:t>
            </a:r>
          </a:p>
          <a:p>
            <a:pPr lvl="1">
              <a:spcBef>
                <a:spcPts val="300"/>
              </a:spcBef>
            </a:pPr>
            <a:r>
              <a:rPr lang="en-US" sz="1600" dirty="0"/>
              <a:t>Strengthen the </a:t>
            </a:r>
            <a:r>
              <a:rPr lang="en-US" sz="1600" b="1" dirty="0"/>
              <a:t>collaboration with GEO</a:t>
            </a:r>
            <a:r>
              <a:rPr lang="en-US" sz="1600" dirty="0"/>
              <a:t> by participating at meeting jointly attended (GP-STAR).</a:t>
            </a:r>
          </a:p>
          <a:p>
            <a:pPr lvl="1">
              <a:spcBef>
                <a:spcPts val="300"/>
              </a:spcBef>
            </a:pPr>
            <a:r>
              <a:rPr lang="en-US" sz="1600" b="1" dirty="0"/>
              <a:t>The position of Liaison to user communities Officer is still vacant</a:t>
            </a:r>
            <a:r>
              <a:rPr lang="en-US" sz="1600" dirty="0"/>
              <a:t>. In discussion regarding Vice-Chairing the </a:t>
            </a:r>
            <a:r>
              <a:rPr lang="en-US" sz="1600" dirty="0" err="1"/>
              <a:t>WGDisasters</a:t>
            </a:r>
            <a:r>
              <a:rPr lang="en-US" sz="1600" dirty="0"/>
              <a:t>.</a:t>
            </a:r>
          </a:p>
          <a:p>
            <a:pPr>
              <a:spcBef>
                <a:spcPts val="300"/>
              </a:spcBef>
            </a:pPr>
            <a:r>
              <a:rPr lang="en-US" sz="1800" b="1" dirty="0"/>
              <a:t>DIS-13 – Thematic Pilots</a:t>
            </a:r>
          </a:p>
          <a:p>
            <a:pPr lvl="1">
              <a:spcBef>
                <a:spcPts val="300"/>
              </a:spcBef>
            </a:pPr>
            <a:r>
              <a:rPr lang="en-US" sz="1600" dirty="0"/>
              <a:t>The </a:t>
            </a:r>
            <a:r>
              <a:rPr lang="en-US" sz="1600" b="1" dirty="0"/>
              <a:t>Disaster Risk Management (DRM) pilot initiatives on floods, seismic hazards and volcanoes </a:t>
            </a:r>
            <a:r>
              <a:rPr lang="en-US" sz="1600" dirty="0"/>
              <a:t>continue to make significant progress. In addition to ongoing support of real-time events, the pilot teams are summarizing what has been learned and preparing recommendations with a focus on the sustainability aspect, for after these pilots formally conclude their work at the end of 2017 for consideration by CEOS Plenary.</a:t>
            </a:r>
          </a:p>
          <a:p>
            <a:pPr lvl="1">
              <a:spcBef>
                <a:spcPts val="300"/>
              </a:spcBef>
            </a:pPr>
            <a:r>
              <a:rPr lang="en-US" sz="1600" b="1" dirty="0"/>
              <a:t>Endorsement of </a:t>
            </a:r>
            <a:r>
              <a:rPr lang="en-US" sz="1600" b="1" dirty="0" err="1"/>
              <a:t>Geohazards</a:t>
            </a:r>
            <a:r>
              <a:rPr lang="en-US" sz="1600" b="1" dirty="0"/>
              <a:t> Lab Concept is requested at SIT-32.</a:t>
            </a:r>
            <a:endParaRPr lang="en-US" sz="1600" dirty="0"/>
          </a:p>
          <a:p>
            <a:pPr lvl="1">
              <a:spcBef>
                <a:spcPts val="300"/>
              </a:spcBef>
            </a:pPr>
            <a:r>
              <a:rPr lang="en-US" sz="1600" dirty="0"/>
              <a:t>A glossy book presenting the outputs and results of the first 3 pilots and the RO is currently in final version before edition.</a:t>
            </a:r>
          </a:p>
        </p:txBody>
      </p:sp>
      <p:sp>
        <p:nvSpPr>
          <p:cNvPr id="5" name="Content Placeholder 3"/>
          <p:cNvSpPr>
            <a:spLocks noGrp="1"/>
          </p:cNvSpPr>
          <p:nvPr>
            <p:ph sz="quarter" idx="11"/>
          </p:nvPr>
        </p:nvSpPr>
        <p:spPr>
          <a:xfrm>
            <a:off x="2057400" y="304800"/>
            <a:ext cx="5410200" cy="533400"/>
          </a:xfrm>
        </p:spPr>
        <p:txBody>
          <a:bodyPr/>
          <a:lstStyle/>
          <a:p>
            <a:r>
              <a:rPr lang="en-US" dirty="0" err="1"/>
              <a:t>WGDisasters</a:t>
            </a:r>
            <a:r>
              <a:rPr lang="en-US" dirty="0"/>
              <a:t> Recent Achievements &amp; On-going Activities</a:t>
            </a:r>
          </a:p>
        </p:txBody>
      </p:sp>
    </p:spTree>
    <p:extLst>
      <p:ext uri="{BB962C8B-B14F-4D97-AF65-F5344CB8AC3E}">
        <p14:creationId xmlns:p14="http://schemas.microsoft.com/office/powerpoint/2010/main" val="197432378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pPr lvl="0"/>
            <a:fld id="{86CB4B4D-7CA3-9044-876B-883B54F8677D}" type="slidenum">
              <a:rPr lang="uk-UA" smtClean="0"/>
              <a:pPr lvl="0"/>
              <a:t>12</a:t>
            </a:fld>
            <a:endParaRPr lang="uk-UA"/>
          </a:p>
        </p:txBody>
      </p:sp>
      <p:sp>
        <p:nvSpPr>
          <p:cNvPr id="2" name="Content Placeholder 1"/>
          <p:cNvSpPr>
            <a:spLocks noGrp="1"/>
          </p:cNvSpPr>
          <p:nvPr>
            <p:ph sz="quarter" idx="10"/>
          </p:nvPr>
        </p:nvSpPr>
        <p:spPr/>
        <p:txBody>
          <a:bodyPr/>
          <a:lstStyle/>
          <a:p>
            <a:r>
              <a:rPr lang="en-US" sz="1600" b="1" dirty="0"/>
              <a:t>Landslides Pilot</a:t>
            </a:r>
          </a:p>
          <a:p>
            <a:pPr lvl="1"/>
            <a:r>
              <a:rPr lang="en-US" sz="1400" dirty="0"/>
              <a:t>The Landslide Pilot, initiated in 2016 with a focus on detecting, mapping and monitoring landslides in different physiographic and climatic regions, is </a:t>
            </a:r>
            <a:r>
              <a:rPr lang="en-US" sz="1400" b="1" dirty="0"/>
              <a:t>kicking off shortly </a:t>
            </a:r>
            <a:r>
              <a:rPr lang="en-US" sz="1400" dirty="0"/>
              <a:t>with data acquisition. The team had a teleconference on January 25</a:t>
            </a:r>
            <a:r>
              <a:rPr lang="en-US" sz="1400" baseline="30000" dirty="0"/>
              <a:t>th</a:t>
            </a:r>
            <a:r>
              <a:rPr lang="en-US" sz="1400" dirty="0"/>
              <a:t> to discuss activities and the acquisition plan over the primary regions: Nepal and the Pacific Northwest in North America.</a:t>
            </a:r>
          </a:p>
          <a:p>
            <a:r>
              <a:rPr lang="en-US" sz="1600" b="1" dirty="0"/>
              <a:t>DIS-12 – Recovery Observatory (RO)</a:t>
            </a:r>
          </a:p>
          <a:p>
            <a:pPr lvl="1"/>
            <a:r>
              <a:rPr lang="en-US" sz="1400" dirty="0"/>
              <a:t>Following the subsequent approval by CEOS Principals, the Recovery Observatory (RO) was triggered on December 22 to track and </a:t>
            </a:r>
            <a:r>
              <a:rPr lang="en-US" sz="1400" b="1" dirty="0"/>
              <a:t>support recovery efforts in Haiti in the wake of Hurricane Matthew</a:t>
            </a:r>
            <a:r>
              <a:rPr lang="en-US" sz="1400" dirty="0"/>
              <a:t>. CEOS Agencies responded positively. The Recovery Observatory works with reconstruction professionals to develop the use of Earth observation data in the reconstruction phase that takes place following a major disaster, over a period of three to four-years.</a:t>
            </a:r>
          </a:p>
          <a:p>
            <a:pPr lvl="1"/>
            <a:r>
              <a:rPr lang="en-US" sz="1400" dirty="0"/>
              <a:t>A Haiti mission took place the week of January 30</a:t>
            </a:r>
            <a:r>
              <a:rPr lang="en-US" sz="1400" baseline="30000" dirty="0"/>
              <a:t>th</a:t>
            </a:r>
            <a:r>
              <a:rPr lang="en-US" sz="1400" dirty="0"/>
              <a:t> led by CNES together with GFDRR and members will meet with national and international partners in Port-au-Prince.</a:t>
            </a:r>
          </a:p>
          <a:p>
            <a:r>
              <a:rPr lang="en-US" sz="1600" b="1" dirty="0"/>
              <a:t>Malawi and Nepal demonstrators</a:t>
            </a:r>
          </a:p>
          <a:p>
            <a:pPr lvl="1"/>
            <a:r>
              <a:rPr lang="en-US" sz="1400" dirty="0"/>
              <a:t>Demonstrators are wrapping up, with feedback being sought from the end users on the products tested. In Malawi, the focus of the effort was on agricultural monitoring and infrastructure. In Nepal, the product developed dealt with housing reconstruction monitoring. All demonstrator activities are wrapping up..</a:t>
            </a:r>
            <a:endParaRPr lang="en-CA" sz="1400" dirty="0"/>
          </a:p>
        </p:txBody>
      </p:sp>
      <p:sp>
        <p:nvSpPr>
          <p:cNvPr id="5" name="Content Placeholder 3"/>
          <p:cNvSpPr>
            <a:spLocks noGrp="1"/>
          </p:cNvSpPr>
          <p:nvPr>
            <p:ph sz="quarter" idx="11"/>
          </p:nvPr>
        </p:nvSpPr>
        <p:spPr>
          <a:xfrm>
            <a:off x="2057400" y="304800"/>
            <a:ext cx="5334000" cy="533400"/>
          </a:xfrm>
        </p:spPr>
        <p:txBody>
          <a:bodyPr/>
          <a:lstStyle/>
          <a:p>
            <a:r>
              <a:rPr lang="en-US" dirty="0" err="1"/>
              <a:t>WGDisasters</a:t>
            </a:r>
            <a:r>
              <a:rPr lang="en-US" dirty="0"/>
              <a:t> Recent Achievements &amp; On-going Activities (cont’d)</a:t>
            </a:r>
          </a:p>
        </p:txBody>
      </p:sp>
    </p:spTree>
    <p:extLst>
      <p:ext uri="{BB962C8B-B14F-4D97-AF65-F5344CB8AC3E}">
        <p14:creationId xmlns:p14="http://schemas.microsoft.com/office/powerpoint/2010/main" val="3195364265"/>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pPr lvl="0"/>
            <a:fld id="{86CB4B4D-7CA3-9044-876B-883B54F8677D}" type="slidenum">
              <a:rPr lang="uk-UA" smtClean="0"/>
              <a:pPr lvl="0"/>
              <a:t>13</a:t>
            </a:fld>
            <a:endParaRPr lang="uk-UA"/>
          </a:p>
        </p:txBody>
      </p:sp>
      <p:sp>
        <p:nvSpPr>
          <p:cNvPr id="2" name="Content Placeholder 1"/>
          <p:cNvSpPr>
            <a:spLocks noGrp="1"/>
          </p:cNvSpPr>
          <p:nvPr>
            <p:ph sz="quarter" idx="10"/>
          </p:nvPr>
        </p:nvSpPr>
        <p:spPr>
          <a:xfrm>
            <a:off x="457200" y="1600200"/>
            <a:ext cx="8153400" cy="4724400"/>
          </a:xfrm>
        </p:spPr>
        <p:txBody>
          <a:bodyPr/>
          <a:lstStyle/>
          <a:p>
            <a:r>
              <a:rPr lang="en-US" sz="1600" b="1" dirty="0"/>
              <a:t>DIS-14 – GEO-DARMA initiative (Data Access for Risk Management)</a:t>
            </a:r>
          </a:p>
          <a:p>
            <a:pPr lvl="1"/>
            <a:r>
              <a:rPr lang="en-US" sz="1400" b="1" dirty="0"/>
              <a:t>GEO-DARMA began in mid-October 2016</a:t>
            </a:r>
            <a:r>
              <a:rPr lang="en-US" sz="1400" dirty="0"/>
              <a:t>, starting with its Concept Phase, which has a goal of identifying hazards that have large regional impacts and transboundary risks that require regional and multi-country involvement.</a:t>
            </a:r>
          </a:p>
          <a:p>
            <a:r>
              <a:rPr lang="en-US" sz="1600" b="1" dirty="0"/>
              <a:t>DIS-10 – GEO Geohazards Supersites and Natural Laboratories (GSNL)</a:t>
            </a:r>
          </a:p>
          <a:p>
            <a:pPr lvl="1"/>
            <a:r>
              <a:rPr lang="en-US" sz="1400" dirty="0"/>
              <a:t>Continue support to the GEO GSNL Initiative. A series of up to three new proposals are expected : Chile, DR of Congo, Peru (Andes – multi-hazard supersite proposal). For the </a:t>
            </a:r>
            <a:r>
              <a:rPr lang="en-US" sz="1400" b="1" dirty="0"/>
              <a:t>San Andreas Fault </a:t>
            </a:r>
            <a:r>
              <a:rPr lang="en-US" sz="1400" dirty="0"/>
              <a:t>Natural Laboratory proposal, DLR has agreed to support, but not to the full proposed extent and ASI has agreed to support, but must look at quotas.</a:t>
            </a:r>
          </a:p>
          <a:p>
            <a:pPr lvl="1"/>
            <a:r>
              <a:rPr lang="en-US" sz="1400" b="1" dirty="0"/>
              <a:t>Endorsement of GSNL proposal and report is requested at SIT-32.</a:t>
            </a:r>
          </a:p>
          <a:p>
            <a:r>
              <a:rPr lang="en-US" sz="1600" b="1" dirty="0"/>
              <a:t>Communication and Outreach</a:t>
            </a:r>
          </a:p>
          <a:p>
            <a:pPr lvl="1"/>
            <a:r>
              <a:rPr lang="en-US" sz="1400" dirty="0" err="1"/>
              <a:t>WGDisasters</a:t>
            </a:r>
            <a:r>
              <a:rPr lang="en-US" sz="1400" dirty="0"/>
              <a:t> members recently voted in favor of joining the </a:t>
            </a:r>
            <a:r>
              <a:rPr lang="en-US" sz="1400" b="1" dirty="0"/>
              <a:t>Global Partnership on Space Technology Applications for Disaster Risk Reduction (GP-STAR)</a:t>
            </a:r>
            <a:r>
              <a:rPr lang="en-US" sz="1400" dirty="0"/>
              <a:t>, coordinated by UNOOSA. </a:t>
            </a:r>
            <a:r>
              <a:rPr lang="en-US" sz="1400" dirty="0" err="1"/>
              <a:t>WGDisasters</a:t>
            </a:r>
            <a:r>
              <a:rPr lang="en-US" sz="1400" dirty="0"/>
              <a:t> will contribute to a GP-STAR side event at the Global Plat-form for Disaster Risk Reduction meeting in May 2017, ensuring that CEOS activities are well represented. The second Story is now on line ‘Supporting Emergency Relief in Sri Lanka’ .</a:t>
            </a:r>
          </a:p>
          <a:p>
            <a:endParaRPr lang="en-CA" sz="1600" dirty="0"/>
          </a:p>
        </p:txBody>
      </p:sp>
      <p:sp>
        <p:nvSpPr>
          <p:cNvPr id="5" name="Content Placeholder 3"/>
          <p:cNvSpPr>
            <a:spLocks noGrp="1"/>
          </p:cNvSpPr>
          <p:nvPr>
            <p:ph sz="quarter" idx="11"/>
          </p:nvPr>
        </p:nvSpPr>
        <p:spPr>
          <a:xfrm>
            <a:off x="2057400" y="304800"/>
            <a:ext cx="5334000" cy="533400"/>
          </a:xfrm>
        </p:spPr>
        <p:txBody>
          <a:bodyPr/>
          <a:lstStyle/>
          <a:p>
            <a:r>
              <a:rPr lang="en-US" dirty="0" err="1"/>
              <a:t>WGDisasters</a:t>
            </a:r>
            <a:r>
              <a:rPr lang="en-US" dirty="0"/>
              <a:t> Recent Achievements &amp; On-going Activities (cont’d)</a:t>
            </a:r>
          </a:p>
        </p:txBody>
      </p:sp>
    </p:spTree>
    <p:extLst>
      <p:ext uri="{BB962C8B-B14F-4D97-AF65-F5344CB8AC3E}">
        <p14:creationId xmlns:p14="http://schemas.microsoft.com/office/powerpoint/2010/main" val="883842483"/>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2"/>
          </p:nvPr>
        </p:nvSpPr>
        <p:spPr/>
        <p:txBody>
          <a:bodyPr/>
          <a:lstStyle/>
          <a:p>
            <a:pPr defTabSz="914400"/>
            <a:fld id="{86CB4B4D-7CA3-9044-876B-883B54F8677D}" type="slidenum">
              <a:rPr lang="uk-UA" smtClean="0"/>
              <a:pPr defTabSz="914400"/>
              <a:t>14</a:t>
            </a:fld>
            <a:endParaRPr lang="uk-UA" dirty="0"/>
          </a:p>
        </p:txBody>
      </p:sp>
      <p:sp>
        <p:nvSpPr>
          <p:cNvPr id="3" name="Espace réservé du contenu 2"/>
          <p:cNvSpPr>
            <a:spLocks noGrp="1"/>
          </p:cNvSpPr>
          <p:nvPr>
            <p:ph sz="quarter" idx="10"/>
          </p:nvPr>
        </p:nvSpPr>
        <p:spPr/>
        <p:txBody>
          <a:bodyPr/>
          <a:lstStyle/>
          <a:p>
            <a:r>
              <a:rPr lang="en-US" sz="1800" b="1" dirty="0"/>
              <a:t>Dates and places of meetings</a:t>
            </a:r>
          </a:p>
          <a:p>
            <a:pPr lvl="1"/>
            <a:r>
              <a:rPr lang="en-US" sz="1600" b="1" dirty="0"/>
              <a:t>7</a:t>
            </a:r>
            <a:r>
              <a:rPr lang="en-US" sz="1600" b="1" baseline="30000" dirty="0"/>
              <a:t>th</a:t>
            </a:r>
            <a:r>
              <a:rPr lang="en-US" sz="1600" b="1" dirty="0"/>
              <a:t> CEOS </a:t>
            </a:r>
            <a:r>
              <a:rPr lang="en-US" sz="1600" b="1" dirty="0" err="1"/>
              <a:t>WGDisasters</a:t>
            </a:r>
            <a:r>
              <a:rPr lang="en-US" sz="1600" b="1" dirty="0"/>
              <a:t> meeting</a:t>
            </a:r>
            <a:r>
              <a:rPr lang="en-US" sz="1600" dirty="0"/>
              <a:t>, hosted by the Italian Space Agency (ASI), Rome, Italy, 14 to 16 March, 2017.</a:t>
            </a:r>
          </a:p>
          <a:p>
            <a:pPr lvl="1"/>
            <a:r>
              <a:rPr lang="en-US" sz="1600" b="1" dirty="0"/>
              <a:t>GEO-DARMA Kick-off Workshop </a:t>
            </a:r>
            <a:r>
              <a:rPr lang="en-US" sz="1600" dirty="0"/>
              <a:t>was held the morning of March 14 in conjunction with the </a:t>
            </a:r>
            <a:r>
              <a:rPr lang="en-US" sz="1600" dirty="0" err="1"/>
              <a:t>WGDisasters</a:t>
            </a:r>
            <a:r>
              <a:rPr lang="en-US" sz="1600" dirty="0"/>
              <a:t> meeting.</a:t>
            </a:r>
          </a:p>
          <a:p>
            <a:pPr lvl="1"/>
            <a:r>
              <a:rPr lang="en-US" sz="1600" b="1" dirty="0"/>
              <a:t>Global Platform for Disaster Risk Reduction</a:t>
            </a:r>
            <a:r>
              <a:rPr lang="en-US" sz="1600" dirty="0"/>
              <a:t>, May 2017, Mexico, organized by The United Nations Office for Disaster Risk Reduction.</a:t>
            </a:r>
          </a:p>
          <a:p>
            <a:pPr lvl="1"/>
            <a:r>
              <a:rPr lang="en-US" sz="1600" b="1" dirty="0"/>
              <a:t>8</a:t>
            </a:r>
            <a:r>
              <a:rPr lang="en-US" sz="1600" b="1" baseline="30000" dirty="0"/>
              <a:t>th</a:t>
            </a:r>
            <a:r>
              <a:rPr lang="en-US" sz="1600" b="1" dirty="0"/>
              <a:t> CEOS </a:t>
            </a:r>
            <a:r>
              <a:rPr lang="en-US" sz="1600" b="1" dirty="0" err="1"/>
              <a:t>WGDisasters</a:t>
            </a:r>
            <a:r>
              <a:rPr lang="en-US" sz="1600" b="1" dirty="0"/>
              <a:t> meeting</a:t>
            </a:r>
            <a:r>
              <a:rPr lang="en-US" sz="1600" dirty="0"/>
              <a:t>, hosted by CONAE with NASA support, planned to be held in Buenos Aires, Argentina, from September 4 to 8, 2017.</a:t>
            </a:r>
          </a:p>
          <a:p>
            <a:r>
              <a:rPr lang="fr-FR" sz="1800" b="1" dirty="0" err="1"/>
              <a:t>WGDisasters</a:t>
            </a:r>
            <a:r>
              <a:rPr lang="fr-FR" sz="1800" b="1" dirty="0"/>
              <a:t> issues</a:t>
            </a:r>
          </a:p>
          <a:p>
            <a:pPr lvl="1"/>
            <a:r>
              <a:rPr lang="en-US" sz="1600" b="1" dirty="0"/>
              <a:t>Need to appoint a Vice-Chair (and Chair) of the </a:t>
            </a:r>
            <a:r>
              <a:rPr lang="en-US" sz="1600" b="1" dirty="0" err="1"/>
              <a:t>WGDisasters</a:t>
            </a:r>
            <a:r>
              <a:rPr lang="en-US" sz="1600" b="1" dirty="0"/>
              <a:t> starting next Plenary</a:t>
            </a:r>
            <a:r>
              <a:rPr lang="en-US" sz="1600" dirty="0"/>
              <a:t>.</a:t>
            </a:r>
          </a:p>
          <a:p>
            <a:pPr lvl="1"/>
            <a:r>
              <a:rPr lang="en-US" sz="1600" dirty="0"/>
              <a:t>Contacts are underway with a CEOS agency with the hope to identify a new Vice-Chair with Simona </a:t>
            </a:r>
            <a:r>
              <a:rPr lang="en-US" sz="1600" dirty="0" err="1"/>
              <a:t>Zoffoli</a:t>
            </a:r>
            <a:r>
              <a:rPr lang="en-US" sz="1600" dirty="0"/>
              <a:t> as incoming Chair.</a:t>
            </a:r>
            <a:endParaRPr lang="fr-FR" sz="1600" dirty="0"/>
          </a:p>
        </p:txBody>
      </p:sp>
      <p:sp>
        <p:nvSpPr>
          <p:cNvPr id="4" name="Espace réservé du contenu 3"/>
          <p:cNvSpPr>
            <a:spLocks noGrp="1"/>
          </p:cNvSpPr>
          <p:nvPr>
            <p:ph sz="quarter" idx="11"/>
          </p:nvPr>
        </p:nvSpPr>
        <p:spPr>
          <a:xfrm>
            <a:off x="2057400" y="304800"/>
            <a:ext cx="5410200" cy="533400"/>
          </a:xfrm>
        </p:spPr>
        <p:txBody>
          <a:bodyPr/>
          <a:lstStyle/>
          <a:p>
            <a:r>
              <a:rPr lang="en-US" dirty="0" err="1"/>
              <a:t>WGDisasters</a:t>
            </a:r>
            <a:r>
              <a:rPr lang="en-US" dirty="0"/>
              <a:t> Recent Achievements &amp; On-going Activities (cont’d)</a:t>
            </a:r>
          </a:p>
          <a:p>
            <a:endParaRPr lang="fr-FR" dirty="0"/>
          </a:p>
        </p:txBody>
      </p:sp>
    </p:spTree>
    <p:extLst>
      <p:ext uri="{BB962C8B-B14F-4D97-AF65-F5344CB8AC3E}">
        <p14:creationId xmlns:p14="http://schemas.microsoft.com/office/powerpoint/2010/main" val="1008877586"/>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hape 11"/>
          <p:cNvSpPr/>
          <p:nvPr/>
        </p:nvSpPr>
        <p:spPr>
          <a:xfrm>
            <a:off x="622789" y="3759200"/>
            <a:ext cx="4810858" cy="25415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Based on information from</a:t>
            </a:r>
          </a:p>
          <a:p>
            <a:pPr lvl="0" defTabSz="914400">
              <a:lnSpc>
                <a:spcPct val="150000"/>
              </a:lnSpc>
              <a:defRPr>
                <a:solidFill>
                  <a:srgbClr val="000000"/>
                </a:solidFill>
              </a:defRPr>
            </a:pPr>
            <a:r>
              <a:rPr lang="en-US" b="1" dirty="0" err="1">
                <a:solidFill>
                  <a:srgbClr val="FFFFFF"/>
                </a:solidFill>
                <a:latin typeface="+mj-lt"/>
                <a:ea typeface="Arial Bold"/>
                <a:cs typeface="Arial Bold"/>
                <a:sym typeface="Arial Bold"/>
              </a:rPr>
              <a:t>Phila</a:t>
            </a:r>
            <a:r>
              <a:rPr lang="en-US" b="1" dirty="0">
                <a:solidFill>
                  <a:srgbClr val="FFFFFF"/>
                </a:solidFill>
                <a:latin typeface="+mj-lt"/>
                <a:ea typeface="Arial Bold"/>
                <a:cs typeface="Arial Bold"/>
                <a:sym typeface="Arial Bold"/>
              </a:rPr>
              <a:t> </a:t>
            </a:r>
            <a:r>
              <a:rPr lang="en-US" b="1" dirty="0" err="1">
                <a:solidFill>
                  <a:srgbClr val="FFFFFF"/>
                </a:solidFill>
                <a:latin typeface="+mj-lt"/>
                <a:ea typeface="Arial Bold"/>
                <a:cs typeface="Arial Bold"/>
                <a:sym typeface="Arial Bold"/>
              </a:rPr>
              <a:t>Sibandze</a:t>
            </a:r>
            <a:r>
              <a:rPr lang="en-US" b="1" dirty="0">
                <a:solidFill>
                  <a:srgbClr val="FFFFFF"/>
                </a:solidFill>
                <a:latin typeface="+mj-lt"/>
                <a:ea typeface="Arial Bold"/>
                <a:cs typeface="Arial Bold"/>
                <a:sym typeface="Arial Bold"/>
              </a:rPr>
              <a:t> (SANSA) and</a:t>
            </a:r>
          </a:p>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Senthil Kumar (ISRO)</a:t>
            </a:r>
          </a:p>
        </p:txBody>
      </p:sp>
      <p:pic>
        <p:nvPicPr>
          <p:cNvPr id="12" name="ceos_logo.png"/>
          <p:cNvPicPr/>
          <p:nvPr/>
        </p:nvPicPr>
        <p:blipFill>
          <a:blip r:embed="rId2" cstate="screen">
            <a:extLst>
              <a:ext uri="{28A0092B-C50C-407E-A947-70E740481C1C}">
                <a14:useLocalDpi xmlns:a14="http://schemas.microsoft.com/office/drawing/2010/main"/>
              </a:ext>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
        <p:nvSpPr>
          <p:cNvPr id="6" name="Shape 10"/>
          <p:cNvSpPr txBox="1">
            <a:spLocks/>
          </p:cNvSpPr>
          <p:nvPr/>
        </p:nvSpPr>
        <p:spPr>
          <a:xfrm>
            <a:off x="622789" y="2514600"/>
            <a:ext cx="6311411" cy="9931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rtl="0" latinLnBrk="1" hangingPunct="0"/>
            <a:r>
              <a:rPr lang="en-US" sz="2800" dirty="0">
                <a:solidFill>
                  <a:schemeClr val="bg1"/>
                </a:solidFill>
              </a:rPr>
              <a:t>Working Group on Capacity Building and</a:t>
            </a:r>
            <a:br>
              <a:rPr lang="en-US" sz="2800" dirty="0">
                <a:solidFill>
                  <a:schemeClr val="bg1"/>
                </a:solidFill>
              </a:rPr>
            </a:br>
            <a:r>
              <a:rPr lang="en-US" sz="2800" dirty="0">
                <a:solidFill>
                  <a:schemeClr val="bg1"/>
                </a:solidFill>
              </a:rPr>
              <a:t>Data Democracy (</a:t>
            </a:r>
            <a:r>
              <a:rPr lang="en-US" sz="2800" dirty="0" err="1">
                <a:solidFill>
                  <a:schemeClr val="bg1"/>
                </a:solidFill>
              </a:rPr>
              <a:t>WGCapD</a:t>
            </a:r>
            <a:r>
              <a:rPr lang="en-US" sz="2800" dirty="0">
                <a:solidFill>
                  <a:schemeClr val="bg1"/>
                </a:solidFill>
              </a:rPr>
              <a:t>)</a:t>
            </a:r>
            <a:endParaRPr lang="en-US" sz="2800" b="0" dirty="0"/>
          </a:p>
        </p:txBody>
      </p:sp>
    </p:spTree>
    <p:extLst>
      <p:ext uri="{BB962C8B-B14F-4D97-AF65-F5344CB8AC3E}">
        <p14:creationId xmlns:p14="http://schemas.microsoft.com/office/powerpoint/2010/main" val="407967080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fld id="{86CB4B4D-7CA3-9044-876B-883B54F8677D}" type="slidenum">
              <a:rPr lang="uk-UA" smtClean="0"/>
              <a:pPr/>
              <a:t>16</a:t>
            </a:fld>
            <a:endParaRPr lang="uk-UA" dirty="0"/>
          </a:p>
        </p:txBody>
      </p:sp>
      <p:sp>
        <p:nvSpPr>
          <p:cNvPr id="3" name="Content Placeholder 2"/>
          <p:cNvSpPr>
            <a:spLocks noGrp="1"/>
          </p:cNvSpPr>
          <p:nvPr>
            <p:ph sz="quarter" idx="10"/>
          </p:nvPr>
        </p:nvSpPr>
        <p:spPr/>
        <p:txBody>
          <a:bodyPr/>
          <a:lstStyle/>
          <a:p>
            <a:pPr>
              <a:spcBef>
                <a:spcPts val="300"/>
              </a:spcBef>
            </a:pPr>
            <a:r>
              <a:rPr lang="en-US" sz="1800" dirty="0"/>
              <a:t>Three </a:t>
            </a:r>
            <a:r>
              <a:rPr lang="en-US" sz="1800" b="1" dirty="0"/>
              <a:t>training workshops </a:t>
            </a:r>
            <a:r>
              <a:rPr lang="en-US" sz="1800" dirty="0"/>
              <a:t>(ALOS and Sentinel-1 SAR data) were held in the past few months:</a:t>
            </a:r>
          </a:p>
          <a:p>
            <a:pPr lvl="1">
              <a:spcBef>
                <a:spcPts val="300"/>
              </a:spcBef>
            </a:pPr>
            <a:r>
              <a:rPr lang="en-US" sz="1600" dirty="0"/>
              <a:t>First one in October 2016, </a:t>
            </a:r>
            <a:r>
              <a:rPr lang="en-US" sz="1600" b="1" dirty="0"/>
              <a:t>Lusaka, Zambia</a:t>
            </a:r>
            <a:r>
              <a:rPr lang="en-US" sz="1600" dirty="0"/>
              <a:t>, on SAR (Sentinel-1 data);</a:t>
            </a:r>
          </a:p>
          <a:p>
            <a:pPr lvl="1">
              <a:spcBef>
                <a:spcPts val="300"/>
              </a:spcBef>
            </a:pPr>
            <a:r>
              <a:rPr lang="en-US" sz="1600" dirty="0"/>
              <a:t>Second one, also on SAR in January 2017 in cooperation with Japan (L-band ALOS data), 18 participants; and,</a:t>
            </a:r>
          </a:p>
          <a:p>
            <a:pPr lvl="1">
              <a:spcBef>
                <a:spcPts val="300"/>
              </a:spcBef>
            </a:pPr>
            <a:r>
              <a:rPr lang="en-US" sz="1600" dirty="0"/>
              <a:t>Third one in </a:t>
            </a:r>
            <a:r>
              <a:rPr lang="en-US" sz="1600" b="1" dirty="0"/>
              <a:t>Libreville, Gabon</a:t>
            </a:r>
            <a:r>
              <a:rPr lang="en-US" sz="1600" dirty="0"/>
              <a:t>, with 23 participants in mid-February 2017 with the same program as the one in Zambia</a:t>
            </a:r>
          </a:p>
          <a:p>
            <a:pPr>
              <a:spcBef>
                <a:spcPts val="300"/>
              </a:spcBef>
            </a:pPr>
            <a:r>
              <a:rPr lang="en-US" sz="1800" b="1" dirty="0"/>
              <a:t>SRTM-2 Training Workshop </a:t>
            </a:r>
            <a:r>
              <a:rPr lang="en-US" sz="1800" dirty="0"/>
              <a:t>was held at ICIMOD, Nepal, September 2016</a:t>
            </a:r>
          </a:p>
          <a:p>
            <a:pPr>
              <a:spcBef>
                <a:spcPts val="300"/>
              </a:spcBef>
            </a:pPr>
            <a:r>
              <a:rPr lang="en-US" sz="1800" b="1" dirty="0" err="1"/>
              <a:t>WGCapD</a:t>
            </a:r>
            <a:r>
              <a:rPr lang="en-US" sz="1800" b="1" dirty="0"/>
              <a:t> supported GEO Work Program Symposium</a:t>
            </a:r>
            <a:r>
              <a:rPr lang="en-US" sz="1800" dirty="0"/>
              <a:t>, Geneva, May 2016</a:t>
            </a:r>
          </a:p>
          <a:p>
            <a:pPr>
              <a:spcBef>
                <a:spcPts val="300"/>
              </a:spcBef>
            </a:pPr>
            <a:r>
              <a:rPr lang="en-US" sz="1800" b="1" dirty="0" err="1"/>
              <a:t>WGCapD</a:t>
            </a:r>
            <a:r>
              <a:rPr lang="en-US" sz="1800" b="1" dirty="0"/>
              <a:t> supported </a:t>
            </a:r>
            <a:r>
              <a:rPr lang="en-US" sz="1800" b="1" dirty="0" err="1"/>
              <a:t>AmeriGEOSS</a:t>
            </a:r>
            <a:r>
              <a:rPr lang="en-US" sz="1800" b="1" dirty="0"/>
              <a:t> Week on Disasters</a:t>
            </a:r>
            <a:r>
              <a:rPr lang="en-US" sz="1800" dirty="0"/>
              <a:t>,</a:t>
            </a:r>
            <a:r>
              <a:rPr lang="en-US" sz="1800" b="1" dirty="0"/>
              <a:t> </a:t>
            </a:r>
            <a:r>
              <a:rPr lang="en-US" sz="1800" dirty="0"/>
              <a:t>June 2016</a:t>
            </a:r>
          </a:p>
          <a:p>
            <a:pPr marL="0" indent="0">
              <a:spcBef>
                <a:spcPts val="300"/>
              </a:spcBef>
              <a:buNone/>
            </a:pPr>
            <a:endParaRPr lang="en-US" sz="1800" b="1" dirty="0"/>
          </a:p>
          <a:p>
            <a:pPr marL="0" indent="0">
              <a:spcBef>
                <a:spcPts val="300"/>
              </a:spcBef>
              <a:buNone/>
            </a:pPr>
            <a:r>
              <a:rPr lang="en-US" sz="1800" b="1" dirty="0" err="1"/>
              <a:t>WGCapD</a:t>
            </a:r>
            <a:r>
              <a:rPr lang="en-US" sz="1800" b="1" dirty="0"/>
              <a:t> related Meetings</a:t>
            </a:r>
          </a:p>
          <a:p>
            <a:pPr lvl="1">
              <a:spcBef>
                <a:spcPts val="300"/>
              </a:spcBef>
            </a:pPr>
            <a:r>
              <a:rPr lang="en-US" sz="1600" dirty="0"/>
              <a:t>The </a:t>
            </a:r>
            <a:r>
              <a:rPr lang="en-US" sz="1600" b="1" dirty="0"/>
              <a:t>annual </a:t>
            </a:r>
            <a:r>
              <a:rPr lang="en-US" sz="1600" b="1" dirty="0" err="1"/>
              <a:t>WGCapD</a:t>
            </a:r>
            <a:r>
              <a:rPr lang="en-US" sz="1600" b="1" dirty="0"/>
              <a:t> meeting </a:t>
            </a:r>
            <a:r>
              <a:rPr lang="en-US" sz="1600" dirty="0"/>
              <a:t>was held on 27-29 March at DLR in </a:t>
            </a:r>
            <a:r>
              <a:rPr lang="en-US" sz="1600" dirty="0" err="1"/>
              <a:t>Oberpfaffenhofen</a:t>
            </a:r>
            <a:r>
              <a:rPr lang="en-US" sz="1600" dirty="0"/>
              <a:t>, Germany</a:t>
            </a:r>
          </a:p>
        </p:txBody>
      </p:sp>
      <p:sp>
        <p:nvSpPr>
          <p:cNvPr id="4" name="Content Placeholder 3"/>
          <p:cNvSpPr>
            <a:spLocks noGrp="1"/>
          </p:cNvSpPr>
          <p:nvPr>
            <p:ph sz="quarter" idx="11"/>
          </p:nvPr>
        </p:nvSpPr>
        <p:spPr/>
        <p:txBody>
          <a:bodyPr/>
          <a:lstStyle/>
          <a:p>
            <a:r>
              <a:rPr lang="en-US" dirty="0" err="1"/>
              <a:t>WGCapD</a:t>
            </a:r>
            <a:r>
              <a:rPr lang="en-US" dirty="0"/>
              <a:t> Recent Achievements &amp; On-going Activities</a:t>
            </a:r>
            <a:endParaRPr lang="en-ZA" dirty="0"/>
          </a:p>
        </p:txBody>
      </p:sp>
    </p:spTree>
    <p:extLst>
      <p:ext uri="{BB962C8B-B14F-4D97-AF65-F5344CB8AC3E}">
        <p14:creationId xmlns:p14="http://schemas.microsoft.com/office/powerpoint/2010/main" val="279659440"/>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2"/>
          </p:nvPr>
        </p:nvSpPr>
        <p:spPr/>
        <p:txBody>
          <a:bodyPr/>
          <a:lstStyle/>
          <a:p>
            <a:pPr defTabSz="914400"/>
            <a:fld id="{86CB4B4D-7CA3-9044-876B-883B54F8677D}" type="slidenum">
              <a:rPr lang="uk-UA" smtClean="0"/>
              <a:pPr defTabSz="914400"/>
              <a:t>17</a:t>
            </a:fld>
            <a:endParaRPr lang="uk-UA" dirty="0"/>
          </a:p>
        </p:txBody>
      </p:sp>
      <p:sp>
        <p:nvSpPr>
          <p:cNvPr id="3" name="Espace réservé du contenu 2"/>
          <p:cNvSpPr>
            <a:spLocks noGrp="1"/>
          </p:cNvSpPr>
          <p:nvPr>
            <p:ph sz="quarter" idx="10"/>
          </p:nvPr>
        </p:nvSpPr>
        <p:spPr/>
        <p:txBody>
          <a:bodyPr/>
          <a:lstStyle/>
          <a:p>
            <a:r>
              <a:rPr lang="en-US" sz="1600" dirty="0" err="1"/>
              <a:t>WGCapD</a:t>
            </a:r>
            <a:r>
              <a:rPr lang="en-US" sz="1600" dirty="0"/>
              <a:t> members to support </a:t>
            </a:r>
            <a:r>
              <a:rPr lang="en-US" sz="1600" b="1" dirty="0"/>
              <a:t>populating GEO Capacity Building Portal </a:t>
            </a:r>
            <a:r>
              <a:rPr lang="en-US" sz="1600" dirty="0"/>
              <a:t>to  increase the awareness of Capacity Building Inventory across CEOS  &amp; GEO. </a:t>
            </a:r>
          </a:p>
          <a:p>
            <a:r>
              <a:rPr lang="en-US" sz="1600" dirty="0"/>
              <a:t>It continues to </a:t>
            </a:r>
            <a:r>
              <a:rPr lang="en-US" sz="1600" b="1" dirty="0"/>
              <a:t>pursue webinars</a:t>
            </a:r>
            <a:r>
              <a:rPr lang="en-US" sz="1600" dirty="0"/>
              <a:t>; it has announced a training webinar on SAR Processing and Applications in April – June 2017.</a:t>
            </a:r>
          </a:p>
          <a:p>
            <a:r>
              <a:rPr lang="en-US" sz="1600" dirty="0"/>
              <a:t>Draft </a:t>
            </a:r>
            <a:r>
              <a:rPr lang="en-US" sz="1600" b="1" dirty="0"/>
              <a:t>Document on Best Practices for Capacity Building </a:t>
            </a:r>
            <a:r>
              <a:rPr lang="en-US" sz="1600" dirty="0"/>
              <a:t>circulated to all WGs and VCs for comments. Expected update in webpage by June 2017.</a:t>
            </a:r>
          </a:p>
          <a:p>
            <a:r>
              <a:rPr lang="en-US" sz="1600" dirty="0" err="1"/>
              <a:t>WGCapD</a:t>
            </a:r>
            <a:r>
              <a:rPr lang="en-US" sz="1600" dirty="0"/>
              <a:t> </a:t>
            </a:r>
            <a:r>
              <a:rPr lang="en-US" sz="1600" b="1" dirty="0"/>
              <a:t>participating in the CEOS SDG Ad Hoc Team </a:t>
            </a:r>
            <a:r>
              <a:rPr lang="en-US" sz="1600" dirty="0"/>
              <a:t>to support GEO in promoting use of EO for Global Sustainable Development Goals (SDGs).</a:t>
            </a:r>
          </a:p>
          <a:p>
            <a:r>
              <a:rPr lang="en-US" sz="1600" b="1" dirty="0" err="1"/>
              <a:t>WGCapD</a:t>
            </a:r>
            <a:r>
              <a:rPr lang="en-US" sz="1600" b="1" dirty="0"/>
              <a:t> support </a:t>
            </a:r>
            <a:r>
              <a:rPr lang="en-US" sz="1600" dirty="0"/>
              <a:t>to </a:t>
            </a:r>
            <a:r>
              <a:rPr lang="en-US" sz="1600" dirty="0" err="1"/>
              <a:t>AfriGEOSS</a:t>
            </a:r>
            <a:r>
              <a:rPr lang="en-US" sz="1600" dirty="0"/>
              <a:t>, to </a:t>
            </a:r>
            <a:r>
              <a:rPr lang="en-US" sz="1600" dirty="0" err="1"/>
              <a:t>AmeriGEOSS</a:t>
            </a:r>
            <a:r>
              <a:rPr lang="en-US" sz="1600" dirty="0"/>
              <a:t> and engagement with Asia-Oceania (AO) GEOSS initiative. </a:t>
            </a:r>
          </a:p>
          <a:p>
            <a:r>
              <a:rPr lang="en-US" sz="1600" dirty="0" err="1"/>
              <a:t>WGCapD</a:t>
            </a:r>
            <a:r>
              <a:rPr lang="en-US" sz="1600" dirty="0"/>
              <a:t> intends to </a:t>
            </a:r>
            <a:r>
              <a:rPr lang="en-US" sz="1600" b="1" dirty="0"/>
              <a:t>collaborate with WGCV </a:t>
            </a:r>
            <a:r>
              <a:rPr lang="en-US" sz="1600" dirty="0"/>
              <a:t>to develop training materials to promote e.g. QA4EO, </a:t>
            </a:r>
            <a:r>
              <a:rPr lang="en-US" sz="1600" dirty="0" err="1"/>
              <a:t>LandNet</a:t>
            </a:r>
            <a:r>
              <a:rPr lang="en-US" sz="1600" dirty="0"/>
              <a:t>, optical and SAR calibration/validation. </a:t>
            </a:r>
          </a:p>
          <a:p>
            <a:pPr marL="0" indent="0">
              <a:buNone/>
            </a:pPr>
            <a:r>
              <a:rPr lang="en-US" sz="1600" b="1" dirty="0" err="1"/>
              <a:t>WGCapD</a:t>
            </a:r>
            <a:r>
              <a:rPr lang="en-US" sz="1600" b="1" dirty="0"/>
              <a:t> related Meetings</a:t>
            </a:r>
          </a:p>
          <a:p>
            <a:pPr lvl="1"/>
            <a:r>
              <a:rPr lang="en-US" sz="1600" dirty="0"/>
              <a:t>37</a:t>
            </a:r>
            <a:r>
              <a:rPr lang="en-US" sz="1600" baseline="30000" dirty="0"/>
              <a:t>th</a:t>
            </a:r>
            <a:r>
              <a:rPr lang="en-US" sz="1600" dirty="0"/>
              <a:t> International Symposium  on Remote Sensing of the Environment (</a:t>
            </a:r>
            <a:r>
              <a:rPr lang="en-US" sz="1600" b="1" dirty="0"/>
              <a:t>ISRSE-37</a:t>
            </a:r>
            <a:r>
              <a:rPr lang="en-US" sz="1600" dirty="0"/>
              <a:t>), 7 -12 May 2017, CSIR, Pretoria, South Africa</a:t>
            </a:r>
          </a:p>
          <a:p>
            <a:pPr lvl="1"/>
            <a:r>
              <a:rPr lang="en-US" sz="1600" dirty="0"/>
              <a:t>Participating in </a:t>
            </a:r>
            <a:r>
              <a:rPr lang="en-US" sz="1600" b="1" dirty="0"/>
              <a:t>Public Health and EO Workshop</a:t>
            </a:r>
            <a:r>
              <a:rPr lang="en-US" sz="1600" dirty="0"/>
              <a:t>, Montreal, June 2017</a:t>
            </a:r>
          </a:p>
          <a:p>
            <a:pPr lvl="1"/>
            <a:r>
              <a:rPr lang="en-US" sz="1600" dirty="0" err="1"/>
              <a:t>WGCapD</a:t>
            </a:r>
            <a:r>
              <a:rPr lang="en-US" sz="1600" dirty="0"/>
              <a:t> intends to participate in Asia Conference in October in New Delhi</a:t>
            </a:r>
            <a:endParaRPr lang="en-CA" sz="1600" dirty="0"/>
          </a:p>
        </p:txBody>
      </p:sp>
      <p:sp>
        <p:nvSpPr>
          <p:cNvPr id="4" name="Espace réservé du contenu 3"/>
          <p:cNvSpPr>
            <a:spLocks noGrp="1"/>
          </p:cNvSpPr>
          <p:nvPr>
            <p:ph sz="quarter" idx="11"/>
          </p:nvPr>
        </p:nvSpPr>
        <p:spPr/>
        <p:txBody>
          <a:bodyPr/>
          <a:lstStyle/>
          <a:p>
            <a:r>
              <a:rPr lang="en-US" dirty="0" err="1"/>
              <a:t>WGCapD</a:t>
            </a:r>
            <a:r>
              <a:rPr lang="en-US" dirty="0"/>
              <a:t> Recent Achievements &amp; On-going Activities (cont’d)</a:t>
            </a:r>
            <a:endParaRPr lang="en-CA" dirty="0"/>
          </a:p>
        </p:txBody>
      </p:sp>
    </p:spTree>
    <p:extLst>
      <p:ext uri="{BB962C8B-B14F-4D97-AF65-F5344CB8AC3E}">
        <p14:creationId xmlns:p14="http://schemas.microsoft.com/office/powerpoint/2010/main" val="300583019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5746243" cy="9931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2800" b="1" dirty="0">
                <a:solidFill>
                  <a:srgbClr val="FFFFFF"/>
                </a:solidFill>
                <a:latin typeface="+mj-lt"/>
              </a:rPr>
              <a:t>Ocean Surface Vector Winds- Virtual Constellation (OSVW-VC)</a:t>
            </a:r>
            <a:endParaRPr sz="2800" b="1" i="1" u="sng" dirty="0">
              <a:solidFill>
                <a:srgbClr val="FFFFFF"/>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Based on information from</a:t>
            </a:r>
          </a:p>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Paul Chang (NOAA) and</a:t>
            </a:r>
          </a:p>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Rashmi Sharma (ISRO)</a:t>
            </a:r>
            <a:endParaRPr b="1" dirty="0">
              <a:solidFill>
                <a:srgbClr val="FFFFFF"/>
              </a:solidFill>
              <a:latin typeface="+mj-lt"/>
              <a:ea typeface="Arial Bold"/>
              <a:cs typeface="Arial Bold"/>
              <a:sym typeface="Arial Bold"/>
            </a:endParaRPr>
          </a:p>
        </p:txBody>
      </p:sp>
      <p:pic>
        <p:nvPicPr>
          <p:cNvPr id="12" name="ceos_logo.png"/>
          <p:cNvPicPr/>
          <p:nvPr/>
        </p:nvPicPr>
        <p:blipFill>
          <a:blip r:embed="rId2" cstate="screen">
            <a:extLst>
              <a:ext uri="{28A0092B-C50C-407E-A947-70E740481C1C}">
                <a14:useLocalDpi xmlns:a14="http://schemas.microsoft.com/office/drawing/2010/main"/>
              </a:ext>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extLst>
      <p:ext uri="{BB962C8B-B14F-4D97-AF65-F5344CB8AC3E}">
        <p14:creationId xmlns:p14="http://schemas.microsoft.com/office/powerpoint/2010/main" val="1259714951"/>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
          <p:cNvSpPr>
            <a:spLocks noGrp="1"/>
          </p:cNvSpPr>
          <p:nvPr>
            <p:ph type="sldNum" sz="quarter" idx="2"/>
          </p:nvPr>
        </p:nvSpPr>
        <p:spPr/>
        <p:txBody>
          <a:bodyPr/>
          <a:lstStyle/>
          <a:p>
            <a:fld id="{86CB4B4D-7CA3-9044-876B-883B54F8677D}" type="slidenum">
              <a:rPr lang="uk-UA" smtClean="0"/>
              <a:pPr/>
              <a:t>19</a:t>
            </a:fld>
            <a:endParaRPr lang="uk-UA" dirty="0"/>
          </a:p>
        </p:txBody>
      </p:sp>
      <p:sp>
        <p:nvSpPr>
          <p:cNvPr id="5" name="Espace réservé du contenu 4"/>
          <p:cNvSpPr>
            <a:spLocks noGrp="1"/>
          </p:cNvSpPr>
          <p:nvPr>
            <p:ph sz="quarter" idx="10"/>
          </p:nvPr>
        </p:nvSpPr>
        <p:spPr/>
        <p:txBody>
          <a:bodyPr/>
          <a:lstStyle/>
          <a:p>
            <a:r>
              <a:rPr lang="en-US" sz="1800" dirty="0"/>
              <a:t>Update of the CEOS Work Plan 2017-2019 was carried out in time.</a:t>
            </a:r>
          </a:p>
          <a:p>
            <a:r>
              <a:rPr lang="en-US" sz="1800" dirty="0"/>
              <a:t>ISRO recently launched </a:t>
            </a:r>
            <a:r>
              <a:rPr lang="en-US" sz="1800" b="1" dirty="0"/>
              <a:t>ScatSat-1</a:t>
            </a:r>
            <a:r>
              <a:rPr lang="en-US" sz="1800" dirty="0"/>
              <a:t> (26 September 2016).</a:t>
            </a:r>
          </a:p>
          <a:p>
            <a:pPr lvl="1"/>
            <a:r>
              <a:rPr lang="en-US" sz="1600" dirty="0"/>
              <a:t>The satellite is now undergoing calibration. </a:t>
            </a:r>
            <a:r>
              <a:rPr lang="en-US" sz="1600" b="1" dirty="0"/>
              <a:t>ScatSat-1 represents a great addition to the OSVW-VC</a:t>
            </a:r>
            <a:r>
              <a:rPr lang="en-US" sz="1600" dirty="0"/>
              <a:t>.</a:t>
            </a:r>
          </a:p>
          <a:p>
            <a:pPr lvl="1"/>
            <a:r>
              <a:rPr lang="en-US" sz="1600" dirty="0"/>
              <a:t>ScatSat-1 will have a similar </a:t>
            </a:r>
            <a:r>
              <a:rPr lang="en-US" sz="1600" b="1" dirty="0"/>
              <a:t>open and timely access data policy </a:t>
            </a:r>
            <a:r>
              <a:rPr lang="en-US" sz="1600" dirty="0"/>
              <a:t>as OSCAT on OceanSat-2.</a:t>
            </a:r>
            <a:endParaRPr lang="en-US" sz="1800" dirty="0"/>
          </a:p>
          <a:p>
            <a:r>
              <a:rPr lang="en-US" sz="1800" b="1" dirty="0"/>
              <a:t>OSVW-VC related Meetings</a:t>
            </a:r>
          </a:p>
          <a:p>
            <a:pPr lvl="1"/>
            <a:r>
              <a:rPr lang="en-US" sz="1600" dirty="0"/>
              <a:t>The </a:t>
            </a:r>
            <a:r>
              <a:rPr lang="en-US" sz="1600" b="1" dirty="0"/>
              <a:t>next OSVW-VC meeting </a:t>
            </a:r>
            <a:r>
              <a:rPr lang="en-US" sz="1600" dirty="0"/>
              <a:t>will be held in conjunction with the IOVWST meeting in May 2-4, 2017 in San Diego, CA, USA.</a:t>
            </a:r>
          </a:p>
          <a:p>
            <a:r>
              <a:rPr lang="en-US" sz="1800" b="1" dirty="0"/>
              <a:t>Issues</a:t>
            </a:r>
            <a:endParaRPr lang="fr-FR" sz="1800" b="1" dirty="0"/>
          </a:p>
          <a:p>
            <a:pPr lvl="1"/>
            <a:r>
              <a:rPr lang="en-US" sz="1600" dirty="0"/>
              <a:t>On-going need for CEOS to continue to advocate for open and timely data access commitments from China and Russia for their OSVW missions.</a:t>
            </a:r>
            <a:endParaRPr lang="fr-FR" sz="1600" dirty="0"/>
          </a:p>
          <a:p>
            <a:pPr lvl="1"/>
            <a:r>
              <a:rPr lang="en-US" sz="1600" dirty="0"/>
              <a:t>Julia Figa (EUMETSAT) recently resigned from her former role as </a:t>
            </a:r>
            <a:r>
              <a:rPr lang="en-US" sz="1600" b="1" dirty="0"/>
              <a:t>co-chair</a:t>
            </a:r>
            <a:r>
              <a:rPr lang="en-US" sz="1600" dirty="0"/>
              <a:t> of the OSVW-VC and informed of the inability of EUMETSAT to designate a replacement as this point in time.</a:t>
            </a:r>
            <a:endParaRPr lang="fr-FR" sz="1600" dirty="0"/>
          </a:p>
        </p:txBody>
      </p:sp>
      <p:sp>
        <p:nvSpPr>
          <p:cNvPr id="6" name="Espace réservé du contenu 5"/>
          <p:cNvSpPr>
            <a:spLocks noGrp="1"/>
          </p:cNvSpPr>
          <p:nvPr>
            <p:ph sz="quarter" idx="11"/>
          </p:nvPr>
        </p:nvSpPr>
        <p:spPr/>
        <p:txBody>
          <a:bodyPr/>
          <a:lstStyle/>
          <a:p>
            <a:r>
              <a:rPr lang="en-US" dirty="0"/>
              <a:t>OSVW-VC Recent Achievements &amp; On-going Activities</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5746243" cy="9931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2800" b="1" dirty="0">
                <a:solidFill>
                  <a:srgbClr val="FFFFFF"/>
                </a:solidFill>
                <a:latin typeface="+mj-lt"/>
              </a:rPr>
              <a:t>Working Group on Calibration and Validation (WGCV)</a:t>
            </a:r>
            <a:endParaRPr sz="2800" b="1" i="1" u="sng" dirty="0">
              <a:solidFill>
                <a:srgbClr val="FFFFFF"/>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Based on information from</a:t>
            </a:r>
          </a:p>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Kurtis Thome (NASA) and</a:t>
            </a:r>
          </a:p>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Cindy Ong (CSIRO)</a:t>
            </a:r>
            <a:endParaRPr b="1" dirty="0">
              <a:solidFill>
                <a:srgbClr val="FFFFFF"/>
              </a:solidFill>
              <a:latin typeface="+mj-lt"/>
              <a:ea typeface="Arial Bold"/>
              <a:cs typeface="Arial Bold"/>
              <a:sym typeface="Arial Bold"/>
            </a:endParaRPr>
          </a:p>
        </p:txBody>
      </p:sp>
      <p:pic>
        <p:nvPicPr>
          <p:cNvPr id="12" name="ceos_logo.png"/>
          <p:cNvPicPr/>
          <p:nvPr/>
        </p:nvPicPr>
        <p:blipFill>
          <a:blip r:embed="rId3" cstate="screen">
            <a:extLst>
              <a:ext uri="{28A0092B-C50C-407E-A947-70E740481C1C}">
                <a14:useLocalDpi xmlns:a14="http://schemas.microsoft.com/office/drawing/2010/main"/>
              </a:ext>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extLst>
      <p:ext uri="{BB962C8B-B14F-4D97-AF65-F5344CB8AC3E}">
        <p14:creationId xmlns:p14="http://schemas.microsoft.com/office/powerpoint/2010/main" val="1259714951"/>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5746243" cy="9931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2800" b="1" dirty="0">
                <a:solidFill>
                  <a:srgbClr val="FFFFFF"/>
                </a:solidFill>
                <a:latin typeface="+mj-lt"/>
              </a:rPr>
              <a:t>Land Surface Imaging - Virtual Constellation (LSI-VC)</a:t>
            </a:r>
            <a:endParaRPr sz="2800" b="1" i="1" u="sng" dirty="0">
              <a:solidFill>
                <a:srgbClr val="FFFFFF"/>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Based on information from</a:t>
            </a:r>
          </a:p>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Jennifer Lacey (USGS),</a:t>
            </a:r>
          </a:p>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Bianca Hoersch (ESA) and</a:t>
            </a:r>
          </a:p>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Adam Lewis (</a:t>
            </a:r>
            <a:r>
              <a:rPr lang="en-US" b="1" dirty="0" err="1">
                <a:solidFill>
                  <a:srgbClr val="FFFFFF"/>
                </a:solidFill>
                <a:latin typeface="+mj-lt"/>
                <a:ea typeface="Arial Bold"/>
                <a:cs typeface="Arial Bold"/>
                <a:sym typeface="Arial Bold"/>
              </a:rPr>
              <a:t>Geoscience</a:t>
            </a:r>
            <a:r>
              <a:rPr lang="en-US" b="1" dirty="0">
                <a:solidFill>
                  <a:srgbClr val="FFFFFF"/>
                </a:solidFill>
                <a:latin typeface="+mj-lt"/>
                <a:ea typeface="Arial Bold"/>
                <a:cs typeface="Arial Bold"/>
                <a:sym typeface="Arial Bold"/>
              </a:rPr>
              <a:t> Australia)</a:t>
            </a:r>
            <a:endParaRPr b="1" dirty="0">
              <a:solidFill>
                <a:srgbClr val="FFFFFF"/>
              </a:solidFill>
              <a:latin typeface="+mj-lt"/>
              <a:ea typeface="Arial Bold"/>
              <a:cs typeface="Arial Bold"/>
              <a:sym typeface="Arial Bold"/>
            </a:endParaRPr>
          </a:p>
        </p:txBody>
      </p:sp>
      <p:pic>
        <p:nvPicPr>
          <p:cNvPr id="12" name="ceos_logo.png"/>
          <p:cNvPicPr/>
          <p:nvPr/>
        </p:nvPicPr>
        <p:blipFill>
          <a:blip r:embed="rId2" cstate="screen">
            <a:extLst>
              <a:ext uri="{28A0092B-C50C-407E-A947-70E740481C1C}">
                <a14:useLocalDpi xmlns:a14="http://schemas.microsoft.com/office/drawing/2010/main"/>
              </a:ext>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extLst>
      <p:ext uri="{BB962C8B-B14F-4D97-AF65-F5344CB8AC3E}">
        <p14:creationId xmlns:p14="http://schemas.microsoft.com/office/powerpoint/2010/main" val="1259714951"/>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2"/>
          </p:nvPr>
        </p:nvSpPr>
        <p:spPr/>
        <p:txBody>
          <a:bodyPr/>
          <a:lstStyle/>
          <a:p>
            <a:fld id="{86CB4B4D-7CA3-9044-876B-883B54F8677D}" type="slidenum">
              <a:rPr lang="uk-UA" smtClean="0"/>
              <a:pPr/>
              <a:t>21</a:t>
            </a:fld>
            <a:endParaRPr lang="uk-UA" dirty="0"/>
          </a:p>
        </p:txBody>
      </p:sp>
      <p:sp>
        <p:nvSpPr>
          <p:cNvPr id="7" name="Espace réservé du contenu 6"/>
          <p:cNvSpPr>
            <a:spLocks noGrp="1"/>
          </p:cNvSpPr>
          <p:nvPr>
            <p:ph sz="quarter" idx="10"/>
          </p:nvPr>
        </p:nvSpPr>
        <p:spPr>
          <a:xfrm>
            <a:off x="457200" y="1676400"/>
            <a:ext cx="8153400" cy="4724400"/>
          </a:xfrm>
        </p:spPr>
        <p:txBody>
          <a:bodyPr/>
          <a:lstStyle/>
          <a:p>
            <a:r>
              <a:rPr lang="en-US" sz="1800" dirty="0"/>
              <a:t>The CEOS Land Surface Imaging Virtual Constellation (LSI-VC) was renewed at the 2015 CEOS Plenary in Kyoto, Japan. Since then great progress was made on the tasks outlined in its Implementation Plan, and the emerging and evolving needs of the CEOS Future Data Architectures </a:t>
            </a:r>
            <a:r>
              <a:rPr lang="en-US" sz="1800" i="1" dirty="0"/>
              <a:t>Ad Hoc </a:t>
            </a:r>
            <a:r>
              <a:rPr lang="en-US" sz="1800" dirty="0"/>
              <a:t>Team.</a:t>
            </a:r>
          </a:p>
          <a:p>
            <a:r>
              <a:rPr lang="en-US" sz="1800" dirty="0"/>
              <a:t>In just 12 months the LSI-VC has confirmed agency leads and members (12 agencies), held three successful team meetings, and advanced several key areas that cross-cut many CEOS activities.</a:t>
            </a:r>
          </a:p>
          <a:p>
            <a:r>
              <a:rPr lang="en-US" sz="1800" dirty="0"/>
              <a:t>Most LSI-VC topics already covered yesterday and earlier today</a:t>
            </a:r>
          </a:p>
          <a:p>
            <a:pPr lvl="1"/>
            <a:r>
              <a:rPr lang="en-US" sz="1600" b="1" dirty="0"/>
              <a:t>Analysis-Ready Data </a:t>
            </a:r>
            <a:r>
              <a:rPr lang="en-US" sz="1600" dirty="0"/>
              <a:t>for Land (CARD4L)</a:t>
            </a:r>
          </a:p>
          <a:p>
            <a:pPr lvl="1"/>
            <a:r>
              <a:rPr lang="en-US" sz="1600" b="1" dirty="0"/>
              <a:t>Requirements analysis and Thematic Acquisition Strategies</a:t>
            </a:r>
          </a:p>
          <a:p>
            <a:pPr lvl="1"/>
            <a:r>
              <a:rPr lang="en-US" sz="1600" b="1" dirty="0"/>
              <a:t>Moderate Resolution Sensor Interoperability</a:t>
            </a:r>
            <a:r>
              <a:rPr lang="en-US" sz="1600" dirty="0"/>
              <a:t> Framework</a:t>
            </a:r>
          </a:p>
          <a:p>
            <a:r>
              <a:rPr lang="en-US" sz="1800" b="1" dirty="0"/>
              <a:t>Dates and places of meetings</a:t>
            </a:r>
          </a:p>
          <a:p>
            <a:pPr lvl="1"/>
            <a:r>
              <a:rPr lang="en-US" sz="1600" b="1" dirty="0"/>
              <a:t>LSI-VC-4</a:t>
            </a:r>
            <a:r>
              <a:rPr lang="en-US" sz="1600" dirty="0"/>
              <a:t> and the </a:t>
            </a:r>
            <a:r>
              <a:rPr lang="en-US" sz="1600" b="1" dirty="0"/>
              <a:t>Joint LSI-VC–GEOGLAM–SDCG-GFOI </a:t>
            </a:r>
            <a:r>
              <a:rPr lang="en-US" sz="1600" dirty="0"/>
              <a:t>Meeting (6-8 September 2017, ESA ESRIN)</a:t>
            </a:r>
            <a:endParaRPr lang="fr-FR" sz="1600" dirty="0"/>
          </a:p>
        </p:txBody>
      </p:sp>
      <p:sp>
        <p:nvSpPr>
          <p:cNvPr id="3" name="Content Placeholder 2"/>
          <p:cNvSpPr>
            <a:spLocks noGrp="1"/>
          </p:cNvSpPr>
          <p:nvPr>
            <p:ph sz="quarter" idx="11"/>
          </p:nvPr>
        </p:nvSpPr>
        <p:spPr/>
        <p:txBody>
          <a:bodyPr/>
          <a:lstStyle/>
          <a:p>
            <a:r>
              <a:rPr lang="en-US" dirty="0"/>
              <a:t>LSI-VC Recent Achievements &amp; On-going Activities</a:t>
            </a:r>
          </a:p>
        </p:txBody>
      </p:sp>
    </p:spTree>
    <p:extLst>
      <p:ext uri="{BB962C8B-B14F-4D97-AF65-F5344CB8AC3E}">
        <p14:creationId xmlns:p14="http://schemas.microsoft.com/office/powerpoint/2010/main" val="2525030169"/>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2"/>
          </p:nvPr>
        </p:nvSpPr>
        <p:spPr/>
        <p:txBody>
          <a:bodyPr/>
          <a:lstStyle/>
          <a:p>
            <a:pPr defTabSz="914400"/>
            <a:fld id="{86CB4B4D-7CA3-9044-876B-883B54F8677D}" type="slidenum">
              <a:rPr lang="uk-UA" smtClean="0"/>
              <a:pPr defTabSz="914400"/>
              <a:t>22</a:t>
            </a:fld>
            <a:endParaRPr lang="uk-UA" dirty="0"/>
          </a:p>
        </p:txBody>
      </p:sp>
      <p:sp>
        <p:nvSpPr>
          <p:cNvPr id="3" name="Espace réservé du contenu 2"/>
          <p:cNvSpPr>
            <a:spLocks noGrp="1"/>
          </p:cNvSpPr>
          <p:nvPr>
            <p:ph sz="quarter" idx="10"/>
          </p:nvPr>
        </p:nvSpPr>
        <p:spPr/>
        <p:txBody>
          <a:bodyPr/>
          <a:lstStyle/>
          <a:p>
            <a:r>
              <a:rPr lang="en-US" sz="1600" dirty="0"/>
              <a:t> </a:t>
            </a:r>
            <a:r>
              <a:rPr lang="en-US" sz="1600" b="1" dirty="0"/>
              <a:t>Key outcomes of LSI-VC-3 recently held at ESA ESRIN</a:t>
            </a:r>
            <a:endParaRPr lang="en-US" sz="1600" dirty="0"/>
          </a:p>
          <a:p>
            <a:pPr lvl="1"/>
            <a:r>
              <a:rPr lang="en-US" sz="1400" dirty="0"/>
              <a:t>Progressed the revision of the LSI-VC Implementation Plan, ensuring that it is consistent with current CEOS activities, priorities, and the CEOS Work Plan 2017-2019</a:t>
            </a:r>
          </a:p>
          <a:p>
            <a:pPr lvl="1"/>
            <a:r>
              <a:rPr lang="en-US" sz="1400" dirty="0"/>
              <a:t>Shared updates on agency activities around the production of CEOS Analysis-Ready Data for Land (CARD4L) and Future Data Architectures (JAXA, ISRO, CSA, ESA, EC, USGS, GA)</a:t>
            </a:r>
          </a:p>
          <a:p>
            <a:pPr lvl="1"/>
            <a:r>
              <a:rPr lang="en-US" sz="1400" dirty="0"/>
              <a:t>Discussed the planned joint meeting of the SDCG for GFOI, CEOS-GEOGLAM </a:t>
            </a:r>
            <a:r>
              <a:rPr lang="en-US" sz="1400" i="1" dirty="0"/>
              <a:t>ad hoc </a:t>
            </a:r>
            <a:r>
              <a:rPr lang="en-US" sz="1400" dirty="0"/>
              <a:t>Working Group and the LSI-VC, and decided next steps on meeting preparation</a:t>
            </a:r>
          </a:p>
          <a:p>
            <a:pPr lvl="1"/>
            <a:r>
              <a:rPr lang="en-US" sz="1400" dirty="0"/>
              <a:t>Collaboratively worked on the CARD4L Product Family Specification for surface reflectance, defining target and threshold requirements for CARD4L surface reflectance</a:t>
            </a:r>
          </a:p>
          <a:p>
            <a:pPr lvl="1"/>
            <a:r>
              <a:rPr lang="en-US" sz="1400" dirty="0"/>
              <a:t>Worked directly with ESA SAR experts to make progress on the specification of SAR backscatter CARD4L</a:t>
            </a:r>
          </a:p>
          <a:p>
            <a:pPr lvl="1"/>
            <a:r>
              <a:rPr lang="en-US" sz="1400" dirty="0"/>
              <a:t>Confirmed the next steps for the LSI requirements analysis process, including its application in support of the CEOS Strategy for Carbon Observations from Space</a:t>
            </a:r>
          </a:p>
          <a:p>
            <a:pPr lvl="1"/>
            <a:r>
              <a:rPr lang="en-US" sz="1400" dirty="0"/>
              <a:t>Provided input to the Moderate Resolution Sensor Interoperability (MRI) CEOS Chair Initiative, including via participation in its dedicated meeting the day following LSI-VC-3</a:t>
            </a:r>
          </a:p>
          <a:p>
            <a:r>
              <a:rPr lang="en-US" sz="1600" dirty="0"/>
              <a:t>The LSI-VC-3 meeting agenda, presentation materials, and minutes are available at </a:t>
            </a:r>
            <a:r>
              <a:rPr lang="en-US" sz="1600" dirty="0">
                <a:hlinkClick r:id="rId2"/>
              </a:rPr>
              <a:t>http://ceos.org/meetings/lsi-vc-3/</a:t>
            </a:r>
            <a:endParaRPr lang="en-CA" sz="1600" dirty="0"/>
          </a:p>
        </p:txBody>
      </p:sp>
      <p:sp>
        <p:nvSpPr>
          <p:cNvPr id="4" name="Espace réservé du contenu 3"/>
          <p:cNvSpPr>
            <a:spLocks noGrp="1"/>
          </p:cNvSpPr>
          <p:nvPr>
            <p:ph sz="quarter" idx="11"/>
          </p:nvPr>
        </p:nvSpPr>
        <p:spPr/>
        <p:txBody>
          <a:bodyPr/>
          <a:lstStyle/>
          <a:p>
            <a:r>
              <a:rPr lang="en-US" dirty="0"/>
              <a:t>LSI-VC Recent Achievements &amp; On-going Activities (cont’d)</a:t>
            </a:r>
            <a:endParaRPr lang="en-CA" dirty="0"/>
          </a:p>
        </p:txBody>
      </p:sp>
    </p:spTree>
    <p:extLst>
      <p:ext uri="{BB962C8B-B14F-4D97-AF65-F5344CB8AC3E}">
        <p14:creationId xmlns:p14="http://schemas.microsoft.com/office/powerpoint/2010/main" val="209578529"/>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eos_logo.png"/>
          <p:cNvPicPr/>
          <p:nvPr/>
        </p:nvPicPr>
        <p:blipFill>
          <a:blip r:embed="rId2" cstate="screen">
            <a:extLst>
              <a:ext uri="{28A0092B-C50C-407E-A947-70E740481C1C}">
                <a14:useLocalDpi xmlns:a14="http://schemas.microsoft.com/office/drawing/2010/main"/>
              </a:ext>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
        <p:nvSpPr>
          <p:cNvPr id="6" name="Shape 10"/>
          <p:cNvSpPr txBox="1">
            <a:spLocks/>
          </p:cNvSpPr>
          <p:nvPr/>
        </p:nvSpPr>
        <p:spPr>
          <a:xfrm>
            <a:off x="622789" y="2514600"/>
            <a:ext cx="5746243" cy="9931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marL="0" marR="0" lvl="0" indent="0" algn="l" defTabSz="914400" eaLnBrk="1" fontAlgn="auto" latinLnBrk="0" hangingPunct="1">
              <a:lnSpc>
                <a:spcPct val="100000"/>
              </a:lnSpc>
              <a:spcBef>
                <a:spcPts val="0"/>
              </a:spcBef>
              <a:spcAft>
                <a:spcPts val="0"/>
              </a:spcAft>
              <a:buClrTx/>
              <a:buSzTx/>
              <a:buFontTx/>
              <a:buNone/>
              <a:tabLst/>
              <a:defRPr sz="1800" b="0">
                <a:solidFill>
                  <a:srgbClr val="000000"/>
                </a:solidFill>
              </a:defRPr>
            </a:pPr>
            <a:r>
              <a:rPr kumimoji="0" lang="en-US" sz="2800" b="1" i="0" u="none" strike="noStrike" kern="0" cap="none" spc="0" normalizeH="0" baseline="0" noProof="0" dirty="0">
                <a:ln>
                  <a:noFill/>
                </a:ln>
                <a:solidFill>
                  <a:srgbClr val="FFFFFF"/>
                </a:solidFill>
                <a:effectLst/>
                <a:uLnTx/>
                <a:uFillTx/>
                <a:latin typeface="+mj-lt"/>
                <a:ea typeface="Droid Serif"/>
                <a:cs typeface="Droid Serif"/>
                <a:sym typeface="Droid Serif"/>
              </a:rPr>
              <a:t>Sea Surface Temperature - Virtual Constellation (SST-VC)</a:t>
            </a:r>
            <a:endParaRPr kumimoji="0" lang="en-US" sz="2800" b="1" i="1" u="sng" strike="noStrike" kern="0" cap="none" spc="0" normalizeH="0" baseline="0" noProof="0" dirty="0">
              <a:ln>
                <a:noFill/>
              </a:ln>
              <a:solidFill>
                <a:srgbClr val="FFFFFF"/>
              </a:solidFill>
              <a:effectLst/>
              <a:uLnTx/>
              <a:uFillTx/>
              <a:latin typeface="+mj-lt"/>
              <a:ea typeface="Droid Serif"/>
              <a:cs typeface="Droid Serif"/>
              <a:sym typeface="Droid Serif"/>
            </a:endParaRPr>
          </a:p>
        </p:txBody>
      </p:sp>
      <p:sp>
        <p:nvSpPr>
          <p:cNvPr id="7" name="Shape 11"/>
          <p:cNvSpPr/>
          <p:nvPr/>
        </p:nvSpPr>
        <p:spPr>
          <a:xfrm>
            <a:off x="622789" y="3759200"/>
            <a:ext cx="4810858" cy="25415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Based on information from</a:t>
            </a:r>
          </a:p>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Anne O’Carroll (EUMETSAT) and</a:t>
            </a:r>
          </a:p>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Ken Casey (NOAA)</a:t>
            </a:r>
            <a:endParaRPr b="1" dirty="0">
              <a:solidFill>
                <a:srgbClr val="FFFFFF"/>
              </a:solidFill>
              <a:latin typeface="+mj-lt"/>
              <a:ea typeface="Arial Bold"/>
              <a:cs typeface="Arial Bold"/>
              <a:sym typeface="Arial Bold"/>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pPr lvl="0"/>
            <a:fld id="{86CB4B4D-7CA3-9044-876B-883B54F8677D}" type="slidenum">
              <a:rPr lang="uk-UA" smtClean="0"/>
              <a:pPr lvl="0"/>
              <a:t>24</a:t>
            </a:fld>
            <a:endParaRPr lang="uk-UA"/>
          </a:p>
        </p:txBody>
      </p:sp>
      <p:sp>
        <p:nvSpPr>
          <p:cNvPr id="15" name="Espace réservé du contenu 14"/>
          <p:cNvSpPr>
            <a:spLocks noGrp="1"/>
          </p:cNvSpPr>
          <p:nvPr>
            <p:ph sz="quarter" idx="10"/>
          </p:nvPr>
        </p:nvSpPr>
        <p:spPr/>
        <p:txBody>
          <a:bodyPr/>
          <a:lstStyle/>
          <a:p>
            <a:pPr>
              <a:spcBef>
                <a:spcPts val="300"/>
              </a:spcBef>
            </a:pPr>
            <a:r>
              <a:rPr lang="en-US" sz="1600" b="1" dirty="0"/>
              <a:t>CEOS Work Plan</a:t>
            </a:r>
            <a:r>
              <a:rPr lang="en-US" sz="1600" dirty="0"/>
              <a:t>: SST-VC updates were very minor and done in time.</a:t>
            </a:r>
          </a:p>
          <a:p>
            <a:pPr>
              <a:spcBef>
                <a:spcPts val="300"/>
              </a:spcBef>
            </a:pPr>
            <a:r>
              <a:rPr lang="en-US" sz="1600" b="1" dirty="0"/>
              <a:t>Data Stewardship Maturity Model </a:t>
            </a:r>
            <a:r>
              <a:rPr lang="en-US" sz="1600" dirty="0"/>
              <a:t>(DSMM) Assessments was completed on all GHRSST datasets at LTSRF  (84 data sets currently).</a:t>
            </a:r>
          </a:p>
          <a:p>
            <a:pPr lvl="1">
              <a:spcBef>
                <a:spcPts val="300"/>
              </a:spcBef>
            </a:pPr>
            <a:r>
              <a:rPr lang="en-US" sz="1400" dirty="0"/>
              <a:t>These DSMM assessments analyze and document how mature and robust datasets are across several stewardship categories (documentation quality, maturity of production systems, accessibility, etc.), yielding </a:t>
            </a:r>
            <a:r>
              <a:rPr lang="en-US" sz="1400" b="1" dirty="0"/>
              <a:t>one- to five-star ratings </a:t>
            </a:r>
            <a:r>
              <a:rPr lang="en-US" sz="1400" dirty="0"/>
              <a:t>as well as an overall rating. These DSMM ratings are being used to improve the discoverability and usability of the GHRSST data within the </a:t>
            </a:r>
            <a:r>
              <a:rPr lang="en-US" sz="1400" b="1" dirty="0"/>
              <a:t>new NOAA </a:t>
            </a:r>
            <a:r>
              <a:rPr lang="en-US" sz="1400" b="1" dirty="0" err="1"/>
              <a:t>OneStop</a:t>
            </a:r>
            <a:r>
              <a:rPr lang="en-US" sz="1400" b="1" dirty="0"/>
              <a:t> user portal</a:t>
            </a:r>
            <a:r>
              <a:rPr lang="en-US" sz="1400" dirty="0"/>
              <a:t>, which will go live in April. </a:t>
            </a:r>
            <a:r>
              <a:rPr lang="en-US" sz="1400" dirty="0" err="1"/>
              <a:t>OneStop</a:t>
            </a:r>
            <a:r>
              <a:rPr lang="en-US" sz="1400" dirty="0"/>
              <a:t> will also be the new, consolidated system for providing all relevant NOAA data to the </a:t>
            </a:r>
            <a:r>
              <a:rPr lang="en-US" sz="1400" b="1" dirty="0"/>
              <a:t>CEOS WGISS Integrated Catalog (CWIC)</a:t>
            </a:r>
            <a:r>
              <a:rPr lang="en-US" sz="1400" dirty="0"/>
              <a:t>.</a:t>
            </a:r>
          </a:p>
          <a:p>
            <a:pPr>
              <a:spcBef>
                <a:spcPts val="300"/>
              </a:spcBef>
            </a:pPr>
            <a:r>
              <a:rPr lang="en-US" sz="1600" b="1" dirty="0"/>
              <a:t>SST-VC participation</a:t>
            </a:r>
            <a:endParaRPr lang="en-US" sz="1400" b="1" dirty="0"/>
          </a:p>
          <a:p>
            <a:pPr lvl="1">
              <a:spcBef>
                <a:spcPts val="300"/>
              </a:spcBef>
            </a:pPr>
            <a:r>
              <a:rPr lang="en-US" sz="1400" dirty="0"/>
              <a:t>Invitations to join the SST-VC and attend the next meeting were sent to CMA, KMA, KARI and ROSHYDROMET. </a:t>
            </a:r>
            <a:r>
              <a:rPr lang="en-US" sz="1400" b="1" dirty="0"/>
              <a:t>Acceptances were received from CMA and KMA</a:t>
            </a:r>
            <a:r>
              <a:rPr lang="en-US" sz="1400" dirty="0"/>
              <a:t>. KARI acknowledged receipt. The new members will be invited to share their data.</a:t>
            </a:r>
          </a:p>
          <a:p>
            <a:pPr>
              <a:spcBef>
                <a:spcPts val="300"/>
              </a:spcBef>
            </a:pPr>
            <a:r>
              <a:rPr lang="en-US" sz="1600" b="1" dirty="0"/>
              <a:t>The SST-VC White paper </a:t>
            </a:r>
            <a:r>
              <a:rPr lang="en-US" sz="1600" dirty="0"/>
              <a:t>(Documented plan for the SST Virtual Constellation)</a:t>
            </a:r>
            <a:endParaRPr lang="en-US" sz="1400" dirty="0"/>
          </a:p>
          <a:p>
            <a:pPr lvl="1">
              <a:spcBef>
                <a:spcPts val="300"/>
              </a:spcBef>
            </a:pPr>
            <a:r>
              <a:rPr lang="en-US" sz="1400" dirty="0"/>
              <a:t>It has been the main focus for some time. It is </a:t>
            </a:r>
            <a:r>
              <a:rPr lang="en-US" sz="1400" b="1" dirty="0"/>
              <a:t>now in progress </a:t>
            </a:r>
            <a:r>
              <a:rPr lang="en-US" sz="1400" dirty="0"/>
              <a:t>and chapters will be distributed to the VC members soon. The new members of CMA and KMA are important to include in this activity. The aim is to deliver a </a:t>
            </a:r>
            <a:r>
              <a:rPr lang="en-US" sz="1400" b="1" dirty="0"/>
              <a:t>final version by end of July</a:t>
            </a:r>
            <a:r>
              <a:rPr lang="en-US" sz="1400" dirty="0"/>
              <a:t> for an ultimate review. This version could be </a:t>
            </a:r>
            <a:r>
              <a:rPr lang="en-US" sz="1400" b="1" dirty="0"/>
              <a:t>presented to the SIT Technical workshop</a:t>
            </a:r>
            <a:r>
              <a:rPr lang="en-US" sz="1400" dirty="0"/>
              <a:t>.</a:t>
            </a:r>
          </a:p>
          <a:p>
            <a:pPr>
              <a:spcBef>
                <a:spcPts val="300"/>
              </a:spcBef>
            </a:pPr>
            <a:r>
              <a:rPr lang="en-GB" sz="1400" b="1" dirty="0"/>
              <a:t>PMW Radiometer Continuity issue – to be presented by the SST-VC co-chair</a:t>
            </a:r>
            <a:endParaRPr lang="en-GB" sz="1400" dirty="0"/>
          </a:p>
        </p:txBody>
      </p:sp>
      <p:sp>
        <p:nvSpPr>
          <p:cNvPr id="11" name="Espace réservé du contenu 10"/>
          <p:cNvSpPr>
            <a:spLocks noGrp="1"/>
          </p:cNvSpPr>
          <p:nvPr>
            <p:ph sz="quarter" idx="11"/>
          </p:nvPr>
        </p:nvSpPr>
        <p:spPr/>
        <p:txBody>
          <a:bodyPr/>
          <a:lstStyle/>
          <a:p>
            <a:r>
              <a:rPr lang="en-US" dirty="0"/>
              <a:t>SST-VC Recent Achievements &amp; On-going Activities</a:t>
            </a:r>
          </a:p>
        </p:txBody>
      </p:sp>
    </p:spTree>
    <p:extLst>
      <p:ext uri="{BB962C8B-B14F-4D97-AF65-F5344CB8AC3E}">
        <p14:creationId xmlns:p14="http://schemas.microsoft.com/office/powerpoint/2010/main" val="1974323787"/>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eos_logo.png"/>
          <p:cNvPicPr/>
          <p:nvPr/>
        </p:nvPicPr>
        <p:blipFill>
          <a:blip r:embed="rId2" cstate="screen">
            <a:extLst>
              <a:ext uri="{28A0092B-C50C-407E-A947-70E740481C1C}">
                <a14:useLocalDpi xmlns:a14="http://schemas.microsoft.com/office/drawing/2010/main"/>
              </a:ext>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
        <p:nvSpPr>
          <p:cNvPr id="6" name="Shape 10"/>
          <p:cNvSpPr txBox="1">
            <a:spLocks/>
          </p:cNvSpPr>
          <p:nvPr/>
        </p:nvSpPr>
        <p:spPr>
          <a:xfrm>
            <a:off x="622789" y="2514600"/>
            <a:ext cx="5746243" cy="9931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marL="0" marR="0" lvl="0" indent="0" algn="l" defTabSz="914400" eaLnBrk="1" fontAlgn="auto" latinLnBrk="0" hangingPunct="1">
              <a:lnSpc>
                <a:spcPct val="100000"/>
              </a:lnSpc>
              <a:spcBef>
                <a:spcPts val="0"/>
              </a:spcBef>
              <a:spcAft>
                <a:spcPts val="0"/>
              </a:spcAft>
              <a:buClrTx/>
              <a:buSzTx/>
              <a:buFontTx/>
              <a:buNone/>
              <a:tabLst/>
              <a:defRPr sz="1800" b="0">
                <a:solidFill>
                  <a:srgbClr val="000000"/>
                </a:solidFill>
              </a:defRPr>
            </a:pPr>
            <a:r>
              <a:rPr kumimoji="0" lang="en-US" sz="2800" b="1" i="0" u="none" strike="noStrike" kern="0" cap="none" spc="0" normalizeH="0" baseline="0" noProof="0" dirty="0">
                <a:ln>
                  <a:noFill/>
                </a:ln>
                <a:solidFill>
                  <a:srgbClr val="FFFFFF"/>
                </a:solidFill>
                <a:effectLst/>
                <a:uLnTx/>
                <a:uFillTx/>
                <a:latin typeface="+mj-lt"/>
                <a:ea typeface="Droid Serif"/>
                <a:cs typeface="Droid Serif"/>
                <a:sym typeface="Droid Serif"/>
              </a:rPr>
              <a:t>Ocean Surface Topography - Virtual Constellation (OST-VC)</a:t>
            </a:r>
            <a:endParaRPr kumimoji="0" lang="en-US" sz="2800" b="1" i="1" u="sng" strike="noStrike" kern="0" cap="none" spc="0" normalizeH="0" baseline="0" noProof="0" dirty="0">
              <a:ln>
                <a:noFill/>
              </a:ln>
              <a:solidFill>
                <a:srgbClr val="FFFFFF"/>
              </a:solidFill>
              <a:effectLst/>
              <a:uLnTx/>
              <a:uFillTx/>
              <a:latin typeface="+mj-lt"/>
              <a:ea typeface="Droid Serif"/>
              <a:cs typeface="Droid Serif"/>
              <a:sym typeface="Droid Serif"/>
            </a:endParaRPr>
          </a:p>
        </p:txBody>
      </p:sp>
      <p:sp>
        <p:nvSpPr>
          <p:cNvPr id="7" name="Shape 11"/>
          <p:cNvSpPr/>
          <p:nvPr/>
        </p:nvSpPr>
        <p:spPr>
          <a:xfrm>
            <a:off x="622789" y="3759200"/>
            <a:ext cx="4810858" cy="25415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lvl="0" defTabSz="914400">
              <a:lnSpc>
                <a:spcPct val="150000"/>
              </a:lnSpc>
              <a:defRPr>
                <a:solidFill>
                  <a:srgbClr val="000000"/>
                </a:solidFill>
              </a:defRPr>
            </a:pPr>
            <a:endParaRPr b="1" dirty="0">
              <a:solidFill>
                <a:srgbClr val="FFFFFF"/>
              </a:solidFill>
              <a:latin typeface="+mj-lt"/>
              <a:ea typeface="Arial Bold"/>
              <a:cs typeface="Arial Bold"/>
              <a:sym typeface="Arial Bold"/>
            </a:endParaRPr>
          </a:p>
        </p:txBody>
      </p:sp>
      <p:sp>
        <p:nvSpPr>
          <p:cNvPr id="8" name="Shape 11"/>
          <p:cNvSpPr/>
          <p:nvPr/>
        </p:nvSpPr>
        <p:spPr>
          <a:xfrm>
            <a:off x="775189" y="3911600"/>
            <a:ext cx="4810858" cy="25415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Based on information from</a:t>
            </a:r>
          </a:p>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Hans Bonekamp (EUMETSAT)</a:t>
            </a:r>
            <a:endParaRPr b="1" dirty="0">
              <a:solidFill>
                <a:srgbClr val="FFFFFF"/>
              </a:solidFill>
              <a:latin typeface="+mj-lt"/>
              <a:ea typeface="Arial Bold"/>
              <a:cs typeface="Arial Bold"/>
              <a:sym typeface="Arial Bold"/>
            </a:endParaRP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fld id="{86CB4B4D-7CA3-9044-876B-883B54F8677D}" type="slidenum">
              <a:rPr lang="uk-UA" smtClean="0"/>
              <a:pPr/>
              <a:t>26</a:t>
            </a:fld>
            <a:endParaRPr lang="uk-UA" dirty="0"/>
          </a:p>
        </p:txBody>
      </p:sp>
      <p:sp>
        <p:nvSpPr>
          <p:cNvPr id="11" name="Espace réservé du contenu 10"/>
          <p:cNvSpPr>
            <a:spLocks noGrp="1"/>
          </p:cNvSpPr>
          <p:nvPr>
            <p:ph sz="quarter" idx="10"/>
          </p:nvPr>
        </p:nvSpPr>
        <p:spPr/>
        <p:txBody>
          <a:bodyPr/>
          <a:lstStyle/>
          <a:p>
            <a:pPr>
              <a:spcBef>
                <a:spcPts val="200"/>
              </a:spcBef>
            </a:pPr>
            <a:r>
              <a:rPr lang="en-US" sz="1800" dirty="0"/>
              <a:t>An Ocean Surface Topography Science Team meeting was held in La Rochelle, France, 31 October - 4 November 2016, at the same time as the CEOS Plenary</a:t>
            </a:r>
          </a:p>
          <a:p>
            <a:pPr>
              <a:spcBef>
                <a:spcPts val="200"/>
              </a:spcBef>
            </a:pPr>
            <a:r>
              <a:rPr lang="en-US" sz="1800" b="1" dirty="0"/>
              <a:t>OST-VC Leadership issue</a:t>
            </a:r>
          </a:p>
          <a:p>
            <a:pPr lvl="1">
              <a:spcBef>
                <a:spcPts val="200"/>
              </a:spcBef>
            </a:pPr>
            <a:r>
              <a:rPr lang="en-US" sz="1600" dirty="0"/>
              <a:t>Current OST-VC co-chairs were Philippe </a:t>
            </a:r>
            <a:r>
              <a:rPr lang="en-US" sz="1600" dirty="0" err="1"/>
              <a:t>Escudier</a:t>
            </a:r>
            <a:r>
              <a:rPr lang="en-US" sz="1600" dirty="0"/>
              <a:t> (CNES) and Hans Bonekamp (EUMETSAT)</a:t>
            </a:r>
          </a:p>
          <a:p>
            <a:pPr lvl="1">
              <a:spcBef>
                <a:spcPts val="200"/>
              </a:spcBef>
            </a:pPr>
            <a:r>
              <a:rPr lang="en-US" sz="1600" dirty="0"/>
              <a:t>On 15 February, at the last regular tag up telecon, Bonekamp informed the SIT Chair team that he could not reach </a:t>
            </a:r>
            <a:r>
              <a:rPr lang="en-US" sz="1600" dirty="0" err="1"/>
              <a:t>Escudier</a:t>
            </a:r>
            <a:r>
              <a:rPr lang="en-US" sz="1600" dirty="0"/>
              <a:t> (CNES) before the meeting.</a:t>
            </a:r>
          </a:p>
          <a:p>
            <a:pPr lvl="1">
              <a:spcBef>
                <a:spcPts val="200"/>
              </a:spcBef>
            </a:pPr>
            <a:r>
              <a:rPr lang="en-US" sz="1600" dirty="0"/>
              <a:t>He mentioned his own evolving role and the formation of an altimetry group within EUMETSAT. He could not report on recent activities since he had not attended the OST-VC meeting in La Rochelle in October 2016.</a:t>
            </a:r>
          </a:p>
          <a:p>
            <a:pPr lvl="1">
              <a:spcBef>
                <a:spcPts val="200"/>
              </a:spcBef>
            </a:pPr>
            <a:r>
              <a:rPr lang="en-US" sz="1600" dirty="0"/>
              <a:t>It happens that </a:t>
            </a:r>
            <a:r>
              <a:rPr lang="en-US" sz="1600" dirty="0" err="1"/>
              <a:t>Escudier</a:t>
            </a:r>
            <a:r>
              <a:rPr lang="en-US" sz="1600" dirty="0"/>
              <a:t> is also moving to another position within CNES</a:t>
            </a:r>
          </a:p>
          <a:p>
            <a:pPr>
              <a:spcBef>
                <a:spcPts val="200"/>
              </a:spcBef>
            </a:pPr>
            <a:r>
              <a:rPr lang="en-US" sz="1800" b="1" dirty="0"/>
              <a:t>It was the second time in a row that the OST-VC was not able to report on their activities, though the constellation undoubtedly represents a very active community with new, exciting perspectives</a:t>
            </a:r>
            <a:r>
              <a:rPr lang="en-US" sz="1800" dirty="0"/>
              <a:t>.</a:t>
            </a:r>
          </a:p>
          <a:p>
            <a:pPr>
              <a:spcBef>
                <a:spcPts val="200"/>
              </a:spcBef>
            </a:pPr>
            <a:r>
              <a:rPr lang="en-US" sz="1800" b="1" dirty="0"/>
              <a:t>The OST-VC is facing an issue of leadership that is put to the attention of SIT-32 for rapid resolution</a:t>
            </a:r>
            <a:r>
              <a:rPr lang="en-US" sz="1800" dirty="0"/>
              <a:t>.</a:t>
            </a:r>
          </a:p>
        </p:txBody>
      </p:sp>
      <p:sp>
        <p:nvSpPr>
          <p:cNvPr id="4" name="Espace réservé du contenu 3"/>
          <p:cNvSpPr>
            <a:spLocks noGrp="1"/>
          </p:cNvSpPr>
          <p:nvPr>
            <p:ph sz="quarter" idx="11"/>
          </p:nvPr>
        </p:nvSpPr>
        <p:spPr/>
        <p:txBody>
          <a:bodyPr/>
          <a:lstStyle/>
          <a:p>
            <a:r>
              <a:rPr lang="en-US" dirty="0"/>
              <a:t>OST-VC Recent Achievements &amp; On-going Activities</a:t>
            </a:r>
          </a:p>
        </p:txBody>
      </p:sp>
    </p:spTree>
    <p:extLst>
      <p:ext uri="{BB962C8B-B14F-4D97-AF65-F5344CB8AC3E}">
        <p14:creationId xmlns:p14="http://schemas.microsoft.com/office/powerpoint/2010/main" val="1770221153"/>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5746243" cy="99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2800" b="1" dirty="0">
                <a:solidFill>
                  <a:srgbClr val="FFFFFF"/>
                </a:solidFill>
                <a:latin typeface="+mj-lt"/>
              </a:rPr>
              <a:t>Precipitation Virtual Constellation (P-VC)</a:t>
            </a:r>
            <a:endParaRPr sz="2800" b="1" dirty="0">
              <a:solidFill>
                <a:srgbClr val="FFFFFF"/>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Base on information from</a:t>
            </a:r>
          </a:p>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Steven Neeck (NASA)</a:t>
            </a:r>
          </a:p>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and </a:t>
            </a:r>
            <a:r>
              <a:rPr lang="en-US" b="1" dirty="0" err="1">
                <a:solidFill>
                  <a:srgbClr val="FFFFFF"/>
                </a:solidFill>
                <a:ea typeface="Arial Bold"/>
                <a:cs typeface="Arial Bold"/>
                <a:sym typeface="Arial Bold"/>
              </a:rPr>
              <a:t>Riko</a:t>
            </a:r>
            <a:r>
              <a:rPr lang="en-US" b="1" dirty="0">
                <a:solidFill>
                  <a:srgbClr val="FFFFFF"/>
                </a:solidFill>
                <a:ea typeface="Arial Bold"/>
                <a:cs typeface="Arial Bold"/>
                <a:sym typeface="Arial Bold"/>
              </a:rPr>
              <a:t> Oki (JAXA)</a:t>
            </a:r>
            <a:endParaRPr lang="en-US" b="1" dirty="0">
              <a:solidFill>
                <a:srgbClr val="FFFFFF"/>
              </a:solidFill>
              <a:latin typeface="+mj-lt"/>
              <a:ea typeface="Arial Bold"/>
              <a:cs typeface="Arial Bold"/>
              <a:sym typeface="Arial Bold"/>
            </a:endParaRPr>
          </a:p>
        </p:txBody>
      </p:sp>
      <p:pic>
        <p:nvPicPr>
          <p:cNvPr id="12" name="ceos_logo.png"/>
          <p:cNvPicPr/>
          <p:nvPr/>
        </p:nvPicPr>
        <p:blipFill>
          <a:blip r:embed="rId2" cstate="screen">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pPr lvl="0"/>
            <a:fld id="{86CB4B4D-7CA3-9044-876B-883B54F8677D}" type="slidenum">
              <a:rPr lang="uk-UA" smtClean="0"/>
              <a:pPr lvl="0"/>
              <a:t>28</a:t>
            </a:fld>
            <a:endParaRPr lang="uk-UA"/>
          </a:p>
        </p:txBody>
      </p:sp>
      <p:sp>
        <p:nvSpPr>
          <p:cNvPr id="2" name="Content Placeholder 1"/>
          <p:cNvSpPr>
            <a:spLocks noGrp="1"/>
          </p:cNvSpPr>
          <p:nvPr>
            <p:ph sz="quarter" idx="10"/>
          </p:nvPr>
        </p:nvSpPr>
        <p:spPr/>
        <p:txBody>
          <a:bodyPr/>
          <a:lstStyle/>
          <a:p>
            <a:pPr lvl="0">
              <a:spcBef>
                <a:spcPts val="300"/>
              </a:spcBef>
            </a:pPr>
            <a:r>
              <a:rPr lang="en-US" sz="1600" b="1" dirty="0"/>
              <a:t>WAT-5</a:t>
            </a:r>
            <a:r>
              <a:rPr lang="en-US" sz="1600" dirty="0"/>
              <a:t>: Response to precipitation-related aspects of CEOS Strategy for Water Observations from Space (Recommendations C2, C3, C4, C5)</a:t>
            </a:r>
          </a:p>
          <a:p>
            <a:pPr lvl="1">
              <a:spcBef>
                <a:spcPts val="300"/>
              </a:spcBef>
            </a:pPr>
            <a:r>
              <a:rPr lang="en-US" sz="1400" dirty="0"/>
              <a:t>In the context of developments within GEO (</a:t>
            </a:r>
            <a:r>
              <a:rPr lang="en-US" sz="1400" dirty="0" err="1"/>
              <a:t>AquaWatch</a:t>
            </a:r>
            <a:r>
              <a:rPr lang="en-US" sz="1400" dirty="0"/>
              <a:t>, GEOGLOWS, etc.), it is not clear whether WAT-5 is further relevant. As C2 and C3 have been absorbed into the GEO GEOGLOWS Initiative and little activity in connection with C4 and C5 has transpired, P-VC suggests that WAT-5 be stricken.</a:t>
            </a:r>
            <a:endParaRPr lang="en-US" sz="1600" dirty="0"/>
          </a:p>
          <a:p>
            <a:pPr>
              <a:spcBef>
                <a:spcPts val="300"/>
              </a:spcBef>
            </a:pPr>
            <a:r>
              <a:rPr lang="en-US" sz="1600" b="1" dirty="0"/>
              <a:t>VC-17</a:t>
            </a:r>
            <a:r>
              <a:rPr lang="en-US" sz="1600" dirty="0"/>
              <a:t>: Support to ECV precipitation parameters</a:t>
            </a:r>
          </a:p>
          <a:p>
            <a:pPr lvl="1">
              <a:spcBef>
                <a:spcPts val="300"/>
              </a:spcBef>
            </a:pPr>
            <a:r>
              <a:rPr lang="en-US" sz="1400" b="1" dirty="0"/>
              <a:t>The GPM satellite constellation has been stable</a:t>
            </a:r>
            <a:r>
              <a:rPr lang="en-US" sz="1400" dirty="0"/>
              <a:t> in its observational capabilities, meeting or exceeding (e.g. in data latency) requirements, with the GPM Core Observatory observing its third year launch anniversary. GPM’s prime mission ends in May. The next scheduled additions are JPSS-1 with its launch scheduled for September 2017 and </a:t>
            </a:r>
            <a:r>
              <a:rPr lang="en-US" sz="1400" dirty="0" err="1"/>
              <a:t>Metop</a:t>
            </a:r>
            <a:r>
              <a:rPr lang="en-US" sz="1400" dirty="0"/>
              <a:t>-C with its launch scheduled for October 2018. GOES-16 (formerly GOES-R) was launched in November and is completing post-launch testing. The high spatial and radiometric performance Advanced Baseline Imager (ABI) and Global Lightning Mapper (GLM) will provide useful precipitation-related data</a:t>
            </a:r>
          </a:p>
          <a:p>
            <a:pPr lvl="1">
              <a:spcBef>
                <a:spcPts val="300"/>
              </a:spcBef>
            </a:pPr>
            <a:r>
              <a:rPr lang="en-US" sz="1400" dirty="0"/>
              <a:t>Japan’s Roadmap for the Basic Plan on Space Policy was revised in December and ‘Research on the hosted payload capability of AMSR2's successor sensor with the Greenhouse Gases Observing Satellite-3 (</a:t>
            </a:r>
            <a:r>
              <a:rPr lang="en-US" sz="1400" b="1" dirty="0"/>
              <a:t>GOSAT-3</a:t>
            </a:r>
            <a:r>
              <a:rPr lang="en-US" sz="1400" dirty="0"/>
              <a:t>) was added for JFY2017. The GCOM-W1 mission completion re-view will be held in May 2017. At that review, mission extension will be considered</a:t>
            </a:r>
            <a:endParaRPr lang="en-US" sz="1600" dirty="0"/>
          </a:p>
        </p:txBody>
      </p:sp>
      <p:sp>
        <p:nvSpPr>
          <p:cNvPr id="5" name="Espace réservé du contenu 4"/>
          <p:cNvSpPr>
            <a:spLocks noGrp="1"/>
          </p:cNvSpPr>
          <p:nvPr>
            <p:ph sz="quarter" idx="11"/>
          </p:nvPr>
        </p:nvSpPr>
        <p:spPr/>
        <p:txBody>
          <a:bodyPr/>
          <a:lstStyle/>
          <a:p>
            <a:r>
              <a:rPr lang="en-US"/>
              <a:t>P-VC Recent achievements &amp; on-going activities</a:t>
            </a:r>
            <a:endParaRPr lang="en-US" dirty="0"/>
          </a:p>
        </p:txBody>
      </p:sp>
    </p:spTree>
    <p:extLst>
      <p:ext uri="{BB962C8B-B14F-4D97-AF65-F5344CB8AC3E}">
        <p14:creationId xmlns:p14="http://schemas.microsoft.com/office/powerpoint/2010/main" val="1974323787"/>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fld id="{86CB4B4D-7CA3-9044-876B-883B54F8677D}" type="slidenum">
              <a:rPr lang="fr-FR" smtClean="0"/>
              <a:pPr/>
              <a:t>29</a:t>
            </a:fld>
            <a:endParaRPr lang="fr-FR"/>
          </a:p>
        </p:txBody>
      </p:sp>
      <p:sp>
        <p:nvSpPr>
          <p:cNvPr id="2" name="Content Placeholder 1"/>
          <p:cNvSpPr>
            <a:spLocks noGrp="1"/>
          </p:cNvSpPr>
          <p:nvPr>
            <p:ph sz="quarter" idx="10"/>
          </p:nvPr>
        </p:nvSpPr>
        <p:spPr/>
        <p:txBody>
          <a:bodyPr/>
          <a:lstStyle/>
          <a:p>
            <a:pPr>
              <a:spcBef>
                <a:spcPts val="300"/>
              </a:spcBef>
            </a:pPr>
            <a:r>
              <a:rPr lang="en-US" sz="1600" b="1" dirty="0"/>
              <a:t>VC-17: Support to ECV precipitation parameters</a:t>
            </a:r>
            <a:r>
              <a:rPr lang="en-US" sz="1600" dirty="0"/>
              <a:t> (cont’d)</a:t>
            </a:r>
          </a:p>
          <a:p>
            <a:pPr lvl="1">
              <a:spcBef>
                <a:spcPts val="300"/>
              </a:spcBef>
            </a:pPr>
            <a:r>
              <a:rPr lang="en-US" sz="1400" dirty="0"/>
              <a:t>Work continued on the NASA GSFC </a:t>
            </a:r>
            <a:r>
              <a:rPr lang="en-US" sz="1400" b="1" dirty="0"/>
              <a:t>Cloud and Precipitation Processes Mission (</a:t>
            </a:r>
            <a:r>
              <a:rPr lang="en-US" sz="1400" b="1" dirty="0" err="1"/>
              <a:t>CaPPM</a:t>
            </a:r>
            <a:r>
              <a:rPr lang="en-US" sz="1400" b="1" dirty="0"/>
              <a:t>) concept </a:t>
            </a:r>
            <a:r>
              <a:rPr lang="en-US" sz="1400" dirty="0"/>
              <a:t>with meetings planned with JAXA and JPL in April</a:t>
            </a:r>
          </a:p>
          <a:p>
            <a:pPr lvl="1">
              <a:spcBef>
                <a:spcPts val="300"/>
              </a:spcBef>
            </a:pPr>
            <a:r>
              <a:rPr lang="en-US" sz="1400" dirty="0"/>
              <a:t>The </a:t>
            </a:r>
            <a:r>
              <a:rPr lang="en-US" sz="1400" b="1" dirty="0"/>
              <a:t>X-Cal WG </a:t>
            </a:r>
            <a:r>
              <a:rPr lang="en-US" sz="1400" dirty="0"/>
              <a:t>continued to meet in monthly telecons</a:t>
            </a:r>
          </a:p>
          <a:p>
            <a:pPr lvl="1">
              <a:spcBef>
                <a:spcPts val="300"/>
              </a:spcBef>
            </a:pPr>
            <a:r>
              <a:rPr lang="en-US" sz="1400" dirty="0"/>
              <a:t>The NASA PPS/JAXA MOS continued to produce and distribute all </a:t>
            </a:r>
            <a:r>
              <a:rPr lang="en-US" sz="1400" b="1" dirty="0"/>
              <a:t>GPM Standard Data Products and specialized NRT products </a:t>
            </a:r>
            <a:r>
              <a:rPr lang="en-US" sz="1400" dirty="0"/>
              <a:t>(IMERG-Early, </a:t>
            </a:r>
            <a:r>
              <a:rPr lang="en-US" sz="1400" dirty="0" err="1"/>
              <a:t>GSMaP_NOW</a:t>
            </a:r>
            <a:r>
              <a:rPr lang="en-US" sz="1400" dirty="0"/>
              <a:t>) to public users</a:t>
            </a:r>
          </a:p>
          <a:p>
            <a:pPr lvl="1">
              <a:spcBef>
                <a:spcPts val="300"/>
              </a:spcBef>
            </a:pPr>
            <a:r>
              <a:rPr lang="en-US" sz="1400" dirty="0"/>
              <a:t>The </a:t>
            </a:r>
            <a:r>
              <a:rPr lang="en-US" sz="1400" b="1" dirty="0"/>
              <a:t>GPM Ground Validation (GV) team </a:t>
            </a:r>
            <a:r>
              <a:rPr lang="en-US" sz="1400" dirty="0"/>
              <a:t>planning for participation (KMA is lead) for the International Collaborative Experiment – </a:t>
            </a:r>
            <a:r>
              <a:rPr lang="en-US" sz="1400" dirty="0" err="1"/>
              <a:t>PyeongChang</a:t>
            </a:r>
            <a:r>
              <a:rPr lang="en-US" sz="1400" dirty="0"/>
              <a:t> Olympics Paralympics (ICE-POP) Snow Experiment 2018</a:t>
            </a:r>
          </a:p>
          <a:p>
            <a:pPr lvl="1">
              <a:spcBef>
                <a:spcPts val="300"/>
              </a:spcBef>
            </a:pPr>
            <a:r>
              <a:rPr lang="en-US" sz="1400" dirty="0"/>
              <a:t>The newly selected PMM Science Team held its first meeting in Houston, TX on October 24-28, 2016. XCAL WG and P-VC planning meetings were held on its sidelines.</a:t>
            </a:r>
          </a:p>
          <a:p>
            <a:pPr>
              <a:spcBef>
                <a:spcPts val="300"/>
              </a:spcBef>
            </a:pPr>
            <a:r>
              <a:rPr lang="en-US" sz="1600" b="1" dirty="0"/>
              <a:t>VC-18: Programs for improvement of global precipitation products</a:t>
            </a:r>
          </a:p>
          <a:p>
            <a:pPr lvl="1">
              <a:spcBef>
                <a:spcPts val="300"/>
              </a:spcBef>
            </a:pPr>
            <a:r>
              <a:rPr lang="en-US" sz="1400" dirty="0"/>
              <a:t>The JAXA </a:t>
            </a:r>
            <a:r>
              <a:rPr lang="en-US" sz="1400" dirty="0" err="1"/>
              <a:t>GSMaP</a:t>
            </a:r>
            <a:r>
              <a:rPr lang="en-US" sz="1400" dirty="0"/>
              <a:t> </a:t>
            </a:r>
            <a:r>
              <a:rPr lang="en-US" sz="1400" b="1" dirty="0"/>
              <a:t>RIKEN </a:t>
            </a:r>
            <a:r>
              <a:rPr lang="en-US" sz="1400" b="1" dirty="0" err="1"/>
              <a:t>nowcast</a:t>
            </a:r>
            <a:r>
              <a:rPr lang="en-US" sz="1400" b="1" dirty="0"/>
              <a:t> </a:t>
            </a:r>
            <a:r>
              <a:rPr lang="en-US" sz="1400" dirty="0"/>
              <a:t>(</a:t>
            </a:r>
            <a:r>
              <a:rPr lang="en-US" sz="1400" dirty="0" err="1"/>
              <a:t>GSMaP_RNC</a:t>
            </a:r>
            <a:r>
              <a:rPr lang="en-US" sz="1400" dirty="0"/>
              <a:t>) </a:t>
            </a:r>
            <a:r>
              <a:rPr lang="en-US" sz="1400" b="1" dirty="0"/>
              <a:t>product</a:t>
            </a:r>
            <a:r>
              <a:rPr lang="en-US" sz="1400" dirty="0"/>
              <a:t> will be released in April</a:t>
            </a:r>
          </a:p>
          <a:p>
            <a:pPr lvl="1">
              <a:spcBef>
                <a:spcPts val="300"/>
              </a:spcBef>
            </a:pPr>
            <a:r>
              <a:rPr lang="en-US" sz="1400" dirty="0"/>
              <a:t>The P-VC continues to support the </a:t>
            </a:r>
            <a:r>
              <a:rPr lang="en-US" sz="1400" dirty="0" err="1"/>
              <a:t>WGDisasters</a:t>
            </a:r>
            <a:r>
              <a:rPr lang="en-US" sz="1400" dirty="0"/>
              <a:t> in the </a:t>
            </a:r>
            <a:r>
              <a:rPr lang="en-US" sz="1400" b="1" dirty="0"/>
              <a:t>Landslide </a:t>
            </a:r>
            <a:r>
              <a:rPr lang="en-US" sz="1400" dirty="0"/>
              <a:t>and the </a:t>
            </a:r>
            <a:r>
              <a:rPr lang="en-US" sz="1400" b="1" dirty="0"/>
              <a:t>Flood Pilots</a:t>
            </a:r>
          </a:p>
          <a:p>
            <a:pPr lvl="1">
              <a:spcBef>
                <a:spcPts val="300"/>
              </a:spcBef>
            </a:pPr>
            <a:r>
              <a:rPr lang="en-US" sz="1400" dirty="0"/>
              <a:t>The GPM Applied Sciences element continues to conduct </a:t>
            </a:r>
            <a:r>
              <a:rPr lang="en-US" sz="1400" b="1" dirty="0"/>
              <a:t>expert education/training </a:t>
            </a:r>
            <a:r>
              <a:rPr lang="en-US" sz="1400" dirty="0"/>
              <a:t>including at a World Bank World Water Day workshop on March 22, 2017.</a:t>
            </a:r>
          </a:p>
          <a:p>
            <a:pPr>
              <a:spcBef>
                <a:spcPts val="300"/>
              </a:spcBef>
            </a:pPr>
            <a:r>
              <a:rPr lang="en-US" sz="1600" b="1" dirty="0"/>
              <a:t>P-VC related Meetings</a:t>
            </a:r>
          </a:p>
          <a:p>
            <a:pPr lvl="1">
              <a:spcBef>
                <a:spcPts val="300"/>
              </a:spcBef>
            </a:pPr>
            <a:r>
              <a:rPr lang="en-US" sz="1400" b="1" dirty="0"/>
              <a:t>P-VC Workshop </a:t>
            </a:r>
            <a:r>
              <a:rPr lang="en-US" sz="1400" dirty="0"/>
              <a:t>on the sidelines of the EUMETSAT Meteorological Satellites Conference 2017 (October 2-6, Rome, Italy)</a:t>
            </a:r>
          </a:p>
          <a:p>
            <a:pPr lvl="1">
              <a:spcBef>
                <a:spcPts val="300"/>
              </a:spcBef>
            </a:pPr>
            <a:r>
              <a:rPr lang="en-US" sz="1400" b="1" dirty="0"/>
              <a:t>Cross-Calibration Working Group </a:t>
            </a:r>
            <a:r>
              <a:rPr lang="en-US" sz="1400" dirty="0"/>
              <a:t>Meeting, UCF, Orlando, FL, USA, March 27-29, 2017</a:t>
            </a:r>
          </a:p>
          <a:p>
            <a:pPr>
              <a:spcBef>
                <a:spcPts val="300"/>
              </a:spcBef>
            </a:pPr>
            <a:endParaRPr lang="en-US" sz="1400" dirty="0"/>
          </a:p>
        </p:txBody>
      </p:sp>
      <p:sp>
        <p:nvSpPr>
          <p:cNvPr id="7" name="Espace réservé du contenu 6"/>
          <p:cNvSpPr>
            <a:spLocks noGrp="1"/>
          </p:cNvSpPr>
          <p:nvPr>
            <p:ph sz="quarter" idx="11"/>
          </p:nvPr>
        </p:nvSpPr>
        <p:spPr/>
        <p:txBody>
          <a:bodyPr/>
          <a:lstStyle/>
          <a:p>
            <a:r>
              <a:rPr lang="en-US" dirty="0"/>
              <a:t>P-VC Recent achievements &amp; on-going activities (cont’d)</a:t>
            </a:r>
          </a:p>
        </p:txBody>
      </p:sp>
    </p:spTree>
    <p:extLst>
      <p:ext uri="{BB962C8B-B14F-4D97-AF65-F5344CB8AC3E}">
        <p14:creationId xmlns:p14="http://schemas.microsoft.com/office/powerpoint/2010/main" val="107931239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fld id="{86CB4B4D-7CA3-9044-876B-883B54F8677D}" type="slidenum">
              <a:rPr lang="uk-UA" smtClean="0"/>
              <a:pPr/>
              <a:t>3</a:t>
            </a:fld>
            <a:endParaRPr lang="uk-UA" dirty="0"/>
          </a:p>
        </p:txBody>
      </p:sp>
      <p:sp>
        <p:nvSpPr>
          <p:cNvPr id="3" name="Content Placeholder 2"/>
          <p:cNvSpPr>
            <a:spLocks noGrp="1"/>
          </p:cNvSpPr>
          <p:nvPr>
            <p:ph sz="quarter" idx="10"/>
          </p:nvPr>
        </p:nvSpPr>
        <p:spPr/>
        <p:txBody>
          <a:bodyPr/>
          <a:lstStyle/>
          <a:p>
            <a:pPr>
              <a:spcBef>
                <a:spcPts val="0"/>
              </a:spcBef>
            </a:pPr>
            <a:r>
              <a:rPr lang="en-US" sz="1800" b="1" dirty="0"/>
              <a:t>WGCV/LSI-VC colla</a:t>
            </a:r>
            <a:r>
              <a:rPr lang="en-US" sz="1800" dirty="0"/>
              <a:t>boration being formalized through teleconferences and inclusion of LSI at WGCV-42</a:t>
            </a:r>
          </a:p>
          <a:p>
            <a:pPr>
              <a:spcBef>
                <a:spcPts val="0"/>
              </a:spcBef>
            </a:pPr>
            <a:r>
              <a:rPr lang="en-US" sz="1800" dirty="0"/>
              <a:t>WGCV is working with CEOS Chair team on </a:t>
            </a:r>
            <a:r>
              <a:rPr lang="en-US" sz="1800" b="1" dirty="0"/>
              <a:t>interoperability for moderate resolution sensors</a:t>
            </a:r>
            <a:r>
              <a:rPr lang="en-US" sz="1800" dirty="0"/>
              <a:t> including Vice-Chair’s participation in formulation team</a:t>
            </a:r>
          </a:p>
          <a:p>
            <a:pPr>
              <a:spcBef>
                <a:spcPts val="0"/>
              </a:spcBef>
            </a:pPr>
            <a:r>
              <a:rPr lang="en-US" sz="1800" b="1" dirty="0"/>
              <a:t>Interaction with GSICS </a:t>
            </a:r>
            <a:r>
              <a:rPr lang="en-US" sz="1800" dirty="0"/>
              <a:t>continues to strengthen</a:t>
            </a:r>
          </a:p>
          <a:p>
            <a:pPr lvl="1">
              <a:spcBef>
                <a:spcPts val="0"/>
              </a:spcBef>
            </a:pPr>
            <a:r>
              <a:rPr lang="en-US" sz="1600" dirty="0"/>
              <a:t>WGCV chair attending GSICS Executive Panel Meetings/GSICS</a:t>
            </a:r>
          </a:p>
          <a:p>
            <a:pPr lvl="1">
              <a:spcBef>
                <a:spcPts val="0"/>
              </a:spcBef>
            </a:pPr>
            <a:r>
              <a:rPr lang="en-US" sz="1600" dirty="0"/>
              <a:t>GSICS/GRWG attending WGCV Plenary</a:t>
            </a:r>
          </a:p>
          <a:p>
            <a:pPr lvl="1">
              <a:spcBef>
                <a:spcPts val="0"/>
              </a:spcBef>
            </a:pPr>
            <a:r>
              <a:rPr lang="en-US" sz="1600" dirty="0"/>
              <a:t>Joint activities, such as GSICS/CEOS Reference Solar Spectrum study</a:t>
            </a:r>
          </a:p>
          <a:p>
            <a:pPr lvl="1">
              <a:spcBef>
                <a:spcPts val="0"/>
              </a:spcBef>
            </a:pPr>
            <a:r>
              <a:rPr lang="en-US" sz="1600" dirty="0"/>
              <a:t>Subgroups are interacting at the working level</a:t>
            </a:r>
          </a:p>
          <a:p>
            <a:pPr lvl="2">
              <a:spcBef>
                <a:spcPts val="0"/>
              </a:spcBef>
            </a:pPr>
            <a:r>
              <a:rPr lang="en-US" sz="1400" dirty="0"/>
              <a:t>Combined meetings (MWSG, ACSG);</a:t>
            </a:r>
          </a:p>
          <a:p>
            <a:pPr lvl="2">
              <a:spcBef>
                <a:spcPts val="0"/>
              </a:spcBef>
            </a:pPr>
            <a:r>
              <a:rPr lang="en-US" sz="1400" dirty="0"/>
              <a:t>Attendance at each other’s meetings (IVOS)</a:t>
            </a:r>
          </a:p>
          <a:p>
            <a:pPr>
              <a:spcBef>
                <a:spcPts val="0"/>
              </a:spcBef>
            </a:pPr>
            <a:r>
              <a:rPr lang="en-US" sz="1800" b="1" dirty="0"/>
              <a:t>Atmospheric Correction Inter-comparison (ACIX) Task team</a:t>
            </a:r>
            <a:r>
              <a:rPr lang="en-US" sz="1800" dirty="0"/>
              <a:t> is compiling results from 12 atmospheric correction model packages that are part of the comparison</a:t>
            </a:r>
          </a:p>
          <a:p>
            <a:pPr lvl="1">
              <a:spcBef>
                <a:spcPts val="0"/>
              </a:spcBef>
            </a:pPr>
            <a:r>
              <a:rPr lang="en-US" sz="1600" dirty="0"/>
              <a:t>2</a:t>
            </a:r>
            <a:r>
              <a:rPr lang="en-US" sz="1600" baseline="30000" dirty="0"/>
              <a:t>nd</a:t>
            </a:r>
            <a:r>
              <a:rPr lang="en-US" sz="1600" dirty="0"/>
              <a:t> Workshop held April 11-12;</a:t>
            </a:r>
          </a:p>
          <a:p>
            <a:pPr lvl="1">
              <a:spcBef>
                <a:spcPts val="0"/>
              </a:spcBef>
            </a:pPr>
            <a:r>
              <a:rPr lang="en-US" sz="1600" dirty="0"/>
              <a:t>Results will be presented at WGCV-42.</a:t>
            </a:r>
            <a:endParaRPr lang="en-US" sz="1800" dirty="0"/>
          </a:p>
        </p:txBody>
      </p:sp>
      <p:sp>
        <p:nvSpPr>
          <p:cNvPr id="5" name="Espace réservé du contenu 4"/>
          <p:cNvSpPr>
            <a:spLocks noGrp="1"/>
          </p:cNvSpPr>
          <p:nvPr>
            <p:ph sz="quarter" idx="11"/>
          </p:nvPr>
        </p:nvSpPr>
        <p:spPr/>
        <p:txBody>
          <a:bodyPr/>
          <a:lstStyle/>
          <a:p>
            <a:r>
              <a:rPr lang="en-US" dirty="0"/>
              <a:t>WGCV Recent Achievements &amp; On-going Activities</a:t>
            </a:r>
          </a:p>
        </p:txBody>
      </p:sp>
      <p:sp>
        <p:nvSpPr>
          <p:cNvPr id="4" name="Content Placeholder 3"/>
          <p:cNvSpPr txBox="1">
            <a:spLocks/>
          </p:cNvSpPr>
          <p:nvPr/>
        </p:nvSpPr>
        <p:spPr>
          <a:xfrm>
            <a:off x="2057400" y="304800"/>
            <a:ext cx="4953000" cy="533400"/>
          </a:xfrm>
          <a:prstGeom prst="rect">
            <a:avLst/>
          </a:prstGeom>
        </p:spPr>
        <p:txBody>
          <a:bodyPr/>
          <a:lst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a:lstStyle>
          <a:p>
            <a:pPr marL="0" indent="0" defTabSz="914400">
              <a:buNone/>
            </a:pPr>
            <a:endParaRPr lang="en-US" b="1" dirty="0">
              <a:solidFill>
                <a:schemeClr val="bg1"/>
              </a:solidFill>
            </a:endParaRPr>
          </a:p>
        </p:txBody>
      </p:sp>
    </p:spTree>
    <p:extLst>
      <p:ext uri="{BB962C8B-B14F-4D97-AF65-F5344CB8AC3E}">
        <p14:creationId xmlns:p14="http://schemas.microsoft.com/office/powerpoint/2010/main" val="1312360122"/>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2"/>
          </p:nvPr>
        </p:nvSpPr>
        <p:spPr/>
        <p:txBody>
          <a:bodyPr/>
          <a:lstStyle/>
          <a:p>
            <a:pPr defTabSz="914400"/>
            <a:fld id="{86CB4B4D-7CA3-9044-876B-883B54F8677D}" type="slidenum">
              <a:rPr lang="uk-UA" smtClean="0"/>
              <a:pPr defTabSz="914400"/>
              <a:t>30</a:t>
            </a:fld>
            <a:endParaRPr lang="uk-UA" dirty="0"/>
          </a:p>
        </p:txBody>
      </p:sp>
      <p:sp>
        <p:nvSpPr>
          <p:cNvPr id="3" name="Espace réservé du contenu 2"/>
          <p:cNvSpPr>
            <a:spLocks noGrp="1"/>
          </p:cNvSpPr>
          <p:nvPr>
            <p:ph sz="quarter" idx="10"/>
          </p:nvPr>
        </p:nvSpPr>
        <p:spPr/>
        <p:txBody>
          <a:bodyPr/>
          <a:lstStyle/>
          <a:p>
            <a:r>
              <a:rPr lang="en-US" sz="1800" b="1" dirty="0"/>
              <a:t>P-VC Issues</a:t>
            </a:r>
          </a:p>
          <a:p>
            <a:pPr lvl="1"/>
            <a:r>
              <a:rPr lang="en-US" sz="1800" dirty="0"/>
              <a:t>Concerns remain regarding </a:t>
            </a:r>
            <a:r>
              <a:rPr lang="en-US" sz="1800" b="1" dirty="0"/>
              <a:t>microwave imager continuity </a:t>
            </a:r>
            <a:r>
              <a:rPr lang="en-US" sz="1800" dirty="0"/>
              <a:t>(GCOM-W2/W3, DMSP FO) and precipitation radar measurements following GPM Core.</a:t>
            </a:r>
          </a:p>
          <a:p>
            <a:pPr lvl="2"/>
            <a:r>
              <a:rPr lang="en-US" sz="1800" dirty="0"/>
              <a:t>The Government of Japan’s commitment to study an </a:t>
            </a:r>
            <a:r>
              <a:rPr lang="en-US" sz="1800" b="1" dirty="0"/>
              <a:t>AMSR-2 successor </a:t>
            </a:r>
            <a:r>
              <a:rPr lang="en-US" sz="1800" dirty="0"/>
              <a:t>in JFY2017 is a positive development.</a:t>
            </a:r>
          </a:p>
          <a:p>
            <a:pPr lvl="2"/>
            <a:r>
              <a:rPr lang="en-US" sz="1800" dirty="0"/>
              <a:t>No specific SIT Chair support is requested regarding the continuity issue.</a:t>
            </a:r>
          </a:p>
          <a:p>
            <a:pPr lvl="1"/>
            <a:r>
              <a:rPr lang="en-US" sz="1800" dirty="0"/>
              <a:t>NASA </a:t>
            </a:r>
            <a:r>
              <a:rPr lang="en-US" sz="1800" b="1" dirty="0"/>
              <a:t>TROPICS PMW 12 nanosat constellation mission </a:t>
            </a:r>
            <a:r>
              <a:rPr lang="en-US" sz="1800" dirty="0"/>
              <a:t>(2019) and </a:t>
            </a:r>
            <a:r>
              <a:rPr lang="en-US" sz="1800" b="1" dirty="0" err="1"/>
              <a:t>RainCube</a:t>
            </a:r>
            <a:r>
              <a:rPr lang="en-US" sz="1800" b="1" dirty="0"/>
              <a:t> Ka band Precipitation Radar 6U </a:t>
            </a:r>
            <a:r>
              <a:rPr lang="en-US" sz="1800" dirty="0"/>
              <a:t>and </a:t>
            </a:r>
            <a:r>
              <a:rPr lang="en-US" sz="1800" b="1" dirty="0"/>
              <a:t>TEMPEST-D mm wave 6U CubeSat </a:t>
            </a:r>
            <a:r>
              <a:rPr lang="en-US" sz="1800" dirty="0"/>
              <a:t>technology demonstrations (both 2018) </a:t>
            </a:r>
            <a:r>
              <a:rPr lang="en-US" sz="1800" b="1" dirty="0"/>
              <a:t>potentially enable longer term solutions </a:t>
            </a:r>
            <a:r>
              <a:rPr lang="en-US" sz="1800" dirty="0"/>
              <a:t>to microwave radiometer and precipitation radar continuity concerns.</a:t>
            </a:r>
          </a:p>
          <a:p>
            <a:pPr lvl="1"/>
            <a:endParaRPr lang="en-US" sz="1800" dirty="0"/>
          </a:p>
        </p:txBody>
      </p:sp>
      <p:sp>
        <p:nvSpPr>
          <p:cNvPr id="4" name="Espace réservé du contenu 3"/>
          <p:cNvSpPr>
            <a:spLocks noGrp="1"/>
          </p:cNvSpPr>
          <p:nvPr>
            <p:ph sz="quarter" idx="11"/>
          </p:nvPr>
        </p:nvSpPr>
        <p:spPr/>
        <p:txBody>
          <a:bodyPr/>
          <a:lstStyle/>
          <a:p>
            <a:r>
              <a:rPr lang="en-US" dirty="0"/>
              <a:t>P-VC Recent achievements &amp; on-going activities (cont’d)</a:t>
            </a:r>
            <a:endParaRPr lang="fr-FR" dirty="0"/>
          </a:p>
        </p:txBody>
      </p:sp>
    </p:spTree>
    <p:extLst>
      <p:ext uri="{BB962C8B-B14F-4D97-AF65-F5344CB8AC3E}">
        <p14:creationId xmlns:p14="http://schemas.microsoft.com/office/powerpoint/2010/main" val="2186874988"/>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5746243" cy="99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2800" b="1" dirty="0">
                <a:solidFill>
                  <a:srgbClr val="FFFFFF"/>
                </a:solidFill>
                <a:latin typeface="+mj-lt"/>
              </a:rPr>
              <a:t>Atmospheric Composition Constellation (AC-VC)</a:t>
            </a:r>
            <a:endParaRPr sz="2800" b="1" dirty="0">
              <a:solidFill>
                <a:srgbClr val="FFFFFF"/>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Based on information from</a:t>
            </a:r>
          </a:p>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Jassim Al-Saadi (NASA) and</a:t>
            </a:r>
          </a:p>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Ben Veihelmann (ESA)</a:t>
            </a:r>
          </a:p>
        </p:txBody>
      </p:sp>
      <p:pic>
        <p:nvPicPr>
          <p:cNvPr id="12" name="ceos_logo.png"/>
          <p:cNvPicPr/>
          <p:nvPr/>
        </p:nvPicPr>
        <p:blipFill>
          <a:blip r:embed="rId2" cstate="screen">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2"/>
          </p:nvPr>
        </p:nvSpPr>
        <p:spPr/>
        <p:txBody>
          <a:bodyPr/>
          <a:lstStyle/>
          <a:p>
            <a:fld id="{86CB4B4D-7CA3-9044-876B-883B54F8677D}" type="slidenum">
              <a:rPr lang="uk-UA" smtClean="0"/>
              <a:pPr/>
              <a:t>32</a:t>
            </a:fld>
            <a:endParaRPr lang="uk-UA" dirty="0"/>
          </a:p>
        </p:txBody>
      </p:sp>
      <p:sp>
        <p:nvSpPr>
          <p:cNvPr id="10" name="Espace réservé du contenu 9"/>
          <p:cNvSpPr>
            <a:spLocks noGrp="1"/>
          </p:cNvSpPr>
          <p:nvPr>
            <p:ph sz="quarter" idx="10"/>
          </p:nvPr>
        </p:nvSpPr>
        <p:spPr/>
        <p:txBody>
          <a:bodyPr/>
          <a:lstStyle/>
          <a:p>
            <a:r>
              <a:rPr lang="en-US" b="1" dirty="0"/>
              <a:t>VC-2: “Total ozone dataset validation and harmonization”</a:t>
            </a:r>
            <a:r>
              <a:rPr lang="en-US" dirty="0"/>
              <a:t> with projected completion Q4 2017.</a:t>
            </a:r>
          </a:p>
          <a:p>
            <a:pPr lvl="1"/>
            <a:r>
              <a:rPr lang="en-US" sz="1800" dirty="0"/>
              <a:t>Producing peer-reviewed papers on nadir profile inter-comparisons and of long-term (1979-now) combined total ozone data sets.</a:t>
            </a:r>
          </a:p>
          <a:p>
            <a:r>
              <a:rPr lang="en-US" b="1" dirty="0"/>
              <a:t>VC-3: “Air quality constellation coordination”</a:t>
            </a:r>
            <a:r>
              <a:rPr lang="en-US" dirty="0"/>
              <a:t> with projected completion Q2 2017 of a geophysical validation needs white paper</a:t>
            </a:r>
          </a:p>
          <a:p>
            <a:pPr lvl="1"/>
            <a:r>
              <a:rPr lang="en-US" sz="1800" dirty="0"/>
              <a:t>AC-VC collected useful input to this white paper at the </a:t>
            </a:r>
            <a:r>
              <a:rPr lang="en-US" sz="1800" b="1" dirty="0"/>
              <a:t>AC-VC-12 meeting</a:t>
            </a:r>
            <a:r>
              <a:rPr lang="en-US" sz="1800" dirty="0"/>
              <a:t> (Seoul, Republic of Korea, 10/2016) and is now adding a section with inter-mission Level 2 bias targets</a:t>
            </a:r>
          </a:p>
          <a:p>
            <a:pPr lvl="1"/>
            <a:r>
              <a:rPr lang="en-US" sz="1800" dirty="0"/>
              <a:t>It is anticipated that the </a:t>
            </a:r>
            <a:r>
              <a:rPr lang="en-US" sz="1800" b="1" dirty="0"/>
              <a:t>next internal draft will be circulated March 2017</a:t>
            </a:r>
            <a:r>
              <a:rPr lang="en-US" sz="1800" dirty="0"/>
              <a:t>. Members are also mutually participating in individual mission Algorithm Theoretical Basis Document (ATBD) reviews and Level 1-Level 2 processor development.</a:t>
            </a:r>
            <a:endParaRPr lang="fr-FR" sz="1800" dirty="0"/>
          </a:p>
        </p:txBody>
      </p:sp>
      <p:sp>
        <p:nvSpPr>
          <p:cNvPr id="3" name="Content Placeholder 2"/>
          <p:cNvSpPr>
            <a:spLocks noGrp="1"/>
          </p:cNvSpPr>
          <p:nvPr>
            <p:ph sz="quarter" idx="11"/>
          </p:nvPr>
        </p:nvSpPr>
        <p:spPr/>
        <p:txBody>
          <a:bodyPr/>
          <a:lstStyle/>
          <a:p>
            <a:r>
              <a:rPr lang="en-US" altLang="ja-JP" dirty="0"/>
              <a:t>AC-VC Recent achievements &amp; on-going activities</a:t>
            </a:r>
            <a:endParaRPr lang="ja-JP" altLang="en-US" dirty="0"/>
          </a:p>
        </p:txBody>
      </p:sp>
    </p:spTree>
    <p:extLst>
      <p:ext uri="{BB962C8B-B14F-4D97-AF65-F5344CB8AC3E}">
        <p14:creationId xmlns:p14="http://schemas.microsoft.com/office/powerpoint/2010/main" val="3748540115"/>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2"/>
          </p:nvPr>
        </p:nvSpPr>
        <p:spPr/>
        <p:txBody>
          <a:bodyPr/>
          <a:lstStyle/>
          <a:p>
            <a:fld id="{86CB4B4D-7CA3-9044-876B-883B54F8677D}" type="slidenum">
              <a:rPr lang="uk-UA" smtClean="0"/>
              <a:pPr/>
              <a:t>33</a:t>
            </a:fld>
            <a:endParaRPr lang="uk-UA" dirty="0"/>
          </a:p>
        </p:txBody>
      </p:sp>
      <p:sp>
        <p:nvSpPr>
          <p:cNvPr id="2" name="Content Placeholder 1"/>
          <p:cNvSpPr>
            <a:spLocks noGrp="1"/>
          </p:cNvSpPr>
          <p:nvPr>
            <p:ph sz="quarter" idx="10"/>
          </p:nvPr>
        </p:nvSpPr>
        <p:spPr/>
        <p:txBody>
          <a:bodyPr/>
          <a:lstStyle/>
          <a:p>
            <a:r>
              <a:rPr lang="en-US" altLang="ja-JP" b="1" dirty="0"/>
              <a:t>CARB-12: “Greenhouse gas constellation coordination”</a:t>
            </a:r>
            <a:r>
              <a:rPr lang="en-US" altLang="ja-JP" dirty="0"/>
              <a:t> with projected completion Q3 2018 of a white paper on coordinated detailed planning/preparation of a constellation of instruments to measure CO</a:t>
            </a:r>
            <a:r>
              <a:rPr lang="en-US" altLang="ja-JP" baseline="-25000" dirty="0"/>
              <a:t>2</a:t>
            </a:r>
            <a:r>
              <a:rPr lang="en-US" altLang="ja-JP" dirty="0"/>
              <a:t> and CH</a:t>
            </a:r>
            <a:r>
              <a:rPr lang="en-US" altLang="ja-JP" baseline="-25000" dirty="0"/>
              <a:t>4</a:t>
            </a:r>
            <a:r>
              <a:rPr lang="en-US" altLang="ja-JP" dirty="0"/>
              <a:t> from space.</a:t>
            </a:r>
          </a:p>
          <a:p>
            <a:pPr lvl="1"/>
            <a:r>
              <a:rPr lang="en-US" altLang="ja-JP" sz="1800" dirty="0"/>
              <a:t>The white paper is making slow progress but there are many recent mission developments including:</a:t>
            </a:r>
          </a:p>
          <a:p>
            <a:pPr lvl="2"/>
            <a:r>
              <a:rPr lang="en-US" altLang="ja-JP" sz="1600" dirty="0"/>
              <a:t>The successful December 2016 launch of China’s </a:t>
            </a:r>
            <a:r>
              <a:rPr lang="en-US" altLang="ja-JP" sz="1600" b="1" dirty="0" err="1"/>
              <a:t>TanSat</a:t>
            </a:r>
            <a:r>
              <a:rPr lang="en-US" altLang="ja-JP" sz="1600" dirty="0"/>
              <a:t> mission,</a:t>
            </a:r>
          </a:p>
          <a:p>
            <a:pPr lvl="2"/>
            <a:r>
              <a:rPr lang="en-US" altLang="ja-JP" sz="1600" dirty="0"/>
              <a:t>Scheduled 2018 launches of </a:t>
            </a:r>
            <a:r>
              <a:rPr lang="en-US" altLang="ja-JP" sz="1600" b="1" dirty="0"/>
              <a:t>GOSAT-2 (JAXA) </a:t>
            </a:r>
            <a:r>
              <a:rPr lang="en-US" altLang="ja-JP" sz="1600" dirty="0"/>
              <a:t>and </a:t>
            </a:r>
            <a:r>
              <a:rPr lang="en-US" altLang="ja-JP" sz="1600" b="1" dirty="0"/>
              <a:t>OCO-3 (NASA),</a:t>
            </a:r>
            <a:r>
              <a:rPr lang="en-US" altLang="ja-JP" sz="1600" dirty="0"/>
              <a:t> and,</a:t>
            </a:r>
          </a:p>
          <a:p>
            <a:pPr lvl="2"/>
            <a:r>
              <a:rPr lang="en-US" altLang="ja-JP" sz="1600" dirty="0"/>
              <a:t>Recent approvals/selections of </a:t>
            </a:r>
            <a:r>
              <a:rPr lang="en-US" altLang="ja-JP" sz="1600" b="1" dirty="0" err="1"/>
              <a:t>MicroCarb</a:t>
            </a:r>
            <a:r>
              <a:rPr lang="en-US" altLang="ja-JP" sz="1600" dirty="0"/>
              <a:t> (CNES) and </a:t>
            </a:r>
            <a:r>
              <a:rPr lang="en-US" altLang="ja-JP" sz="1600" dirty="0" err="1"/>
              <a:t>GeoCARB</a:t>
            </a:r>
            <a:r>
              <a:rPr lang="en-US" altLang="ja-JP" sz="1600" dirty="0"/>
              <a:t> (NASA).</a:t>
            </a:r>
          </a:p>
          <a:p>
            <a:pPr lvl="1"/>
            <a:r>
              <a:rPr lang="en-US" altLang="ja-JP" sz="1800" dirty="0"/>
              <a:t>A recent demonstration that the prototype GHG-VC is coming into existence is that </a:t>
            </a:r>
            <a:r>
              <a:rPr lang="en-US" altLang="ja-JP" sz="1800" b="1" dirty="0"/>
              <a:t>GOSAT and OCO-2 datasets have been cross-calibrated and cross-validated </a:t>
            </a:r>
            <a:r>
              <a:rPr lang="en-US" altLang="ja-JP" sz="1800" dirty="0"/>
              <a:t>to yield a global XCO2 data set that spans 2009 through 2016 (available </a:t>
            </a:r>
            <a:r>
              <a:rPr lang="en-US" altLang="ja-JP" sz="1800" dirty="0">
                <a:hlinkClick r:id="rId2"/>
              </a:rPr>
              <a:t>https://disc.gsfc.nasa.gov/OCO-2</a:t>
            </a:r>
            <a:r>
              <a:rPr lang="en-US" altLang="ja-JP" sz="1800" dirty="0"/>
              <a:t>).</a:t>
            </a:r>
          </a:p>
          <a:p>
            <a:endParaRPr lang="en-US" altLang="ja-JP" dirty="0"/>
          </a:p>
        </p:txBody>
      </p:sp>
      <p:sp>
        <p:nvSpPr>
          <p:cNvPr id="3" name="Content Placeholder 2"/>
          <p:cNvSpPr>
            <a:spLocks noGrp="1"/>
          </p:cNvSpPr>
          <p:nvPr>
            <p:ph sz="quarter" idx="11"/>
          </p:nvPr>
        </p:nvSpPr>
        <p:spPr/>
        <p:txBody>
          <a:bodyPr/>
          <a:lstStyle/>
          <a:p>
            <a:r>
              <a:rPr lang="en-US" altLang="ja-JP" dirty="0"/>
              <a:t>AC-VC Recent achievements &amp; on-going activities (cont’d)</a:t>
            </a:r>
            <a:endParaRPr lang="ja-JP" altLang="en-US" dirty="0"/>
          </a:p>
        </p:txBody>
      </p:sp>
    </p:spTree>
    <p:extLst>
      <p:ext uri="{BB962C8B-B14F-4D97-AF65-F5344CB8AC3E}">
        <p14:creationId xmlns:p14="http://schemas.microsoft.com/office/powerpoint/2010/main" val="2078018285"/>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fld id="{86CB4B4D-7CA3-9044-876B-883B54F8677D}" type="slidenum">
              <a:rPr lang="uk-UA" smtClean="0"/>
              <a:pPr/>
              <a:t>34</a:t>
            </a:fld>
            <a:endParaRPr lang="uk-UA" dirty="0"/>
          </a:p>
        </p:txBody>
      </p:sp>
      <p:sp>
        <p:nvSpPr>
          <p:cNvPr id="3" name="Content Placeholder 2"/>
          <p:cNvSpPr>
            <a:spLocks noGrp="1"/>
          </p:cNvSpPr>
          <p:nvPr>
            <p:ph sz="quarter" idx="10"/>
          </p:nvPr>
        </p:nvSpPr>
        <p:spPr/>
        <p:txBody>
          <a:bodyPr/>
          <a:lstStyle/>
          <a:p>
            <a:r>
              <a:rPr lang="en-US" b="1" dirty="0"/>
              <a:t>Forthcoming meetings</a:t>
            </a:r>
            <a:endParaRPr lang="fr-FR" b="1" dirty="0"/>
          </a:p>
          <a:p>
            <a:pPr lvl="1"/>
            <a:r>
              <a:rPr lang="en-US" sz="1800" dirty="0"/>
              <a:t>The </a:t>
            </a:r>
            <a:r>
              <a:rPr lang="en-US" sz="1800" b="1" dirty="0"/>
              <a:t>AC-VC-13</a:t>
            </a:r>
            <a:r>
              <a:rPr lang="en-US" sz="1800" dirty="0"/>
              <a:t> meeting will be hosted by CNES on 28-30 June 2017 in Paris, France.</a:t>
            </a:r>
          </a:p>
          <a:p>
            <a:pPr lvl="2"/>
            <a:r>
              <a:rPr lang="en-US" sz="1600" dirty="0"/>
              <a:t>Sessions will emphasize all three of the on-going activities referenced above.</a:t>
            </a:r>
          </a:p>
          <a:p>
            <a:pPr lvl="2"/>
            <a:r>
              <a:rPr lang="en-US" sz="1600" dirty="0"/>
              <a:t>Growing participation by Chinese colleagues in each of the three focus areas is anticipated.</a:t>
            </a:r>
          </a:p>
          <a:p>
            <a:r>
              <a:rPr lang="en-US" b="1" dirty="0"/>
              <a:t>AC-VC membership</a:t>
            </a:r>
          </a:p>
          <a:p>
            <a:pPr lvl="1"/>
            <a:r>
              <a:rPr lang="en-US" sz="1800" dirty="0"/>
              <a:t>Republic of Korea’s </a:t>
            </a:r>
            <a:r>
              <a:rPr lang="en-US" sz="1800" b="1" dirty="0"/>
              <a:t>National Institute of Environmental Research (NIER) would like to apply for CEOS Associate membership</a:t>
            </a:r>
            <a:r>
              <a:rPr lang="en-US" sz="1800" dirty="0"/>
              <a:t>.</a:t>
            </a:r>
          </a:p>
          <a:p>
            <a:pPr lvl="2"/>
            <a:r>
              <a:rPr lang="en-US" sz="1600" dirty="0"/>
              <a:t>AC-VC will assist and heartily endorses their application</a:t>
            </a:r>
          </a:p>
          <a:p>
            <a:pPr lvl="2"/>
            <a:r>
              <a:rPr lang="en-US" sz="1600" dirty="0"/>
              <a:t>NIER is he agency responsible for Korea’s geostationary air quality mission GEMS.</a:t>
            </a:r>
            <a:endParaRPr lang="fr-FR" sz="1600" dirty="0"/>
          </a:p>
        </p:txBody>
      </p:sp>
      <p:sp>
        <p:nvSpPr>
          <p:cNvPr id="4" name="Espace réservé du contenu 3"/>
          <p:cNvSpPr>
            <a:spLocks noGrp="1"/>
          </p:cNvSpPr>
          <p:nvPr>
            <p:ph sz="quarter" idx="11"/>
          </p:nvPr>
        </p:nvSpPr>
        <p:spPr/>
        <p:txBody>
          <a:bodyPr/>
          <a:lstStyle/>
          <a:p>
            <a:r>
              <a:rPr lang="en-US" altLang="ja-JP" dirty="0"/>
              <a:t>C-VC Recent achievements &amp; on-going activities (cont’d)</a:t>
            </a:r>
            <a:endParaRPr lang="en-US" dirty="0"/>
          </a:p>
        </p:txBody>
      </p:sp>
    </p:spTree>
    <p:extLst>
      <p:ext uri="{BB962C8B-B14F-4D97-AF65-F5344CB8AC3E}">
        <p14:creationId xmlns:p14="http://schemas.microsoft.com/office/powerpoint/2010/main" val="1770221153"/>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5746243" cy="99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2800" b="1" dirty="0">
                <a:solidFill>
                  <a:srgbClr val="FFFFFF"/>
                </a:solidFill>
                <a:latin typeface="+mj-lt"/>
              </a:rPr>
              <a:t>Ocean Color Reflectance</a:t>
            </a:r>
            <a:br>
              <a:rPr lang="en-US" sz="2800" b="1" dirty="0">
                <a:solidFill>
                  <a:srgbClr val="FFFFFF"/>
                </a:solidFill>
                <a:latin typeface="+mj-lt"/>
              </a:rPr>
            </a:br>
            <a:r>
              <a:rPr lang="en-US" sz="2800" b="1" dirty="0">
                <a:solidFill>
                  <a:srgbClr val="FFFFFF"/>
                </a:solidFill>
                <a:latin typeface="+mj-lt"/>
              </a:rPr>
              <a:t>Virtual Constellation (OCR-VC)</a:t>
            </a:r>
            <a:endParaRPr sz="2800" b="1" dirty="0">
              <a:solidFill>
                <a:srgbClr val="FFFFFF"/>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Base on information from</a:t>
            </a:r>
          </a:p>
          <a:p>
            <a:pPr lvl="0" defTabSz="914400">
              <a:lnSpc>
                <a:spcPct val="150000"/>
              </a:lnSpc>
              <a:defRPr>
                <a:solidFill>
                  <a:srgbClr val="000000"/>
                </a:solidFill>
              </a:defRPr>
            </a:pPr>
            <a:r>
              <a:rPr lang="en-US" b="1" dirty="0">
                <a:solidFill>
                  <a:srgbClr val="FFFFFF"/>
                </a:solidFill>
                <a:ea typeface="Arial Bold"/>
                <a:cs typeface="Arial Bold"/>
                <a:sym typeface="Arial Bold"/>
              </a:rPr>
              <a:t>Paul DiGiacomo (NOAA),</a:t>
            </a:r>
          </a:p>
          <a:p>
            <a:pPr lvl="0" defTabSz="914400">
              <a:lnSpc>
                <a:spcPct val="150000"/>
              </a:lnSpc>
              <a:defRPr>
                <a:solidFill>
                  <a:srgbClr val="000000"/>
                </a:solidFill>
              </a:defRPr>
            </a:pPr>
            <a:r>
              <a:rPr lang="en-US" b="1" dirty="0">
                <a:solidFill>
                  <a:srgbClr val="FFFFFF"/>
                </a:solidFill>
                <a:ea typeface="Arial Bold"/>
                <a:cs typeface="Arial Bold"/>
                <a:sym typeface="Arial Bold"/>
              </a:rPr>
              <a:t>Paula Bontempi (NASA) and</a:t>
            </a:r>
          </a:p>
          <a:p>
            <a:pPr lvl="0" defTabSz="914400">
              <a:lnSpc>
                <a:spcPct val="150000"/>
              </a:lnSpc>
              <a:defRPr>
                <a:solidFill>
                  <a:srgbClr val="000000"/>
                </a:solidFill>
              </a:defRPr>
            </a:pPr>
            <a:r>
              <a:rPr lang="en-US" b="1" dirty="0">
                <a:solidFill>
                  <a:srgbClr val="FFFFFF"/>
                </a:solidFill>
                <a:ea typeface="Arial Bold"/>
                <a:cs typeface="Arial Bold"/>
                <a:sym typeface="Arial Bold"/>
              </a:rPr>
              <a:t>Craig Donlon (ESA)</a:t>
            </a:r>
          </a:p>
        </p:txBody>
      </p:sp>
      <p:pic>
        <p:nvPicPr>
          <p:cNvPr id="12" name="ceos_logo.png"/>
          <p:cNvPicPr/>
          <p:nvPr/>
        </p:nvPicPr>
        <p:blipFill>
          <a:blip r:embed="rId2" cstate="screen">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extLst>
      <p:ext uri="{BB962C8B-B14F-4D97-AF65-F5344CB8AC3E}">
        <p14:creationId xmlns:p14="http://schemas.microsoft.com/office/powerpoint/2010/main" val="2500998782"/>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pPr lvl="0"/>
            <a:fld id="{86CB4B4D-7CA3-9044-876B-883B54F8677D}" type="slidenum">
              <a:rPr lang="uk-UA" smtClean="0"/>
              <a:pPr lvl="0"/>
              <a:t>36</a:t>
            </a:fld>
            <a:endParaRPr lang="uk-UA"/>
          </a:p>
        </p:txBody>
      </p:sp>
      <p:sp>
        <p:nvSpPr>
          <p:cNvPr id="5" name="Espace réservé du contenu 4"/>
          <p:cNvSpPr>
            <a:spLocks noGrp="1"/>
          </p:cNvSpPr>
          <p:nvPr>
            <p:ph sz="quarter" idx="10"/>
          </p:nvPr>
        </p:nvSpPr>
        <p:spPr/>
        <p:txBody>
          <a:bodyPr/>
          <a:lstStyle/>
          <a:p>
            <a:pPr>
              <a:spcBef>
                <a:spcPts val="300"/>
              </a:spcBef>
            </a:pPr>
            <a:r>
              <a:rPr lang="en-US" sz="1600" b="1" dirty="0"/>
              <a:t>INSITU-OCR</a:t>
            </a:r>
            <a:r>
              <a:rPr lang="en-US" sz="1600" dirty="0"/>
              <a:t> is moving forward nicely, following a modular approach, several agencies are offering resources. The IOCCG is providing a coordinating officer.</a:t>
            </a:r>
          </a:p>
          <a:p>
            <a:pPr>
              <a:spcBef>
                <a:spcPts val="300"/>
              </a:spcBef>
            </a:pPr>
            <a:r>
              <a:rPr lang="en-US" sz="1600" b="1" dirty="0"/>
              <a:t>OCR-VC Cal/Val activities </a:t>
            </a:r>
            <a:r>
              <a:rPr lang="en-US" sz="1600" dirty="0"/>
              <a:t>continue to progress, including funded vicarious calibration projects by NASA, ESA and other partners, like BOUSSOLE or MOBY.</a:t>
            </a:r>
          </a:p>
          <a:p>
            <a:pPr>
              <a:spcBef>
                <a:spcPts val="300"/>
              </a:spcBef>
            </a:pPr>
            <a:r>
              <a:rPr lang="en-US" sz="1600" dirty="0"/>
              <a:t>Some work is going on to use </a:t>
            </a:r>
            <a:r>
              <a:rPr lang="en-US" sz="1600" b="1" dirty="0"/>
              <a:t>Sentinel-2A L2 adjusted data </a:t>
            </a:r>
            <a:r>
              <a:rPr lang="en-US" sz="1600" dirty="0"/>
              <a:t>for ocean color purposes.</a:t>
            </a:r>
          </a:p>
          <a:p>
            <a:pPr>
              <a:spcBef>
                <a:spcPts val="300"/>
              </a:spcBef>
            </a:pPr>
            <a:r>
              <a:rPr lang="en-US" sz="1600" b="1" dirty="0"/>
              <a:t>OCR Constellation status</a:t>
            </a:r>
          </a:p>
          <a:p>
            <a:pPr lvl="1">
              <a:spcBef>
                <a:spcPts val="300"/>
              </a:spcBef>
            </a:pPr>
            <a:r>
              <a:rPr lang="en-US" sz="1400" b="1" dirty="0"/>
              <a:t>Sentinel-2B</a:t>
            </a:r>
            <a:r>
              <a:rPr lang="en-US" sz="1400" dirty="0"/>
              <a:t> was launched 7 March 2017.</a:t>
            </a:r>
          </a:p>
          <a:p>
            <a:pPr lvl="1">
              <a:spcBef>
                <a:spcPts val="300"/>
              </a:spcBef>
            </a:pPr>
            <a:r>
              <a:rPr lang="en-US" sz="1400" dirty="0"/>
              <a:t>The launch of JAXA’s </a:t>
            </a:r>
            <a:r>
              <a:rPr lang="en-US" sz="1400" b="1" dirty="0"/>
              <a:t>GCOM-C </a:t>
            </a:r>
            <a:r>
              <a:rPr lang="en-US" sz="1400" dirty="0"/>
              <a:t>has been delayed to December 2017 at the earliest.</a:t>
            </a:r>
          </a:p>
          <a:p>
            <a:pPr lvl="1">
              <a:spcBef>
                <a:spcPts val="300"/>
              </a:spcBef>
            </a:pPr>
            <a:r>
              <a:rPr lang="en-US" sz="1400" dirty="0"/>
              <a:t>Several other ocean color missions from Korea (</a:t>
            </a:r>
            <a:r>
              <a:rPr lang="en-US" sz="1400" b="1" dirty="0"/>
              <a:t>GOCI-2</a:t>
            </a:r>
            <a:r>
              <a:rPr lang="en-US" sz="1400" dirty="0"/>
              <a:t>), Argentina (</a:t>
            </a:r>
            <a:r>
              <a:rPr lang="en-US" sz="1400" b="1" dirty="0"/>
              <a:t>SABIA-MAR</a:t>
            </a:r>
            <a:r>
              <a:rPr lang="en-US" sz="1400" dirty="0"/>
              <a:t>), China (</a:t>
            </a:r>
            <a:r>
              <a:rPr lang="en-US" sz="1400" b="1" dirty="0"/>
              <a:t>HY-1</a:t>
            </a:r>
            <a:r>
              <a:rPr lang="en-US" sz="1400" dirty="0"/>
              <a:t>, with issues as regards data access) and others are planned for the coming years.</a:t>
            </a:r>
          </a:p>
          <a:p>
            <a:pPr lvl="1">
              <a:spcBef>
                <a:spcPts val="300"/>
              </a:spcBef>
            </a:pPr>
            <a:r>
              <a:rPr lang="en-US" sz="1400" b="1" dirty="0"/>
              <a:t>Sentinel-3B</a:t>
            </a:r>
            <a:r>
              <a:rPr lang="en-US" sz="1400" dirty="0"/>
              <a:t> launch is slated for launch by end-2017. Plans are being developed to expedite the commissioning phase. The satellite will be placed in tandem with Sentinel-3A (30 seconds behind on the same orbit), then both satellites will fly with a phase separation of 140° (instead of the initial separation of 180°) that will address the concerns expressed by the altimetry community and the needs of the Copernicus Marine Environment Monitoring Service.</a:t>
            </a:r>
          </a:p>
          <a:p>
            <a:pPr>
              <a:spcBef>
                <a:spcPts val="300"/>
              </a:spcBef>
            </a:pPr>
            <a:r>
              <a:rPr lang="en-US" sz="1600" b="1" dirty="0"/>
              <a:t>IOCCG leadership </a:t>
            </a:r>
            <a:r>
              <a:rPr lang="en-US" sz="1600" dirty="0"/>
              <a:t>is evolving, with Cara Wilson (NOAA/NMFS) to replace Stewart Bernard (CSIR) as IOCCG Chair.</a:t>
            </a:r>
          </a:p>
        </p:txBody>
      </p:sp>
      <p:sp>
        <p:nvSpPr>
          <p:cNvPr id="10" name="Espace réservé du contenu 9"/>
          <p:cNvSpPr>
            <a:spLocks noGrp="1"/>
          </p:cNvSpPr>
          <p:nvPr>
            <p:ph sz="quarter" idx="11"/>
          </p:nvPr>
        </p:nvSpPr>
        <p:spPr/>
        <p:txBody>
          <a:bodyPr/>
          <a:lstStyle/>
          <a:p>
            <a:r>
              <a:rPr lang="en-US" dirty="0"/>
              <a:t>OCR-VC </a:t>
            </a:r>
            <a:r>
              <a:rPr lang="en-US" altLang="ja-JP" dirty="0"/>
              <a:t>Recent achievements &amp; on-going activities</a:t>
            </a:r>
            <a:endParaRPr lang="en-US" dirty="0"/>
          </a:p>
        </p:txBody>
      </p:sp>
    </p:spTree>
    <p:extLst>
      <p:ext uri="{BB962C8B-B14F-4D97-AF65-F5344CB8AC3E}">
        <p14:creationId xmlns:p14="http://schemas.microsoft.com/office/powerpoint/2010/main" val="1974323787"/>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2"/>
          </p:nvPr>
        </p:nvSpPr>
        <p:spPr/>
        <p:txBody>
          <a:bodyPr/>
          <a:lstStyle/>
          <a:p>
            <a:fld id="{86CB4B4D-7CA3-9044-876B-883B54F8677D}" type="slidenum">
              <a:rPr lang="uk-UA" smtClean="0"/>
              <a:pPr/>
              <a:t>37</a:t>
            </a:fld>
            <a:endParaRPr lang="uk-UA" dirty="0"/>
          </a:p>
        </p:txBody>
      </p:sp>
      <p:sp>
        <p:nvSpPr>
          <p:cNvPr id="7" name="Espace réservé du contenu 6"/>
          <p:cNvSpPr>
            <a:spLocks noGrp="1"/>
          </p:cNvSpPr>
          <p:nvPr>
            <p:ph sz="quarter" idx="10"/>
          </p:nvPr>
        </p:nvSpPr>
        <p:spPr/>
        <p:txBody>
          <a:bodyPr/>
          <a:lstStyle/>
          <a:p>
            <a:r>
              <a:rPr lang="en-US" b="1" dirty="0"/>
              <a:t>Dates and places of meetings</a:t>
            </a:r>
          </a:p>
          <a:p>
            <a:pPr lvl="1"/>
            <a:r>
              <a:rPr lang="en-US" dirty="0"/>
              <a:t>A </a:t>
            </a:r>
            <a:r>
              <a:rPr lang="en-US" b="1" dirty="0"/>
              <a:t>Workshop on Vicarious Adjustment </a:t>
            </a:r>
            <a:r>
              <a:rPr lang="en-US" dirty="0"/>
              <a:t>was hosted at ESA-ESRIN, Frascati, Italy from 21 to 23 February 2017. Some 30-35 experts will debate on the best way to go for future long term vicar-</a:t>
            </a:r>
            <a:r>
              <a:rPr lang="en-US" dirty="0" err="1"/>
              <a:t>ious</a:t>
            </a:r>
            <a:r>
              <a:rPr lang="en-US" dirty="0"/>
              <a:t> infrastructure.</a:t>
            </a:r>
          </a:p>
          <a:p>
            <a:pPr lvl="1"/>
            <a:r>
              <a:rPr lang="en-US" dirty="0"/>
              <a:t>The </a:t>
            </a:r>
            <a:r>
              <a:rPr lang="en-US" b="1" dirty="0"/>
              <a:t>3</a:t>
            </a:r>
            <a:r>
              <a:rPr lang="en-US" b="1" baseline="30000" dirty="0"/>
              <a:t>rd</a:t>
            </a:r>
            <a:r>
              <a:rPr lang="en-US" b="1" dirty="0"/>
              <a:t> International Ocean Color Science meeting </a:t>
            </a:r>
            <a:r>
              <a:rPr lang="en-US" dirty="0"/>
              <a:t>will take place from 15 to 18 May 2017 in Lisbon, Portugal (supported by ESA, EUMETSAT, EC, NASA and the IOCCG sponsors).</a:t>
            </a:r>
          </a:p>
        </p:txBody>
      </p:sp>
      <p:sp>
        <p:nvSpPr>
          <p:cNvPr id="4" name="Espace réservé du contenu 3"/>
          <p:cNvSpPr>
            <a:spLocks noGrp="1"/>
          </p:cNvSpPr>
          <p:nvPr>
            <p:ph sz="quarter" idx="11"/>
          </p:nvPr>
        </p:nvSpPr>
        <p:spPr/>
        <p:txBody>
          <a:bodyPr/>
          <a:lstStyle/>
          <a:p>
            <a:r>
              <a:rPr lang="en-US" dirty="0"/>
              <a:t>OCR-VC </a:t>
            </a:r>
            <a:r>
              <a:rPr lang="en-US" altLang="ja-JP" dirty="0"/>
              <a:t>Recent achievements &amp; on-going activities (cont’d)</a:t>
            </a:r>
            <a:endParaRPr lang="en-US" dirty="0"/>
          </a:p>
        </p:txBody>
      </p:sp>
    </p:spTree>
    <p:extLst>
      <p:ext uri="{BB962C8B-B14F-4D97-AF65-F5344CB8AC3E}">
        <p14:creationId xmlns:p14="http://schemas.microsoft.com/office/powerpoint/2010/main" val="294138093"/>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294967295"/>
          </p:nvPr>
        </p:nvSpPr>
        <p:spPr>
          <a:xfrm>
            <a:off x="8839200" y="6629400"/>
            <a:ext cx="304800" cy="187325"/>
          </a:xfrm>
        </p:spPr>
        <p:txBody>
          <a:bodyPr/>
          <a:lstStyle/>
          <a:p>
            <a:pPr defTabSz="914400"/>
            <a:fld id="{86CB4B4D-7CA3-9044-876B-883B54F8677D}" type="slidenum">
              <a:rPr lang="uk-UA" smtClean="0"/>
              <a:pPr defTabSz="914400"/>
              <a:t>38</a:t>
            </a:fld>
            <a:endParaRPr lang="uk-UA" dirty="0"/>
          </a:p>
        </p:txBody>
      </p:sp>
      <p:sp>
        <p:nvSpPr>
          <p:cNvPr id="5" name="ZoneTexte 4"/>
          <p:cNvSpPr txBox="1"/>
          <p:nvPr/>
        </p:nvSpPr>
        <p:spPr>
          <a:xfrm>
            <a:off x="1447800" y="1752600"/>
            <a:ext cx="6248400" cy="156965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3200" b="1" i="0" u="none" strike="noStrike" cap="none" spc="0" normalizeH="0" baseline="0" dirty="0">
                <a:ln>
                  <a:noFill/>
                </a:ln>
                <a:solidFill>
                  <a:schemeClr val="bg1"/>
                </a:solidFill>
                <a:effectLst/>
                <a:uFillTx/>
              </a:rPr>
              <a:t>THANK YOU</a:t>
            </a:r>
          </a:p>
          <a:p>
            <a:pPr marL="0" marR="0" indent="0" algn="l" defTabSz="457200" rtl="0" fontAlgn="auto" latinLnBrk="1" hangingPunct="0">
              <a:lnSpc>
                <a:spcPct val="100000"/>
              </a:lnSpc>
              <a:spcBef>
                <a:spcPts val="0"/>
              </a:spcBef>
              <a:spcAft>
                <a:spcPts val="0"/>
              </a:spcAft>
              <a:buClrTx/>
              <a:buSzTx/>
              <a:buFontTx/>
              <a:buNone/>
              <a:tabLst/>
            </a:pPr>
            <a:r>
              <a:rPr kumimoji="0" lang="en-US" sz="3200" b="1" i="0" u="none" strike="noStrike" cap="none" spc="0" normalizeH="0" baseline="0" dirty="0">
                <a:ln>
                  <a:noFill/>
                </a:ln>
                <a:solidFill>
                  <a:schemeClr val="bg1"/>
                </a:solidFill>
                <a:effectLst/>
                <a:uFillTx/>
              </a:rPr>
              <a:t>FOR YOUR ATTENTION</a:t>
            </a:r>
          </a:p>
          <a:p>
            <a:pPr marL="0" marR="0" indent="0" algn="l" defTabSz="457200" rtl="0" fontAlgn="auto" latinLnBrk="1" hangingPunct="0">
              <a:lnSpc>
                <a:spcPct val="100000"/>
              </a:lnSpc>
              <a:spcBef>
                <a:spcPts val="0"/>
              </a:spcBef>
              <a:spcAft>
                <a:spcPts val="0"/>
              </a:spcAft>
              <a:buClrTx/>
              <a:buSzTx/>
              <a:buFontTx/>
              <a:buNone/>
              <a:tabLst/>
            </a:pPr>
            <a:r>
              <a:rPr kumimoji="0" lang="en-US" sz="3200" b="1" i="0" u="none" strike="noStrike" cap="none" spc="0" normalizeH="0" baseline="0" dirty="0">
                <a:ln>
                  <a:noFill/>
                </a:ln>
                <a:solidFill>
                  <a:schemeClr val="bg1"/>
                </a:solidFill>
                <a:effectLst/>
                <a:uFillTx/>
              </a:rPr>
              <a:t>AND PATIENCE!</a:t>
            </a:r>
          </a:p>
        </p:txBody>
      </p:sp>
    </p:spTree>
    <p:extLst>
      <p:ext uri="{BB962C8B-B14F-4D97-AF65-F5344CB8AC3E}">
        <p14:creationId xmlns:p14="http://schemas.microsoft.com/office/powerpoint/2010/main" val="247735529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fld id="{86CB4B4D-7CA3-9044-876B-883B54F8677D}" type="slidenum">
              <a:rPr lang="uk-UA" smtClean="0"/>
              <a:pPr/>
              <a:t>4</a:t>
            </a:fld>
            <a:endParaRPr lang="uk-UA" dirty="0"/>
          </a:p>
        </p:txBody>
      </p:sp>
      <p:sp>
        <p:nvSpPr>
          <p:cNvPr id="3" name="Content Placeholder 2"/>
          <p:cNvSpPr>
            <a:spLocks noGrp="1"/>
          </p:cNvSpPr>
          <p:nvPr>
            <p:ph sz="quarter" idx="10"/>
          </p:nvPr>
        </p:nvSpPr>
        <p:spPr/>
        <p:txBody>
          <a:bodyPr/>
          <a:lstStyle/>
          <a:p>
            <a:r>
              <a:rPr lang="en-US" sz="1800" dirty="0"/>
              <a:t>LPV subgroup is working closely with NASA HQ to address Carbon Actions related to biomass</a:t>
            </a:r>
          </a:p>
          <a:p>
            <a:r>
              <a:rPr lang="en-US" sz="1800" dirty="0"/>
              <a:t>Addressing Carbon Actions</a:t>
            </a:r>
          </a:p>
          <a:p>
            <a:pPr lvl="1"/>
            <a:r>
              <a:rPr lang="en-US" sz="1600" dirty="0"/>
              <a:t>LPV &amp; WGCV Secretariat taking lead on initial set of 3 WGCV-assigned actions</a:t>
            </a:r>
          </a:p>
          <a:p>
            <a:pPr lvl="1"/>
            <a:r>
              <a:rPr lang="en-US" sz="1600" dirty="0"/>
              <a:t>Further actions will be assigned at WGCV-42</a:t>
            </a:r>
          </a:p>
          <a:p>
            <a:r>
              <a:rPr lang="en-US" sz="1800" dirty="0" err="1"/>
              <a:t>RadCalNet</a:t>
            </a:r>
            <a:r>
              <a:rPr lang="en-US" sz="1800" dirty="0">
                <a:solidFill>
                  <a:schemeClr val="tx2">
                    <a:lumMod val="60000"/>
                    <a:lumOff val="40000"/>
                  </a:schemeClr>
                </a:solidFill>
              </a:rPr>
              <a:t>*</a:t>
            </a:r>
            <a:r>
              <a:rPr lang="en-US" sz="1800" dirty="0"/>
              <a:t>  beta testing concluded with a workshop at the IVOS Subgroup meeting on March 13</a:t>
            </a:r>
          </a:p>
          <a:p>
            <a:r>
              <a:rPr lang="en-US" sz="1800" b="1" dirty="0"/>
              <a:t>Dates and places of forthcoming meetings</a:t>
            </a:r>
            <a:endParaRPr lang="fr-FR" sz="1800" b="1" dirty="0"/>
          </a:p>
          <a:p>
            <a:pPr lvl="1"/>
            <a:r>
              <a:rPr lang="en-US" sz="1600" b="1" dirty="0"/>
              <a:t>WGCV 42</a:t>
            </a:r>
            <a:r>
              <a:rPr lang="en-US" sz="1600" dirty="0"/>
              <a:t>,</a:t>
            </a:r>
            <a:r>
              <a:rPr lang="en-US" sz="1600" b="1" dirty="0"/>
              <a:t> </a:t>
            </a:r>
            <a:r>
              <a:rPr lang="en-US" sz="1600" dirty="0"/>
              <a:t>May 16-18, Sioux Falls, South Dakota, hosted by EROS Data/USGS</a:t>
            </a:r>
          </a:p>
          <a:p>
            <a:endParaRPr lang="en-US" sz="1200" dirty="0"/>
          </a:p>
          <a:p>
            <a:endParaRPr lang="en-US" sz="1200" dirty="0"/>
          </a:p>
          <a:p>
            <a:pPr>
              <a:buFont typeface="Helvetica" panose="020B0604020202020204" pitchFamily="34" charset="0"/>
              <a:buChar char="*"/>
            </a:pPr>
            <a:r>
              <a:rPr lang="en-US" sz="1600" b="1" dirty="0" err="1">
                <a:solidFill>
                  <a:schemeClr val="tx2">
                    <a:lumMod val="60000"/>
                    <a:lumOff val="40000"/>
                  </a:schemeClr>
                </a:solidFill>
              </a:rPr>
              <a:t>RadCalNet</a:t>
            </a:r>
            <a:r>
              <a:rPr lang="en-US" sz="1600" b="1" dirty="0">
                <a:solidFill>
                  <a:schemeClr val="tx2">
                    <a:lumMod val="60000"/>
                    <a:lumOff val="40000"/>
                  </a:schemeClr>
                </a:solidFill>
              </a:rPr>
              <a:t> stands for “Radiometric Calibration Network”, having access to all ground test stations data</a:t>
            </a:r>
          </a:p>
        </p:txBody>
      </p:sp>
      <p:sp>
        <p:nvSpPr>
          <p:cNvPr id="5" name="Espace réservé du contenu 4"/>
          <p:cNvSpPr>
            <a:spLocks noGrp="1"/>
          </p:cNvSpPr>
          <p:nvPr>
            <p:ph sz="quarter" idx="11"/>
          </p:nvPr>
        </p:nvSpPr>
        <p:spPr/>
        <p:txBody>
          <a:bodyPr/>
          <a:lstStyle/>
          <a:p>
            <a:r>
              <a:rPr lang="en-US" dirty="0"/>
              <a:t>WGCV Recent Achievements &amp; On-going Activities (cont’d)</a:t>
            </a:r>
          </a:p>
        </p:txBody>
      </p:sp>
      <p:sp>
        <p:nvSpPr>
          <p:cNvPr id="4" name="Content Placeholder 3"/>
          <p:cNvSpPr txBox="1">
            <a:spLocks/>
          </p:cNvSpPr>
          <p:nvPr/>
        </p:nvSpPr>
        <p:spPr>
          <a:xfrm>
            <a:off x="2057400" y="304800"/>
            <a:ext cx="4953000" cy="533400"/>
          </a:xfrm>
          <a:prstGeom prst="rect">
            <a:avLst/>
          </a:prstGeom>
        </p:spPr>
        <p:txBody>
          <a:bodyPr/>
          <a:lst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a:lstStyle>
          <a:p>
            <a:pPr marL="0" indent="0" defTabSz="914400">
              <a:buNone/>
            </a:pPr>
            <a:endParaRPr lang="en-US" b="1" dirty="0">
              <a:solidFill>
                <a:schemeClr val="bg1"/>
              </a:solidFill>
            </a:endParaRPr>
          </a:p>
        </p:txBody>
      </p:sp>
    </p:spTree>
    <p:extLst>
      <p:ext uri="{BB962C8B-B14F-4D97-AF65-F5344CB8AC3E}">
        <p14:creationId xmlns:p14="http://schemas.microsoft.com/office/powerpoint/2010/main" val="192200793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fld id="{86CB4B4D-7CA3-9044-876B-883B54F8677D}" type="slidenum">
              <a:rPr lang="uk-UA" smtClean="0"/>
              <a:pPr/>
              <a:t>5</a:t>
            </a:fld>
            <a:endParaRPr lang="uk-UA" dirty="0"/>
          </a:p>
        </p:txBody>
      </p:sp>
      <p:sp>
        <p:nvSpPr>
          <p:cNvPr id="8" name="Espace réservé du contenu 7"/>
          <p:cNvSpPr>
            <a:spLocks noGrp="1"/>
          </p:cNvSpPr>
          <p:nvPr>
            <p:ph sz="quarter" idx="10"/>
          </p:nvPr>
        </p:nvSpPr>
        <p:spPr/>
        <p:txBody>
          <a:bodyPr/>
          <a:lstStyle/>
          <a:p>
            <a:pPr>
              <a:spcBef>
                <a:spcPts val="200"/>
              </a:spcBef>
            </a:pPr>
            <a:r>
              <a:rPr lang="en-US" sz="1800" dirty="0"/>
              <a:t>2017 CEOS Work Plan includes </a:t>
            </a:r>
            <a:r>
              <a:rPr lang="en-US" sz="1800" b="1" dirty="0"/>
              <a:t>CARB-19</a:t>
            </a:r>
            <a:r>
              <a:rPr lang="en-US" sz="1800" dirty="0"/>
              <a:t> to be completed by Q4 2017, related to </a:t>
            </a:r>
            <a:r>
              <a:rPr lang="en-US" sz="1800" b="1" dirty="0"/>
              <a:t>listing of land product validations</a:t>
            </a:r>
            <a:r>
              <a:rPr lang="en-US" sz="1800" dirty="0"/>
              <a:t> by summarizing current list of validated land data products relevant to Carbon Strategy, documenting validation framework and protocols, and providing guidance for online platform for inter-comparison of terrestrial carbon products</a:t>
            </a:r>
          </a:p>
          <a:p>
            <a:pPr lvl="1">
              <a:spcBef>
                <a:spcPts val="200"/>
              </a:spcBef>
            </a:pPr>
            <a:r>
              <a:rPr lang="en-US" sz="1600" dirty="0"/>
              <a:t>LPV has taken the lead on this activity</a:t>
            </a:r>
          </a:p>
          <a:p>
            <a:pPr lvl="1">
              <a:spcBef>
                <a:spcPts val="200"/>
              </a:spcBef>
            </a:pPr>
            <a:r>
              <a:rPr lang="en-US" sz="1600" dirty="0"/>
              <a:t>Completion of this activity will lead to recommending that Carbon Action #8 would be closed and significant progress on five other Carbon Actions</a:t>
            </a:r>
            <a:endParaRPr lang="en-US" sz="1800" dirty="0"/>
          </a:p>
          <a:p>
            <a:pPr>
              <a:spcBef>
                <a:spcPts val="200"/>
              </a:spcBef>
            </a:pPr>
            <a:r>
              <a:rPr lang="en-US" sz="1800" dirty="0"/>
              <a:t>Completion dates for </a:t>
            </a:r>
            <a:r>
              <a:rPr lang="en-US" sz="1800" b="1" dirty="0"/>
              <a:t>CV-1</a:t>
            </a:r>
            <a:r>
              <a:rPr lang="en-US" sz="1800" dirty="0"/>
              <a:t> (Update of WGCV web site); </a:t>
            </a:r>
            <a:r>
              <a:rPr lang="en-US" sz="1800" b="1" dirty="0"/>
              <a:t>CV-3</a:t>
            </a:r>
            <a:r>
              <a:rPr lang="en-US" sz="1800" dirty="0"/>
              <a:t> (Preflight calibration workshop); </a:t>
            </a:r>
            <a:r>
              <a:rPr lang="en-US" sz="1800" b="1" dirty="0"/>
              <a:t>CV-9</a:t>
            </a:r>
            <a:r>
              <a:rPr lang="en-US" sz="1800" dirty="0"/>
              <a:t> (</a:t>
            </a:r>
            <a:r>
              <a:rPr lang="en-US" sz="1800" dirty="0" err="1"/>
              <a:t>RadCalNet</a:t>
            </a:r>
            <a:r>
              <a:rPr lang="en-US" sz="1800" dirty="0"/>
              <a:t>) have been modified and there are no issues expected in completing actions</a:t>
            </a:r>
          </a:p>
          <a:p>
            <a:pPr>
              <a:spcBef>
                <a:spcPts val="200"/>
              </a:spcBef>
            </a:pPr>
            <a:r>
              <a:rPr lang="en-US" sz="1800" dirty="0"/>
              <a:t>Progress continues on </a:t>
            </a:r>
            <a:r>
              <a:rPr lang="en-US" sz="1800" b="1" dirty="0"/>
              <a:t>CV-13</a:t>
            </a:r>
            <a:r>
              <a:rPr lang="en-US" sz="1800" dirty="0"/>
              <a:t> related to ACIX and </a:t>
            </a:r>
            <a:r>
              <a:rPr lang="en-US" sz="1800" b="1" dirty="0"/>
              <a:t>CV-14 </a:t>
            </a:r>
            <a:r>
              <a:rPr lang="en-US" sz="1800" dirty="0"/>
              <a:t>related to cloud masking</a:t>
            </a:r>
          </a:p>
          <a:p>
            <a:pPr>
              <a:spcBef>
                <a:spcPts val="200"/>
              </a:spcBef>
            </a:pPr>
            <a:r>
              <a:rPr lang="en-US" sz="1800" dirty="0"/>
              <a:t>WGCV provided </a:t>
            </a:r>
            <a:r>
              <a:rPr lang="en-US" sz="1800" b="1" dirty="0"/>
              <a:t>two new actions</a:t>
            </a:r>
            <a:r>
              <a:rPr lang="en-US" sz="1800" dirty="0"/>
              <a:t>:</a:t>
            </a:r>
          </a:p>
          <a:p>
            <a:pPr lvl="1">
              <a:spcBef>
                <a:spcPts val="200"/>
              </a:spcBef>
            </a:pPr>
            <a:r>
              <a:rPr lang="en-US" sz="1600" b="1" dirty="0"/>
              <a:t>CV-15</a:t>
            </a:r>
            <a:r>
              <a:rPr lang="en-US" sz="1600" dirty="0"/>
              <a:t>: L1 top-of-atmosphere interoperability – due Q4 2017</a:t>
            </a:r>
          </a:p>
          <a:p>
            <a:pPr lvl="1">
              <a:spcBef>
                <a:spcPts val="200"/>
              </a:spcBef>
            </a:pPr>
            <a:r>
              <a:rPr lang="en-US" sz="1600" b="1"/>
              <a:t>CV-16</a:t>
            </a:r>
            <a:r>
              <a:rPr lang="en-US" sz="1600"/>
              <a:t>: Report on outcomes from GSICS/CEOS reference Solar Spectrum evaluation</a:t>
            </a:r>
            <a:endParaRPr lang="en-US" sz="1800" dirty="0"/>
          </a:p>
          <a:p>
            <a:pPr lvl="1">
              <a:spcBef>
                <a:spcPts val="200"/>
              </a:spcBef>
            </a:pPr>
            <a:endParaRPr lang="fr-FR" sz="1800" dirty="0"/>
          </a:p>
        </p:txBody>
      </p:sp>
      <p:sp>
        <p:nvSpPr>
          <p:cNvPr id="5" name="Espace réservé du contenu 4"/>
          <p:cNvSpPr>
            <a:spLocks noGrp="1"/>
          </p:cNvSpPr>
          <p:nvPr>
            <p:ph sz="quarter" idx="11"/>
          </p:nvPr>
        </p:nvSpPr>
        <p:spPr/>
        <p:txBody>
          <a:bodyPr/>
          <a:lstStyle/>
          <a:p>
            <a:r>
              <a:rPr lang="en-US"/>
              <a:t>WGCV Discussion points</a:t>
            </a:r>
            <a:endParaRPr lang="en-US" dirty="0"/>
          </a:p>
        </p:txBody>
      </p:sp>
      <p:sp>
        <p:nvSpPr>
          <p:cNvPr id="4" name="Content Placeholder 3"/>
          <p:cNvSpPr txBox="1">
            <a:spLocks/>
          </p:cNvSpPr>
          <p:nvPr/>
        </p:nvSpPr>
        <p:spPr>
          <a:xfrm>
            <a:off x="2057400" y="304800"/>
            <a:ext cx="5410200" cy="533400"/>
          </a:xfrm>
          <a:prstGeom prst="rect">
            <a:avLst/>
          </a:prstGeom>
        </p:spPr>
        <p:txBody>
          <a:bodyPr/>
          <a:lst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a:lstStyle>
          <a:p>
            <a:pPr marL="0" indent="0" defTabSz="914400">
              <a:buNone/>
            </a:pPr>
            <a:endParaRPr lang="en-US" b="1" dirty="0">
              <a:solidFill>
                <a:schemeClr val="bg1"/>
              </a:solidFill>
            </a:endParaRPr>
          </a:p>
        </p:txBody>
      </p:sp>
    </p:spTree>
    <p:extLst>
      <p:ext uri="{BB962C8B-B14F-4D97-AF65-F5344CB8AC3E}">
        <p14:creationId xmlns:p14="http://schemas.microsoft.com/office/powerpoint/2010/main" val="317179871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5746243" cy="9931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2800" b="1" dirty="0">
                <a:solidFill>
                  <a:srgbClr val="FFFFFF"/>
                </a:solidFill>
                <a:latin typeface="+mj-lt"/>
              </a:rPr>
              <a:t>Working Group on Information System and Services (WGISS)</a:t>
            </a:r>
            <a:endParaRPr sz="2800" b="1" i="1" u="sng" dirty="0">
              <a:solidFill>
                <a:srgbClr val="FFFFFF"/>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Based on information from</a:t>
            </a:r>
          </a:p>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Andy Mitchell (NASA) and</a:t>
            </a:r>
          </a:p>
          <a:p>
            <a:pPr lvl="0" defTabSz="914400">
              <a:lnSpc>
                <a:spcPct val="150000"/>
              </a:lnSpc>
              <a:defRPr>
                <a:solidFill>
                  <a:srgbClr val="000000"/>
                </a:solidFill>
              </a:defRPr>
            </a:pPr>
            <a:r>
              <a:rPr lang="en-US" b="1" dirty="0">
                <a:solidFill>
                  <a:srgbClr val="FFFFFF"/>
                </a:solidFill>
                <a:latin typeface="+mj-lt"/>
                <a:ea typeface="Arial Bold"/>
                <a:cs typeface="Arial Bold"/>
                <a:sym typeface="Arial Bold"/>
              </a:rPr>
              <a:t>Mirko </a:t>
            </a:r>
            <a:r>
              <a:rPr lang="en-US" b="1" dirty="0" err="1">
                <a:solidFill>
                  <a:srgbClr val="FFFFFF"/>
                </a:solidFill>
                <a:latin typeface="+mj-lt"/>
                <a:ea typeface="Arial Bold"/>
                <a:cs typeface="Arial Bold"/>
                <a:sym typeface="Arial Bold"/>
              </a:rPr>
              <a:t>Albani</a:t>
            </a:r>
            <a:r>
              <a:rPr lang="en-US" b="1" dirty="0">
                <a:solidFill>
                  <a:srgbClr val="FFFFFF"/>
                </a:solidFill>
                <a:latin typeface="+mj-lt"/>
                <a:ea typeface="Arial Bold"/>
                <a:cs typeface="Arial Bold"/>
                <a:sym typeface="Arial Bold"/>
              </a:rPr>
              <a:t> (ESA)</a:t>
            </a:r>
            <a:endParaRPr b="1" dirty="0">
              <a:solidFill>
                <a:srgbClr val="FFFFFF"/>
              </a:solidFill>
              <a:latin typeface="+mj-lt"/>
              <a:ea typeface="Arial Bold"/>
              <a:cs typeface="Arial Bold"/>
              <a:sym typeface="Arial Bold"/>
            </a:endParaRPr>
          </a:p>
        </p:txBody>
      </p:sp>
      <p:pic>
        <p:nvPicPr>
          <p:cNvPr id="12" name="ceos_logo.png"/>
          <p:cNvPicPr/>
          <p:nvPr/>
        </p:nvPicPr>
        <p:blipFill>
          <a:blip r:embed="rId2" cstate="screen">
            <a:extLst>
              <a:ext uri="{28A0092B-C50C-407E-A947-70E740481C1C}">
                <a14:useLocalDpi xmlns:a14="http://schemas.microsoft.com/office/drawing/2010/main"/>
              </a:ext>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extLst>
      <p:ext uri="{BB962C8B-B14F-4D97-AF65-F5344CB8AC3E}">
        <p14:creationId xmlns:p14="http://schemas.microsoft.com/office/powerpoint/2010/main" val="70828192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fld id="{86CB4B4D-7CA3-9044-876B-883B54F8677D}" type="slidenum">
              <a:rPr lang="uk-UA" smtClean="0"/>
              <a:pPr/>
              <a:t>7</a:t>
            </a:fld>
            <a:endParaRPr lang="uk-UA" dirty="0"/>
          </a:p>
        </p:txBody>
      </p:sp>
      <p:sp>
        <p:nvSpPr>
          <p:cNvPr id="3" name="Content Placeholder 2"/>
          <p:cNvSpPr>
            <a:spLocks noGrp="1"/>
          </p:cNvSpPr>
          <p:nvPr>
            <p:ph sz="quarter" idx="10"/>
          </p:nvPr>
        </p:nvSpPr>
        <p:spPr/>
        <p:txBody>
          <a:bodyPr/>
          <a:lstStyle/>
          <a:p>
            <a:pPr lvl="0">
              <a:spcBef>
                <a:spcPts val="0"/>
              </a:spcBef>
            </a:pPr>
            <a:r>
              <a:rPr lang="en-US" sz="1600" dirty="0">
                <a:cs typeface="Calibri" panose="020F0502020204030204" pitchFamily="34" charset="0"/>
              </a:rPr>
              <a:t>WGISS (Richard Moreno, CNES) presented methods for accessing CEOS data via WGISS assets during the </a:t>
            </a:r>
            <a:r>
              <a:rPr lang="en-US" sz="1600" b="1" dirty="0">
                <a:cs typeface="Calibri" panose="020F0502020204030204" pitchFamily="34" charset="0"/>
              </a:rPr>
              <a:t>GEO-XIII Plenary’s Data Provider Side Event</a:t>
            </a:r>
            <a:r>
              <a:rPr lang="en-US" sz="1600" dirty="0">
                <a:cs typeface="Calibri" panose="020F0502020204030204" pitchFamily="34" charset="0"/>
              </a:rPr>
              <a:t>, on 7 November 2016 in Saint-Petersburg.</a:t>
            </a:r>
          </a:p>
          <a:p>
            <a:pPr lvl="0">
              <a:spcBef>
                <a:spcPts val="0"/>
              </a:spcBef>
            </a:pPr>
            <a:r>
              <a:rPr lang="en-US" sz="1600" dirty="0">
                <a:cs typeface="Calibri" panose="020F0502020204030204" pitchFamily="34" charset="0"/>
              </a:rPr>
              <a:t>WGISS (Gabor </a:t>
            </a:r>
            <a:r>
              <a:rPr lang="en-US" sz="1600" dirty="0" err="1">
                <a:cs typeface="Calibri" panose="020F0502020204030204" pitchFamily="34" charset="0"/>
              </a:rPr>
              <a:t>Remetey</a:t>
            </a:r>
            <a:r>
              <a:rPr lang="en-US" sz="1600" dirty="0">
                <a:cs typeface="Calibri" panose="020F0502020204030204" pitchFamily="34" charset="0"/>
              </a:rPr>
              <a:t>, Hungarian Association for Geoinformation) presented ‘WGISS Interoperable Standards and Information Architectures’ at the </a:t>
            </a:r>
            <a:r>
              <a:rPr lang="en-US" sz="1600" b="1" dirty="0">
                <a:cs typeface="Calibri" panose="020F0502020204030204" pitchFamily="34" charset="0"/>
              </a:rPr>
              <a:t>Global Spatial Data Infra-structure World Conference</a:t>
            </a:r>
            <a:r>
              <a:rPr lang="en-US" sz="1600" dirty="0">
                <a:cs typeface="Calibri" panose="020F0502020204030204" pitchFamily="34" charset="0"/>
              </a:rPr>
              <a:t> (GSDI-15) in February 2017</a:t>
            </a:r>
          </a:p>
          <a:p>
            <a:pPr lvl="0">
              <a:spcBef>
                <a:spcPts val="0"/>
              </a:spcBef>
            </a:pPr>
            <a:r>
              <a:rPr lang="en-US" sz="1600" dirty="0">
                <a:cs typeface="Calibri" panose="020F0502020204030204" pitchFamily="34" charset="0"/>
              </a:rPr>
              <a:t>In the 2017-2019 GEO Workplan, the </a:t>
            </a:r>
            <a:r>
              <a:rPr lang="en-US" sz="1600" b="1" dirty="0">
                <a:cs typeface="Calibri" panose="020F0502020204030204" pitchFamily="34" charset="0"/>
              </a:rPr>
              <a:t>GEO Foundational Task GD-07 (GCI Development) </a:t>
            </a:r>
            <a:r>
              <a:rPr lang="en-US" sz="1600" dirty="0">
                <a:cs typeface="Calibri" panose="020F0502020204030204" pitchFamily="34" charset="0"/>
              </a:rPr>
              <a:t>is transitioning to a GEO Initiative titled ‘</a:t>
            </a:r>
            <a:r>
              <a:rPr lang="en-US" sz="1600" b="1" dirty="0">
                <a:cs typeface="Calibri" panose="020F0502020204030204" pitchFamily="34" charset="0"/>
              </a:rPr>
              <a:t>GEOSS EVOLVE</a:t>
            </a:r>
            <a:r>
              <a:rPr lang="en-US" sz="1600" dirty="0">
                <a:cs typeface="Calibri" panose="020F0502020204030204" pitchFamily="34" charset="0"/>
              </a:rPr>
              <a:t>’. WGISS has been reviewing and providing feedback to the various GEOSS Evolve work packages related to CEOS data system and access activities. As a GEOSS data provider, WGISS has been assigned to test functionalities of the GCI, the GEOSS data providers and the GEOSS community portals needed to support the requirements.</a:t>
            </a:r>
          </a:p>
          <a:p>
            <a:pPr lvl="0">
              <a:spcBef>
                <a:spcPts val="0"/>
              </a:spcBef>
            </a:pPr>
            <a:r>
              <a:rPr lang="en-US" sz="1600" b="1" dirty="0">
                <a:cs typeface="Calibri" panose="020F0502020204030204" pitchFamily="34" charset="0"/>
              </a:rPr>
              <a:t>Data Stewardship documentation updates</a:t>
            </a:r>
            <a:r>
              <a:rPr lang="en-US" sz="1600" dirty="0">
                <a:cs typeface="Calibri" panose="020F0502020204030204" pitchFamily="34" charset="0"/>
              </a:rPr>
              <a:t>:</a:t>
            </a:r>
          </a:p>
          <a:p>
            <a:pPr lvl="1">
              <a:spcBef>
                <a:spcPts val="0"/>
              </a:spcBef>
            </a:pPr>
            <a:r>
              <a:rPr lang="en-US" sz="1400" dirty="0">
                <a:cs typeface="Calibri" panose="020F0502020204030204" pitchFamily="34" charset="0"/>
              </a:rPr>
              <a:t>CEOS Associated Knowledge Preservation Best Practices:</a:t>
            </a:r>
          </a:p>
          <a:p>
            <a:pPr lvl="2">
              <a:spcBef>
                <a:spcPts val="0"/>
              </a:spcBef>
            </a:pPr>
            <a:r>
              <a:rPr lang="en-US" sz="1200" dirty="0">
                <a:cs typeface="Calibri" panose="020F0502020204030204" pitchFamily="34" charset="0"/>
              </a:rPr>
              <a:t>Adopted on April 6</a:t>
            </a:r>
            <a:r>
              <a:rPr lang="en-US" sz="1200" baseline="30000" dirty="0">
                <a:cs typeface="Calibri" panose="020F0502020204030204" pitchFamily="34" charset="0"/>
              </a:rPr>
              <a:t>th</a:t>
            </a:r>
            <a:r>
              <a:rPr lang="en-US" sz="1200" dirty="0">
                <a:cs typeface="Calibri" panose="020F0502020204030204" pitchFamily="34" charset="0"/>
              </a:rPr>
              <a:t> during WGISS 43</a:t>
            </a:r>
          </a:p>
          <a:p>
            <a:pPr lvl="1">
              <a:spcBef>
                <a:spcPts val="0"/>
              </a:spcBef>
            </a:pPr>
            <a:r>
              <a:rPr lang="en-US" sz="1400" dirty="0">
                <a:cs typeface="Calibri" panose="020F0502020204030204" pitchFamily="34" charset="0"/>
              </a:rPr>
              <a:t>CEOS Persistent Identifier Best Practices_v1.2:</a:t>
            </a:r>
          </a:p>
          <a:p>
            <a:pPr lvl="2">
              <a:spcBef>
                <a:spcPts val="0"/>
              </a:spcBef>
            </a:pPr>
            <a:r>
              <a:rPr lang="en-US" sz="1200" dirty="0">
                <a:cs typeface="Calibri" panose="020F0502020204030204" pitchFamily="34" charset="0"/>
              </a:rPr>
              <a:t>The Landing Page recommendations were implemented.</a:t>
            </a:r>
          </a:p>
          <a:p>
            <a:pPr lvl="1">
              <a:spcBef>
                <a:spcPts val="0"/>
              </a:spcBef>
            </a:pPr>
            <a:r>
              <a:rPr lang="en-US" sz="1400" dirty="0">
                <a:cs typeface="Calibri" panose="020F0502020204030204" pitchFamily="34" charset="0"/>
              </a:rPr>
              <a:t>EO-DataStewardshipGlossary_v1.2:</a:t>
            </a:r>
          </a:p>
          <a:p>
            <a:pPr lvl="2">
              <a:spcBef>
                <a:spcPts val="0"/>
              </a:spcBef>
            </a:pPr>
            <a:r>
              <a:rPr lang="en-US" sz="1200" dirty="0">
                <a:cs typeface="Calibri" panose="020F0502020204030204" pitchFamily="34" charset="0"/>
              </a:rPr>
              <a:t>Annex A has been reviewed to link the Glossary of Science Keywords to other glossaries.</a:t>
            </a:r>
          </a:p>
        </p:txBody>
      </p:sp>
      <p:sp>
        <p:nvSpPr>
          <p:cNvPr id="4" name="Content Placeholder 3"/>
          <p:cNvSpPr>
            <a:spLocks noGrp="1"/>
          </p:cNvSpPr>
          <p:nvPr>
            <p:ph sz="quarter" idx="11"/>
          </p:nvPr>
        </p:nvSpPr>
        <p:spPr/>
        <p:txBody>
          <a:bodyPr/>
          <a:lstStyle/>
          <a:p>
            <a:r>
              <a:rPr lang="en-US"/>
              <a:t>WGISS Recent Achievements &amp; On-going Activities</a:t>
            </a:r>
            <a:endParaRPr lang="en-US"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514914" y="1633251"/>
            <a:ext cx="539115" cy="567489"/>
          </a:xfrm>
          <a:prstGeom prst="rect">
            <a:avLst/>
          </a:prstGeom>
        </p:spPr>
      </p:pic>
    </p:spTree>
    <p:extLst>
      <p:ext uri="{BB962C8B-B14F-4D97-AF65-F5344CB8AC3E}">
        <p14:creationId xmlns:p14="http://schemas.microsoft.com/office/powerpoint/2010/main" val="355757329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8</a:t>
            </a:fld>
            <a:endParaRPr lang="uk-UA" dirty="0"/>
          </a:p>
        </p:txBody>
      </p:sp>
      <p:sp>
        <p:nvSpPr>
          <p:cNvPr id="3" name="Content Placeholder 2"/>
          <p:cNvSpPr>
            <a:spLocks noGrp="1"/>
          </p:cNvSpPr>
          <p:nvPr>
            <p:ph sz="quarter" idx="10"/>
          </p:nvPr>
        </p:nvSpPr>
        <p:spPr/>
        <p:txBody>
          <a:bodyPr/>
          <a:lstStyle/>
          <a:p>
            <a:pPr lvl="0"/>
            <a:r>
              <a:rPr lang="en-US" sz="1800" dirty="0">
                <a:cs typeface="Calibri" panose="020F0502020204030204" pitchFamily="34" charset="0"/>
              </a:rPr>
              <a:t>WGISS is continuing to work with the </a:t>
            </a:r>
            <a:r>
              <a:rPr lang="en-US" sz="1800" b="1" dirty="0">
                <a:cs typeface="Calibri" panose="020F0502020204030204" pitchFamily="34" charset="0"/>
              </a:rPr>
              <a:t>GEODAB</a:t>
            </a:r>
            <a:r>
              <a:rPr lang="en-US" sz="1800" dirty="0">
                <a:cs typeface="Calibri" panose="020F0502020204030204" pitchFamily="34" charset="0"/>
              </a:rPr>
              <a:t> (GEO Data Access Broker) team to identify and create </a:t>
            </a:r>
            <a:r>
              <a:rPr lang="en-US" sz="1800" b="1" dirty="0">
                <a:cs typeface="Calibri" panose="020F0502020204030204" pitchFamily="34" charset="0"/>
              </a:rPr>
              <a:t>best practices for GEO to connect to WGISS Connected Data Assets</a:t>
            </a:r>
            <a:r>
              <a:rPr lang="en-US" sz="1800" dirty="0">
                <a:cs typeface="Calibri" panose="020F0502020204030204" pitchFamily="34" charset="0"/>
              </a:rPr>
              <a:t> (</a:t>
            </a:r>
            <a:r>
              <a:rPr lang="en-US" sz="1800" dirty="0" err="1">
                <a:cs typeface="Calibri" panose="020F0502020204030204" pitchFamily="34" charset="0"/>
              </a:rPr>
              <a:t>FedEO</a:t>
            </a:r>
            <a:r>
              <a:rPr lang="en-US" sz="1800" dirty="0">
                <a:cs typeface="Calibri" panose="020F0502020204030204" pitchFamily="34" charset="0"/>
              </a:rPr>
              <a:t>, CWIC and IDN).</a:t>
            </a:r>
          </a:p>
          <a:p>
            <a:pPr lvl="0"/>
            <a:r>
              <a:rPr lang="en-US" sz="1800" dirty="0">
                <a:cs typeface="Calibri" panose="020F0502020204030204" pitchFamily="34" charset="0"/>
              </a:rPr>
              <a:t>In response to CGMS action item # A44.03 (Identify how far WGISS Interoperable standards were adopted), WGISS provided a list of CEOS agencies who have implemented </a:t>
            </a:r>
            <a:r>
              <a:rPr lang="en-US" sz="1800" b="1" dirty="0">
                <a:cs typeface="Calibri" panose="020F0502020204030204" pitchFamily="34" charset="0"/>
              </a:rPr>
              <a:t>CEOS </a:t>
            </a:r>
            <a:r>
              <a:rPr lang="en-US" sz="1800" b="1" dirty="0" err="1">
                <a:cs typeface="Calibri" panose="020F0502020204030204" pitchFamily="34" charset="0"/>
              </a:rPr>
              <a:t>Opensearch</a:t>
            </a:r>
            <a:r>
              <a:rPr lang="en-US" sz="1800" b="1" dirty="0">
                <a:cs typeface="Calibri" panose="020F0502020204030204" pitchFamily="34" charset="0"/>
              </a:rPr>
              <a:t> Best Practices</a:t>
            </a:r>
            <a:r>
              <a:rPr lang="en-US" sz="1800" dirty="0">
                <a:cs typeface="Calibri" panose="020F0502020204030204" pitchFamily="34" charset="0"/>
              </a:rPr>
              <a:t>: EUMETSAT, NASA, ESA, CNES, USGS, JAXA, ISRO (NRSC) and CCMEO.</a:t>
            </a:r>
          </a:p>
          <a:p>
            <a:pPr lvl="0"/>
            <a:r>
              <a:rPr lang="en-US" sz="1800" dirty="0">
                <a:ea typeface="Calibri" panose="020F0502020204030204" pitchFamily="34" charset="0"/>
                <a:cs typeface="Calibri" panose="020F0502020204030204" pitchFamily="34" charset="0"/>
              </a:rPr>
              <a:t>In support of the </a:t>
            </a:r>
            <a:r>
              <a:rPr lang="en-US" sz="1800" b="1" dirty="0">
                <a:ea typeface="Calibri" panose="020F0502020204030204" pitchFamily="34" charset="0"/>
                <a:cs typeface="Calibri" panose="020F0502020204030204" pitchFamily="34" charset="0"/>
              </a:rPr>
              <a:t>Future Data Architecture </a:t>
            </a:r>
            <a:r>
              <a:rPr lang="en-US" sz="1800" b="1" i="1" dirty="0">
                <a:ea typeface="Calibri" panose="020F0502020204030204" pitchFamily="34" charset="0"/>
                <a:cs typeface="Calibri" panose="020F0502020204030204" pitchFamily="34" charset="0"/>
              </a:rPr>
              <a:t>ad hoc </a:t>
            </a:r>
            <a:r>
              <a:rPr lang="en-US" sz="1800" b="1" dirty="0">
                <a:ea typeface="Calibri" panose="020F0502020204030204" pitchFamily="34" charset="0"/>
                <a:cs typeface="Calibri" panose="020F0502020204030204" pitchFamily="34" charset="0"/>
              </a:rPr>
              <a:t>group</a:t>
            </a:r>
            <a:r>
              <a:rPr lang="en-US" sz="1800" dirty="0">
                <a:ea typeface="Calibri" panose="020F0502020204030204" pitchFamily="34" charset="0"/>
                <a:cs typeface="Calibri" panose="020F0502020204030204" pitchFamily="34" charset="0"/>
              </a:rPr>
              <a:t>, WGISS is proposing discussing broader interoperable network infrastructure (including Data Cubes, etc.). This can include items like authentication, metadata models and product formats.</a:t>
            </a:r>
          </a:p>
          <a:p>
            <a:pPr lvl="0"/>
            <a:r>
              <a:rPr lang="en-US" sz="1800" dirty="0">
                <a:ea typeface="Calibri" panose="020F0502020204030204" pitchFamily="34" charset="0"/>
                <a:cs typeface="Calibri" panose="020F0502020204030204" pitchFamily="34" charset="0"/>
              </a:rPr>
              <a:t>WGISS is co-leading the Moderate Resolution Sensor Interoperability (MRI) </a:t>
            </a:r>
            <a:r>
              <a:rPr lang="en-AU" sz="1800" dirty="0">
                <a:ea typeface="Calibri" panose="020F0502020204030204" pitchFamily="34" charset="0"/>
                <a:cs typeface="Calibri" panose="020F0502020204030204" pitchFamily="34" charset="0"/>
              </a:rPr>
              <a:t>Metadata and Information System interoperability Initiative. WGISS will concentrate on the development of the metadata sections of the MRI Framework document and lessons learned at CEOS agencies represented at WGISS including metadata standards, and search and discovery.</a:t>
            </a:r>
            <a:endParaRPr lang="en-US" sz="1800" dirty="0">
              <a:cs typeface="Calibri" panose="020F0502020204030204" pitchFamily="34" charset="0"/>
            </a:endParaRPr>
          </a:p>
        </p:txBody>
      </p:sp>
      <p:sp>
        <p:nvSpPr>
          <p:cNvPr id="4" name="Content Placeholder 3"/>
          <p:cNvSpPr>
            <a:spLocks noGrp="1"/>
          </p:cNvSpPr>
          <p:nvPr>
            <p:ph sz="quarter" idx="11"/>
          </p:nvPr>
        </p:nvSpPr>
        <p:spPr/>
        <p:txBody>
          <a:bodyPr/>
          <a:lstStyle/>
          <a:p>
            <a:r>
              <a:rPr lang="en-US" dirty="0"/>
              <a:t>WGISS Recent Achievements &amp; On-going Activities (cont’d)</a:t>
            </a:r>
          </a:p>
        </p:txBody>
      </p:sp>
    </p:spTree>
    <p:extLst>
      <p:ext uri="{BB962C8B-B14F-4D97-AF65-F5344CB8AC3E}">
        <p14:creationId xmlns:p14="http://schemas.microsoft.com/office/powerpoint/2010/main" val="190240609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2"/>
          </p:nvPr>
        </p:nvSpPr>
        <p:spPr/>
        <p:txBody>
          <a:bodyPr/>
          <a:lstStyle/>
          <a:p>
            <a:fld id="{685D9731-F711-4403-8BC4-60A829C86C9C}" type="slidenum">
              <a:rPr lang="en-US" smtClean="0"/>
              <a:pPr/>
              <a:t>9</a:t>
            </a:fld>
            <a:endParaRPr lang="en-US" dirty="0"/>
          </a:p>
        </p:txBody>
      </p:sp>
      <p:sp>
        <p:nvSpPr>
          <p:cNvPr id="10" name="Espace réservé du contenu 9"/>
          <p:cNvSpPr>
            <a:spLocks noGrp="1"/>
          </p:cNvSpPr>
          <p:nvPr>
            <p:ph sz="quarter" idx="10"/>
          </p:nvPr>
        </p:nvSpPr>
        <p:spPr/>
        <p:txBody>
          <a:bodyPr/>
          <a:lstStyle/>
          <a:p>
            <a:pPr>
              <a:spcBef>
                <a:spcPts val="200"/>
              </a:spcBef>
            </a:pPr>
            <a:r>
              <a:rPr lang="en-US" b="1" dirty="0"/>
              <a:t>WGISS Vice-Chair nomination</a:t>
            </a:r>
          </a:p>
          <a:p>
            <a:pPr lvl="1">
              <a:spcBef>
                <a:spcPts val="200"/>
              </a:spcBef>
            </a:pPr>
            <a:r>
              <a:rPr lang="en-US" sz="1800" dirty="0">
                <a:ea typeface="Calibri" panose="020F0502020204030204" pitchFamily="34" charset="0"/>
                <a:cs typeface="Calibri" panose="020F0502020204030204" pitchFamily="34" charset="0"/>
              </a:rPr>
              <a:t>WGISS is awaiting response from a CEOS member which expressed interest in putting forward a nominee. They are considering the four-year commitment which would begin in November 2017.</a:t>
            </a:r>
            <a:endParaRPr lang="en-US" sz="1800" dirty="0">
              <a:cs typeface="Calibri" panose="020F0502020204030204" pitchFamily="34" charset="0"/>
            </a:endParaRPr>
          </a:p>
          <a:p>
            <a:pPr>
              <a:spcBef>
                <a:spcPts val="200"/>
              </a:spcBef>
            </a:pPr>
            <a:r>
              <a:rPr lang="en-US" b="1" dirty="0"/>
              <a:t>Dates and places of meetings</a:t>
            </a:r>
          </a:p>
          <a:p>
            <a:pPr lvl="1">
              <a:spcBef>
                <a:spcPts val="200"/>
              </a:spcBef>
            </a:pPr>
            <a:r>
              <a:rPr lang="en-US" sz="1800" b="1" dirty="0"/>
              <a:t>Technology Exploration Webinar</a:t>
            </a:r>
            <a:r>
              <a:rPr lang="en-US" sz="1800" dirty="0"/>
              <a:t> (quarterly)</a:t>
            </a:r>
          </a:p>
          <a:p>
            <a:pPr lvl="2">
              <a:spcBef>
                <a:spcPts val="200"/>
              </a:spcBef>
            </a:pPr>
            <a:r>
              <a:rPr lang="en-US" sz="1600" dirty="0">
                <a:ea typeface="Calibri" panose="020F0502020204030204" pitchFamily="34" charset="0"/>
                <a:cs typeface="Times New Roman" panose="02020603050405020304" pitchFamily="18" charset="0"/>
              </a:rPr>
              <a:t>Held the first </a:t>
            </a:r>
            <a:r>
              <a:rPr lang="en-US" sz="1600" b="1" dirty="0">
                <a:ea typeface="Calibri" panose="020F0502020204030204" pitchFamily="34" charset="0"/>
                <a:cs typeface="Times New Roman" panose="02020603050405020304" pitchFamily="18" charset="0"/>
              </a:rPr>
              <a:t>Technology Exploration webinar </a:t>
            </a:r>
            <a:r>
              <a:rPr lang="en-US" sz="1600" dirty="0">
                <a:ea typeface="Calibri" panose="020F0502020204030204" pitchFamily="34" charset="0"/>
                <a:cs typeface="Times New Roman" panose="02020603050405020304" pitchFamily="18" charset="0"/>
              </a:rPr>
              <a:t>on March 14</a:t>
            </a:r>
            <a:r>
              <a:rPr lang="en-US" sz="1600" baseline="30000" dirty="0">
                <a:ea typeface="Calibri" panose="020F0502020204030204" pitchFamily="34" charset="0"/>
                <a:cs typeface="Times New Roman" panose="02020603050405020304" pitchFamily="18" charset="0"/>
              </a:rPr>
              <a:t>th</a:t>
            </a:r>
            <a:r>
              <a:rPr lang="en-US" sz="1600" dirty="0">
                <a:ea typeface="Calibri" panose="020F0502020204030204" pitchFamily="34" charset="0"/>
                <a:cs typeface="Times New Roman" panose="02020603050405020304" pitchFamily="18" charset="0"/>
              </a:rPr>
              <a:t> on ‘Relevancy Ranking of Data Search Results’. The GEODAB </a:t>
            </a:r>
            <a:r>
              <a:rPr lang="en-AU" sz="1600" dirty="0">
                <a:ea typeface="Calibri" panose="020F0502020204030204" pitchFamily="34" charset="0"/>
                <a:cs typeface="Times New Roman" panose="02020603050405020304" pitchFamily="18" charset="0"/>
              </a:rPr>
              <a:t>(GEO Data Access Broker) along with NASA’s Common Metadata Repository (CMR) were</a:t>
            </a:r>
            <a:r>
              <a:rPr lang="en-US" sz="1600" dirty="0">
                <a:ea typeface="Calibri" panose="020F0502020204030204" pitchFamily="34" charset="0"/>
                <a:cs typeface="Times New Roman" panose="02020603050405020304" pitchFamily="18" charset="0"/>
              </a:rPr>
              <a:t> co-presenters.</a:t>
            </a:r>
            <a:endParaRPr lang="en-US" sz="1600" dirty="0"/>
          </a:p>
          <a:p>
            <a:pPr lvl="1">
              <a:spcBef>
                <a:spcPts val="200"/>
              </a:spcBef>
            </a:pPr>
            <a:r>
              <a:rPr lang="en-US" sz="1800" b="1" dirty="0"/>
              <a:t>WGISS 43</a:t>
            </a:r>
            <a:r>
              <a:rPr lang="en-US" sz="1800" b="1" baseline="30000" dirty="0"/>
              <a:t>rd</a:t>
            </a:r>
            <a:r>
              <a:rPr lang="en-US" sz="1800" b="1" dirty="0"/>
              <a:t> meeting</a:t>
            </a:r>
            <a:r>
              <a:rPr lang="en-US" sz="1800" dirty="0"/>
              <a:t> – April 3-6, Annapolis, MD, USA</a:t>
            </a:r>
          </a:p>
          <a:p>
            <a:pPr lvl="2">
              <a:spcBef>
                <a:spcPts val="200"/>
              </a:spcBef>
            </a:pPr>
            <a:r>
              <a:rPr lang="en-US" sz="1600" dirty="0"/>
              <a:t>Technology Exploration Workshop on April 4</a:t>
            </a:r>
            <a:r>
              <a:rPr lang="en-US" sz="1600" baseline="30000" dirty="0"/>
              <a:t>th</a:t>
            </a:r>
          </a:p>
          <a:p>
            <a:pPr lvl="2">
              <a:spcBef>
                <a:spcPts val="200"/>
              </a:spcBef>
            </a:pPr>
            <a:r>
              <a:rPr lang="en-US" sz="1600" dirty="0"/>
              <a:t>GEOSS WGISS Interoperability Workshop on April 5</a:t>
            </a:r>
            <a:r>
              <a:rPr lang="en-US" sz="1600" baseline="30000" dirty="0"/>
              <a:t>th</a:t>
            </a:r>
          </a:p>
          <a:p>
            <a:pPr lvl="1">
              <a:spcBef>
                <a:spcPts val="200"/>
              </a:spcBef>
            </a:pPr>
            <a:r>
              <a:rPr lang="en-US" sz="1800" b="1" dirty="0"/>
              <a:t>GEO Data Providers workshop</a:t>
            </a:r>
            <a:r>
              <a:rPr lang="en-US" sz="1800" dirty="0"/>
              <a:t> – April 20-21, Florence, Italy</a:t>
            </a:r>
          </a:p>
          <a:p>
            <a:pPr lvl="2">
              <a:spcBef>
                <a:spcPts val="200"/>
              </a:spcBef>
            </a:pPr>
            <a:r>
              <a:rPr lang="en-US" sz="1600" dirty="0">
                <a:ea typeface="Calibri" panose="020F0502020204030204" pitchFamily="34" charset="0"/>
                <a:cs typeface="Times New Roman" panose="02020603050405020304" pitchFamily="18" charset="0"/>
              </a:rPr>
              <a:t>Presenting GEO/GCI Success story of GCI-CEOS Interoperability Achievements and Next Steps</a:t>
            </a:r>
            <a:endParaRPr lang="en-US" sz="1600" dirty="0"/>
          </a:p>
          <a:p>
            <a:pPr lvl="1">
              <a:spcBef>
                <a:spcPts val="200"/>
              </a:spcBef>
            </a:pPr>
            <a:r>
              <a:rPr lang="en-US" sz="1800" b="1" dirty="0"/>
              <a:t>WGISS-44</a:t>
            </a:r>
            <a:r>
              <a:rPr lang="en-US" sz="1800" dirty="0"/>
              <a:t>, September 25-29, Beijing, China</a:t>
            </a:r>
            <a:endParaRPr lang="en-US" dirty="0"/>
          </a:p>
        </p:txBody>
      </p:sp>
      <p:sp>
        <p:nvSpPr>
          <p:cNvPr id="11" name="Espace réservé du contenu 10"/>
          <p:cNvSpPr>
            <a:spLocks noGrp="1"/>
          </p:cNvSpPr>
          <p:nvPr>
            <p:ph sz="quarter" idx="11"/>
          </p:nvPr>
        </p:nvSpPr>
        <p:spPr/>
        <p:txBody>
          <a:bodyPr/>
          <a:lstStyle/>
          <a:p>
            <a:r>
              <a:rPr lang="en-US" dirty="0"/>
              <a:t>WGISS Recent Achievements &amp; On-going Activities (cont’d)</a:t>
            </a:r>
          </a:p>
        </p:txBody>
      </p:sp>
    </p:spTree>
    <p:extLst>
      <p:ext uri="{BB962C8B-B14F-4D97-AF65-F5344CB8AC3E}">
        <p14:creationId xmlns:p14="http://schemas.microsoft.com/office/powerpoint/2010/main" val="4036021323"/>
      </p:ext>
    </p:extLst>
  </p:cSld>
  <p:clrMapOvr>
    <a:masterClrMapping/>
  </p:clrMapOvr>
  <p:transition spd="med"/>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9631</TotalTime>
  <Words>5284</Words>
  <Application>Microsoft Office PowerPoint</Application>
  <PresentationFormat>Affichage à l'écran (4:3)</PresentationFormat>
  <Paragraphs>341</Paragraphs>
  <Slides>38</Slides>
  <Notes>9</Notes>
  <HiddenSlides>0</HiddenSlides>
  <MMClips>0</MMClips>
  <ScaleCrop>false</ScaleCrop>
  <HeadingPairs>
    <vt:vector size="4" baseType="variant">
      <vt:variant>
        <vt:lpstr>Thème</vt:lpstr>
      </vt:variant>
      <vt:variant>
        <vt:i4>1</vt:i4>
      </vt:variant>
      <vt:variant>
        <vt:lpstr>Titres des diapositives</vt:lpstr>
      </vt:variant>
      <vt:variant>
        <vt:i4>38</vt:i4>
      </vt:variant>
    </vt:vector>
  </HeadingPairs>
  <TitlesOfParts>
    <vt:vector size="39" baseType="lpstr">
      <vt:lpstr>Default</vt:lpstr>
      <vt:lpstr>Présentation PowerPoint</vt:lpstr>
      <vt:lpstr>Working Group on Calibration and Validation (WGCV)</vt:lpstr>
      <vt:lpstr>Présentation PowerPoint</vt:lpstr>
      <vt:lpstr>Présentation PowerPoint</vt:lpstr>
      <vt:lpstr>Présentation PowerPoint</vt:lpstr>
      <vt:lpstr>Working Group on Information System and Services (WGISS)</vt:lpstr>
      <vt:lpstr>Présentation PowerPoint</vt:lpstr>
      <vt:lpstr>Présentation PowerPoint</vt:lpstr>
      <vt:lpstr>Présentation PowerPoint</vt:lpstr>
      <vt:lpstr>Working Group Disasters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Ocean Surface Vector Winds- Virtual Constellation (OSVW-VC)</vt:lpstr>
      <vt:lpstr>Présentation PowerPoint</vt:lpstr>
      <vt:lpstr>Land Surface Imaging - Virtual Constellation (LSI-VC)</vt:lpstr>
      <vt:lpstr>Présentation PowerPoint</vt:lpstr>
      <vt:lpstr>Présentation PowerPoint</vt:lpstr>
      <vt:lpstr>Présentation PowerPoint</vt:lpstr>
      <vt:lpstr>Présentation PowerPoint</vt:lpstr>
      <vt:lpstr>Présentation PowerPoint</vt:lpstr>
      <vt:lpstr>Présentation PowerPoint</vt:lpstr>
      <vt:lpstr>Precipitation Virtual Constellation (P-VC)</vt:lpstr>
      <vt:lpstr>Présentation PowerPoint</vt:lpstr>
      <vt:lpstr>Présentation PowerPoint</vt:lpstr>
      <vt:lpstr>Présentation PowerPoint</vt:lpstr>
      <vt:lpstr>Atmospheric Composition Constellation (AC-VC)</vt:lpstr>
      <vt:lpstr>Présentation PowerPoint</vt:lpstr>
      <vt:lpstr>Présentation PowerPoint</vt:lpstr>
      <vt:lpstr>Présentation PowerPoint</vt:lpstr>
      <vt:lpstr>Ocean Color Reflectance Virtual Constellation (OCR-VC)</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Brian R. Williams</dc:creator>
  <cp:lastModifiedBy>Fellous Jean Louis (COSPAR)</cp:lastModifiedBy>
  <cp:revision>207</cp:revision>
  <dcterms:modified xsi:type="dcterms:W3CDTF">2017-04-19T14:34:56Z</dcterms:modified>
</cp:coreProperties>
</file>