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809"/>
    <p:restoredTop sz="86465"/>
  </p:normalViewPr>
  <p:slideViewPr>
    <p:cSldViewPr>
      <p:cViewPr varScale="1">
        <p:scale>
          <a:sx n="88" d="100"/>
          <a:sy n="88" d="100"/>
        </p:scale>
        <p:origin x="8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SIT-32,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ESA HQ, 26-27 Apr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75306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Rationalising CEOS Land </a:t>
            </a:r>
            <a:br>
              <a:rPr lang="en-AU" sz="4200" b="1" dirty="0" smtClean="0">
                <a:solidFill>
                  <a:srgbClr val="FFFFFF"/>
                </a:solidFill>
                <a:latin typeface="+mj-lt"/>
              </a:rPr>
            </a:b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Imaging Activities</a:t>
            </a:r>
            <a:br>
              <a:rPr lang="en-AU" sz="4200" b="1" dirty="0" smtClean="0">
                <a:solidFill>
                  <a:srgbClr val="FFFFFF"/>
                </a:solidFill>
                <a:latin typeface="+mj-lt"/>
              </a:rPr>
            </a:b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9624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Chair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25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10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99691" y="381000"/>
            <a:ext cx="280621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Joint</a:t>
            </a:r>
            <a:r>
              <a:rPr kumimoji="0" lang="en-US" sz="2800" b="1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 Work Plan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hape 15"/>
          <p:cNvSpPr/>
          <p:nvPr/>
        </p:nvSpPr>
        <p:spPr>
          <a:xfrm>
            <a:off x="585750" y="1041401"/>
            <a:ext cx="8710650" cy="6370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Trial meeting and its prep can begin serious focus on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joint work plan, but expect:</a:t>
            </a:r>
          </a:p>
          <a:p>
            <a:pPr lvl="0"/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-4763"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unified requirements &amp; observing strategy</a:t>
            </a:r>
          </a:p>
          <a:p>
            <a:pPr marL="457200" lvl="1" indent="-4763"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ARD</a:t>
            </a:r>
          </a:p>
          <a:p>
            <a:pPr marL="457200" lvl="1" indent="-4763"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pilot activities</a:t>
            </a:r>
          </a:p>
          <a:p>
            <a:pPr marL="457200" lvl="1" indent="-4763"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Global Data Flows</a:t>
            </a:r>
          </a:p>
          <a:p>
            <a:pPr marL="457200" lvl="1" indent="-4763"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MRI</a:t>
            </a:r>
          </a:p>
          <a:p>
            <a:pPr marL="457200" lvl="1" indent="-4763">
              <a:buFont typeface="Wingdings" charset="2"/>
              <a:buChar char="§"/>
            </a:pPr>
            <a:endParaRPr lang="en-US" sz="2400" dirty="0">
              <a:solidFill>
                <a:schemeClr val="tx2"/>
              </a:solidFill>
            </a:endParaRPr>
          </a:p>
          <a:p>
            <a:pPr marL="457200" lvl="1" indent="-4763">
              <a:buFont typeface="Wingdings" charset="2"/>
              <a:buChar char="§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0938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11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57400" y="304800"/>
            <a:ext cx="181075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Road Map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hape 15"/>
          <p:cNvSpPr/>
          <p:nvPr/>
        </p:nvSpPr>
        <p:spPr>
          <a:xfrm>
            <a:off x="661950" y="689995"/>
            <a:ext cx="8710650" cy="7232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Have the trial meeting, work out the practicalities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and establish consensus on approach</a:t>
            </a:r>
          </a:p>
          <a:p>
            <a:pPr marL="457200" lvl="0" indent="-45720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Report to SIT TW on outcomes</a:t>
            </a:r>
          </a:p>
          <a:p>
            <a:pPr marL="457200" lvl="0" indent="-45720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Implement meeting cycle in 2018</a:t>
            </a:r>
          </a:p>
          <a:p>
            <a:pPr marL="762000" lvl="0" indent="-265113">
              <a:buFont typeface=".AppleSystemUIFont" charset="-120"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Mar/Apr </a:t>
            </a:r>
            <a:r>
              <a:rPr lang="en-US" sz="2000" dirty="0" smtClean="0">
                <a:solidFill>
                  <a:schemeClr val="tx2"/>
                </a:solidFill>
              </a:rPr>
              <a:t>2018 SDCG </a:t>
            </a:r>
            <a:r>
              <a:rPr lang="en-US" sz="2000" dirty="0" smtClean="0">
                <a:solidFill>
                  <a:schemeClr val="tx2"/>
                </a:solidFill>
              </a:rPr>
              <a:t>meeting (Colombia Plenary)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762000" lvl="0" indent="-265113">
              <a:buFont typeface=".AppleSystemUIFont" charset="-120"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Sep 2018 integrated meeting (week before SIT TW USA?)</a:t>
            </a:r>
          </a:p>
          <a:p>
            <a:pPr marL="762000" lvl="0" indent="-265113">
              <a:buFont typeface=".AppleSystemUIFont" charset="-120"/>
              <a:buChar char="-"/>
            </a:pPr>
            <a:endParaRPr lang="en-US" sz="2000" dirty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Continue to draw on SIT Chair Team capacity to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support prep &amp; coordination (at least through to Nov)</a:t>
            </a:r>
            <a:endParaRPr lang="en-US" sz="20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762000" lvl="0" indent="-265113">
              <a:buFont typeface=".AppleSystemUIFont" charset="-120"/>
              <a:buChar char="-"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063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12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09800" y="263521"/>
            <a:ext cx="324293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Discussion Topics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hape 15"/>
          <p:cNvSpPr/>
          <p:nvPr/>
        </p:nvSpPr>
        <p:spPr>
          <a:xfrm>
            <a:off x="685800" y="1553706"/>
            <a:ext cx="8710650" cy="4893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Arial" charset="0"/>
              <a:buChar char="•"/>
            </a:pPr>
            <a:endParaRPr lang="en-US" sz="2400" dirty="0" smtClean="0"/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/>
              <a:t>Specific thoughts on Sep meeting</a:t>
            </a:r>
          </a:p>
          <a:p>
            <a:pPr marL="457200" lvl="0" indent="-457200">
              <a:buFont typeface="Arial" charset="0"/>
              <a:buChar char="•"/>
            </a:pPr>
            <a:endParaRPr lang="en-US" sz="2400" dirty="0"/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/>
              <a:t>Representation issues</a:t>
            </a:r>
            <a:r>
              <a:rPr lang="mr-IN" sz="2400" dirty="0" smtClean="0"/>
              <a:t>…</a:t>
            </a:r>
            <a:endParaRPr lang="en-US" sz="2400" dirty="0"/>
          </a:p>
          <a:p>
            <a:pPr marL="285750" lvl="0" indent="-285750">
              <a:buFont typeface="Arial" charset="0"/>
              <a:buChar char="•"/>
            </a:pPr>
            <a:endParaRPr lang="en-US" sz="2400" dirty="0"/>
          </a:p>
          <a:p>
            <a:pPr marL="762000" lvl="0" indent="-265113">
              <a:buFont typeface=".AppleSystemUIFont" charset="-120"/>
              <a:buChar char="-"/>
            </a:pPr>
            <a:endParaRPr lang="en-US" sz="2400" dirty="0" smtClean="0"/>
          </a:p>
          <a:p>
            <a:pPr marL="285750" lvl="0" indent="-285750">
              <a:buFont typeface="Arial" charset="0"/>
              <a:buChar char="•"/>
            </a:pPr>
            <a:endParaRPr lang="en-US" sz="2400" dirty="0" smtClean="0"/>
          </a:p>
          <a:p>
            <a:pPr marL="285750" lvl="0" indent="-285750">
              <a:buFont typeface="Arial" charset="0"/>
              <a:buChar char="•"/>
            </a:pPr>
            <a:endParaRPr lang="en-US" sz="2400" dirty="0"/>
          </a:p>
          <a:p>
            <a:pPr marL="285750" lvl="0" indent="-285750">
              <a:buFont typeface="Arial" charset="0"/>
              <a:buChar char="•"/>
            </a:pPr>
            <a:endParaRPr lang="en-US" sz="2400" dirty="0"/>
          </a:p>
          <a:p>
            <a:pPr marL="285750" lvl="0" indent="-285750">
              <a:buFont typeface="Arial" charset="0"/>
              <a:buChar char="•"/>
            </a:pPr>
            <a:endParaRPr lang="en-US" sz="2400" dirty="0"/>
          </a:p>
          <a:p>
            <a:r>
              <a:rPr lang="en-US" sz="2400" dirty="0"/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53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1066800" y="1143000"/>
            <a:ext cx="8710650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Background and status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Issues for consideration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Next steps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33600" y="304800"/>
            <a:ext cx="1652053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Contents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10990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>
                <a:solidFill>
                  <a:schemeClr val="tx2"/>
                </a:solidFill>
              </a:rPr>
              <a:pPr lvl="0"/>
              <a:t>3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5" name="Shape 15"/>
          <p:cNvSpPr/>
          <p:nvPr/>
        </p:nvSpPr>
        <p:spPr>
          <a:xfrm>
            <a:off x="736600" y="690559"/>
            <a:ext cx="8710650" cy="563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Ongoing discussion for years around opportunity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Agencies represented in LSI, SDCG, GEOGLAM keen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Side meeting at Brisbane Plenary </a:t>
            </a:r>
            <a:r>
              <a:rPr lang="mr-IN" sz="2400" dirty="0" smtClean="0">
                <a:solidFill>
                  <a:schemeClr val="tx2"/>
                </a:solidFill>
              </a:rPr>
              <a:t>–</a:t>
            </a:r>
            <a:r>
              <a:rPr lang="en-US" sz="2400" dirty="0" smtClean="0">
                <a:solidFill>
                  <a:schemeClr val="tx2"/>
                </a:solidFill>
              </a:rPr>
              <a:t> trial meeting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agreed as way forward (website)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Discussion Paper followed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Leadership </a:t>
            </a:r>
            <a:r>
              <a:rPr lang="en-US" sz="2400" dirty="0" err="1" smtClean="0">
                <a:solidFill>
                  <a:schemeClr val="tx2"/>
                </a:solidFill>
              </a:rPr>
              <a:t>telcon</a:t>
            </a:r>
            <a:r>
              <a:rPr lang="en-US" sz="2400" dirty="0" smtClean="0">
                <a:solidFill>
                  <a:schemeClr val="tx2"/>
                </a:solidFill>
              </a:rPr>
              <a:t> 22</a:t>
            </a:r>
            <a:r>
              <a:rPr lang="en-US" sz="2400" baseline="30000" dirty="0" smtClean="0">
                <a:solidFill>
                  <a:schemeClr val="tx2"/>
                </a:solidFill>
              </a:rPr>
              <a:t>nd</a:t>
            </a:r>
            <a:r>
              <a:rPr lang="en-US" sz="2400" dirty="0" smtClean="0">
                <a:solidFill>
                  <a:schemeClr val="tx2"/>
                </a:solidFill>
              </a:rPr>
              <a:t> Feb </a:t>
            </a:r>
            <a:r>
              <a:rPr lang="mr-IN" sz="2400" dirty="0" smtClean="0">
                <a:solidFill>
                  <a:schemeClr val="tx2"/>
                </a:solidFill>
              </a:rPr>
              <a:t>–</a:t>
            </a:r>
            <a:r>
              <a:rPr lang="en-US" sz="2400" dirty="0" smtClean="0">
                <a:solidFill>
                  <a:schemeClr val="tx2"/>
                </a:solidFill>
              </a:rPr>
              <a:t> strong consensus to 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proceed and assumption ‘it will happen’</a:t>
            </a:r>
          </a:p>
          <a:p>
            <a:pPr marL="285750" lvl="4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1200" y="304800"/>
            <a:ext cx="409022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Background and status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152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381000" y="1358901"/>
            <a:ext cx="8710650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A more holistic approach to overall requirements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and observing strategy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Efficiencies in travel and representation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1200" y="281067"/>
            <a:ext cx="191174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Objectives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250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5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622300" y="1231901"/>
            <a:ext cx="8710650" cy="452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Format and goals for the Trial Meeting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Future meeting cycle &amp; calendar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Representation &amp; leadership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Joint Work Plan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Road Map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09800" y="262925"/>
            <a:ext cx="325024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Issues to consider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1134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6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457200" y="712380"/>
            <a:ext cx="8710650" cy="710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6-8 Sep, with SDCG (at least) on 5</a:t>
            </a:r>
            <a:r>
              <a:rPr lang="en-US" sz="2400" baseline="30000" dirty="0" smtClean="0">
                <a:solidFill>
                  <a:schemeClr val="tx2"/>
                </a:solidFill>
              </a:rPr>
              <a:t>th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Approximate shape</a:t>
            </a:r>
          </a:p>
          <a:p>
            <a:pPr marL="457200" lvl="0" indent="-45720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Half day together at start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Two half day sessions in parallel (some time on each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group’s business, some to prep maybe for final session)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Trial by doing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Work out practical and strategic issues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57400" y="435001"/>
            <a:ext cx="230928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Trial Meeting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663" y="2324100"/>
            <a:ext cx="5809671" cy="1524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09286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7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571500" y="664595"/>
            <a:ext cx="8710650" cy="4893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‘Forest’ and ’Ag’ teams have to continue to engage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with their constituencies and motherships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SDCG meeting cycle constraints: attending annual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GFOI Plenaries; week prior to SIT TW ($$)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GEOGLAM meetings less frequent 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Propose following baseline annual cycle: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57400" y="286340"/>
            <a:ext cx="450860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Meeting Cycle &amp;</a:t>
            </a:r>
            <a:r>
              <a:rPr kumimoji="0" lang="en-US" sz="2800" b="1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 Calendar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030384"/>
            <a:ext cx="6272847" cy="22924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8627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81200" y="304800"/>
            <a:ext cx="508889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Representation &amp; Leadership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799" y="1447800"/>
            <a:ext cx="6930851" cy="472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0052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57400" y="304800"/>
            <a:ext cx="508889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charset="0"/>
                <a:ea typeface="Arial" charset="0"/>
                <a:cs typeface="Arial" charset="0"/>
              </a:rPr>
              <a:t>Representation &amp; Leadership</a:t>
            </a:r>
            <a:endParaRPr kumimoji="0" lang="en-US" sz="28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hape 15"/>
          <p:cNvSpPr/>
          <p:nvPr/>
        </p:nvSpPr>
        <p:spPr>
          <a:xfrm>
            <a:off x="533400" y="715395"/>
            <a:ext cx="8710650" cy="6370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Font typeface="Arial" charset="0"/>
              <a:buChar char="•"/>
            </a:pPr>
            <a:endParaRPr lang="en-AU" sz="2400" b="1" dirty="0" smtClean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charset="0"/>
              <a:buChar char="•"/>
            </a:pPr>
            <a:endParaRPr lang="en-AU" sz="24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For GFOI purposes, best to keep ‘SDCG’ name at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least for external </a:t>
            </a:r>
            <a:r>
              <a:rPr lang="en-US" sz="2400" dirty="0" smtClean="0">
                <a:solidFill>
                  <a:schemeClr val="tx2"/>
                </a:solidFill>
              </a:rPr>
              <a:t>purposes. </a:t>
            </a:r>
            <a:r>
              <a:rPr lang="en-US" sz="2400" dirty="0" smtClean="0">
                <a:solidFill>
                  <a:schemeClr val="tx2"/>
                </a:solidFill>
              </a:rPr>
              <a:t>Keep identity for purposes beyond CEOS - even if known as LSI ‘GFOI Team</a:t>
            </a:r>
            <a:r>
              <a:rPr lang="en-US" sz="2400" dirty="0" smtClean="0">
                <a:solidFill>
                  <a:schemeClr val="tx2"/>
                </a:solidFill>
              </a:rPr>
              <a:t>’ </a:t>
            </a:r>
            <a:r>
              <a:rPr lang="mr-IN" sz="2400" dirty="0" smtClean="0">
                <a:solidFill>
                  <a:schemeClr val="tx2"/>
                </a:solidFill>
              </a:rPr>
              <a:t>–</a:t>
            </a:r>
            <a:r>
              <a:rPr lang="en-US" sz="2400" dirty="0" smtClean="0">
                <a:solidFill>
                  <a:schemeClr val="tx2"/>
                </a:solidFill>
              </a:rPr>
              <a:t> don</a:t>
            </a:r>
            <a:r>
              <a:rPr lang="mr-IN" sz="2400" dirty="0" smtClean="0">
                <a:solidFill>
                  <a:schemeClr val="tx2"/>
                </a:solidFill>
              </a:rPr>
              <a:t>’</a:t>
            </a:r>
            <a:r>
              <a:rPr lang="en-US" sz="2400" dirty="0" smtClean="0">
                <a:solidFill>
                  <a:schemeClr val="tx2"/>
                </a:solidFill>
              </a:rPr>
              <a:t>t disappear into ‘internal business’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SDCG a permanent group under LSI? No longer ad-hoc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Prefer </a:t>
            </a:r>
            <a:r>
              <a:rPr lang="en-US" sz="2400" dirty="0" smtClean="0">
                <a:solidFill>
                  <a:schemeClr val="tx2"/>
                </a:solidFill>
              </a:rPr>
              <a:t>retaining leadership but agency representation might dictate changes over time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SDCG asks all core agencies to stay the course</a:t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chemeClr val="tx2"/>
                </a:solidFill>
              </a:rPr>
              <a:t>with GFOI entering start of Phase 2</a:t>
            </a:r>
          </a:p>
          <a:p>
            <a:pPr marL="457200" lvl="0" indent="-457200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Evolve to </a:t>
            </a:r>
            <a:r>
              <a:rPr lang="en-US" sz="2400" dirty="0" smtClean="0">
                <a:solidFill>
                  <a:schemeClr val="tx2"/>
                </a:solidFill>
              </a:rPr>
              <a:t>integrated/clustered reporting </a:t>
            </a:r>
            <a:r>
              <a:rPr lang="en-US" sz="2400" dirty="0" smtClean="0">
                <a:solidFill>
                  <a:schemeClr val="tx2"/>
                </a:solidFill>
              </a:rPr>
              <a:t>to key CEOS meetings</a:t>
            </a: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lvl="0" indent="-285750">
              <a:buFont typeface="Arial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37640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9852</TotalTime>
  <Words>206</Words>
  <Application>Microsoft Macintosh PowerPoint</Application>
  <PresentationFormat>On-screen Show (4:3)</PresentationFormat>
  <Paragraphs>159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.AppleSystemUIFont</vt:lpstr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Rationalising CEOS Land  Imaging Activities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Stephen Ward</cp:lastModifiedBy>
  <cp:revision>125</cp:revision>
  <dcterms:modified xsi:type="dcterms:W3CDTF">2017-04-20T23:10:20Z</dcterms:modified>
</cp:coreProperties>
</file>