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Default Extension="gif" ContentType="image/gif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56" r:id="rId2"/>
    <p:sldId id="261" r:id="rId3"/>
    <p:sldId id="272" r:id="rId4"/>
    <p:sldId id="262" r:id="rId5"/>
    <p:sldId id="263" r:id="rId6"/>
    <p:sldId id="275" r:id="rId7"/>
    <p:sldId id="269" r:id="rId8"/>
    <p:sldId id="270" r:id="rId9"/>
    <p:sldId id="271" r:id="rId10"/>
    <p:sldId id="268" r:id="rId11"/>
    <p:sldId id="267" r:id="rId12"/>
    <p:sldId id="273" r:id="rId13"/>
    <p:sldId id="274" r:id="rId14"/>
    <p:sldId id="264" r:id="rId15"/>
    <p:sldId id="265" r:id="rId16"/>
    <p:sldId id="266" r:id="rId17"/>
  </p:sldIdLst>
  <p:sldSz cx="9144000" cy="6858000" type="screen4x3"/>
  <p:notesSz cx="6858000" cy="9144000"/>
  <p:defaultTextStyle>
    <a:lvl1pPr defTabSz="457200">
      <a:defRPr>
        <a:solidFill>
          <a:srgbClr val="002569"/>
        </a:solidFill>
      </a:defRPr>
    </a:lvl1pPr>
    <a:lvl2pPr indent="457200" defTabSz="457200">
      <a:defRPr>
        <a:solidFill>
          <a:srgbClr val="002569"/>
        </a:solidFill>
      </a:defRPr>
    </a:lvl2pPr>
    <a:lvl3pPr indent="914400" defTabSz="457200">
      <a:defRPr>
        <a:solidFill>
          <a:srgbClr val="002569"/>
        </a:solidFill>
      </a:defRPr>
    </a:lvl3pPr>
    <a:lvl4pPr indent="1371600" defTabSz="457200">
      <a:defRPr>
        <a:solidFill>
          <a:srgbClr val="002569"/>
        </a:solidFill>
      </a:defRPr>
    </a:lvl4pPr>
    <a:lvl5pPr indent="1828800" defTabSz="457200">
      <a:defRPr>
        <a:solidFill>
          <a:srgbClr val="002569"/>
        </a:solidFill>
      </a:defRPr>
    </a:lvl5pPr>
    <a:lvl6pPr indent="2286000" defTabSz="457200">
      <a:defRPr>
        <a:solidFill>
          <a:srgbClr val="002569"/>
        </a:solidFill>
      </a:defRPr>
    </a:lvl6pPr>
    <a:lvl7pPr indent="2743200" defTabSz="457200">
      <a:defRPr>
        <a:solidFill>
          <a:srgbClr val="002569"/>
        </a:solidFill>
      </a:defRPr>
    </a:lvl7pPr>
    <a:lvl8pPr indent="3200400" defTabSz="457200">
      <a:defRPr>
        <a:solidFill>
          <a:srgbClr val="002569"/>
        </a:solidFill>
      </a:defRPr>
    </a:lvl8pPr>
    <a:lvl9pPr indent="3657600" defTabSz="457200">
      <a:defRPr>
        <a:solidFill>
          <a:srgbClr val="002569"/>
        </a:solidFill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achim Saalmueller" initials="USC/JA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DDCA"/>
          </a:solidFill>
        </a:fill>
      </a:tcStyle>
    </a:wholeTbl>
    <a:band2H>
      <a:tcTxStyle/>
      <a:tcStyle>
        <a:tcBdr/>
        <a:fill>
          <a:solidFill>
            <a:srgbClr val="FFEFE6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9A00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9A00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9A00"/>
          </a:solidFill>
        </a:fill>
      </a:tcStyle>
    </a:firstRow>
  </a:tblStyle>
  <a:tblStyle styleId="{C7B018BB-80A7-4F77-B60F-C8B233D01FF8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Row>
  </a:tblStyle>
  <a:tblStyle styleId="{EEE7283C-3CF3-47DC-8721-378D4A62B228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BCBCB"/>
          </a:solidFill>
        </a:fill>
      </a:tcStyle>
    </a:wholeTbl>
    <a:band2H>
      <a:tcTxStyle/>
      <a:tcStyle>
        <a:tcBdr/>
        <a:fill>
          <a:solidFill>
            <a:srgbClr val="EEE7E7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0281C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0281C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0281C"/>
          </a:solidFill>
        </a:fill>
      </a:tcStyle>
    </a:firstRow>
  </a:tblStyle>
  <a:tblStyle styleId="{CF821DB8-F4EB-4A41-A1BA-3FCAFE7338EE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7EA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9A00"/>
          </a:solidFill>
        </a:fill>
      </a:tcStyle>
    </a:firstCol>
    <a:lastRow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2569"/>
              </a:solidFill>
              <a:prstDash val="solid"/>
              <a:bevel/>
            </a:ln>
          </a:top>
          <a:bottom>
            <a:ln w="254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2569"/>
              </a:solidFill>
              <a:prstDash val="solid"/>
              <a:bevel/>
            </a:ln>
          </a:top>
          <a:bottom>
            <a:ln w="254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9A00"/>
          </a:solidFill>
        </a:fill>
      </a:tcStyle>
    </a:firstRow>
  </a:tblStyle>
  <a:tblStyle styleId="{33BA23B1-9221-436E-865A-0063620EA4FD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BD3"/>
          </a:solidFill>
        </a:fill>
      </a:tcStyle>
    </a:wholeTbl>
    <a:band2H>
      <a:tcTxStyle/>
      <a:tcStyle>
        <a:tcBdr/>
        <a:fill>
          <a:solidFill>
            <a:srgbClr val="E6E7EA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2569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2569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2569"/>
          </a:solidFill>
        </a:fill>
      </a:tcStyle>
    </a:firstRow>
  </a:tblStyle>
  <a:tblStyle styleId="{2708684C-4D16-4618-839F-0558EEFCDFE6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12700" cap="flat">
              <a:solidFill>
                <a:srgbClr val="002569"/>
              </a:solidFill>
              <a:prstDash val="solid"/>
              <a:bevel/>
            </a:ln>
          </a:top>
          <a:bottom>
            <a:ln w="127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solidFill>
            <a:srgbClr val="002569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12700" cap="flat">
              <a:solidFill>
                <a:srgbClr val="002569"/>
              </a:solidFill>
              <a:prstDash val="solid"/>
              <a:bevel/>
            </a:ln>
          </a:top>
          <a:bottom>
            <a:ln w="127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solidFill>
            <a:srgbClr val="002569">
              <a:alpha val="20000"/>
            </a:srgbClr>
          </a:solidFill>
        </a:fill>
      </a:tcStyle>
    </a:firstCol>
    <a:lastRow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50800" cap="flat">
              <a:solidFill>
                <a:srgbClr val="002569"/>
              </a:solidFill>
              <a:prstDash val="solid"/>
              <a:bevel/>
            </a:ln>
          </a:top>
          <a:bottom>
            <a:ln w="127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12700" cap="flat">
              <a:solidFill>
                <a:srgbClr val="002569"/>
              </a:solidFill>
              <a:prstDash val="solid"/>
              <a:bevel/>
            </a:ln>
          </a:top>
          <a:bottom>
            <a:ln w="254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9"/>
    <p:restoredTop sz="86385"/>
  </p:normalViewPr>
  <p:slideViewPr>
    <p:cSldViewPr>
      <p:cViewPr>
        <p:scale>
          <a:sx n="50" d="100"/>
          <a:sy n="50" d="100"/>
        </p:scale>
        <p:origin x="-1638" y="-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annop\AppData\Local\Microsoft\Windows\Temporary%20Internet%20Files\Content.IE5\D5K2F83L\CODA_Downloads201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plotArea>
      <c:layout>
        <c:manualLayout>
          <c:layoutTarget val="inner"/>
          <c:xMode val="edge"/>
          <c:yMode val="edge"/>
          <c:x val="7.1811394838904946E-2"/>
          <c:y val="4.0592924667222141E-2"/>
          <c:w val="0.76583033196067463"/>
          <c:h val="0.7359165421306838"/>
        </c:manualLayout>
      </c:layout>
      <c:barChart>
        <c:barDir val="col"/>
        <c:grouping val="clustered"/>
        <c:ser>
          <c:idx val="0"/>
          <c:order val="0"/>
          <c:tx>
            <c:strRef>
              <c:f>KMA!$J$23</c:f>
              <c:strCache>
                <c:ptCount val="1"/>
                <c:pt idx="0">
                  <c:v>distinct_files</c:v>
                </c:pt>
              </c:strCache>
            </c:strRef>
          </c:tx>
          <c:cat>
            <c:numRef>
              <c:f>KMA!$I$24:$I$43</c:f>
              <c:numCache>
                <c:formatCode>dd/mm/yyyy</c:formatCode>
                <c:ptCount val="20"/>
                <c:pt idx="0">
                  <c:v>42767</c:v>
                </c:pt>
                <c:pt idx="1">
                  <c:v>42768</c:v>
                </c:pt>
                <c:pt idx="2">
                  <c:v>42769</c:v>
                </c:pt>
                <c:pt idx="3">
                  <c:v>42770</c:v>
                </c:pt>
                <c:pt idx="4">
                  <c:v>42771</c:v>
                </c:pt>
                <c:pt idx="5">
                  <c:v>42772</c:v>
                </c:pt>
                <c:pt idx="6">
                  <c:v>42773</c:v>
                </c:pt>
                <c:pt idx="7">
                  <c:v>42774</c:v>
                </c:pt>
                <c:pt idx="8">
                  <c:v>42775</c:v>
                </c:pt>
                <c:pt idx="9">
                  <c:v>42776</c:v>
                </c:pt>
                <c:pt idx="10">
                  <c:v>42777</c:v>
                </c:pt>
                <c:pt idx="11">
                  <c:v>42778</c:v>
                </c:pt>
                <c:pt idx="12">
                  <c:v>42779</c:v>
                </c:pt>
                <c:pt idx="13">
                  <c:v>42780</c:v>
                </c:pt>
                <c:pt idx="14">
                  <c:v>42781</c:v>
                </c:pt>
                <c:pt idx="15">
                  <c:v>42782</c:v>
                </c:pt>
                <c:pt idx="16">
                  <c:v>42783</c:v>
                </c:pt>
                <c:pt idx="17">
                  <c:v>42784</c:v>
                </c:pt>
                <c:pt idx="18">
                  <c:v>42785</c:v>
                </c:pt>
                <c:pt idx="19">
                  <c:v>42786</c:v>
                </c:pt>
              </c:numCache>
            </c:numRef>
          </c:cat>
          <c:val>
            <c:numRef>
              <c:f>KMA!$J$24:$J$43</c:f>
            </c:numRef>
          </c:val>
        </c:ser>
        <c:ser>
          <c:idx val="1"/>
          <c:order val="1"/>
          <c:tx>
            <c:strRef>
              <c:f>KMA!$K$23</c:f>
              <c:strCache>
                <c:ptCount val="1"/>
                <c:pt idx="0">
                  <c:v>Retransmitted</c:v>
                </c:pt>
              </c:strCache>
            </c:strRef>
          </c:tx>
          <c:cat>
            <c:numRef>
              <c:f>KMA!$I$24:$I$43</c:f>
              <c:numCache>
                <c:formatCode>dd/mm/yyyy</c:formatCode>
                <c:ptCount val="20"/>
                <c:pt idx="0">
                  <c:v>42767</c:v>
                </c:pt>
                <c:pt idx="1">
                  <c:v>42768</c:v>
                </c:pt>
                <c:pt idx="2">
                  <c:v>42769</c:v>
                </c:pt>
                <c:pt idx="3">
                  <c:v>42770</c:v>
                </c:pt>
                <c:pt idx="4">
                  <c:v>42771</c:v>
                </c:pt>
                <c:pt idx="5">
                  <c:v>42772</c:v>
                </c:pt>
                <c:pt idx="6">
                  <c:v>42773</c:v>
                </c:pt>
                <c:pt idx="7">
                  <c:v>42774</c:v>
                </c:pt>
                <c:pt idx="8">
                  <c:v>42775</c:v>
                </c:pt>
                <c:pt idx="9">
                  <c:v>42776</c:v>
                </c:pt>
                <c:pt idx="10">
                  <c:v>42777</c:v>
                </c:pt>
                <c:pt idx="11">
                  <c:v>42778</c:v>
                </c:pt>
                <c:pt idx="12">
                  <c:v>42779</c:v>
                </c:pt>
                <c:pt idx="13">
                  <c:v>42780</c:v>
                </c:pt>
                <c:pt idx="14">
                  <c:v>42781</c:v>
                </c:pt>
                <c:pt idx="15">
                  <c:v>42782</c:v>
                </c:pt>
                <c:pt idx="16">
                  <c:v>42783</c:v>
                </c:pt>
                <c:pt idx="17">
                  <c:v>42784</c:v>
                </c:pt>
                <c:pt idx="18">
                  <c:v>42785</c:v>
                </c:pt>
                <c:pt idx="19">
                  <c:v>42786</c:v>
                </c:pt>
              </c:numCache>
            </c:numRef>
          </c:cat>
          <c:val>
            <c:numRef>
              <c:f>KMA!$K$24:$K$43</c:f>
            </c:numRef>
          </c:val>
        </c:ser>
        <c:ser>
          <c:idx val="2"/>
          <c:order val="2"/>
          <c:tx>
            <c:strRef>
              <c:f>KMA!$L$23</c:f>
              <c:strCache>
                <c:ptCount val="1"/>
                <c:pt idx="0">
                  <c:v>Recovered</c:v>
                </c:pt>
              </c:strCache>
            </c:strRef>
          </c:tx>
          <c:cat>
            <c:numRef>
              <c:f>KMA!$I$24:$I$43</c:f>
              <c:numCache>
                <c:formatCode>dd/mm/yyyy</c:formatCode>
                <c:ptCount val="20"/>
                <c:pt idx="0">
                  <c:v>42767</c:v>
                </c:pt>
                <c:pt idx="1">
                  <c:v>42768</c:v>
                </c:pt>
                <c:pt idx="2">
                  <c:v>42769</c:v>
                </c:pt>
                <c:pt idx="3">
                  <c:v>42770</c:v>
                </c:pt>
                <c:pt idx="4">
                  <c:v>42771</c:v>
                </c:pt>
                <c:pt idx="5">
                  <c:v>42772</c:v>
                </c:pt>
                <c:pt idx="6">
                  <c:v>42773</c:v>
                </c:pt>
                <c:pt idx="7">
                  <c:v>42774</c:v>
                </c:pt>
                <c:pt idx="8">
                  <c:v>42775</c:v>
                </c:pt>
                <c:pt idx="9">
                  <c:v>42776</c:v>
                </c:pt>
                <c:pt idx="10">
                  <c:v>42777</c:v>
                </c:pt>
                <c:pt idx="11">
                  <c:v>42778</c:v>
                </c:pt>
                <c:pt idx="12">
                  <c:v>42779</c:v>
                </c:pt>
                <c:pt idx="13">
                  <c:v>42780</c:v>
                </c:pt>
                <c:pt idx="14">
                  <c:v>42781</c:v>
                </c:pt>
                <c:pt idx="15">
                  <c:v>42782</c:v>
                </c:pt>
                <c:pt idx="16">
                  <c:v>42783</c:v>
                </c:pt>
                <c:pt idx="17">
                  <c:v>42784</c:v>
                </c:pt>
                <c:pt idx="18">
                  <c:v>42785</c:v>
                </c:pt>
                <c:pt idx="19">
                  <c:v>42786</c:v>
                </c:pt>
              </c:numCache>
            </c:numRef>
          </c:cat>
          <c:val>
            <c:numRef>
              <c:f>KMA!$L$24:$L$43</c:f>
            </c:numRef>
          </c:val>
        </c:ser>
        <c:ser>
          <c:idx val="3"/>
          <c:order val="3"/>
          <c:tx>
            <c:strRef>
              <c:f>KMA!$M$23</c:f>
              <c:strCache>
                <c:ptCount val="1"/>
                <c:pt idx="0">
                  <c:v>Lost</c:v>
                </c:pt>
              </c:strCache>
            </c:strRef>
          </c:tx>
          <c:cat>
            <c:numRef>
              <c:f>KMA!$I$24:$I$43</c:f>
              <c:numCache>
                <c:formatCode>dd/mm/yyyy</c:formatCode>
                <c:ptCount val="20"/>
                <c:pt idx="0">
                  <c:v>42767</c:v>
                </c:pt>
                <c:pt idx="1">
                  <c:v>42768</c:v>
                </c:pt>
                <c:pt idx="2">
                  <c:v>42769</c:v>
                </c:pt>
                <c:pt idx="3">
                  <c:v>42770</c:v>
                </c:pt>
                <c:pt idx="4">
                  <c:v>42771</c:v>
                </c:pt>
                <c:pt idx="5">
                  <c:v>42772</c:v>
                </c:pt>
                <c:pt idx="6">
                  <c:v>42773</c:v>
                </c:pt>
                <c:pt idx="7">
                  <c:v>42774</c:v>
                </c:pt>
                <c:pt idx="8">
                  <c:v>42775</c:v>
                </c:pt>
                <c:pt idx="9">
                  <c:v>42776</c:v>
                </c:pt>
                <c:pt idx="10">
                  <c:v>42777</c:v>
                </c:pt>
                <c:pt idx="11">
                  <c:v>42778</c:v>
                </c:pt>
                <c:pt idx="12">
                  <c:v>42779</c:v>
                </c:pt>
                <c:pt idx="13">
                  <c:v>42780</c:v>
                </c:pt>
                <c:pt idx="14">
                  <c:v>42781</c:v>
                </c:pt>
                <c:pt idx="15">
                  <c:v>42782</c:v>
                </c:pt>
                <c:pt idx="16">
                  <c:v>42783</c:v>
                </c:pt>
                <c:pt idx="17">
                  <c:v>42784</c:v>
                </c:pt>
                <c:pt idx="18">
                  <c:v>42785</c:v>
                </c:pt>
                <c:pt idx="19">
                  <c:v>42786</c:v>
                </c:pt>
              </c:numCache>
            </c:numRef>
          </c:cat>
          <c:val>
            <c:numRef>
              <c:f>KMA!$M$24:$M$43</c:f>
            </c:numRef>
          </c:val>
        </c:ser>
        <c:ser>
          <c:idx val="4"/>
          <c:order val="4"/>
          <c:tx>
            <c:strRef>
              <c:f>KMA!$N$23</c:f>
              <c:strCache>
                <c:ptCount val="1"/>
                <c:pt idx="0">
                  <c:v>% without retransmission</c:v>
                </c:pt>
              </c:strCache>
            </c:strRef>
          </c:tx>
          <c:cat>
            <c:numRef>
              <c:f>KMA!$I$24:$I$43</c:f>
              <c:numCache>
                <c:formatCode>dd/mm/yyyy</c:formatCode>
                <c:ptCount val="20"/>
                <c:pt idx="0">
                  <c:v>42767</c:v>
                </c:pt>
                <c:pt idx="1">
                  <c:v>42768</c:v>
                </c:pt>
                <c:pt idx="2">
                  <c:v>42769</c:v>
                </c:pt>
                <c:pt idx="3">
                  <c:v>42770</c:v>
                </c:pt>
                <c:pt idx="4">
                  <c:v>42771</c:v>
                </c:pt>
                <c:pt idx="5">
                  <c:v>42772</c:v>
                </c:pt>
                <c:pt idx="6">
                  <c:v>42773</c:v>
                </c:pt>
                <c:pt idx="7">
                  <c:v>42774</c:v>
                </c:pt>
                <c:pt idx="8">
                  <c:v>42775</c:v>
                </c:pt>
                <c:pt idx="9">
                  <c:v>42776</c:v>
                </c:pt>
                <c:pt idx="10">
                  <c:v>42777</c:v>
                </c:pt>
                <c:pt idx="11">
                  <c:v>42778</c:v>
                </c:pt>
                <c:pt idx="12">
                  <c:v>42779</c:v>
                </c:pt>
                <c:pt idx="13">
                  <c:v>42780</c:v>
                </c:pt>
                <c:pt idx="14">
                  <c:v>42781</c:v>
                </c:pt>
                <c:pt idx="15">
                  <c:v>42782</c:v>
                </c:pt>
                <c:pt idx="16">
                  <c:v>42783</c:v>
                </c:pt>
                <c:pt idx="17">
                  <c:v>42784</c:v>
                </c:pt>
                <c:pt idx="18">
                  <c:v>42785</c:v>
                </c:pt>
                <c:pt idx="19">
                  <c:v>42786</c:v>
                </c:pt>
              </c:numCache>
            </c:numRef>
          </c:cat>
          <c:val>
            <c:numRef>
              <c:f>KMA!$N$24:$N$43</c:f>
              <c:numCache>
                <c:formatCode>General</c:formatCode>
                <c:ptCount val="20"/>
                <c:pt idx="0">
                  <c:v>99.649999999999991</c:v>
                </c:pt>
                <c:pt idx="1">
                  <c:v>99.960000000000022</c:v>
                </c:pt>
                <c:pt idx="2">
                  <c:v>99.92</c:v>
                </c:pt>
                <c:pt idx="3">
                  <c:v>99.92</c:v>
                </c:pt>
                <c:pt idx="4">
                  <c:v>99.960000000000022</c:v>
                </c:pt>
                <c:pt idx="5">
                  <c:v>99.76</c:v>
                </c:pt>
                <c:pt idx="6">
                  <c:v>99.98</c:v>
                </c:pt>
                <c:pt idx="7">
                  <c:v>99.98</c:v>
                </c:pt>
                <c:pt idx="8">
                  <c:v>99.9</c:v>
                </c:pt>
                <c:pt idx="9">
                  <c:v>99.960000000000022</c:v>
                </c:pt>
                <c:pt idx="10">
                  <c:v>99.98</c:v>
                </c:pt>
                <c:pt idx="11">
                  <c:v>99.679999999999978</c:v>
                </c:pt>
                <c:pt idx="12">
                  <c:v>99.8</c:v>
                </c:pt>
                <c:pt idx="13">
                  <c:v>99.56</c:v>
                </c:pt>
                <c:pt idx="14">
                  <c:v>99.86999999999999</c:v>
                </c:pt>
                <c:pt idx="15">
                  <c:v>99.4</c:v>
                </c:pt>
                <c:pt idx="16">
                  <c:v>99.88</c:v>
                </c:pt>
                <c:pt idx="17">
                  <c:v>100</c:v>
                </c:pt>
                <c:pt idx="18">
                  <c:v>99.93</c:v>
                </c:pt>
                <c:pt idx="19">
                  <c:v>99.3</c:v>
                </c:pt>
              </c:numCache>
            </c:numRef>
          </c:val>
        </c:ser>
        <c:ser>
          <c:idx val="5"/>
          <c:order val="5"/>
          <c:tx>
            <c:strRef>
              <c:f>KMA!$O$23</c:f>
              <c:strCache>
                <c:ptCount val="1"/>
                <c:pt idx="0">
                  <c:v>% with retransmission</c:v>
                </c:pt>
              </c:strCache>
            </c:strRef>
          </c:tx>
          <c:cat>
            <c:numRef>
              <c:f>KMA!$I$24:$I$43</c:f>
              <c:numCache>
                <c:formatCode>dd/mm/yyyy</c:formatCode>
                <c:ptCount val="20"/>
                <c:pt idx="0">
                  <c:v>42767</c:v>
                </c:pt>
                <c:pt idx="1">
                  <c:v>42768</c:v>
                </c:pt>
                <c:pt idx="2">
                  <c:v>42769</c:v>
                </c:pt>
                <c:pt idx="3">
                  <c:v>42770</c:v>
                </c:pt>
                <c:pt idx="4">
                  <c:v>42771</c:v>
                </c:pt>
                <c:pt idx="5">
                  <c:v>42772</c:v>
                </c:pt>
                <c:pt idx="6">
                  <c:v>42773</c:v>
                </c:pt>
                <c:pt idx="7">
                  <c:v>42774</c:v>
                </c:pt>
                <c:pt idx="8">
                  <c:v>42775</c:v>
                </c:pt>
                <c:pt idx="9">
                  <c:v>42776</c:v>
                </c:pt>
                <c:pt idx="10">
                  <c:v>42777</c:v>
                </c:pt>
                <c:pt idx="11">
                  <c:v>42778</c:v>
                </c:pt>
                <c:pt idx="12">
                  <c:v>42779</c:v>
                </c:pt>
                <c:pt idx="13">
                  <c:v>42780</c:v>
                </c:pt>
                <c:pt idx="14">
                  <c:v>42781</c:v>
                </c:pt>
                <c:pt idx="15">
                  <c:v>42782</c:v>
                </c:pt>
                <c:pt idx="16">
                  <c:v>42783</c:v>
                </c:pt>
                <c:pt idx="17">
                  <c:v>42784</c:v>
                </c:pt>
                <c:pt idx="18">
                  <c:v>42785</c:v>
                </c:pt>
                <c:pt idx="19">
                  <c:v>42786</c:v>
                </c:pt>
              </c:numCache>
            </c:numRef>
          </c:cat>
          <c:val>
            <c:numRef>
              <c:f>KMA!$O$24:$O$43</c:f>
              <c:numCache>
                <c:formatCode>General</c:formatCode>
                <c:ptCount val="20"/>
                <c:pt idx="0">
                  <c:v>99.92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99.92</c:v>
                </c:pt>
                <c:pt idx="12">
                  <c:v>100</c:v>
                </c:pt>
                <c:pt idx="13">
                  <c:v>99.93</c:v>
                </c:pt>
                <c:pt idx="14">
                  <c:v>100</c:v>
                </c:pt>
                <c:pt idx="15">
                  <c:v>99.960000000000022</c:v>
                </c:pt>
                <c:pt idx="16">
                  <c:v>99.960000000000022</c:v>
                </c:pt>
                <c:pt idx="17">
                  <c:v>100</c:v>
                </c:pt>
                <c:pt idx="18">
                  <c:v>100</c:v>
                </c:pt>
                <c:pt idx="19">
                  <c:v>99.6</c:v>
                </c:pt>
              </c:numCache>
            </c:numRef>
          </c:val>
        </c:ser>
        <c:axId val="83624704"/>
        <c:axId val="83627008"/>
      </c:barChart>
      <c:dateAx>
        <c:axId val="83624704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sz="800" baseline="0"/>
            </a:pPr>
            <a:endParaRPr lang="en-US"/>
          </a:p>
        </c:txPr>
        <c:crossAx val="83627008"/>
        <c:crosses val="autoZero"/>
        <c:auto val="1"/>
        <c:lblOffset val="100"/>
      </c:dateAx>
      <c:valAx>
        <c:axId val="83627008"/>
        <c:scaling>
          <c:orientation val="minMax"/>
          <c:max val="100"/>
          <c:min val="99.2"/>
        </c:scaling>
        <c:axPos val="l"/>
        <c:majorGridlines/>
        <c:numFmt formatCode="General" sourceLinked="1"/>
        <c:tickLblPos val="nextTo"/>
        <c:crossAx val="836247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764172679958793"/>
          <c:y val="0.25473195950783623"/>
          <c:w val="0.16021533952421949"/>
          <c:h val="0.5264927748587972"/>
        </c:manualLayout>
      </c:layout>
      <c:txPr>
        <a:bodyPr/>
        <a:lstStyle/>
        <a:p>
          <a:pPr>
            <a:defRPr sz="900"/>
          </a:pPr>
          <a:endParaRPr lang="en-US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plotArea>
      <c:layout>
        <c:manualLayout>
          <c:layoutTarget val="inner"/>
          <c:xMode val="edge"/>
          <c:yMode val="edge"/>
          <c:x val="0.10716885389326336"/>
          <c:y val="5.1400554097404488E-2"/>
          <c:w val="0.67404090113735782"/>
          <c:h val="0.66560586176727965"/>
        </c:manualLayout>
      </c:layout>
      <c:barChart>
        <c:barDir val="col"/>
        <c:grouping val="clustered"/>
        <c:ser>
          <c:idx val="0"/>
          <c:order val="0"/>
          <c:tx>
            <c:strRef>
              <c:f>KMA!$J$46</c:f>
              <c:strCache>
                <c:ptCount val="1"/>
                <c:pt idx="0">
                  <c:v>distinct_files</c:v>
                </c:pt>
              </c:strCache>
            </c:strRef>
          </c:tx>
          <c:cat>
            <c:numRef>
              <c:f>KMA!$I$47:$I$66</c:f>
              <c:numCache>
                <c:formatCode>dd/mm/yyyy</c:formatCode>
                <c:ptCount val="20"/>
                <c:pt idx="0">
                  <c:v>42767</c:v>
                </c:pt>
                <c:pt idx="1">
                  <c:v>42768</c:v>
                </c:pt>
                <c:pt idx="2">
                  <c:v>42769</c:v>
                </c:pt>
                <c:pt idx="3">
                  <c:v>42770</c:v>
                </c:pt>
                <c:pt idx="4">
                  <c:v>42771</c:v>
                </c:pt>
                <c:pt idx="5">
                  <c:v>42772</c:v>
                </c:pt>
                <c:pt idx="6">
                  <c:v>42773</c:v>
                </c:pt>
                <c:pt idx="7">
                  <c:v>42774</c:v>
                </c:pt>
                <c:pt idx="8">
                  <c:v>42775</c:v>
                </c:pt>
                <c:pt idx="9">
                  <c:v>42776</c:v>
                </c:pt>
                <c:pt idx="10">
                  <c:v>42777</c:v>
                </c:pt>
                <c:pt idx="11">
                  <c:v>42778</c:v>
                </c:pt>
                <c:pt idx="12">
                  <c:v>42779</c:v>
                </c:pt>
                <c:pt idx="13">
                  <c:v>42780</c:v>
                </c:pt>
                <c:pt idx="14">
                  <c:v>42781</c:v>
                </c:pt>
                <c:pt idx="15">
                  <c:v>42782</c:v>
                </c:pt>
                <c:pt idx="16">
                  <c:v>42783</c:v>
                </c:pt>
                <c:pt idx="17">
                  <c:v>42784</c:v>
                </c:pt>
                <c:pt idx="18">
                  <c:v>42785</c:v>
                </c:pt>
                <c:pt idx="19">
                  <c:v>42786</c:v>
                </c:pt>
              </c:numCache>
            </c:numRef>
          </c:cat>
          <c:val>
            <c:numRef>
              <c:f>KMA!$J$47:$J$66</c:f>
            </c:numRef>
          </c:val>
        </c:ser>
        <c:ser>
          <c:idx val="1"/>
          <c:order val="1"/>
          <c:tx>
            <c:strRef>
              <c:f>KMA!$K$46</c:f>
              <c:strCache>
                <c:ptCount val="1"/>
                <c:pt idx="0">
                  <c:v>Retransmitted</c:v>
                </c:pt>
              </c:strCache>
            </c:strRef>
          </c:tx>
          <c:cat>
            <c:numRef>
              <c:f>KMA!$I$47:$I$66</c:f>
              <c:numCache>
                <c:formatCode>dd/mm/yyyy</c:formatCode>
                <c:ptCount val="20"/>
                <c:pt idx="0">
                  <c:v>42767</c:v>
                </c:pt>
                <c:pt idx="1">
                  <c:v>42768</c:v>
                </c:pt>
                <c:pt idx="2">
                  <c:v>42769</c:v>
                </c:pt>
                <c:pt idx="3">
                  <c:v>42770</c:v>
                </c:pt>
                <c:pt idx="4">
                  <c:v>42771</c:v>
                </c:pt>
                <c:pt idx="5">
                  <c:v>42772</c:v>
                </c:pt>
                <c:pt idx="6">
                  <c:v>42773</c:v>
                </c:pt>
                <c:pt idx="7">
                  <c:v>42774</c:v>
                </c:pt>
                <c:pt idx="8">
                  <c:v>42775</c:v>
                </c:pt>
                <c:pt idx="9">
                  <c:v>42776</c:v>
                </c:pt>
                <c:pt idx="10">
                  <c:v>42777</c:v>
                </c:pt>
                <c:pt idx="11">
                  <c:v>42778</c:v>
                </c:pt>
                <c:pt idx="12">
                  <c:v>42779</c:v>
                </c:pt>
                <c:pt idx="13">
                  <c:v>42780</c:v>
                </c:pt>
                <c:pt idx="14">
                  <c:v>42781</c:v>
                </c:pt>
                <c:pt idx="15">
                  <c:v>42782</c:v>
                </c:pt>
                <c:pt idx="16">
                  <c:v>42783</c:v>
                </c:pt>
                <c:pt idx="17">
                  <c:v>42784</c:v>
                </c:pt>
                <c:pt idx="18">
                  <c:v>42785</c:v>
                </c:pt>
                <c:pt idx="19">
                  <c:v>42786</c:v>
                </c:pt>
              </c:numCache>
            </c:numRef>
          </c:cat>
          <c:val>
            <c:numRef>
              <c:f>KMA!$K$47:$K$66</c:f>
            </c:numRef>
          </c:val>
        </c:ser>
        <c:ser>
          <c:idx val="2"/>
          <c:order val="2"/>
          <c:tx>
            <c:strRef>
              <c:f>KMA!$L$46</c:f>
              <c:strCache>
                <c:ptCount val="1"/>
                <c:pt idx="0">
                  <c:v>Recovered</c:v>
                </c:pt>
              </c:strCache>
            </c:strRef>
          </c:tx>
          <c:cat>
            <c:numRef>
              <c:f>KMA!$I$47:$I$66</c:f>
              <c:numCache>
                <c:formatCode>dd/mm/yyyy</c:formatCode>
                <c:ptCount val="20"/>
                <c:pt idx="0">
                  <c:v>42767</c:v>
                </c:pt>
                <c:pt idx="1">
                  <c:v>42768</c:v>
                </c:pt>
                <c:pt idx="2">
                  <c:v>42769</c:v>
                </c:pt>
                <c:pt idx="3">
                  <c:v>42770</c:v>
                </c:pt>
                <c:pt idx="4">
                  <c:v>42771</c:v>
                </c:pt>
                <c:pt idx="5">
                  <c:v>42772</c:v>
                </c:pt>
                <c:pt idx="6">
                  <c:v>42773</c:v>
                </c:pt>
                <c:pt idx="7">
                  <c:v>42774</c:v>
                </c:pt>
                <c:pt idx="8">
                  <c:v>42775</c:v>
                </c:pt>
                <c:pt idx="9">
                  <c:v>42776</c:v>
                </c:pt>
                <c:pt idx="10">
                  <c:v>42777</c:v>
                </c:pt>
                <c:pt idx="11">
                  <c:v>42778</c:v>
                </c:pt>
                <c:pt idx="12">
                  <c:v>42779</c:v>
                </c:pt>
                <c:pt idx="13">
                  <c:v>42780</c:v>
                </c:pt>
                <c:pt idx="14">
                  <c:v>42781</c:v>
                </c:pt>
                <c:pt idx="15">
                  <c:v>42782</c:v>
                </c:pt>
                <c:pt idx="16">
                  <c:v>42783</c:v>
                </c:pt>
                <c:pt idx="17">
                  <c:v>42784</c:v>
                </c:pt>
                <c:pt idx="18">
                  <c:v>42785</c:v>
                </c:pt>
                <c:pt idx="19">
                  <c:v>42786</c:v>
                </c:pt>
              </c:numCache>
            </c:numRef>
          </c:cat>
          <c:val>
            <c:numRef>
              <c:f>KMA!$L$47:$L$66</c:f>
            </c:numRef>
          </c:val>
        </c:ser>
        <c:ser>
          <c:idx val="3"/>
          <c:order val="3"/>
          <c:tx>
            <c:strRef>
              <c:f>KMA!$M$46</c:f>
              <c:strCache>
                <c:ptCount val="1"/>
                <c:pt idx="0">
                  <c:v>Lost</c:v>
                </c:pt>
              </c:strCache>
            </c:strRef>
          </c:tx>
          <c:cat>
            <c:numRef>
              <c:f>KMA!$I$47:$I$66</c:f>
              <c:numCache>
                <c:formatCode>dd/mm/yyyy</c:formatCode>
                <c:ptCount val="20"/>
                <c:pt idx="0">
                  <c:v>42767</c:v>
                </c:pt>
                <c:pt idx="1">
                  <c:v>42768</c:v>
                </c:pt>
                <c:pt idx="2">
                  <c:v>42769</c:v>
                </c:pt>
                <c:pt idx="3">
                  <c:v>42770</c:v>
                </c:pt>
                <c:pt idx="4">
                  <c:v>42771</c:v>
                </c:pt>
                <c:pt idx="5">
                  <c:v>42772</c:v>
                </c:pt>
                <c:pt idx="6">
                  <c:v>42773</c:v>
                </c:pt>
                <c:pt idx="7">
                  <c:v>42774</c:v>
                </c:pt>
                <c:pt idx="8">
                  <c:v>42775</c:v>
                </c:pt>
                <c:pt idx="9">
                  <c:v>42776</c:v>
                </c:pt>
                <c:pt idx="10">
                  <c:v>42777</c:v>
                </c:pt>
                <c:pt idx="11">
                  <c:v>42778</c:v>
                </c:pt>
                <c:pt idx="12">
                  <c:v>42779</c:v>
                </c:pt>
                <c:pt idx="13">
                  <c:v>42780</c:v>
                </c:pt>
                <c:pt idx="14">
                  <c:v>42781</c:v>
                </c:pt>
                <c:pt idx="15">
                  <c:v>42782</c:v>
                </c:pt>
                <c:pt idx="16">
                  <c:v>42783</c:v>
                </c:pt>
                <c:pt idx="17">
                  <c:v>42784</c:v>
                </c:pt>
                <c:pt idx="18">
                  <c:v>42785</c:v>
                </c:pt>
                <c:pt idx="19">
                  <c:v>42786</c:v>
                </c:pt>
              </c:numCache>
            </c:numRef>
          </c:cat>
          <c:val>
            <c:numRef>
              <c:f>KMA!$M$47:$M$66</c:f>
            </c:numRef>
          </c:val>
        </c:ser>
        <c:ser>
          <c:idx val="4"/>
          <c:order val="4"/>
          <c:tx>
            <c:strRef>
              <c:f>KMA!$N$46</c:f>
              <c:strCache>
                <c:ptCount val="1"/>
                <c:pt idx="0">
                  <c:v>% without retransmission</c:v>
                </c:pt>
              </c:strCache>
            </c:strRef>
          </c:tx>
          <c:cat>
            <c:numRef>
              <c:f>KMA!$I$47:$I$66</c:f>
              <c:numCache>
                <c:formatCode>dd/mm/yyyy</c:formatCode>
                <c:ptCount val="20"/>
                <c:pt idx="0">
                  <c:v>42767</c:v>
                </c:pt>
                <c:pt idx="1">
                  <c:v>42768</c:v>
                </c:pt>
                <c:pt idx="2">
                  <c:v>42769</c:v>
                </c:pt>
                <c:pt idx="3">
                  <c:v>42770</c:v>
                </c:pt>
                <c:pt idx="4">
                  <c:v>42771</c:v>
                </c:pt>
                <c:pt idx="5">
                  <c:v>42772</c:v>
                </c:pt>
                <c:pt idx="6">
                  <c:v>42773</c:v>
                </c:pt>
                <c:pt idx="7">
                  <c:v>42774</c:v>
                </c:pt>
                <c:pt idx="8">
                  <c:v>42775</c:v>
                </c:pt>
                <c:pt idx="9">
                  <c:v>42776</c:v>
                </c:pt>
                <c:pt idx="10">
                  <c:v>42777</c:v>
                </c:pt>
                <c:pt idx="11">
                  <c:v>42778</c:v>
                </c:pt>
                <c:pt idx="12">
                  <c:v>42779</c:v>
                </c:pt>
                <c:pt idx="13">
                  <c:v>42780</c:v>
                </c:pt>
                <c:pt idx="14">
                  <c:v>42781</c:v>
                </c:pt>
                <c:pt idx="15">
                  <c:v>42782</c:v>
                </c:pt>
                <c:pt idx="16">
                  <c:v>42783</c:v>
                </c:pt>
                <c:pt idx="17">
                  <c:v>42784</c:v>
                </c:pt>
                <c:pt idx="18">
                  <c:v>42785</c:v>
                </c:pt>
                <c:pt idx="19">
                  <c:v>42786</c:v>
                </c:pt>
              </c:numCache>
            </c:numRef>
          </c:cat>
          <c:val>
            <c:numRef>
              <c:f>KMA!$N$47:$N$66</c:f>
              <c:numCache>
                <c:formatCode>General</c:formatCode>
                <c:ptCount val="20"/>
                <c:pt idx="0">
                  <c:v>99.7</c:v>
                </c:pt>
                <c:pt idx="1">
                  <c:v>99.98</c:v>
                </c:pt>
                <c:pt idx="2">
                  <c:v>99.910000000000025</c:v>
                </c:pt>
                <c:pt idx="3">
                  <c:v>99.990000000000023</c:v>
                </c:pt>
                <c:pt idx="4">
                  <c:v>99.990000000000023</c:v>
                </c:pt>
                <c:pt idx="5">
                  <c:v>99.990000000000023</c:v>
                </c:pt>
                <c:pt idx="6">
                  <c:v>99.97</c:v>
                </c:pt>
                <c:pt idx="7">
                  <c:v>99.97</c:v>
                </c:pt>
                <c:pt idx="8">
                  <c:v>99.9</c:v>
                </c:pt>
                <c:pt idx="9">
                  <c:v>99.78</c:v>
                </c:pt>
                <c:pt idx="10">
                  <c:v>99.98</c:v>
                </c:pt>
                <c:pt idx="11">
                  <c:v>99.8</c:v>
                </c:pt>
                <c:pt idx="12">
                  <c:v>99.97</c:v>
                </c:pt>
                <c:pt idx="13">
                  <c:v>99.92</c:v>
                </c:pt>
                <c:pt idx="14">
                  <c:v>99.95</c:v>
                </c:pt>
                <c:pt idx="15">
                  <c:v>99.97</c:v>
                </c:pt>
                <c:pt idx="16">
                  <c:v>99.990000000000023</c:v>
                </c:pt>
                <c:pt idx="17">
                  <c:v>99.960000000000022</c:v>
                </c:pt>
                <c:pt idx="18">
                  <c:v>99.98</c:v>
                </c:pt>
                <c:pt idx="19">
                  <c:v>99.97</c:v>
                </c:pt>
              </c:numCache>
            </c:numRef>
          </c:val>
        </c:ser>
        <c:ser>
          <c:idx val="5"/>
          <c:order val="5"/>
          <c:tx>
            <c:strRef>
              <c:f>KMA!$O$46</c:f>
              <c:strCache>
                <c:ptCount val="1"/>
                <c:pt idx="0">
                  <c:v>% with retransmission</c:v>
                </c:pt>
              </c:strCache>
            </c:strRef>
          </c:tx>
          <c:cat>
            <c:numRef>
              <c:f>KMA!$I$47:$I$66</c:f>
              <c:numCache>
                <c:formatCode>dd/mm/yyyy</c:formatCode>
                <c:ptCount val="20"/>
                <c:pt idx="0">
                  <c:v>42767</c:v>
                </c:pt>
                <c:pt idx="1">
                  <c:v>42768</c:v>
                </c:pt>
                <c:pt idx="2">
                  <c:v>42769</c:v>
                </c:pt>
                <c:pt idx="3">
                  <c:v>42770</c:v>
                </c:pt>
                <c:pt idx="4">
                  <c:v>42771</c:v>
                </c:pt>
                <c:pt idx="5">
                  <c:v>42772</c:v>
                </c:pt>
                <c:pt idx="6">
                  <c:v>42773</c:v>
                </c:pt>
                <c:pt idx="7">
                  <c:v>42774</c:v>
                </c:pt>
                <c:pt idx="8">
                  <c:v>42775</c:v>
                </c:pt>
                <c:pt idx="9">
                  <c:v>42776</c:v>
                </c:pt>
                <c:pt idx="10">
                  <c:v>42777</c:v>
                </c:pt>
                <c:pt idx="11">
                  <c:v>42778</c:v>
                </c:pt>
                <c:pt idx="12">
                  <c:v>42779</c:v>
                </c:pt>
                <c:pt idx="13">
                  <c:v>42780</c:v>
                </c:pt>
                <c:pt idx="14">
                  <c:v>42781</c:v>
                </c:pt>
                <c:pt idx="15">
                  <c:v>42782</c:v>
                </c:pt>
                <c:pt idx="16">
                  <c:v>42783</c:v>
                </c:pt>
                <c:pt idx="17">
                  <c:v>42784</c:v>
                </c:pt>
                <c:pt idx="18">
                  <c:v>42785</c:v>
                </c:pt>
                <c:pt idx="19">
                  <c:v>42786</c:v>
                </c:pt>
              </c:numCache>
            </c:numRef>
          </c:cat>
          <c:val>
            <c:numRef>
              <c:f>KMA!$O$47:$O$66</c:f>
              <c:numCache>
                <c:formatCode>General</c:formatCode>
                <c:ptCount val="20"/>
                <c:pt idx="0">
                  <c:v>99.98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99.990000000000023</c:v>
                </c:pt>
                <c:pt idx="10">
                  <c:v>100</c:v>
                </c:pt>
                <c:pt idx="11">
                  <c:v>99.98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100</c:v>
                </c:pt>
                <c:pt idx="18">
                  <c:v>100</c:v>
                </c:pt>
                <c:pt idx="19">
                  <c:v>100</c:v>
                </c:pt>
              </c:numCache>
            </c:numRef>
          </c:val>
        </c:ser>
        <c:axId val="79795328"/>
        <c:axId val="79796864"/>
      </c:barChart>
      <c:dateAx>
        <c:axId val="79795328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sz="800" baseline="0">
                <a:latin typeface="Arial" pitchFamily="34" charset="0"/>
              </a:defRPr>
            </a:pPr>
            <a:endParaRPr lang="en-US"/>
          </a:p>
        </c:txPr>
        <c:crossAx val="79796864"/>
        <c:crosses val="autoZero"/>
        <c:auto val="1"/>
        <c:lblOffset val="100"/>
      </c:dateAx>
      <c:valAx>
        <c:axId val="79796864"/>
        <c:scaling>
          <c:orientation val="minMax"/>
          <c:max val="100"/>
          <c:min val="99.649999999999991"/>
        </c:scaling>
        <c:axPos val="l"/>
        <c:majorGridlines/>
        <c:numFmt formatCode="General" sourceLinked="1"/>
        <c:tickLblPos val="nextTo"/>
        <c:crossAx val="797953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843197725284363"/>
          <c:y val="0.1616531787693205"/>
          <c:w val="0.20490135608049212"/>
          <c:h val="0.26002697579469697"/>
        </c:manualLayout>
      </c:layout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pivotSource>
    <c:name>[CODA_Downloads2017.xlsx]Pivot_2!PivotTable1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1600" dirty="0" smtClean="0"/>
              <a:t>Users by Organisation</a:t>
            </a:r>
            <a:r>
              <a:rPr lang="en-US" sz="1600" baseline="0" dirty="0" smtClean="0"/>
              <a:t> </a:t>
            </a:r>
            <a:r>
              <a:rPr lang="en-US" sz="1600" dirty="0" smtClean="0"/>
              <a:t>Type:</a:t>
            </a:r>
            <a:endParaRPr lang="en-US" sz="1600" dirty="0"/>
          </a:p>
        </c:rich>
      </c:tx>
      <c:layout>
        <c:manualLayout>
          <c:xMode val="edge"/>
          <c:yMode val="edge"/>
          <c:x val="0.60329864703371383"/>
          <c:y val="6.0887464922058404E-2"/>
        </c:manualLayout>
      </c:layout>
    </c:title>
    <c:pivotFmts>
      <c:pivotFmt>
        <c:idx val="0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Percent val="1"/>
        </c:dLbl>
      </c:pivotFmt>
      <c:pivotFmt>
        <c:idx val="1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2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3"/>
        <c:dLbl>
          <c:idx val="0"/>
          <c:layout>
            <c:manualLayout>
              <c:x val="7.0885979498188104E-2"/>
              <c:y val="1.887973159548954E-2"/>
            </c:manualLayout>
          </c:layout>
          <c:showPercent val="1"/>
        </c:dLbl>
      </c:pivotFmt>
      <c:pivotFmt>
        <c:idx val="4"/>
        <c:dLbl>
          <c:idx val="0"/>
          <c:layout>
            <c:manualLayout>
              <c:x val="-1.3206841861417653E-2"/>
              <c:y val="-5.5237987531630624E-2"/>
            </c:manualLayout>
          </c:layout>
          <c:showPercent val="1"/>
        </c:dLbl>
      </c:pivotFmt>
      <c:pivotFmt>
        <c:idx val="5"/>
        <c:dLbl>
          <c:idx val="0"/>
          <c:layout>
            <c:manualLayout>
              <c:x val="-1.3206841861417653E-2"/>
              <c:y val="-5.5237987531630624E-2"/>
            </c:manualLayout>
          </c:layout>
          <c:showPercent val="1"/>
        </c:dLbl>
      </c:pivotFmt>
      <c:pivotFmt>
        <c:idx val="6"/>
        <c:dLbl>
          <c:idx val="0"/>
          <c:layout>
            <c:manualLayout>
              <c:x val="-1.3206841861417653E-2"/>
              <c:y val="-5.5237987531630624E-2"/>
            </c:manualLayout>
          </c:layout>
          <c:showPercent val="1"/>
        </c:dLbl>
      </c:pivotFmt>
      <c:pivotFmt>
        <c:idx val="7"/>
        <c:dLbl>
          <c:idx val="0"/>
          <c:layout>
            <c:manualLayout>
              <c:x val="-1.3206841861417653E-2"/>
              <c:y val="-5.5237987531630624E-2"/>
            </c:manualLayout>
          </c:layout>
          <c:showPercent val="1"/>
        </c:dLbl>
      </c:pivotFmt>
      <c:pivotFmt>
        <c:idx val="8"/>
        <c:dLbl>
          <c:idx val="0"/>
          <c:layout>
            <c:manualLayout>
              <c:x val="7.0885979498188104E-2"/>
              <c:y val="1.887973159548954E-2"/>
            </c:manualLayout>
          </c:layout>
          <c:showPercent val="1"/>
        </c:dLbl>
      </c:pivotFmt>
      <c:pivotFmt>
        <c:idx val="9"/>
        <c:dLbl>
          <c:idx val="0"/>
          <c:layout>
            <c:manualLayout>
              <c:x val="7.0885979498188104E-2"/>
              <c:y val="1.887973159548954E-2"/>
            </c:manualLayout>
          </c:layout>
          <c:showPercent val="1"/>
        </c:dLbl>
      </c:pivotFmt>
      <c:pivotFmt>
        <c:idx val="10"/>
        <c:dLbl>
          <c:idx val="0"/>
          <c:layout>
            <c:manualLayout>
              <c:x val="7.0885979498188104E-2"/>
              <c:y val="1.887973159548954E-2"/>
            </c:manualLayout>
          </c:layout>
          <c:showPercent val="1"/>
        </c:dLbl>
      </c:pivotFmt>
      <c:pivotFmt>
        <c:idx val="11"/>
        <c:dLbl>
          <c:idx val="0"/>
          <c:layout>
            <c:manualLayout>
              <c:x val="7.0885979498188104E-2"/>
              <c:y val="1.887973159548954E-2"/>
            </c:manualLayout>
          </c:layout>
          <c:showPercent val="1"/>
        </c:dLbl>
      </c:pivotFmt>
      <c:pivotFmt>
        <c:idx val="12"/>
        <c:dLbl>
          <c:idx val="0"/>
          <c:layout>
            <c:manualLayout>
              <c:x val="7.0885979498188104E-2"/>
              <c:y val="1.887973159548954E-2"/>
            </c:manualLayout>
          </c:layout>
          <c:showPercent val="1"/>
        </c:dLbl>
      </c:pivotFmt>
      <c:pivotFmt>
        <c:idx val="13"/>
        <c:dLbl>
          <c:idx val="0"/>
          <c:layout>
            <c:manualLayout>
              <c:x val="7.0885979498188104E-2"/>
              <c:y val="1.887973159548954E-2"/>
            </c:manualLayout>
          </c:layout>
          <c:showPercent val="1"/>
        </c:dLbl>
      </c:pivotFmt>
      <c:pivotFmt>
        <c:idx val="14"/>
        <c:dLbl>
          <c:idx val="0"/>
          <c:layout>
            <c:manualLayout>
              <c:x val="7.0885979498188104E-2"/>
              <c:y val="1.887973159548954E-2"/>
            </c:manualLayout>
          </c:layout>
          <c:showPercent val="1"/>
        </c:dLbl>
      </c:pivotFmt>
      <c:pivotFmt>
        <c:idx val="15"/>
        <c:dLbl>
          <c:idx val="0"/>
          <c:layout>
            <c:manualLayout>
              <c:x val="7.0885979498188104E-2"/>
              <c:y val="1.887973159548954E-2"/>
            </c:manualLayout>
          </c:layout>
          <c:showPercent val="1"/>
        </c:dLbl>
      </c:pivotFmt>
      <c:pivotFmt>
        <c:idx val="16"/>
        <c:dLbl>
          <c:idx val="0"/>
          <c:layout>
            <c:manualLayout>
              <c:x val="7.0885979498188104E-2"/>
              <c:y val="1.887973159548954E-2"/>
            </c:manualLayout>
          </c:layout>
          <c:showPercent val="1"/>
        </c:dLbl>
      </c:pivotFmt>
      <c:pivotFmt>
        <c:idx val="17"/>
        <c:dLbl>
          <c:idx val="0"/>
          <c:layout>
            <c:manualLayout>
              <c:x val="7.0885979498188104E-2"/>
              <c:y val="1.887973159548954E-2"/>
            </c:manualLayout>
          </c:layout>
          <c:showPercent val="1"/>
        </c:dLbl>
      </c:pivotFmt>
      <c:pivotFmt>
        <c:idx val="18"/>
        <c:dLbl>
          <c:idx val="0"/>
          <c:layout>
            <c:manualLayout>
              <c:x val="7.0885979498188104E-2"/>
              <c:y val="1.887973159548954E-2"/>
            </c:manualLayout>
          </c:layout>
          <c:showPercent val="1"/>
        </c:dLbl>
      </c:pivotFmt>
      <c:pivotFmt>
        <c:idx val="19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20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21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22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23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24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25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26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27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28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29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30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31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32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33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34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35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36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37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38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39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40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41"/>
        <c:dLbl>
          <c:idx val="0"/>
          <c:layout>
            <c:manualLayout>
              <c:x val="-5.2786783306946548E-2"/>
              <c:y val="-2.8868186808785338E-2"/>
            </c:manualLayout>
          </c:layout>
          <c:showPercent val="1"/>
        </c:dLbl>
      </c:pivotFmt>
      <c:pivotFmt>
        <c:idx val="42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43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44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45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46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47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48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49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50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51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52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53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54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55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56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57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58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59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60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61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62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63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64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65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66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67"/>
        <c:dLbl>
          <c:idx val="0"/>
          <c:layout>
            <c:manualLayout>
              <c:x val="3.028056589783042E-2"/>
              <c:y val="-3.9714066262363554E-2"/>
            </c:manualLayout>
          </c:layout>
          <c:showPercent val="1"/>
        </c:dLbl>
      </c:pivotFmt>
      <c:pivotFmt>
        <c:idx val="68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outEnd"/>
          <c:showPercent val="1"/>
        </c:dLbl>
      </c:pivotFmt>
      <c:pivotFmt>
        <c:idx val="69"/>
        <c:dLbl>
          <c:idx val="0"/>
          <c:layout>
            <c:manualLayout>
              <c:x val="-3.3773865872774748E-2"/>
              <c:y val="-3.1119090365050853E-2"/>
            </c:manualLayout>
          </c:layout>
          <c:dLblPos val="bestFit"/>
          <c:showPercent val="1"/>
        </c:dLbl>
      </c:pivotFmt>
      <c:pivotFmt>
        <c:idx val="70"/>
        <c:dLbl>
          <c:idx val="0"/>
          <c:layout>
            <c:manualLayout>
              <c:x val="4.4052868529706694E-3"/>
              <c:y val="-7.1813285457809822E-2"/>
            </c:manualLayout>
          </c:layout>
          <c:dLblPos val="bestFit"/>
          <c:showPercent val="1"/>
        </c:dLbl>
      </c:pivotFmt>
      <c:pivotFmt>
        <c:idx val="7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outEnd"/>
          <c:showPercent val="1"/>
        </c:dLbl>
      </c:pivotFmt>
      <c:pivotFmt>
        <c:idx val="72"/>
        <c:dLbl>
          <c:idx val="0"/>
          <c:layout>
            <c:manualLayout>
              <c:x val="4.4052868529706694E-3"/>
              <c:y val="-7.1813285457809822E-2"/>
            </c:manualLayout>
          </c:layout>
          <c:dLblPos val="bestFit"/>
          <c:showPercent val="1"/>
        </c:dLbl>
      </c:pivotFmt>
      <c:pivotFmt>
        <c:idx val="73"/>
        <c:dLbl>
          <c:idx val="0"/>
          <c:layout>
            <c:manualLayout>
              <c:x val="-3.3773865872774748E-2"/>
              <c:y val="-3.1119090365050853E-2"/>
            </c:manualLayout>
          </c:layout>
          <c:dLblPos val="bestFit"/>
          <c:showPercent val="1"/>
        </c:dLbl>
      </c:pivotFmt>
    </c:pivotFmts>
    <c:plotArea>
      <c:layout/>
      <c:pieChart>
        <c:varyColors val="1"/>
        <c:ser>
          <c:idx val="0"/>
          <c:order val="0"/>
          <c:tx>
            <c:strRef>
              <c:f>Pivot_2!$B$3</c:f>
              <c:strCache>
                <c:ptCount val="1"/>
                <c:pt idx="0">
                  <c:v>Total</c:v>
                </c:pt>
              </c:strCache>
            </c:strRef>
          </c:tx>
          <c:dLbls>
            <c:dLbl>
              <c:idx val="0"/>
              <c:layout>
                <c:manualLayout>
                  <c:x val="4.4052868529706694E-3"/>
                  <c:y val="-7.1813285457809822E-2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2.8599795602201883E-2"/>
                  <c:y val="-8.6017621195103144E-2"/>
                </c:manualLayout>
              </c:layout>
              <c:dLblPos val="bestFit"/>
              <c:showPercent val="1"/>
            </c:dLbl>
            <c:dLbl>
              <c:idx val="3"/>
              <c:layout>
                <c:manualLayout>
                  <c:x val="7.0658318546616403E-2"/>
                  <c:y val="-6.0929148346531369E-2"/>
                </c:manualLayout>
              </c:layout>
              <c:dLblPos val="bestFit"/>
              <c:showPercent val="1"/>
            </c:dLbl>
            <c:dLbl>
              <c:idx val="4"/>
              <c:layout>
                <c:manualLayout>
                  <c:x val="7.5705341299946174E-2"/>
                  <c:y val="-1.4336270199183853E-2"/>
                </c:manualLayout>
              </c:layout>
              <c:dLblPos val="bestFit"/>
              <c:showPercent val="1"/>
            </c:dLbl>
            <c:dLbl>
              <c:idx val="5"/>
              <c:layout>
                <c:manualLayout>
                  <c:x val="0.10598747781992453"/>
                  <c:y val="5.0176945697143482E-2"/>
                </c:manualLayout>
              </c:layout>
              <c:dLblPos val="bestFit"/>
              <c:showPercent val="1"/>
            </c:dLbl>
            <c:dLbl>
              <c:idx val="7"/>
              <c:layout>
                <c:manualLayout>
                  <c:x val="-3.3773865872774748E-2"/>
                  <c:y val="-3.1119090365050853E-2"/>
                </c:manualLayout>
              </c:layout>
              <c:dLblPos val="bestFit"/>
              <c:showPercent val="1"/>
            </c:dLbl>
            <c:txPr>
              <a:bodyPr/>
              <a:lstStyle/>
              <a:p>
                <a:pPr>
                  <a:defRPr/>
                </a:pPr>
                <a:endParaRPr lang="en-US"/>
              </a:p>
            </c:txPr>
            <c:dLblPos val="outEnd"/>
            <c:showPercent val="1"/>
            <c:showLeaderLines val="1"/>
          </c:dLbls>
          <c:cat>
            <c:multiLvlStrRef>
              <c:f>Pivot_2!$A$4:$A$13</c:f>
              <c:multiLvlStrCache>
                <c:ptCount val="8"/>
                <c:lvl>
                  <c:pt idx="0">
                    <c:v>Commercial/Other</c:v>
                  </c:pt>
                  <c:pt idx="1">
                    <c:v>Commercial/SME ¹</c:v>
                  </c:pt>
                  <c:pt idx="2">
                    <c:v>Education</c:v>
                  </c:pt>
                  <c:pt idx="3">
                    <c:v>International Organisation</c:v>
                  </c:pt>
                  <c:pt idx="4">
                    <c:v>National Institution</c:v>
                  </c:pt>
                  <c:pt idx="5">
                    <c:v>Private Individual</c:v>
                  </c:pt>
                  <c:pt idx="6">
                    <c:v>Researcher</c:v>
                  </c:pt>
                </c:lvl>
                <c:lvl>
                  <c:pt idx="0">
                    <c:v>External</c:v>
                  </c:pt>
                  <c:pt idx="7">
                    <c:v>Internal</c:v>
                  </c:pt>
                </c:lvl>
              </c:multiLvlStrCache>
            </c:multiLvlStrRef>
          </c:cat>
          <c:val>
            <c:numRef>
              <c:f>Pivot_2!$B$4:$B$13</c:f>
              <c:numCache>
                <c:formatCode>General</c:formatCode>
                <c:ptCount val="8"/>
                <c:pt idx="0">
                  <c:v>575.0308269690729</c:v>
                </c:pt>
                <c:pt idx="1">
                  <c:v>215.71583607140929</c:v>
                </c:pt>
                <c:pt idx="2">
                  <c:v>2.0669207740575102</c:v>
                </c:pt>
                <c:pt idx="3">
                  <c:v>2.3651289492845535</c:v>
                </c:pt>
                <c:pt idx="4">
                  <c:v>202.23834405280661</c:v>
                </c:pt>
                <c:pt idx="5">
                  <c:v>41.247271879576147</c:v>
                </c:pt>
                <c:pt idx="6">
                  <c:v>37706.173767021806</c:v>
                </c:pt>
                <c:pt idx="7">
                  <c:v>871.2782978694886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065905731821617"/>
          <c:y val="0.12681859172916748"/>
          <c:w val="0.32563049312628445"/>
          <c:h val="0.6664065850340295"/>
        </c:manualLayout>
      </c:layout>
    </c:legend>
    <c:plotVisOnly val="1"/>
  </c:chart>
  <c:externalData r:id="rId1"/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7-04-05T14:22:05.838" idx="1">
    <p:pos x="2506" y="1410"/>
    <p:text>Please also add: EUMETView Pilot Service, OGC conform delivery of visualized S3 data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8" name="Shape 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="" xmlns:p14="http://schemas.microsoft.com/office/powerpoint/2010/main" val="353021836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1pPr>
    <a:lvl2pPr indent="228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2pPr>
    <a:lvl3pPr indent="457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3pPr>
    <a:lvl4pPr indent="685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4pPr>
    <a:lvl5pPr indent="9144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5pPr>
    <a:lvl6pPr indent="11430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6pPr>
    <a:lvl7pPr indent="1371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7pPr>
    <a:lvl8pPr indent="1600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8pPr>
    <a:lvl9pPr indent="1828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60222" tIns="30111" rIns="60222" bIns="30111"/>
          <a:lstStyle/>
          <a:p>
            <a:endParaRPr lang="en-US" dirty="0" smtClean="0"/>
          </a:p>
        </p:txBody>
      </p:sp>
      <p:sp>
        <p:nvSpPr>
          <p:cNvPr id="214020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5031" y="8685183"/>
            <a:ext cx="2971873" cy="456796"/>
          </a:xfrm>
          <a:prstGeom prst="rect">
            <a:avLst/>
          </a:prstGeom>
          <a:noFill/>
        </p:spPr>
        <p:txBody>
          <a:bodyPr lIns="60222" tIns="30111" rIns="60222" bIns="30111"/>
          <a:lstStyle/>
          <a:p>
            <a:pPr defTabSz="878243"/>
            <a:fld id="{A1F0CEA1-E696-42A4-B3CF-E6074414E57E}" type="slidenum">
              <a:rPr lang="de-DE" smtClean="0"/>
              <a:pPr defTabSz="878243"/>
              <a:t>2</a:t>
            </a:fld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xmlns="" val="2592735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60222" tIns="30111" rIns="60222" bIns="30111"/>
          <a:lstStyle/>
          <a:p>
            <a:endParaRPr lang="en-US" dirty="0" smtClean="0"/>
          </a:p>
        </p:txBody>
      </p:sp>
      <p:sp>
        <p:nvSpPr>
          <p:cNvPr id="214020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5031" y="8685183"/>
            <a:ext cx="2971873" cy="456796"/>
          </a:xfrm>
          <a:prstGeom prst="rect">
            <a:avLst/>
          </a:prstGeom>
          <a:noFill/>
        </p:spPr>
        <p:txBody>
          <a:bodyPr lIns="60222" tIns="30111" rIns="60222" bIns="30111"/>
          <a:lstStyle/>
          <a:p>
            <a:pPr defTabSz="878243"/>
            <a:fld id="{A1F0CEA1-E696-42A4-B3CF-E6074414E57E}" type="slidenum">
              <a:rPr lang="de-DE" smtClean="0"/>
              <a:pPr defTabSz="878243"/>
              <a:t>5</a:t>
            </a:fld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xmlns="" val="2592735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0222" tIns="30111" rIns="60222" bIns="30111">
            <a:norm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fr-FR" sz="900" dirty="0" err="1" smtClean="0"/>
              <a:t>EUMETView</a:t>
            </a:r>
            <a:r>
              <a:rPr lang="en-GB" altLang="fr-FR" sz="900" dirty="0" smtClean="0"/>
              <a:t> </a:t>
            </a:r>
            <a:r>
              <a:rPr lang="en-GB" sz="900" dirty="0" smtClean="0"/>
              <a:t>is a visualisation service to view EUMETSAT (</a:t>
            </a:r>
            <a:r>
              <a:rPr lang="en-GB" sz="900" dirty="0" err="1" smtClean="0"/>
              <a:t>Meteosat</a:t>
            </a:r>
            <a:r>
              <a:rPr lang="en-GB" sz="900" dirty="0" smtClean="0"/>
              <a:t> &amp; </a:t>
            </a:r>
            <a:r>
              <a:rPr lang="en-GB" sz="900" dirty="0" err="1" smtClean="0"/>
              <a:t>Metop</a:t>
            </a:r>
            <a:r>
              <a:rPr lang="en-GB" sz="900" dirty="0" smtClean="0"/>
              <a:t>) and </a:t>
            </a:r>
            <a:r>
              <a:rPr lang="en-GB" sz="900" dirty="0" err="1" smtClean="0"/>
              <a:t>and</a:t>
            </a:r>
            <a:r>
              <a:rPr lang="en-GB" sz="900" dirty="0" smtClean="0"/>
              <a:t> Copernicus Sentinel-3 marine imagery in an interactive way using an online map viewer.</a:t>
            </a:r>
            <a:endParaRPr lang="en-GB" altLang="fr-FR" sz="900" dirty="0" smtClean="0"/>
          </a:p>
          <a:p>
            <a:pPr eaLnBrk="0" hangingPunct="0">
              <a:spcBef>
                <a:spcPct val="0"/>
              </a:spcBef>
            </a:pPr>
            <a:endParaRPr lang="en-US" dirty="0" smtClean="0"/>
          </a:p>
          <a:p>
            <a:pPr eaLnBrk="0" hangingPunct="0">
              <a:spcBef>
                <a:spcPct val="0"/>
              </a:spcBef>
            </a:pPr>
            <a:endParaRPr lang="en-US" dirty="0" smtClean="0"/>
          </a:p>
          <a:p>
            <a:pPr eaLnBrk="0" hangingPunct="0">
              <a:spcBef>
                <a:spcPct val="0"/>
              </a:spcBef>
            </a:pPr>
            <a:r>
              <a:rPr lang="en-US" sz="800" b="1" dirty="0" smtClean="0"/>
              <a:t>Key Features:</a:t>
            </a:r>
          </a:p>
          <a:p>
            <a:pPr eaLnBrk="0" hangingPunct="0">
              <a:spcBef>
                <a:spcPct val="0"/>
              </a:spcBef>
            </a:pPr>
            <a:endParaRPr lang="en-US" sz="800" dirty="0" smtClean="0"/>
          </a:p>
          <a:p>
            <a:pPr marL="208542" indent="-208542" eaLnBrk="0" hangingPunct="0">
              <a:spcBef>
                <a:spcPct val="0"/>
              </a:spcBef>
            </a:pPr>
            <a:r>
              <a:rPr lang="en-GB" sz="800" dirty="0" smtClean="0"/>
              <a:t>Choose a layer, select the date range and area of interest and display your chosen visualisation; </a:t>
            </a:r>
          </a:p>
          <a:p>
            <a:pPr marL="208542" indent="-208542" eaLnBrk="0" hangingPunct="0">
              <a:spcBef>
                <a:spcPct val="0"/>
              </a:spcBef>
            </a:pPr>
            <a:endParaRPr lang="en-US" sz="800" dirty="0" smtClean="0"/>
          </a:p>
          <a:p>
            <a:pPr marL="208542" indent="-208542" eaLnBrk="0" hangingPunct="0">
              <a:spcBef>
                <a:spcPct val="0"/>
              </a:spcBef>
            </a:pPr>
            <a:r>
              <a:rPr lang="en-US" sz="800" dirty="0" smtClean="0"/>
              <a:t>R</a:t>
            </a:r>
            <a:r>
              <a:rPr lang="en-GB" sz="800" dirty="0" smtClean="0"/>
              <a:t>un an animated loop or </a:t>
            </a:r>
            <a:r>
              <a:rPr lang="en-US" sz="800" dirty="0" smtClean="0"/>
              <a:t>download your selected </a:t>
            </a:r>
            <a:r>
              <a:rPr lang="en-US" sz="800" dirty="0" err="1" smtClean="0"/>
              <a:t>visualisations</a:t>
            </a:r>
            <a:r>
              <a:rPr lang="en-US" sz="800" dirty="0" smtClean="0"/>
              <a:t>;</a:t>
            </a:r>
            <a:endParaRPr lang="en-GB" sz="800" dirty="0" smtClean="0"/>
          </a:p>
          <a:p>
            <a:pPr marL="208542" indent="-208542" eaLnBrk="0" hangingPunct="0">
              <a:spcBef>
                <a:spcPct val="0"/>
              </a:spcBef>
            </a:pPr>
            <a:endParaRPr lang="fr-FR" sz="800" dirty="0" smtClean="0"/>
          </a:p>
          <a:p>
            <a:pPr marL="208542" indent="-208542" eaLnBrk="0" hangingPunct="0">
              <a:spcBef>
                <a:spcPct val="0"/>
              </a:spcBef>
            </a:pPr>
            <a:r>
              <a:rPr lang="fr-FR" sz="800" dirty="0" err="1" smtClean="0"/>
              <a:t>EUMETView</a:t>
            </a:r>
            <a:r>
              <a:rPr lang="fr-FR" sz="800" dirty="0" smtClean="0"/>
              <a:t> </a:t>
            </a:r>
            <a:r>
              <a:rPr lang="fr-FR" sz="800" dirty="0" err="1" smtClean="0"/>
              <a:t>implements</a:t>
            </a:r>
            <a:r>
              <a:rPr lang="fr-FR" sz="800" dirty="0" smtClean="0"/>
              <a:t> the OGC Web </a:t>
            </a:r>
            <a:r>
              <a:rPr lang="fr-FR" sz="800" dirty="0" err="1" smtClean="0"/>
              <a:t>Map</a:t>
            </a:r>
            <a:r>
              <a:rPr lang="fr-FR" sz="800" dirty="0" smtClean="0"/>
              <a:t> Service (WMS) Interface Standard and </a:t>
            </a:r>
            <a:r>
              <a:rPr lang="fr-FR" sz="800" dirty="0" err="1" smtClean="0"/>
              <a:t>can</a:t>
            </a:r>
            <a:r>
              <a:rPr lang="fr-FR" sz="800" dirty="0" smtClean="0"/>
              <a:t> </a:t>
            </a:r>
            <a:r>
              <a:rPr lang="fr-FR" sz="800" dirty="0" err="1" smtClean="0"/>
              <a:t>be</a:t>
            </a:r>
            <a:r>
              <a:rPr lang="fr-FR" sz="800" dirty="0" smtClean="0"/>
              <a:t> </a:t>
            </a:r>
            <a:r>
              <a:rPr lang="fr-FR" sz="800" dirty="0" err="1" smtClean="0"/>
              <a:t>used</a:t>
            </a:r>
            <a:r>
              <a:rPr lang="fr-FR" sz="800" dirty="0" smtClean="0"/>
              <a:t> to </a:t>
            </a:r>
            <a:r>
              <a:rPr lang="fr-FR" sz="800" dirty="0" err="1" smtClean="0"/>
              <a:t>request</a:t>
            </a:r>
            <a:r>
              <a:rPr lang="fr-FR" sz="800" dirty="0" smtClean="0"/>
              <a:t> and overlay </a:t>
            </a:r>
            <a:r>
              <a:rPr lang="fr-FR" sz="800" dirty="0" err="1" smtClean="0"/>
              <a:t>products</a:t>
            </a:r>
            <a:r>
              <a:rPr lang="fr-FR" sz="800" dirty="0" smtClean="0"/>
              <a:t> in GIS clients </a:t>
            </a:r>
            <a:r>
              <a:rPr lang="fr-FR" sz="800" dirty="0" err="1" smtClean="0"/>
              <a:t>supporting</a:t>
            </a:r>
            <a:r>
              <a:rPr lang="fr-FR" sz="800" dirty="0" smtClean="0"/>
              <a:t> OGC WMS 1.3.0.</a:t>
            </a:r>
            <a:endParaRPr lang="en-GB" sz="80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5031" y="8685183"/>
            <a:ext cx="2971873" cy="456796"/>
          </a:xfrm>
          <a:prstGeom prst="rect">
            <a:avLst/>
          </a:prstGeom>
        </p:spPr>
        <p:txBody>
          <a:bodyPr lIns="60222" tIns="30111" rIns="60222" bIns="30111"/>
          <a:lstStyle/>
          <a:p>
            <a:pPr>
              <a:defRPr/>
            </a:pPr>
            <a:fld id="{7FE02029-9BE2-4139-82E8-7E205433FD51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60222" tIns="30111" rIns="60222" bIns="30111"/>
          <a:lstStyle/>
          <a:p>
            <a:endParaRPr lang="en-US" smtClean="0"/>
          </a:p>
        </p:txBody>
      </p:sp>
      <p:sp>
        <p:nvSpPr>
          <p:cNvPr id="214020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5031" y="8685183"/>
            <a:ext cx="2971873" cy="456796"/>
          </a:xfrm>
          <a:prstGeom prst="rect">
            <a:avLst/>
          </a:prstGeom>
          <a:noFill/>
        </p:spPr>
        <p:txBody>
          <a:bodyPr lIns="60222" tIns="30111" rIns="60222" bIns="30111"/>
          <a:lstStyle/>
          <a:p>
            <a:pPr defTabSz="878243"/>
            <a:fld id="{A1F0CEA1-E696-42A4-B3CF-E6074414E57E}" type="slidenum">
              <a:rPr lang="de-DE" smtClean="0"/>
              <a:pPr defTabSz="878243"/>
              <a:t>14</a:t>
            </a:fld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xmlns="" val="2592735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185" y="992188"/>
            <a:ext cx="8720504" cy="5391150"/>
          </a:xfrm>
          <a:prstGeom prst="rect">
            <a:avLst/>
          </a:prstGeom>
        </p:spPr>
        <p:txBody>
          <a:bodyPr>
            <a:normAutofit/>
          </a:bodyPr>
          <a:lstStyle>
            <a:lvl1pPr marL="252000" indent="-252000">
              <a:spcBef>
                <a:spcPts val="0"/>
              </a:spcBef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0"/>
            <a:ext cx="8564934" cy="77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 smtClean="0"/>
          </a:p>
        </p:txBody>
      </p:sp>
      <p:pic>
        <p:nvPicPr>
          <p:cNvPr id="7" name="Picture 6" descr="CopernicusLogos.png"/>
          <p:cNvPicPr>
            <a:picLocks noChangeAspect="1"/>
          </p:cNvPicPr>
          <p:nvPr userDrawn="1"/>
        </p:nvPicPr>
        <p:blipFill>
          <a:blip r:embed="rId2" cstate="print"/>
          <a:srcRect l="5613" t="35349" r="7569" b="35711"/>
          <a:stretch>
            <a:fillRect/>
          </a:stretch>
        </p:blipFill>
        <p:spPr>
          <a:xfrm>
            <a:off x="5430784" y="6253097"/>
            <a:ext cx="2015279" cy="56237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045820" cy="822251"/>
          </a:xfrm>
          <a:prstGeom prst="rect">
            <a:avLst/>
          </a:prstGeom>
        </p:spPr>
        <p:txBody>
          <a:bodyPr/>
          <a:lstStyle>
            <a:lvl1pPr marL="180000"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185" y="992188"/>
            <a:ext cx="8720504" cy="5391150"/>
          </a:xfrm>
          <a:prstGeom prst="rect">
            <a:avLst/>
          </a:prstGeom>
        </p:spPr>
        <p:txBody>
          <a:bodyPr>
            <a:normAutofit/>
          </a:bodyPr>
          <a:lstStyle>
            <a:lvl1pPr marL="252000" indent="-252000">
              <a:spcBef>
                <a:spcPts val="0"/>
              </a:spcBef>
              <a:defRPr sz="2800" b="1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sldNum" sz="quarter" idx="2"/>
          </p:nvPr>
        </p:nvSpPr>
        <p:spPr>
          <a:xfrm>
            <a:off x="7239000" y="6546850"/>
            <a:ext cx="1905000" cy="25654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r">
              <a:spcBef>
                <a:spcPts val="600"/>
              </a:spcBef>
              <a:defRPr sz="10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transition spd="med"/>
  <p:hf hdr="0" ftr="0" dt="0"/>
  <p:txStyles>
    <p:titleStyle>
      <a:lvl1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1pPr>
      <a:lvl2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2pPr>
      <a:lvl3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3pPr>
      <a:lvl4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4pPr>
      <a:lvl5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5pPr>
      <a:lvl6pPr indent="4572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6pPr>
      <a:lvl7pPr indent="9144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7pPr>
      <a:lvl8pPr indent="13716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8pPr>
      <a:lvl9pPr indent="18288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9pPr>
    </p:titleStyle>
    <p:bodyStyle>
      <a:lvl1pPr marL="342900" indent="-342900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1pPr>
      <a:lvl2pPr marL="768927" indent="-311727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2pPr>
      <a:lvl3pPr marL="1188719" indent="-274319">
        <a:spcBef>
          <a:spcPts val="500"/>
        </a:spcBef>
        <a:buSzPct val="100000"/>
        <a:buFont typeface="Arial"/>
        <a:buChar char="o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3pPr>
      <a:lvl4pPr marL="1676400" indent="-304800">
        <a:spcBef>
          <a:spcPts val="500"/>
        </a:spcBef>
        <a:buSzPct val="100000"/>
        <a:buFont typeface="Arial"/>
        <a:buChar char="▪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4pPr>
      <a:lvl5pPr marL="2171700" indent="-342900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5pPr>
      <a:lvl6pPr indent="22860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6pPr>
      <a:lvl7pPr indent="27432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7pPr>
      <a:lvl8pPr indent="32004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8pPr>
      <a:lvl9pPr indent="36576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9pPr>
    </p:bodyStyle>
    <p:otherStyle>
      <a:lvl1pPr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indent="4572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indent="9144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indent="13716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indent="18288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indent="22860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indent="27432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indent="32004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indent="36576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 idx="4294967295"/>
          </p:nvPr>
        </p:nvSpPr>
        <p:spPr>
          <a:xfrm>
            <a:off x="622789" y="2514600"/>
            <a:ext cx="5746243" cy="993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>
            <a:lvl1pPr algn="l">
              <a:defRPr sz="4200" b="1">
                <a:latin typeface="Droid Serif"/>
                <a:ea typeface="Droid Serif"/>
                <a:cs typeface="Droid Serif"/>
                <a:sym typeface="Droid Serif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GB" sz="4200" b="1" dirty="0" smtClean="0">
                <a:solidFill>
                  <a:srgbClr val="FFFFFF"/>
                </a:solidFill>
                <a:latin typeface="+mj-lt"/>
              </a:rPr>
              <a:t>Copernicus Status - EUMETSAT</a:t>
            </a:r>
            <a:endParaRPr sz="4200" b="1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1" name="Shape 11"/>
          <p:cNvSpPr/>
          <p:nvPr/>
        </p:nvSpPr>
        <p:spPr>
          <a:xfrm>
            <a:off x="622789" y="4216400"/>
            <a:ext cx="4810858" cy="2184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Organization</a:t>
            </a: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SIT</a:t>
            </a:r>
            <a:r>
              <a:rPr lang="en-AU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-32 </a:t>
            </a:r>
            <a:r>
              <a:rPr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Agenda </a:t>
            </a:r>
            <a:r>
              <a:rPr dirty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Item </a:t>
            </a:r>
            <a:r>
              <a:rPr lang="en-GB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33</a:t>
            </a:r>
            <a:endParaRPr dirty="0">
              <a:solidFill>
                <a:srgbClr val="FFFFFF"/>
              </a:solidFill>
              <a:latin typeface="+mj-lt"/>
              <a:ea typeface="Arial Bold"/>
              <a:cs typeface="Arial Bold"/>
              <a:sym typeface="Arial Bold"/>
            </a:endParaRP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CEOS </a:t>
            </a:r>
            <a:r>
              <a:rPr lang="en-US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Strategic </a:t>
            </a:r>
            <a:r>
              <a:rPr lang="en-AU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Implementation Team</a:t>
            </a:r>
            <a:endParaRPr dirty="0">
              <a:solidFill>
                <a:srgbClr val="FFFFFF"/>
              </a:solidFill>
              <a:latin typeface="+mj-lt"/>
              <a:ea typeface="Arial Bold"/>
              <a:cs typeface="Arial Bold"/>
              <a:sym typeface="Arial Bold"/>
            </a:endParaRP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AU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ESA Headquarters, Paris, France</a:t>
            </a:r>
            <a:endParaRPr dirty="0">
              <a:solidFill>
                <a:srgbClr val="FFFFFF"/>
              </a:solidFill>
              <a:latin typeface="+mj-lt"/>
              <a:ea typeface="Arial Bold"/>
              <a:cs typeface="Arial Bold"/>
              <a:sym typeface="Arial Bold"/>
            </a:endParaRP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AU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26</a:t>
            </a:r>
            <a:r>
              <a:rPr lang="en-AU" baseline="30000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th</a:t>
            </a:r>
            <a:r>
              <a:rPr lang="en-AU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-27</a:t>
            </a:r>
            <a:r>
              <a:rPr lang="en-AU" baseline="30000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th</a:t>
            </a:r>
            <a:r>
              <a:rPr lang="en-AU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 April 2017</a:t>
            </a:r>
            <a:endParaRPr dirty="0">
              <a:solidFill>
                <a:srgbClr val="FFFFFF"/>
              </a:solidFill>
              <a:latin typeface="+mj-lt"/>
              <a:ea typeface="Arial Bold"/>
              <a:cs typeface="Arial Bold"/>
              <a:sym typeface="Arial Bold"/>
            </a:endParaRPr>
          </a:p>
        </p:txBody>
      </p:sp>
      <p:pic>
        <p:nvPicPr>
          <p:cNvPr id="12" name="ceos_logo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22789" y="1217405"/>
            <a:ext cx="2507906" cy="993132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Shape 10"/>
          <p:cNvSpPr txBox="1">
            <a:spLocks/>
          </p:cNvSpPr>
          <p:nvPr/>
        </p:nvSpPr>
        <p:spPr>
          <a:xfrm>
            <a:off x="622789" y="2246634"/>
            <a:ext cx="2806211" cy="210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>
            <a:lvl1pPr algn="l">
              <a:defRPr sz="4200" b="1">
                <a:solidFill>
                  <a:srgbClr val="FFFFFF"/>
                </a:solidFill>
                <a:latin typeface="Droid Serif"/>
                <a:ea typeface="Droid Serif"/>
                <a:cs typeface="Droid Serif"/>
                <a:sym typeface="Droid Serif"/>
              </a:defRPr>
            </a:lvl1pPr>
            <a:lvl2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2pPr>
            <a:lvl3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3pPr>
            <a:lvl4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4pPr>
            <a:lvl5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5pPr>
            <a:lvl6pPr indent="4572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6pPr>
            <a:lvl7pPr indent="9144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7pPr>
            <a:lvl8pPr indent="13716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8pPr>
            <a:lvl9pPr indent="18288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9pPr>
          </a:lstStyle>
          <a:p>
            <a:pPr defTabSz="914400">
              <a:defRPr sz="1800" b="0">
                <a:solidFill>
                  <a:srgbClr val="000000"/>
                </a:solidFill>
              </a:defRPr>
            </a:pPr>
            <a:r>
              <a:rPr lang="en-US" sz="1050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</a:rPr>
              <a:t>Committee on Earth Observation Satellites</a:t>
            </a:r>
            <a:endParaRPr lang="en-US" sz="1050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564934" cy="779721"/>
          </a:xfrm>
        </p:spPr>
        <p:txBody>
          <a:bodyPr/>
          <a:lstStyle/>
          <a:p>
            <a:pPr algn="ctr"/>
            <a:r>
              <a:rPr lang="en-GB" dirty="0" smtClean="0"/>
              <a:t>Sentinel-3A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1143000"/>
            <a:ext cx="78603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solidFill>
                  <a:schemeClr val="tx2"/>
                </a:solidFill>
              </a:rPr>
              <a:t>CODA – Status at end Jan 2017: </a:t>
            </a:r>
          </a:p>
          <a:p>
            <a:endParaRPr lang="en-GB" sz="1800" dirty="0" smtClean="0">
              <a:solidFill>
                <a:schemeClr val="tx2"/>
              </a:solidFill>
            </a:endParaRPr>
          </a:p>
          <a:p>
            <a:pPr marL="628650" lvl="1" indent="-185738">
              <a:buFont typeface="Arial" pitchFamily="34" charset="0"/>
              <a:buChar char="•"/>
            </a:pPr>
            <a:r>
              <a:rPr lang="en-GB" sz="1800" dirty="0" smtClean="0">
                <a:solidFill>
                  <a:schemeClr val="tx2"/>
                </a:solidFill>
              </a:rPr>
              <a:t>1000 registered with 212 active users (including internal) downloading 104TB in Q1.</a:t>
            </a:r>
          </a:p>
          <a:p>
            <a:pPr marL="625475" lvl="1" indent="-182563">
              <a:buFont typeface="Arial" pitchFamily="34" charset="0"/>
              <a:buChar char="•"/>
              <a:tabLst>
                <a:tab pos="625475" algn="l"/>
              </a:tabLst>
            </a:pPr>
            <a:r>
              <a:rPr lang="en-GB" sz="1800" dirty="0" smtClean="0">
                <a:solidFill>
                  <a:schemeClr val="tx2"/>
                </a:solidFill>
              </a:rPr>
              <a:t>Download by user type (externals only): 95% of data are downloaded by researchers and 2% by commercial users</a:t>
            </a:r>
          </a:p>
        </p:txBody>
      </p:sp>
      <p:graphicFrame>
        <p:nvGraphicFramePr>
          <p:cNvPr id="5" name="Chart 4"/>
          <p:cNvGraphicFramePr/>
          <p:nvPr/>
        </p:nvGraphicFramePr>
        <p:xfrm>
          <a:off x="559922" y="2743202"/>
          <a:ext cx="7128559" cy="3570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66800" y="76200"/>
            <a:ext cx="8564934" cy="779721"/>
          </a:xfrm>
        </p:spPr>
        <p:txBody>
          <a:bodyPr/>
          <a:lstStyle/>
          <a:p>
            <a:r>
              <a:rPr lang="de-DE" sz="2000" dirty="0" smtClean="0"/>
              <a:t>EUMETSAT‘s Web Map Service - EUMETView </a:t>
            </a:r>
            <a:endParaRPr lang="en-GB" sz="2000" dirty="0"/>
          </a:p>
        </p:txBody>
      </p:sp>
      <p:pic>
        <p:nvPicPr>
          <p:cNvPr id="367618" name="img398234" descr="12a1571e-3531-4b1c-97d9-ad4ca03905e3"/>
          <p:cNvPicPr>
            <a:picLocks noChangeAspect="1" noChangeArrowheads="1"/>
          </p:cNvPicPr>
          <p:nvPr/>
        </p:nvPicPr>
        <p:blipFill>
          <a:blip r:embed="rId3" cstate="print"/>
          <a:srcRect b="3338"/>
          <a:stretch>
            <a:fillRect/>
          </a:stretch>
        </p:blipFill>
        <p:spPr bwMode="auto">
          <a:xfrm>
            <a:off x="3505200" y="850798"/>
            <a:ext cx="5685550" cy="3340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3489705" cy="5329099"/>
          </a:xfrm>
        </p:spPr>
        <p:txBody>
          <a:bodyPr>
            <a:normAutofit/>
          </a:bodyPr>
          <a:lstStyle/>
          <a:p>
            <a:r>
              <a:rPr lang="de-DE" sz="2000" dirty="0" smtClean="0"/>
              <a:t>OGC conform</a:t>
            </a:r>
          </a:p>
          <a:p>
            <a:r>
              <a:rPr lang="de-DE" sz="2000" dirty="0" smtClean="0"/>
              <a:t>Multi mission</a:t>
            </a:r>
          </a:p>
          <a:p>
            <a:r>
              <a:rPr lang="de-DE" sz="2000" dirty="0" smtClean="0"/>
              <a:t>Visualize it in your browser through EUMETView website or through your own GIS client </a:t>
            </a:r>
          </a:p>
          <a:p>
            <a:pPr>
              <a:buNone/>
            </a:pPr>
            <a:endParaRPr lang="de-DE" sz="2000" dirty="0" smtClean="0"/>
          </a:p>
          <a:p>
            <a:r>
              <a:rPr lang="de-DE" sz="2000" dirty="0" smtClean="0"/>
              <a:t>Sneak preview of an OLCI L1 RGB in QGIS Software Package on the right</a:t>
            </a:r>
            <a:endParaRPr lang="en-GB" sz="2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733800" y="4191000"/>
            <a:ext cx="5057029" cy="2370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de-DE" sz="2000" b="0" kern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Daily usage around 350 unique users and growing.  User breakdown b</a:t>
            </a:r>
            <a:r>
              <a:rPr lang="en-GB" sz="2000" b="0" kern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y continent:               </a:t>
            </a:r>
          </a:p>
          <a:p>
            <a:endParaRPr lang="en-GB" sz="1800" b="0" kern="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sz="2000" b="0" kern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- Europe    56.21 %</a:t>
            </a:r>
          </a:p>
          <a:p>
            <a:r>
              <a:rPr lang="en-GB" sz="2000" b="0" kern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- Asia (including middle east) 27.66 %</a:t>
            </a:r>
          </a:p>
          <a:p>
            <a:r>
              <a:rPr lang="en-GB" sz="2000" b="0" kern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- Africa     8.89 %</a:t>
            </a:r>
          </a:p>
          <a:p>
            <a:r>
              <a:rPr lang="en-GB" sz="2000" b="0" kern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- America    6.51 %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de-DE" sz="2000" b="0" kern="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1066800" y="210879"/>
            <a:ext cx="8564934" cy="779721"/>
          </a:xfrm>
        </p:spPr>
        <p:txBody>
          <a:bodyPr/>
          <a:lstStyle/>
          <a:p>
            <a:r>
              <a:rPr lang="en-GB" sz="2000" dirty="0" smtClean="0"/>
              <a:t>EUMETSAT’s Archive Data Ordering Service</a:t>
            </a:r>
            <a:endParaRPr lang="en-GB" sz="2000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321626" y="1252803"/>
            <a:ext cx="5164774" cy="5376597"/>
          </a:xfrm>
          <a:prstGeom prst="rect">
            <a:avLst/>
          </a:prstGeom>
        </p:spPr>
        <p:txBody>
          <a:bodyPr vert="horz" lIns="107287" tIns="53643" rIns="107287" bIns="53643" rtlCol="0">
            <a:noAutofit/>
          </a:bodyPr>
          <a:lstStyle/>
          <a:p>
            <a:pPr marL="402325" indent="-402325" defTabSz="1072866" eaLnBrk="0" hangingPunct="0">
              <a:spcAft>
                <a:spcPts val="704"/>
              </a:spcAft>
              <a:buFont typeface="Arial" panose="020B0604020202020204" pitchFamily="34" charset="0"/>
              <a:buChar char="•"/>
              <a:defRPr/>
            </a:pPr>
            <a:endParaRPr lang="en-GB" altLang="fr-FR" sz="1600" b="0" dirty="0" smtClean="0">
              <a:solidFill>
                <a:schemeClr val="tx2"/>
              </a:solidFill>
              <a:latin typeface="+mn-lt"/>
            </a:endParaRPr>
          </a:p>
          <a:p>
            <a:pPr marL="402325" indent="-402325" defTabSz="1072866" eaLnBrk="0" hangingPunct="0">
              <a:spcAft>
                <a:spcPts val="704"/>
              </a:spcAft>
              <a:buFont typeface="Arial" panose="020B0604020202020204" pitchFamily="34" charset="0"/>
              <a:buChar char="•"/>
              <a:defRPr/>
            </a:pPr>
            <a:r>
              <a:rPr lang="en-GB" altLang="fr-FR" sz="1600" b="0" dirty="0" smtClean="0">
                <a:solidFill>
                  <a:schemeClr val="tx2"/>
                </a:solidFill>
                <a:latin typeface="+mn-lt"/>
              </a:rPr>
              <a:t>The Data Centre provides access to the long-term archive of S3 and EUMETSAT mission data.</a:t>
            </a:r>
          </a:p>
          <a:p>
            <a:pPr marL="402325" indent="-402325" defTabSz="1072866" eaLnBrk="0" hangingPunct="0">
              <a:spcAft>
                <a:spcPts val="704"/>
              </a:spcAft>
              <a:buFont typeface="Arial" panose="020B0604020202020204" pitchFamily="34" charset="0"/>
              <a:buChar char="•"/>
              <a:defRPr/>
            </a:pPr>
            <a:endParaRPr lang="en-US" altLang="fr-FR" sz="1600" dirty="0" smtClean="0">
              <a:solidFill>
                <a:schemeClr val="tx2"/>
              </a:solidFill>
            </a:endParaRPr>
          </a:p>
          <a:p>
            <a:pPr marL="402325" indent="-402325" defTabSz="1072866" eaLnBrk="0" hangingPunct="0">
              <a:spcAft>
                <a:spcPts val="704"/>
              </a:spcAft>
              <a:defRPr/>
            </a:pPr>
            <a:r>
              <a:rPr lang="en-US" altLang="fr-FR" sz="1600" dirty="0" smtClean="0">
                <a:solidFill>
                  <a:schemeClr val="tx2"/>
                </a:solidFill>
                <a:latin typeface="+mn-lt"/>
              </a:rPr>
              <a:t>Key Features:</a:t>
            </a:r>
            <a:endParaRPr lang="en-GB" altLang="fr-FR" sz="1600" dirty="0" smtClean="0">
              <a:solidFill>
                <a:schemeClr val="tx2"/>
              </a:solidFill>
              <a:latin typeface="+mn-lt"/>
            </a:endParaRPr>
          </a:p>
          <a:p>
            <a:pPr marL="402325" indent="-402325" eaLnBrk="0" hangingPunct="0">
              <a:spcAft>
                <a:spcPts val="704"/>
              </a:spcAft>
              <a:buFont typeface="Arial" panose="020B0604020202020204" pitchFamily="34" charset="0"/>
              <a:buChar char="•"/>
            </a:pPr>
            <a:r>
              <a:rPr lang="en-GB" altLang="fr-FR" sz="1600" b="0" dirty="0" smtClean="0">
                <a:solidFill>
                  <a:schemeClr val="tx2"/>
                </a:solidFill>
                <a:latin typeface="+mn-lt"/>
              </a:rPr>
              <a:t>Order options allow you to select your chosen format, spatial and spectral sub-setting and apply data compression;</a:t>
            </a:r>
          </a:p>
          <a:p>
            <a:pPr marL="402325" indent="-402325" eaLnBrk="0" hangingPunct="0">
              <a:spcAft>
                <a:spcPts val="704"/>
              </a:spcAft>
              <a:buFont typeface="Arial" panose="020B0604020202020204" pitchFamily="34" charset="0"/>
              <a:buChar char="•"/>
            </a:pPr>
            <a:r>
              <a:rPr lang="en-US" altLang="fr-FR" sz="1600" b="0" dirty="0" smtClean="0">
                <a:solidFill>
                  <a:schemeClr val="tx2"/>
                </a:solidFill>
                <a:latin typeface="+mn-lt"/>
              </a:rPr>
              <a:t>Orders are automatically processed and smaller orders are delivered within a few hours;</a:t>
            </a:r>
            <a:endParaRPr lang="en-GB" altLang="fr-FR" sz="1600" b="0" dirty="0" smtClean="0">
              <a:solidFill>
                <a:schemeClr val="tx2"/>
              </a:solidFill>
              <a:latin typeface="+mn-lt"/>
            </a:endParaRPr>
          </a:p>
          <a:p>
            <a:pPr marL="402325" indent="-402325" eaLnBrk="0" hangingPunct="0">
              <a:spcAft>
                <a:spcPts val="704"/>
              </a:spcAft>
              <a:buFont typeface="Arial" panose="020B0604020202020204" pitchFamily="34" charset="0"/>
              <a:buChar char="•"/>
            </a:pPr>
            <a:r>
              <a:rPr lang="en-GB" altLang="fr-FR" sz="1600" b="0" dirty="0" smtClean="0">
                <a:solidFill>
                  <a:schemeClr val="tx2"/>
                </a:solidFill>
                <a:latin typeface="+mn-lt"/>
              </a:rPr>
              <a:t>Resulting data can be retrieved from an online server (http-download) or via offline media, depending on the volume of data requested;</a:t>
            </a:r>
          </a:p>
          <a:p>
            <a:pPr marL="402325" indent="-402325" defTabSz="1072866" eaLnBrk="0" hangingPunct="0">
              <a:spcAft>
                <a:spcPts val="704"/>
              </a:spcAft>
              <a:buFont typeface="Arial" panose="020B0604020202020204" pitchFamily="34" charset="0"/>
              <a:buChar char="•"/>
              <a:defRPr/>
            </a:pPr>
            <a:r>
              <a:rPr lang="en-US" altLang="fr-FR" sz="1600" b="0" dirty="0" smtClean="0">
                <a:solidFill>
                  <a:schemeClr val="tx2"/>
                </a:solidFill>
                <a:latin typeface="+mn-lt"/>
              </a:rPr>
              <a:t>The Data Centre catalogue spans the whole satellite mission life. It </a:t>
            </a:r>
            <a:r>
              <a:rPr lang="en-GB" altLang="fr-FR" sz="1600" b="0" dirty="0" smtClean="0">
                <a:solidFill>
                  <a:schemeClr val="tx2"/>
                </a:solidFill>
                <a:latin typeface="+mn-lt"/>
              </a:rPr>
              <a:t>guarantees the long-term preservation of these data which are critical for the generation of climate data records.</a:t>
            </a:r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710"/>
          <a:stretch>
            <a:fillRect/>
          </a:stretch>
        </p:blipFill>
        <p:spPr bwMode="auto">
          <a:xfrm>
            <a:off x="5828803" y="1157592"/>
            <a:ext cx="2236290" cy="4001786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82287" y="1129894"/>
            <a:ext cx="923381" cy="535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6364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838200" y="152400"/>
            <a:ext cx="8564934" cy="779721"/>
          </a:xfrm>
        </p:spPr>
        <p:txBody>
          <a:bodyPr/>
          <a:lstStyle/>
          <a:p>
            <a:r>
              <a:rPr lang="en-GB" sz="2000" dirty="0" smtClean="0"/>
              <a:t>http://www.eumetsat.int/Copernicus/AccessData</a:t>
            </a:r>
            <a:endParaRPr lang="en-GB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447800"/>
            <a:ext cx="6715125" cy="4835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Quad Arrow Callout 17"/>
          <p:cNvSpPr/>
          <p:nvPr/>
        </p:nvSpPr>
        <p:spPr bwMode="auto">
          <a:xfrm>
            <a:off x="2328986" y="2709332"/>
            <a:ext cx="4282830" cy="2819401"/>
          </a:xfrm>
          <a:prstGeom prst="quadArrowCallou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9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-1447800" y="134679"/>
            <a:ext cx="9144000" cy="779721"/>
          </a:xfrm>
        </p:spPr>
        <p:txBody>
          <a:bodyPr/>
          <a:lstStyle/>
          <a:p>
            <a:r>
              <a:rPr lang="en-GB" sz="2000" dirty="0" smtClean="0"/>
              <a:t>EUMETSAT Copernicus Data User Communities</a:t>
            </a:r>
            <a:endParaRPr lang="en-GB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446583" y="3454399"/>
            <a:ext cx="2047633" cy="1384995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Sentinel and EUMETSAT Contribution Mission Data (including Third Party Mission Data) </a:t>
            </a:r>
          </a:p>
          <a:p>
            <a:pPr algn="ctr"/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992" y="3496744"/>
            <a:ext cx="2008554" cy="1452384"/>
          </a:xfrm>
          <a:prstGeom prst="cloud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International Partners 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(NOAA and GE)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2861" y="795865"/>
            <a:ext cx="2008554" cy="1780342"/>
          </a:xfrm>
          <a:prstGeom prst="cloud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Copernicus Marine Environmental Monitoring  Service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21046" y="2319868"/>
            <a:ext cx="2008554" cy="796469"/>
          </a:xfrm>
          <a:prstGeom prst="cloud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Scientific  Communities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30386" y="5156209"/>
            <a:ext cx="2008554" cy="796469"/>
          </a:xfrm>
          <a:prstGeom prst="cloud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African Marine Users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989" y="5647274"/>
            <a:ext cx="2008554" cy="796469"/>
          </a:xfrm>
          <a:prstGeom prst="cloud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African Land Users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18875" y="1253065"/>
            <a:ext cx="2008554" cy="796469"/>
          </a:xfrm>
          <a:prstGeom prst="cloud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National Met. Services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36674" y="4529675"/>
            <a:ext cx="2008554" cy="796469"/>
          </a:xfrm>
          <a:prstGeom prst="cloud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Validation Teams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73908" y="1803399"/>
            <a:ext cx="2008554" cy="1452384"/>
          </a:xfrm>
          <a:prstGeom prst="cloud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Copernicus Atmosphere Monitoring 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Service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19569" y="795864"/>
            <a:ext cx="2008554" cy="1452384"/>
          </a:xfrm>
          <a:prstGeom prst="cloud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Copernicus Global Land Monitoring Service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30095" y="5655752"/>
            <a:ext cx="2008554" cy="796469"/>
          </a:xfrm>
          <a:prstGeom prst="cloud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Commercial Entities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16430" y="3750734"/>
            <a:ext cx="2008554" cy="468511"/>
          </a:xfrm>
          <a:prstGeom prst="cloud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Researchers</a:t>
            </a:r>
            <a:endParaRPr lang="en-GB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78220" y="304800"/>
            <a:ext cx="9045820" cy="822251"/>
          </a:xfrm>
        </p:spPr>
        <p:txBody>
          <a:bodyPr/>
          <a:lstStyle/>
          <a:p>
            <a:r>
              <a:rPr lang="en-US" sz="2400" dirty="0" smtClean="0"/>
              <a:t>Future plans – EUMETSAT DIAS (1/2)</a:t>
            </a:r>
            <a:endParaRPr lang="en-GB" sz="2400" dirty="0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6939" y="2699809"/>
            <a:ext cx="4245708" cy="2803524"/>
          </a:xfrm>
          <a:prstGeom prst="rect">
            <a:avLst/>
          </a:prstGeom>
          <a:noFill/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892431" y="5638800"/>
            <a:ext cx="4074258" cy="81351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1600" dirty="0" smtClean="0"/>
              <a:t>DIAS - A </a:t>
            </a:r>
            <a:r>
              <a:rPr lang="en-US" sz="1600" dirty="0"/>
              <a:t>more “physical” view </a:t>
            </a:r>
            <a:endParaRPr lang="en-US" sz="1600" dirty="0" smtClean="0"/>
          </a:p>
          <a:p>
            <a:pPr algn="ctr">
              <a:buNone/>
            </a:pPr>
            <a:r>
              <a:rPr lang="en-US" sz="1600" dirty="0" smtClean="0"/>
              <a:t> </a:t>
            </a:r>
            <a:r>
              <a:rPr lang="en-US" sz="1600" dirty="0"/>
              <a:t>Network and interoperability</a:t>
            </a: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3060"/>
          <a:stretch>
            <a:fillRect/>
          </a:stretch>
        </p:blipFill>
        <p:spPr bwMode="auto">
          <a:xfrm>
            <a:off x="118795" y="1356063"/>
            <a:ext cx="4462975" cy="3139737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4357076" y="137160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en-US" sz="1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Overall goal: Improve user uptake, promote widespread usage of Copernicus Data, actively support emergence of new activities, businesses, applications, etc…</a:t>
            </a:r>
          </a:p>
        </p:txBody>
      </p:sp>
      <p:pic>
        <p:nvPicPr>
          <p:cNvPr id="6146" name="Picture 2" descr="Mercator Océan – Ocean Forecaster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78027"/>
            <a:ext cx="2133600" cy="1553592"/>
          </a:xfrm>
          <a:prstGeom prst="rect">
            <a:avLst/>
          </a:prstGeom>
          <a:noFill/>
        </p:spPr>
      </p:pic>
      <p:pic>
        <p:nvPicPr>
          <p:cNvPr id="6148" name="Picture 4" descr="Résultat de recherche d'images pour &quot;ECMWF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8400" y="5486400"/>
            <a:ext cx="2438400" cy="7315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47800" y="381000"/>
            <a:ext cx="9045820" cy="822251"/>
          </a:xfrm>
        </p:spPr>
        <p:txBody>
          <a:bodyPr/>
          <a:lstStyle/>
          <a:p>
            <a:r>
              <a:rPr lang="en-US" sz="2400" dirty="0" smtClean="0"/>
              <a:t>Future plans – EUMETSAT DIAS (2/2)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185" y="1163637"/>
            <a:ext cx="8720504" cy="588963"/>
          </a:xfrm>
        </p:spPr>
        <p:txBody>
          <a:bodyPr>
            <a:normAutofit/>
          </a:bodyPr>
          <a:lstStyle/>
          <a:p>
            <a:r>
              <a:rPr lang="en-US" dirty="0"/>
              <a:t>Development Logic – Schedule Overview:</a:t>
            </a:r>
          </a:p>
          <a:p>
            <a:endParaRPr lang="en-US" dirty="0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 bwMode="auto">
          <a:xfrm>
            <a:off x="571500" y="1543051"/>
            <a:ext cx="8255977" cy="4619625"/>
            <a:chOff x="390" y="972"/>
            <a:chExt cx="5634" cy="2910"/>
          </a:xfrm>
        </p:grpSpPr>
        <p:sp>
          <p:nvSpPr>
            <p:cNvPr id="21506" name="AutoShape 2"/>
            <p:cNvSpPr>
              <a:spLocks noChangeAspect="1" noChangeArrowheads="1" noTextEdit="1"/>
            </p:cNvSpPr>
            <p:nvPr/>
          </p:nvSpPr>
          <p:spPr bwMode="auto">
            <a:xfrm>
              <a:off x="390" y="972"/>
              <a:ext cx="5634" cy="29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08" name="Freeform 4"/>
            <p:cNvSpPr>
              <a:spLocks/>
            </p:cNvSpPr>
            <p:nvPr/>
          </p:nvSpPr>
          <p:spPr bwMode="auto">
            <a:xfrm>
              <a:off x="523" y="2382"/>
              <a:ext cx="4417" cy="938"/>
            </a:xfrm>
            <a:custGeom>
              <a:avLst/>
              <a:gdLst/>
              <a:ahLst/>
              <a:cxnLst>
                <a:cxn ang="0">
                  <a:pos x="0" y="363"/>
                </a:cxn>
                <a:cxn ang="0">
                  <a:pos x="363" y="0"/>
                </a:cxn>
                <a:cxn ang="0">
                  <a:pos x="363" y="0"/>
                </a:cxn>
                <a:cxn ang="0">
                  <a:pos x="363" y="0"/>
                </a:cxn>
                <a:cxn ang="0">
                  <a:pos x="10038" y="0"/>
                </a:cxn>
                <a:cxn ang="0">
                  <a:pos x="10038" y="0"/>
                </a:cxn>
                <a:cxn ang="0">
                  <a:pos x="10400" y="363"/>
                </a:cxn>
                <a:cxn ang="0">
                  <a:pos x="10400" y="363"/>
                </a:cxn>
                <a:cxn ang="0">
                  <a:pos x="10400" y="363"/>
                </a:cxn>
                <a:cxn ang="0">
                  <a:pos x="10400" y="1814"/>
                </a:cxn>
                <a:cxn ang="0">
                  <a:pos x="10400" y="1814"/>
                </a:cxn>
                <a:cxn ang="0">
                  <a:pos x="10038" y="2176"/>
                </a:cxn>
                <a:cxn ang="0">
                  <a:pos x="10038" y="2176"/>
                </a:cxn>
                <a:cxn ang="0">
                  <a:pos x="10038" y="2176"/>
                </a:cxn>
                <a:cxn ang="0">
                  <a:pos x="363" y="2176"/>
                </a:cxn>
                <a:cxn ang="0">
                  <a:pos x="363" y="2176"/>
                </a:cxn>
                <a:cxn ang="0">
                  <a:pos x="0" y="1814"/>
                </a:cxn>
                <a:cxn ang="0">
                  <a:pos x="0" y="1814"/>
                </a:cxn>
                <a:cxn ang="0">
                  <a:pos x="0" y="363"/>
                </a:cxn>
              </a:cxnLst>
              <a:rect l="0" t="0" r="r" b="b"/>
              <a:pathLst>
                <a:path w="10400" h="2176">
                  <a:moveTo>
                    <a:pt x="0" y="363"/>
                  </a:moveTo>
                  <a:cubicBezTo>
                    <a:pt x="0" y="163"/>
                    <a:pt x="163" y="0"/>
                    <a:pt x="363" y="0"/>
                  </a:cubicBezTo>
                  <a:cubicBezTo>
                    <a:pt x="363" y="0"/>
                    <a:pt x="363" y="0"/>
                    <a:pt x="363" y="0"/>
                  </a:cubicBezTo>
                  <a:lnTo>
                    <a:pt x="363" y="0"/>
                  </a:lnTo>
                  <a:lnTo>
                    <a:pt x="10038" y="0"/>
                  </a:lnTo>
                  <a:lnTo>
                    <a:pt x="10038" y="0"/>
                  </a:lnTo>
                  <a:cubicBezTo>
                    <a:pt x="10238" y="0"/>
                    <a:pt x="10400" y="163"/>
                    <a:pt x="10400" y="363"/>
                  </a:cubicBezTo>
                  <a:cubicBezTo>
                    <a:pt x="10400" y="363"/>
                    <a:pt x="10400" y="363"/>
                    <a:pt x="10400" y="363"/>
                  </a:cubicBezTo>
                  <a:lnTo>
                    <a:pt x="10400" y="363"/>
                  </a:lnTo>
                  <a:lnTo>
                    <a:pt x="10400" y="1814"/>
                  </a:lnTo>
                  <a:lnTo>
                    <a:pt x="10400" y="1814"/>
                  </a:lnTo>
                  <a:cubicBezTo>
                    <a:pt x="10400" y="2014"/>
                    <a:pt x="10238" y="2176"/>
                    <a:pt x="10038" y="2176"/>
                  </a:cubicBezTo>
                  <a:cubicBezTo>
                    <a:pt x="10038" y="2176"/>
                    <a:pt x="10038" y="2176"/>
                    <a:pt x="10038" y="2176"/>
                  </a:cubicBezTo>
                  <a:lnTo>
                    <a:pt x="10038" y="2176"/>
                  </a:lnTo>
                  <a:lnTo>
                    <a:pt x="363" y="2176"/>
                  </a:lnTo>
                  <a:lnTo>
                    <a:pt x="363" y="2176"/>
                  </a:lnTo>
                  <a:cubicBezTo>
                    <a:pt x="163" y="2176"/>
                    <a:pt x="0" y="2014"/>
                    <a:pt x="0" y="1814"/>
                  </a:cubicBezTo>
                  <a:cubicBezTo>
                    <a:pt x="0" y="1814"/>
                    <a:pt x="0" y="1814"/>
                    <a:pt x="0" y="1814"/>
                  </a:cubicBezTo>
                  <a:lnTo>
                    <a:pt x="0" y="363"/>
                  </a:lnTo>
                  <a:close/>
                </a:path>
              </a:pathLst>
            </a:custGeom>
            <a:solidFill>
              <a:srgbClr val="FCD5B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09" name="Freeform 5"/>
            <p:cNvSpPr>
              <a:spLocks/>
            </p:cNvSpPr>
            <p:nvPr/>
          </p:nvSpPr>
          <p:spPr bwMode="auto">
            <a:xfrm>
              <a:off x="523" y="1389"/>
              <a:ext cx="4417" cy="421"/>
            </a:xfrm>
            <a:custGeom>
              <a:avLst/>
              <a:gdLst/>
              <a:ahLst/>
              <a:cxnLst>
                <a:cxn ang="0">
                  <a:pos x="0" y="163"/>
                </a:cxn>
                <a:cxn ang="0">
                  <a:pos x="163" y="0"/>
                </a:cxn>
                <a:cxn ang="0">
                  <a:pos x="163" y="0"/>
                </a:cxn>
                <a:cxn ang="0">
                  <a:pos x="163" y="0"/>
                </a:cxn>
                <a:cxn ang="0">
                  <a:pos x="10238" y="0"/>
                </a:cxn>
                <a:cxn ang="0">
                  <a:pos x="10238" y="0"/>
                </a:cxn>
                <a:cxn ang="0">
                  <a:pos x="10400" y="163"/>
                </a:cxn>
                <a:cxn ang="0">
                  <a:pos x="10400" y="163"/>
                </a:cxn>
                <a:cxn ang="0">
                  <a:pos x="10400" y="163"/>
                </a:cxn>
                <a:cxn ang="0">
                  <a:pos x="10400" y="814"/>
                </a:cxn>
                <a:cxn ang="0">
                  <a:pos x="10400" y="814"/>
                </a:cxn>
                <a:cxn ang="0">
                  <a:pos x="10238" y="976"/>
                </a:cxn>
                <a:cxn ang="0">
                  <a:pos x="10238" y="976"/>
                </a:cxn>
                <a:cxn ang="0">
                  <a:pos x="10238" y="976"/>
                </a:cxn>
                <a:cxn ang="0">
                  <a:pos x="163" y="976"/>
                </a:cxn>
                <a:cxn ang="0">
                  <a:pos x="163" y="976"/>
                </a:cxn>
                <a:cxn ang="0">
                  <a:pos x="0" y="814"/>
                </a:cxn>
                <a:cxn ang="0">
                  <a:pos x="0" y="814"/>
                </a:cxn>
                <a:cxn ang="0">
                  <a:pos x="0" y="163"/>
                </a:cxn>
              </a:cxnLst>
              <a:rect l="0" t="0" r="r" b="b"/>
              <a:pathLst>
                <a:path w="10400" h="976">
                  <a:moveTo>
                    <a:pt x="0" y="163"/>
                  </a:moveTo>
                  <a:cubicBezTo>
                    <a:pt x="0" y="73"/>
                    <a:pt x="73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lnTo>
                    <a:pt x="163" y="0"/>
                  </a:lnTo>
                  <a:lnTo>
                    <a:pt x="10238" y="0"/>
                  </a:lnTo>
                  <a:lnTo>
                    <a:pt x="10238" y="0"/>
                  </a:lnTo>
                  <a:cubicBezTo>
                    <a:pt x="10328" y="0"/>
                    <a:pt x="10400" y="73"/>
                    <a:pt x="10400" y="163"/>
                  </a:cubicBezTo>
                  <a:cubicBezTo>
                    <a:pt x="10400" y="163"/>
                    <a:pt x="10400" y="163"/>
                    <a:pt x="10400" y="163"/>
                  </a:cubicBezTo>
                  <a:lnTo>
                    <a:pt x="10400" y="163"/>
                  </a:lnTo>
                  <a:lnTo>
                    <a:pt x="10400" y="814"/>
                  </a:lnTo>
                  <a:lnTo>
                    <a:pt x="10400" y="814"/>
                  </a:lnTo>
                  <a:cubicBezTo>
                    <a:pt x="10400" y="904"/>
                    <a:pt x="10328" y="976"/>
                    <a:pt x="10238" y="976"/>
                  </a:cubicBezTo>
                  <a:cubicBezTo>
                    <a:pt x="10238" y="976"/>
                    <a:pt x="10238" y="976"/>
                    <a:pt x="10238" y="976"/>
                  </a:cubicBezTo>
                  <a:lnTo>
                    <a:pt x="10238" y="976"/>
                  </a:lnTo>
                  <a:lnTo>
                    <a:pt x="163" y="976"/>
                  </a:lnTo>
                  <a:lnTo>
                    <a:pt x="163" y="976"/>
                  </a:lnTo>
                  <a:cubicBezTo>
                    <a:pt x="73" y="976"/>
                    <a:pt x="0" y="904"/>
                    <a:pt x="0" y="814"/>
                  </a:cubicBezTo>
                  <a:cubicBezTo>
                    <a:pt x="0" y="814"/>
                    <a:pt x="0" y="814"/>
                    <a:pt x="0" y="814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B9CDE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10" name="Rectangle 6"/>
            <p:cNvSpPr>
              <a:spLocks noChangeArrowheads="1"/>
            </p:cNvSpPr>
            <p:nvPr/>
          </p:nvSpPr>
          <p:spPr bwMode="auto">
            <a:xfrm>
              <a:off x="570" y="1289"/>
              <a:ext cx="7" cy="2451"/>
            </a:xfrm>
            <a:prstGeom prst="rect">
              <a:avLst/>
            </a:pr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11" name="Rectangle 7"/>
            <p:cNvSpPr>
              <a:spLocks noChangeArrowheads="1"/>
            </p:cNvSpPr>
            <p:nvPr/>
          </p:nvSpPr>
          <p:spPr bwMode="auto">
            <a:xfrm>
              <a:off x="1603" y="1289"/>
              <a:ext cx="7" cy="2451"/>
            </a:xfrm>
            <a:prstGeom prst="rect">
              <a:avLst/>
            </a:pr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12" name="Rectangle 8"/>
            <p:cNvSpPr>
              <a:spLocks noChangeArrowheads="1"/>
            </p:cNvSpPr>
            <p:nvPr/>
          </p:nvSpPr>
          <p:spPr bwMode="auto">
            <a:xfrm>
              <a:off x="2629" y="1289"/>
              <a:ext cx="7" cy="2451"/>
            </a:xfrm>
            <a:prstGeom prst="rect">
              <a:avLst/>
            </a:pr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13" name="Rectangle 9"/>
            <p:cNvSpPr>
              <a:spLocks noChangeArrowheads="1"/>
            </p:cNvSpPr>
            <p:nvPr/>
          </p:nvSpPr>
          <p:spPr bwMode="auto">
            <a:xfrm>
              <a:off x="3656" y="1289"/>
              <a:ext cx="6" cy="2451"/>
            </a:xfrm>
            <a:prstGeom prst="rect">
              <a:avLst/>
            </a:pr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14" name="Rectangle 10"/>
            <p:cNvSpPr>
              <a:spLocks noChangeArrowheads="1"/>
            </p:cNvSpPr>
            <p:nvPr/>
          </p:nvSpPr>
          <p:spPr bwMode="auto">
            <a:xfrm>
              <a:off x="4682" y="1289"/>
              <a:ext cx="7" cy="2451"/>
            </a:xfrm>
            <a:prstGeom prst="rect">
              <a:avLst/>
            </a:pr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15" name="Rectangle 11"/>
            <p:cNvSpPr>
              <a:spLocks noChangeArrowheads="1"/>
            </p:cNvSpPr>
            <p:nvPr/>
          </p:nvSpPr>
          <p:spPr bwMode="auto">
            <a:xfrm>
              <a:off x="781" y="3527"/>
              <a:ext cx="611" cy="214"/>
            </a:xfrm>
            <a:prstGeom prst="rect">
              <a:avLst/>
            </a:prstGeom>
            <a:solidFill>
              <a:srgbClr val="31859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16" name="Rectangle 12"/>
            <p:cNvSpPr>
              <a:spLocks noChangeArrowheads="1"/>
            </p:cNvSpPr>
            <p:nvPr/>
          </p:nvSpPr>
          <p:spPr bwMode="auto">
            <a:xfrm>
              <a:off x="928" y="3530"/>
              <a:ext cx="372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2017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17" name="Rectangle 13"/>
            <p:cNvSpPr>
              <a:spLocks noChangeArrowheads="1"/>
            </p:cNvSpPr>
            <p:nvPr/>
          </p:nvSpPr>
          <p:spPr bwMode="auto">
            <a:xfrm>
              <a:off x="1807" y="3527"/>
              <a:ext cx="618" cy="214"/>
            </a:xfrm>
            <a:prstGeom prst="rect">
              <a:avLst/>
            </a:prstGeom>
            <a:solidFill>
              <a:srgbClr val="31859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18" name="Rectangle 14"/>
            <p:cNvSpPr>
              <a:spLocks noChangeArrowheads="1"/>
            </p:cNvSpPr>
            <p:nvPr/>
          </p:nvSpPr>
          <p:spPr bwMode="auto">
            <a:xfrm>
              <a:off x="1956" y="3530"/>
              <a:ext cx="372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2018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19" name="Rectangle 15"/>
            <p:cNvSpPr>
              <a:spLocks noChangeArrowheads="1"/>
            </p:cNvSpPr>
            <p:nvPr/>
          </p:nvSpPr>
          <p:spPr bwMode="auto">
            <a:xfrm>
              <a:off x="2833" y="3527"/>
              <a:ext cx="619" cy="214"/>
            </a:xfrm>
            <a:prstGeom prst="rect">
              <a:avLst/>
            </a:prstGeom>
            <a:solidFill>
              <a:srgbClr val="31859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20" name="Rectangle 16"/>
            <p:cNvSpPr>
              <a:spLocks noChangeArrowheads="1"/>
            </p:cNvSpPr>
            <p:nvPr/>
          </p:nvSpPr>
          <p:spPr bwMode="auto">
            <a:xfrm>
              <a:off x="2984" y="3530"/>
              <a:ext cx="372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2019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21" name="Rectangle 17"/>
            <p:cNvSpPr>
              <a:spLocks noChangeArrowheads="1"/>
            </p:cNvSpPr>
            <p:nvPr/>
          </p:nvSpPr>
          <p:spPr bwMode="auto">
            <a:xfrm>
              <a:off x="3859" y="3527"/>
              <a:ext cx="619" cy="214"/>
            </a:xfrm>
            <a:prstGeom prst="rect">
              <a:avLst/>
            </a:prstGeom>
            <a:solidFill>
              <a:srgbClr val="31859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22" name="Rectangle 18"/>
            <p:cNvSpPr>
              <a:spLocks noChangeArrowheads="1"/>
            </p:cNvSpPr>
            <p:nvPr/>
          </p:nvSpPr>
          <p:spPr bwMode="auto">
            <a:xfrm>
              <a:off x="4011" y="3530"/>
              <a:ext cx="372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2020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23" name="Rectangle 19"/>
            <p:cNvSpPr>
              <a:spLocks noChangeArrowheads="1"/>
            </p:cNvSpPr>
            <p:nvPr/>
          </p:nvSpPr>
          <p:spPr bwMode="auto">
            <a:xfrm>
              <a:off x="4906" y="3037"/>
              <a:ext cx="551" cy="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300" b="0" i="0" u="none" strike="noStrike" cap="none" normalizeH="0" baseline="0">
                  <a:ln>
                    <a:noFill/>
                  </a:ln>
                  <a:solidFill>
                    <a:srgbClr val="31859C"/>
                  </a:solidFill>
                  <a:effectLst/>
                  <a:latin typeface="Calibri" pitchFamily="34" charset="0"/>
                  <a:cs typeface="Arial" pitchFamily="34" charset="0"/>
                </a:rPr>
                <a:t>...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24" name="Rectangle 20"/>
            <p:cNvSpPr>
              <a:spLocks noChangeArrowheads="1"/>
            </p:cNvSpPr>
            <p:nvPr/>
          </p:nvSpPr>
          <p:spPr bwMode="auto">
            <a:xfrm>
              <a:off x="720" y="1417"/>
              <a:ext cx="618" cy="158"/>
            </a:xfrm>
            <a:prstGeom prst="rect">
              <a:avLst/>
            </a:prstGeom>
            <a:solidFill>
              <a:srgbClr val="4A452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25" name="Rectangle 21"/>
            <p:cNvSpPr>
              <a:spLocks noChangeArrowheads="1"/>
            </p:cNvSpPr>
            <p:nvPr/>
          </p:nvSpPr>
          <p:spPr bwMode="auto">
            <a:xfrm>
              <a:off x="911" y="1443"/>
              <a:ext cx="268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Design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26" name="Freeform 22"/>
            <p:cNvSpPr>
              <a:spLocks/>
            </p:cNvSpPr>
            <p:nvPr/>
          </p:nvSpPr>
          <p:spPr bwMode="auto">
            <a:xfrm>
              <a:off x="665" y="1237"/>
              <a:ext cx="102" cy="1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104"/>
                </a:cxn>
                <a:cxn ang="0">
                  <a:pos x="102" y="0"/>
                </a:cxn>
                <a:cxn ang="0">
                  <a:pos x="0" y="0"/>
                </a:cxn>
              </a:cxnLst>
              <a:rect l="0" t="0" r="r" b="b"/>
              <a:pathLst>
                <a:path w="102" h="104">
                  <a:moveTo>
                    <a:pt x="0" y="0"/>
                  </a:moveTo>
                  <a:lnTo>
                    <a:pt x="51" y="104"/>
                  </a:lnTo>
                  <a:lnTo>
                    <a:pt x="10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27" name="Rectangle 23"/>
            <p:cNvSpPr>
              <a:spLocks noChangeArrowheads="1"/>
            </p:cNvSpPr>
            <p:nvPr/>
          </p:nvSpPr>
          <p:spPr bwMode="auto">
            <a:xfrm>
              <a:off x="462" y="1011"/>
              <a:ext cx="572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Authorisation 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28" name="Rectangle 24"/>
            <p:cNvSpPr>
              <a:spLocks noChangeArrowheads="1"/>
            </p:cNvSpPr>
            <p:nvPr/>
          </p:nvSpPr>
          <p:spPr bwMode="auto">
            <a:xfrm>
              <a:off x="462" y="1121"/>
              <a:ext cx="432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to Proceed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29" name="Rectangle 25"/>
            <p:cNvSpPr>
              <a:spLocks noChangeArrowheads="1"/>
            </p:cNvSpPr>
            <p:nvPr/>
          </p:nvSpPr>
          <p:spPr bwMode="auto">
            <a:xfrm>
              <a:off x="1318" y="1582"/>
              <a:ext cx="1196" cy="173"/>
            </a:xfrm>
            <a:prstGeom prst="rect">
              <a:avLst/>
            </a:prstGeom>
            <a:solidFill>
              <a:srgbClr val="4A452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30" name="Rectangle 26"/>
            <p:cNvSpPr>
              <a:spLocks noChangeArrowheads="1"/>
            </p:cNvSpPr>
            <p:nvPr/>
          </p:nvSpPr>
          <p:spPr bwMode="auto">
            <a:xfrm>
              <a:off x="1536" y="1618"/>
              <a:ext cx="823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V0 impl. , test &amp; Ops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31" name="Rectangle 27"/>
            <p:cNvSpPr>
              <a:spLocks noChangeArrowheads="1"/>
            </p:cNvSpPr>
            <p:nvPr/>
          </p:nvSpPr>
          <p:spPr bwMode="auto">
            <a:xfrm>
              <a:off x="1100" y="1913"/>
              <a:ext cx="707" cy="193"/>
            </a:xfrm>
            <a:prstGeom prst="rect">
              <a:avLst/>
            </a:prstGeom>
            <a:solidFill>
              <a:srgbClr val="63252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32" name="Rectangle 28"/>
            <p:cNvSpPr>
              <a:spLocks noChangeArrowheads="1"/>
            </p:cNvSpPr>
            <p:nvPr/>
          </p:nvSpPr>
          <p:spPr bwMode="auto">
            <a:xfrm>
              <a:off x="1190" y="1957"/>
              <a:ext cx="56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Procurements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33" name="Freeform 29"/>
            <p:cNvSpPr>
              <a:spLocks/>
            </p:cNvSpPr>
            <p:nvPr/>
          </p:nvSpPr>
          <p:spPr bwMode="auto">
            <a:xfrm>
              <a:off x="1807" y="1472"/>
              <a:ext cx="102" cy="1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103"/>
                </a:cxn>
                <a:cxn ang="0">
                  <a:pos x="102" y="0"/>
                </a:cxn>
                <a:cxn ang="0">
                  <a:pos x="0" y="0"/>
                </a:cxn>
              </a:cxnLst>
              <a:rect l="0" t="0" r="r" b="b"/>
              <a:pathLst>
                <a:path w="102" h="103">
                  <a:moveTo>
                    <a:pt x="0" y="0"/>
                  </a:moveTo>
                  <a:lnTo>
                    <a:pt x="51" y="103"/>
                  </a:lnTo>
                  <a:lnTo>
                    <a:pt x="10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34" name="Freeform 30"/>
            <p:cNvSpPr>
              <a:spLocks/>
            </p:cNvSpPr>
            <p:nvPr/>
          </p:nvSpPr>
          <p:spPr bwMode="auto">
            <a:xfrm>
              <a:off x="1753" y="2299"/>
              <a:ext cx="102" cy="1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104"/>
                </a:cxn>
                <a:cxn ang="0">
                  <a:pos x="102" y="0"/>
                </a:cxn>
                <a:cxn ang="0">
                  <a:pos x="0" y="0"/>
                </a:cxn>
              </a:cxnLst>
              <a:rect l="0" t="0" r="r" b="b"/>
              <a:pathLst>
                <a:path w="102" h="104">
                  <a:moveTo>
                    <a:pt x="0" y="0"/>
                  </a:moveTo>
                  <a:lnTo>
                    <a:pt x="51" y="104"/>
                  </a:lnTo>
                  <a:lnTo>
                    <a:pt x="10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35" name="Rectangle 31"/>
            <p:cNvSpPr>
              <a:spLocks noChangeArrowheads="1"/>
            </p:cNvSpPr>
            <p:nvPr/>
          </p:nvSpPr>
          <p:spPr bwMode="auto">
            <a:xfrm>
              <a:off x="1824" y="1352"/>
              <a:ext cx="416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V0 release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36" name="Rectangle 32"/>
            <p:cNvSpPr>
              <a:spLocks noChangeArrowheads="1"/>
            </p:cNvSpPr>
            <p:nvPr/>
          </p:nvSpPr>
          <p:spPr bwMode="auto">
            <a:xfrm>
              <a:off x="1669" y="2106"/>
              <a:ext cx="353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Industry 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37" name="Rectangle 33"/>
            <p:cNvSpPr>
              <a:spLocks noChangeArrowheads="1"/>
            </p:cNvSpPr>
            <p:nvPr/>
          </p:nvSpPr>
          <p:spPr bwMode="auto">
            <a:xfrm>
              <a:off x="1669" y="2216"/>
              <a:ext cx="24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KOMs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38" name="Freeform 34"/>
            <p:cNvSpPr>
              <a:spLocks/>
            </p:cNvSpPr>
            <p:nvPr/>
          </p:nvSpPr>
          <p:spPr bwMode="auto">
            <a:xfrm>
              <a:off x="2514" y="2355"/>
              <a:ext cx="102" cy="1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103"/>
                </a:cxn>
                <a:cxn ang="0">
                  <a:pos x="102" y="0"/>
                </a:cxn>
                <a:cxn ang="0">
                  <a:pos x="0" y="0"/>
                </a:cxn>
              </a:cxnLst>
              <a:rect l="0" t="0" r="r" b="b"/>
              <a:pathLst>
                <a:path w="102" h="103">
                  <a:moveTo>
                    <a:pt x="0" y="0"/>
                  </a:moveTo>
                  <a:lnTo>
                    <a:pt x="51" y="103"/>
                  </a:lnTo>
                  <a:lnTo>
                    <a:pt x="10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39" name="Rectangle 35"/>
            <p:cNvSpPr>
              <a:spLocks noChangeArrowheads="1"/>
            </p:cNvSpPr>
            <p:nvPr/>
          </p:nvSpPr>
          <p:spPr bwMode="auto">
            <a:xfrm>
              <a:off x="2337" y="2210"/>
              <a:ext cx="416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V1 release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40" name="Freeform 36"/>
            <p:cNvSpPr>
              <a:spLocks/>
            </p:cNvSpPr>
            <p:nvPr/>
          </p:nvSpPr>
          <p:spPr bwMode="auto">
            <a:xfrm>
              <a:off x="3329" y="2575"/>
              <a:ext cx="102" cy="1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104"/>
                </a:cxn>
                <a:cxn ang="0">
                  <a:pos x="102" y="0"/>
                </a:cxn>
                <a:cxn ang="0">
                  <a:pos x="0" y="0"/>
                </a:cxn>
              </a:cxnLst>
              <a:rect l="0" t="0" r="r" b="b"/>
              <a:pathLst>
                <a:path w="102" h="104">
                  <a:moveTo>
                    <a:pt x="0" y="0"/>
                  </a:moveTo>
                  <a:lnTo>
                    <a:pt x="51" y="104"/>
                  </a:lnTo>
                  <a:lnTo>
                    <a:pt x="10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41" name="Rectangle 37"/>
            <p:cNvSpPr>
              <a:spLocks noChangeArrowheads="1"/>
            </p:cNvSpPr>
            <p:nvPr/>
          </p:nvSpPr>
          <p:spPr bwMode="auto">
            <a:xfrm>
              <a:off x="3108" y="2419"/>
              <a:ext cx="416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V2 release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42" name="Freeform 38"/>
            <p:cNvSpPr>
              <a:spLocks/>
            </p:cNvSpPr>
            <p:nvPr/>
          </p:nvSpPr>
          <p:spPr bwMode="auto">
            <a:xfrm>
              <a:off x="4090" y="2741"/>
              <a:ext cx="102" cy="1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103"/>
                </a:cxn>
                <a:cxn ang="0">
                  <a:pos x="102" y="0"/>
                </a:cxn>
                <a:cxn ang="0">
                  <a:pos x="0" y="0"/>
                </a:cxn>
              </a:cxnLst>
              <a:rect l="0" t="0" r="r" b="b"/>
              <a:pathLst>
                <a:path w="102" h="103">
                  <a:moveTo>
                    <a:pt x="0" y="0"/>
                  </a:moveTo>
                  <a:lnTo>
                    <a:pt x="51" y="103"/>
                  </a:lnTo>
                  <a:lnTo>
                    <a:pt x="10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43" name="Rectangle 39"/>
            <p:cNvSpPr>
              <a:spLocks noChangeArrowheads="1"/>
            </p:cNvSpPr>
            <p:nvPr/>
          </p:nvSpPr>
          <p:spPr bwMode="auto">
            <a:xfrm>
              <a:off x="3930" y="2627"/>
              <a:ext cx="416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V3 release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44" name="Rectangle 40"/>
            <p:cNvSpPr>
              <a:spLocks noChangeArrowheads="1"/>
            </p:cNvSpPr>
            <p:nvPr/>
          </p:nvSpPr>
          <p:spPr bwMode="auto">
            <a:xfrm>
              <a:off x="1807" y="3058"/>
              <a:ext cx="2875" cy="207"/>
            </a:xfrm>
            <a:prstGeom prst="rect">
              <a:avLst/>
            </a:prstGeom>
            <a:solidFill>
              <a:srgbClr val="17375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45" name="Rectangle 41"/>
            <p:cNvSpPr>
              <a:spLocks noChangeArrowheads="1"/>
            </p:cNvSpPr>
            <p:nvPr/>
          </p:nvSpPr>
          <p:spPr bwMode="auto">
            <a:xfrm>
              <a:off x="2148" y="3112"/>
              <a:ext cx="2340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Operations  preparation, Operations, User uptake  support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46" name="Rectangle 42"/>
            <p:cNvSpPr>
              <a:spLocks noChangeArrowheads="1"/>
            </p:cNvSpPr>
            <p:nvPr/>
          </p:nvSpPr>
          <p:spPr bwMode="auto">
            <a:xfrm>
              <a:off x="1807" y="2465"/>
              <a:ext cx="761" cy="110"/>
            </a:xfrm>
            <a:prstGeom prst="rect">
              <a:avLst/>
            </a:prstGeom>
            <a:solidFill>
              <a:srgbClr val="17375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47" name="Rectangle 43"/>
            <p:cNvSpPr>
              <a:spLocks noChangeArrowheads="1"/>
            </p:cNvSpPr>
            <p:nvPr/>
          </p:nvSpPr>
          <p:spPr bwMode="auto">
            <a:xfrm>
              <a:off x="1910" y="2468"/>
              <a:ext cx="613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V1 impl. &amp; Test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48" name="Rectangle 44"/>
            <p:cNvSpPr>
              <a:spLocks noChangeArrowheads="1"/>
            </p:cNvSpPr>
            <p:nvPr/>
          </p:nvSpPr>
          <p:spPr bwMode="auto">
            <a:xfrm>
              <a:off x="2459" y="2686"/>
              <a:ext cx="931" cy="110"/>
            </a:xfrm>
            <a:prstGeom prst="rect">
              <a:avLst/>
            </a:prstGeom>
            <a:solidFill>
              <a:srgbClr val="17375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49" name="Rectangle 45"/>
            <p:cNvSpPr>
              <a:spLocks noChangeArrowheads="1"/>
            </p:cNvSpPr>
            <p:nvPr/>
          </p:nvSpPr>
          <p:spPr bwMode="auto">
            <a:xfrm>
              <a:off x="2644" y="2689"/>
              <a:ext cx="613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V2 impl. &amp; Test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50" name="Rectangle 46"/>
            <p:cNvSpPr>
              <a:spLocks noChangeArrowheads="1"/>
            </p:cNvSpPr>
            <p:nvPr/>
          </p:nvSpPr>
          <p:spPr bwMode="auto">
            <a:xfrm>
              <a:off x="3275" y="2851"/>
              <a:ext cx="877" cy="110"/>
            </a:xfrm>
            <a:prstGeom prst="rect">
              <a:avLst/>
            </a:prstGeom>
            <a:solidFill>
              <a:srgbClr val="17375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51" name="Rectangle 47"/>
            <p:cNvSpPr>
              <a:spLocks noChangeArrowheads="1"/>
            </p:cNvSpPr>
            <p:nvPr/>
          </p:nvSpPr>
          <p:spPr bwMode="auto">
            <a:xfrm>
              <a:off x="3432" y="2855"/>
              <a:ext cx="613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V3 impl. &amp; Test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52" name="Freeform 48"/>
            <p:cNvSpPr>
              <a:spLocks/>
            </p:cNvSpPr>
            <p:nvPr/>
          </p:nvSpPr>
          <p:spPr bwMode="auto">
            <a:xfrm>
              <a:off x="4943" y="1341"/>
              <a:ext cx="106" cy="52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8" y="2"/>
                </a:cxn>
                <a:cxn ang="0">
                  <a:pos x="86" y="7"/>
                </a:cxn>
                <a:cxn ang="0">
                  <a:pos x="113" y="13"/>
                </a:cxn>
                <a:cxn ang="0">
                  <a:pos x="117" y="14"/>
                </a:cxn>
                <a:cxn ang="0">
                  <a:pos x="126" y="22"/>
                </a:cxn>
                <a:cxn ang="0">
                  <a:pos x="128" y="28"/>
                </a:cxn>
                <a:cxn ang="0">
                  <a:pos x="128" y="588"/>
                </a:cxn>
                <a:cxn ang="0">
                  <a:pos x="126" y="582"/>
                </a:cxn>
                <a:cxn ang="0">
                  <a:pos x="135" y="590"/>
                </a:cxn>
                <a:cxn ang="0">
                  <a:pos x="132" y="589"/>
                </a:cxn>
                <a:cxn ang="0">
                  <a:pos x="158" y="596"/>
                </a:cxn>
                <a:cxn ang="0">
                  <a:pos x="156" y="596"/>
                </a:cxn>
                <a:cxn ang="0">
                  <a:pos x="194" y="600"/>
                </a:cxn>
                <a:cxn ang="0">
                  <a:pos x="241" y="600"/>
                </a:cxn>
                <a:cxn ang="0">
                  <a:pos x="248" y="608"/>
                </a:cxn>
                <a:cxn ang="0">
                  <a:pos x="241" y="616"/>
                </a:cxn>
                <a:cxn ang="0">
                  <a:pos x="194" y="618"/>
                </a:cxn>
                <a:cxn ang="0">
                  <a:pos x="156" y="622"/>
                </a:cxn>
                <a:cxn ang="0">
                  <a:pos x="131" y="628"/>
                </a:cxn>
                <a:cxn ang="0">
                  <a:pos x="135" y="626"/>
                </a:cxn>
                <a:cxn ang="0">
                  <a:pos x="126" y="634"/>
                </a:cxn>
                <a:cxn ang="0">
                  <a:pos x="128" y="628"/>
                </a:cxn>
                <a:cxn ang="0">
                  <a:pos x="128" y="1188"/>
                </a:cxn>
                <a:cxn ang="0">
                  <a:pos x="126" y="1194"/>
                </a:cxn>
                <a:cxn ang="0">
                  <a:pos x="117" y="1202"/>
                </a:cxn>
                <a:cxn ang="0">
                  <a:pos x="114" y="1204"/>
                </a:cxn>
                <a:cxn ang="0">
                  <a:pos x="88" y="1211"/>
                </a:cxn>
                <a:cxn ang="0">
                  <a:pos x="86" y="1211"/>
                </a:cxn>
                <a:cxn ang="0">
                  <a:pos x="48" y="1215"/>
                </a:cxn>
                <a:cxn ang="0">
                  <a:pos x="1" y="1216"/>
                </a:cxn>
                <a:cxn ang="0">
                  <a:pos x="0" y="1200"/>
                </a:cxn>
                <a:cxn ang="0">
                  <a:pos x="47" y="1200"/>
                </a:cxn>
                <a:cxn ang="0">
                  <a:pos x="85" y="1196"/>
                </a:cxn>
                <a:cxn ang="0">
                  <a:pos x="83" y="1196"/>
                </a:cxn>
                <a:cxn ang="0">
                  <a:pos x="109" y="1189"/>
                </a:cxn>
                <a:cxn ang="0">
                  <a:pos x="106" y="1190"/>
                </a:cxn>
                <a:cxn ang="0">
                  <a:pos x="115" y="1182"/>
                </a:cxn>
                <a:cxn ang="0">
                  <a:pos x="112" y="1188"/>
                </a:cxn>
                <a:cxn ang="0">
                  <a:pos x="112" y="628"/>
                </a:cxn>
                <a:cxn ang="0">
                  <a:pos x="115" y="622"/>
                </a:cxn>
                <a:cxn ang="0">
                  <a:pos x="124" y="614"/>
                </a:cxn>
                <a:cxn ang="0">
                  <a:pos x="128" y="613"/>
                </a:cxn>
                <a:cxn ang="0">
                  <a:pos x="155" y="607"/>
                </a:cxn>
                <a:cxn ang="0">
                  <a:pos x="193" y="602"/>
                </a:cxn>
                <a:cxn ang="0">
                  <a:pos x="240" y="600"/>
                </a:cxn>
                <a:cxn ang="0">
                  <a:pos x="240" y="616"/>
                </a:cxn>
                <a:cxn ang="0">
                  <a:pos x="193" y="615"/>
                </a:cxn>
                <a:cxn ang="0">
                  <a:pos x="155" y="611"/>
                </a:cxn>
                <a:cxn ang="0">
                  <a:pos x="153" y="611"/>
                </a:cxn>
                <a:cxn ang="0">
                  <a:pos x="127" y="604"/>
                </a:cxn>
                <a:cxn ang="0">
                  <a:pos x="124" y="602"/>
                </a:cxn>
                <a:cxn ang="0">
                  <a:pos x="115" y="594"/>
                </a:cxn>
                <a:cxn ang="0">
                  <a:pos x="112" y="588"/>
                </a:cxn>
                <a:cxn ang="0">
                  <a:pos x="112" y="28"/>
                </a:cxn>
                <a:cxn ang="0">
                  <a:pos x="115" y="34"/>
                </a:cxn>
                <a:cxn ang="0">
                  <a:pos x="106" y="26"/>
                </a:cxn>
                <a:cxn ang="0">
                  <a:pos x="110" y="28"/>
                </a:cxn>
                <a:cxn ang="0">
                  <a:pos x="85" y="22"/>
                </a:cxn>
                <a:cxn ang="0">
                  <a:pos x="47" y="18"/>
                </a:cxn>
                <a:cxn ang="0">
                  <a:pos x="0" y="16"/>
                </a:cxn>
                <a:cxn ang="0">
                  <a:pos x="1" y="0"/>
                </a:cxn>
              </a:cxnLst>
              <a:rect l="0" t="0" r="r" b="b"/>
              <a:pathLst>
                <a:path w="249" h="1216">
                  <a:moveTo>
                    <a:pt x="1" y="0"/>
                  </a:moveTo>
                  <a:lnTo>
                    <a:pt x="48" y="2"/>
                  </a:lnTo>
                  <a:lnTo>
                    <a:pt x="86" y="7"/>
                  </a:lnTo>
                  <a:lnTo>
                    <a:pt x="113" y="13"/>
                  </a:lnTo>
                  <a:cubicBezTo>
                    <a:pt x="115" y="13"/>
                    <a:pt x="116" y="14"/>
                    <a:pt x="117" y="14"/>
                  </a:cubicBezTo>
                  <a:lnTo>
                    <a:pt x="126" y="22"/>
                  </a:lnTo>
                  <a:cubicBezTo>
                    <a:pt x="127" y="24"/>
                    <a:pt x="128" y="26"/>
                    <a:pt x="128" y="28"/>
                  </a:cubicBezTo>
                  <a:lnTo>
                    <a:pt x="128" y="588"/>
                  </a:lnTo>
                  <a:lnTo>
                    <a:pt x="126" y="582"/>
                  </a:lnTo>
                  <a:lnTo>
                    <a:pt x="135" y="590"/>
                  </a:lnTo>
                  <a:lnTo>
                    <a:pt x="132" y="589"/>
                  </a:lnTo>
                  <a:lnTo>
                    <a:pt x="158" y="596"/>
                  </a:lnTo>
                  <a:lnTo>
                    <a:pt x="156" y="596"/>
                  </a:lnTo>
                  <a:lnTo>
                    <a:pt x="194" y="600"/>
                  </a:lnTo>
                  <a:lnTo>
                    <a:pt x="241" y="600"/>
                  </a:lnTo>
                  <a:cubicBezTo>
                    <a:pt x="245" y="601"/>
                    <a:pt x="248" y="604"/>
                    <a:pt x="248" y="608"/>
                  </a:cubicBezTo>
                  <a:cubicBezTo>
                    <a:pt x="249" y="613"/>
                    <a:pt x="245" y="616"/>
                    <a:pt x="241" y="616"/>
                  </a:cubicBezTo>
                  <a:lnTo>
                    <a:pt x="194" y="618"/>
                  </a:lnTo>
                  <a:lnTo>
                    <a:pt x="156" y="622"/>
                  </a:lnTo>
                  <a:lnTo>
                    <a:pt x="131" y="628"/>
                  </a:lnTo>
                  <a:lnTo>
                    <a:pt x="135" y="626"/>
                  </a:lnTo>
                  <a:lnTo>
                    <a:pt x="126" y="634"/>
                  </a:lnTo>
                  <a:lnTo>
                    <a:pt x="128" y="628"/>
                  </a:lnTo>
                  <a:lnTo>
                    <a:pt x="128" y="1188"/>
                  </a:lnTo>
                  <a:cubicBezTo>
                    <a:pt x="128" y="1191"/>
                    <a:pt x="127" y="1193"/>
                    <a:pt x="126" y="1194"/>
                  </a:cubicBezTo>
                  <a:lnTo>
                    <a:pt x="117" y="1202"/>
                  </a:lnTo>
                  <a:cubicBezTo>
                    <a:pt x="116" y="1203"/>
                    <a:pt x="115" y="1204"/>
                    <a:pt x="114" y="1204"/>
                  </a:cubicBezTo>
                  <a:lnTo>
                    <a:pt x="88" y="1211"/>
                  </a:lnTo>
                  <a:cubicBezTo>
                    <a:pt x="87" y="1211"/>
                    <a:pt x="87" y="1211"/>
                    <a:pt x="86" y="1211"/>
                  </a:cubicBezTo>
                  <a:lnTo>
                    <a:pt x="48" y="1215"/>
                  </a:lnTo>
                  <a:lnTo>
                    <a:pt x="1" y="1216"/>
                  </a:lnTo>
                  <a:lnTo>
                    <a:pt x="0" y="1200"/>
                  </a:lnTo>
                  <a:lnTo>
                    <a:pt x="47" y="1200"/>
                  </a:lnTo>
                  <a:lnTo>
                    <a:pt x="85" y="1196"/>
                  </a:lnTo>
                  <a:lnTo>
                    <a:pt x="83" y="1196"/>
                  </a:lnTo>
                  <a:lnTo>
                    <a:pt x="109" y="1189"/>
                  </a:lnTo>
                  <a:lnTo>
                    <a:pt x="106" y="1190"/>
                  </a:lnTo>
                  <a:lnTo>
                    <a:pt x="115" y="1182"/>
                  </a:lnTo>
                  <a:lnTo>
                    <a:pt x="112" y="1188"/>
                  </a:lnTo>
                  <a:lnTo>
                    <a:pt x="112" y="628"/>
                  </a:lnTo>
                  <a:cubicBezTo>
                    <a:pt x="112" y="626"/>
                    <a:pt x="113" y="624"/>
                    <a:pt x="115" y="622"/>
                  </a:cubicBezTo>
                  <a:lnTo>
                    <a:pt x="124" y="614"/>
                  </a:lnTo>
                  <a:cubicBezTo>
                    <a:pt x="125" y="614"/>
                    <a:pt x="126" y="613"/>
                    <a:pt x="128" y="613"/>
                  </a:cubicBezTo>
                  <a:lnTo>
                    <a:pt x="155" y="607"/>
                  </a:lnTo>
                  <a:lnTo>
                    <a:pt x="193" y="602"/>
                  </a:lnTo>
                  <a:lnTo>
                    <a:pt x="240" y="600"/>
                  </a:lnTo>
                  <a:lnTo>
                    <a:pt x="240" y="616"/>
                  </a:lnTo>
                  <a:lnTo>
                    <a:pt x="193" y="615"/>
                  </a:lnTo>
                  <a:lnTo>
                    <a:pt x="155" y="611"/>
                  </a:lnTo>
                  <a:cubicBezTo>
                    <a:pt x="154" y="611"/>
                    <a:pt x="154" y="611"/>
                    <a:pt x="153" y="611"/>
                  </a:cubicBezTo>
                  <a:lnTo>
                    <a:pt x="127" y="604"/>
                  </a:lnTo>
                  <a:cubicBezTo>
                    <a:pt x="126" y="604"/>
                    <a:pt x="125" y="603"/>
                    <a:pt x="124" y="602"/>
                  </a:cubicBezTo>
                  <a:lnTo>
                    <a:pt x="115" y="594"/>
                  </a:lnTo>
                  <a:cubicBezTo>
                    <a:pt x="113" y="593"/>
                    <a:pt x="112" y="591"/>
                    <a:pt x="112" y="588"/>
                  </a:cubicBezTo>
                  <a:lnTo>
                    <a:pt x="112" y="28"/>
                  </a:lnTo>
                  <a:lnTo>
                    <a:pt x="115" y="34"/>
                  </a:lnTo>
                  <a:lnTo>
                    <a:pt x="106" y="26"/>
                  </a:lnTo>
                  <a:lnTo>
                    <a:pt x="110" y="28"/>
                  </a:lnTo>
                  <a:lnTo>
                    <a:pt x="85" y="22"/>
                  </a:lnTo>
                  <a:lnTo>
                    <a:pt x="47" y="18"/>
                  </a:lnTo>
                  <a:lnTo>
                    <a:pt x="0" y="1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53" name="Freeform 49"/>
            <p:cNvSpPr>
              <a:spLocks/>
            </p:cNvSpPr>
            <p:nvPr/>
          </p:nvSpPr>
          <p:spPr bwMode="auto">
            <a:xfrm>
              <a:off x="4943" y="2327"/>
              <a:ext cx="106" cy="105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8" y="2"/>
                </a:cxn>
                <a:cxn ang="0">
                  <a:pos x="86" y="7"/>
                </a:cxn>
                <a:cxn ang="0">
                  <a:pos x="113" y="13"/>
                </a:cxn>
                <a:cxn ang="0">
                  <a:pos x="117" y="14"/>
                </a:cxn>
                <a:cxn ang="0">
                  <a:pos x="126" y="22"/>
                </a:cxn>
                <a:cxn ang="0">
                  <a:pos x="128" y="28"/>
                </a:cxn>
                <a:cxn ang="0">
                  <a:pos x="128" y="1204"/>
                </a:cxn>
                <a:cxn ang="0">
                  <a:pos x="126" y="1198"/>
                </a:cxn>
                <a:cxn ang="0">
                  <a:pos x="135" y="1206"/>
                </a:cxn>
                <a:cxn ang="0">
                  <a:pos x="132" y="1205"/>
                </a:cxn>
                <a:cxn ang="0">
                  <a:pos x="158" y="1212"/>
                </a:cxn>
                <a:cxn ang="0">
                  <a:pos x="156" y="1212"/>
                </a:cxn>
                <a:cxn ang="0">
                  <a:pos x="194" y="1216"/>
                </a:cxn>
                <a:cxn ang="0">
                  <a:pos x="241" y="1216"/>
                </a:cxn>
                <a:cxn ang="0">
                  <a:pos x="248" y="1224"/>
                </a:cxn>
                <a:cxn ang="0">
                  <a:pos x="241" y="1232"/>
                </a:cxn>
                <a:cxn ang="0">
                  <a:pos x="194" y="1234"/>
                </a:cxn>
                <a:cxn ang="0">
                  <a:pos x="156" y="1238"/>
                </a:cxn>
                <a:cxn ang="0">
                  <a:pos x="131" y="1244"/>
                </a:cxn>
                <a:cxn ang="0">
                  <a:pos x="135" y="1242"/>
                </a:cxn>
                <a:cxn ang="0">
                  <a:pos x="126" y="1250"/>
                </a:cxn>
                <a:cxn ang="0">
                  <a:pos x="128" y="1244"/>
                </a:cxn>
                <a:cxn ang="0">
                  <a:pos x="128" y="2420"/>
                </a:cxn>
                <a:cxn ang="0">
                  <a:pos x="126" y="2426"/>
                </a:cxn>
                <a:cxn ang="0">
                  <a:pos x="117" y="2434"/>
                </a:cxn>
                <a:cxn ang="0">
                  <a:pos x="114" y="2436"/>
                </a:cxn>
                <a:cxn ang="0">
                  <a:pos x="88" y="2443"/>
                </a:cxn>
                <a:cxn ang="0">
                  <a:pos x="86" y="2443"/>
                </a:cxn>
                <a:cxn ang="0">
                  <a:pos x="48" y="2447"/>
                </a:cxn>
                <a:cxn ang="0">
                  <a:pos x="1" y="2448"/>
                </a:cxn>
                <a:cxn ang="0">
                  <a:pos x="0" y="2432"/>
                </a:cxn>
                <a:cxn ang="0">
                  <a:pos x="47" y="2432"/>
                </a:cxn>
                <a:cxn ang="0">
                  <a:pos x="85" y="2428"/>
                </a:cxn>
                <a:cxn ang="0">
                  <a:pos x="83" y="2428"/>
                </a:cxn>
                <a:cxn ang="0">
                  <a:pos x="109" y="2421"/>
                </a:cxn>
                <a:cxn ang="0">
                  <a:pos x="106" y="2422"/>
                </a:cxn>
                <a:cxn ang="0">
                  <a:pos x="115" y="2414"/>
                </a:cxn>
                <a:cxn ang="0">
                  <a:pos x="112" y="2420"/>
                </a:cxn>
                <a:cxn ang="0">
                  <a:pos x="112" y="1244"/>
                </a:cxn>
                <a:cxn ang="0">
                  <a:pos x="115" y="1238"/>
                </a:cxn>
                <a:cxn ang="0">
                  <a:pos x="124" y="1230"/>
                </a:cxn>
                <a:cxn ang="0">
                  <a:pos x="128" y="1229"/>
                </a:cxn>
                <a:cxn ang="0">
                  <a:pos x="155" y="1223"/>
                </a:cxn>
                <a:cxn ang="0">
                  <a:pos x="193" y="1218"/>
                </a:cxn>
                <a:cxn ang="0">
                  <a:pos x="240" y="1216"/>
                </a:cxn>
                <a:cxn ang="0">
                  <a:pos x="240" y="1232"/>
                </a:cxn>
                <a:cxn ang="0">
                  <a:pos x="193" y="1231"/>
                </a:cxn>
                <a:cxn ang="0">
                  <a:pos x="155" y="1227"/>
                </a:cxn>
                <a:cxn ang="0">
                  <a:pos x="153" y="1227"/>
                </a:cxn>
                <a:cxn ang="0">
                  <a:pos x="127" y="1220"/>
                </a:cxn>
                <a:cxn ang="0">
                  <a:pos x="124" y="1218"/>
                </a:cxn>
                <a:cxn ang="0">
                  <a:pos x="115" y="1210"/>
                </a:cxn>
                <a:cxn ang="0">
                  <a:pos x="112" y="1204"/>
                </a:cxn>
                <a:cxn ang="0">
                  <a:pos x="112" y="28"/>
                </a:cxn>
                <a:cxn ang="0">
                  <a:pos x="115" y="34"/>
                </a:cxn>
                <a:cxn ang="0">
                  <a:pos x="106" y="26"/>
                </a:cxn>
                <a:cxn ang="0">
                  <a:pos x="110" y="28"/>
                </a:cxn>
                <a:cxn ang="0">
                  <a:pos x="85" y="22"/>
                </a:cxn>
                <a:cxn ang="0">
                  <a:pos x="47" y="18"/>
                </a:cxn>
                <a:cxn ang="0">
                  <a:pos x="0" y="16"/>
                </a:cxn>
                <a:cxn ang="0">
                  <a:pos x="1" y="0"/>
                </a:cxn>
              </a:cxnLst>
              <a:rect l="0" t="0" r="r" b="b"/>
              <a:pathLst>
                <a:path w="249" h="2448">
                  <a:moveTo>
                    <a:pt x="1" y="0"/>
                  </a:moveTo>
                  <a:lnTo>
                    <a:pt x="48" y="2"/>
                  </a:lnTo>
                  <a:lnTo>
                    <a:pt x="86" y="7"/>
                  </a:lnTo>
                  <a:lnTo>
                    <a:pt x="113" y="13"/>
                  </a:lnTo>
                  <a:cubicBezTo>
                    <a:pt x="115" y="13"/>
                    <a:pt x="116" y="14"/>
                    <a:pt x="117" y="14"/>
                  </a:cubicBezTo>
                  <a:lnTo>
                    <a:pt x="126" y="22"/>
                  </a:lnTo>
                  <a:cubicBezTo>
                    <a:pt x="127" y="24"/>
                    <a:pt x="128" y="26"/>
                    <a:pt x="128" y="28"/>
                  </a:cubicBezTo>
                  <a:lnTo>
                    <a:pt x="128" y="1204"/>
                  </a:lnTo>
                  <a:lnTo>
                    <a:pt x="126" y="1198"/>
                  </a:lnTo>
                  <a:lnTo>
                    <a:pt x="135" y="1206"/>
                  </a:lnTo>
                  <a:lnTo>
                    <a:pt x="132" y="1205"/>
                  </a:lnTo>
                  <a:lnTo>
                    <a:pt x="158" y="1212"/>
                  </a:lnTo>
                  <a:lnTo>
                    <a:pt x="156" y="1212"/>
                  </a:lnTo>
                  <a:lnTo>
                    <a:pt x="194" y="1216"/>
                  </a:lnTo>
                  <a:lnTo>
                    <a:pt x="241" y="1216"/>
                  </a:lnTo>
                  <a:cubicBezTo>
                    <a:pt x="245" y="1217"/>
                    <a:pt x="248" y="1220"/>
                    <a:pt x="248" y="1224"/>
                  </a:cubicBezTo>
                  <a:cubicBezTo>
                    <a:pt x="249" y="1229"/>
                    <a:pt x="245" y="1232"/>
                    <a:pt x="241" y="1232"/>
                  </a:cubicBezTo>
                  <a:lnTo>
                    <a:pt x="194" y="1234"/>
                  </a:lnTo>
                  <a:lnTo>
                    <a:pt x="156" y="1238"/>
                  </a:lnTo>
                  <a:lnTo>
                    <a:pt x="131" y="1244"/>
                  </a:lnTo>
                  <a:lnTo>
                    <a:pt x="135" y="1242"/>
                  </a:lnTo>
                  <a:lnTo>
                    <a:pt x="126" y="1250"/>
                  </a:lnTo>
                  <a:lnTo>
                    <a:pt x="128" y="1244"/>
                  </a:lnTo>
                  <a:lnTo>
                    <a:pt x="128" y="2420"/>
                  </a:lnTo>
                  <a:cubicBezTo>
                    <a:pt x="128" y="2423"/>
                    <a:pt x="127" y="2425"/>
                    <a:pt x="126" y="2426"/>
                  </a:cubicBezTo>
                  <a:lnTo>
                    <a:pt x="117" y="2434"/>
                  </a:lnTo>
                  <a:cubicBezTo>
                    <a:pt x="116" y="2435"/>
                    <a:pt x="115" y="2436"/>
                    <a:pt x="114" y="2436"/>
                  </a:cubicBezTo>
                  <a:lnTo>
                    <a:pt x="88" y="2443"/>
                  </a:lnTo>
                  <a:cubicBezTo>
                    <a:pt x="87" y="2443"/>
                    <a:pt x="87" y="2443"/>
                    <a:pt x="86" y="2443"/>
                  </a:cubicBezTo>
                  <a:lnTo>
                    <a:pt x="48" y="2447"/>
                  </a:lnTo>
                  <a:lnTo>
                    <a:pt x="1" y="2448"/>
                  </a:lnTo>
                  <a:lnTo>
                    <a:pt x="0" y="2432"/>
                  </a:lnTo>
                  <a:lnTo>
                    <a:pt x="47" y="2432"/>
                  </a:lnTo>
                  <a:lnTo>
                    <a:pt x="85" y="2428"/>
                  </a:lnTo>
                  <a:lnTo>
                    <a:pt x="83" y="2428"/>
                  </a:lnTo>
                  <a:lnTo>
                    <a:pt x="109" y="2421"/>
                  </a:lnTo>
                  <a:lnTo>
                    <a:pt x="106" y="2422"/>
                  </a:lnTo>
                  <a:lnTo>
                    <a:pt x="115" y="2414"/>
                  </a:lnTo>
                  <a:lnTo>
                    <a:pt x="112" y="2420"/>
                  </a:lnTo>
                  <a:lnTo>
                    <a:pt x="112" y="1244"/>
                  </a:lnTo>
                  <a:cubicBezTo>
                    <a:pt x="112" y="1242"/>
                    <a:pt x="113" y="1240"/>
                    <a:pt x="115" y="1238"/>
                  </a:cubicBezTo>
                  <a:lnTo>
                    <a:pt x="124" y="1230"/>
                  </a:lnTo>
                  <a:cubicBezTo>
                    <a:pt x="125" y="1230"/>
                    <a:pt x="126" y="1229"/>
                    <a:pt x="128" y="1229"/>
                  </a:cubicBezTo>
                  <a:lnTo>
                    <a:pt x="155" y="1223"/>
                  </a:lnTo>
                  <a:lnTo>
                    <a:pt x="193" y="1218"/>
                  </a:lnTo>
                  <a:lnTo>
                    <a:pt x="240" y="1216"/>
                  </a:lnTo>
                  <a:lnTo>
                    <a:pt x="240" y="1232"/>
                  </a:lnTo>
                  <a:lnTo>
                    <a:pt x="193" y="1231"/>
                  </a:lnTo>
                  <a:lnTo>
                    <a:pt x="155" y="1227"/>
                  </a:lnTo>
                  <a:cubicBezTo>
                    <a:pt x="154" y="1227"/>
                    <a:pt x="154" y="1227"/>
                    <a:pt x="153" y="1227"/>
                  </a:cubicBezTo>
                  <a:lnTo>
                    <a:pt x="127" y="1220"/>
                  </a:lnTo>
                  <a:cubicBezTo>
                    <a:pt x="126" y="1220"/>
                    <a:pt x="125" y="1219"/>
                    <a:pt x="124" y="1218"/>
                  </a:cubicBezTo>
                  <a:lnTo>
                    <a:pt x="115" y="1210"/>
                  </a:lnTo>
                  <a:cubicBezTo>
                    <a:pt x="113" y="1209"/>
                    <a:pt x="112" y="1207"/>
                    <a:pt x="112" y="1204"/>
                  </a:cubicBezTo>
                  <a:lnTo>
                    <a:pt x="112" y="28"/>
                  </a:lnTo>
                  <a:lnTo>
                    <a:pt x="115" y="34"/>
                  </a:lnTo>
                  <a:lnTo>
                    <a:pt x="106" y="26"/>
                  </a:lnTo>
                  <a:lnTo>
                    <a:pt x="110" y="28"/>
                  </a:lnTo>
                  <a:lnTo>
                    <a:pt x="85" y="22"/>
                  </a:lnTo>
                  <a:lnTo>
                    <a:pt x="47" y="18"/>
                  </a:lnTo>
                  <a:lnTo>
                    <a:pt x="0" y="1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54" name="Rectangle 50"/>
            <p:cNvSpPr>
              <a:spLocks noChangeArrowheads="1"/>
            </p:cNvSpPr>
            <p:nvPr/>
          </p:nvSpPr>
          <p:spPr bwMode="auto">
            <a:xfrm>
              <a:off x="5111" y="1428"/>
              <a:ext cx="732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Existing industrial 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55" name="Rectangle 51"/>
            <p:cNvSpPr>
              <a:spLocks noChangeArrowheads="1"/>
            </p:cNvSpPr>
            <p:nvPr/>
          </p:nvSpPr>
          <p:spPr bwMode="auto">
            <a:xfrm>
              <a:off x="5111" y="1538"/>
              <a:ext cx="776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support framework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56" name="Rectangle 52"/>
            <p:cNvSpPr>
              <a:spLocks noChangeArrowheads="1"/>
            </p:cNvSpPr>
            <p:nvPr/>
          </p:nvSpPr>
          <p:spPr bwMode="auto">
            <a:xfrm>
              <a:off x="5111" y="1649"/>
              <a:ext cx="522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(EUMETSAT) 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57" name="Rectangle 53"/>
            <p:cNvSpPr>
              <a:spLocks noChangeArrowheads="1"/>
            </p:cNvSpPr>
            <p:nvPr/>
          </p:nvSpPr>
          <p:spPr bwMode="auto">
            <a:xfrm>
              <a:off x="5111" y="2679"/>
              <a:ext cx="680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Target industrial 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58" name="Rectangle 54"/>
            <p:cNvSpPr>
              <a:spLocks noChangeArrowheads="1"/>
            </p:cNvSpPr>
            <p:nvPr/>
          </p:nvSpPr>
          <p:spPr bwMode="auto">
            <a:xfrm>
              <a:off x="5111" y="2790"/>
              <a:ext cx="820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Framework (ECMWF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59" name="Rectangle 55"/>
            <p:cNvSpPr>
              <a:spLocks noChangeArrowheads="1"/>
            </p:cNvSpPr>
            <p:nvPr/>
          </p:nvSpPr>
          <p:spPr bwMode="auto">
            <a:xfrm>
              <a:off x="5866" y="2790"/>
              <a:ext cx="30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-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60" name="Rectangle 56"/>
            <p:cNvSpPr>
              <a:spLocks noChangeArrowheads="1"/>
            </p:cNvSpPr>
            <p:nvPr/>
          </p:nvSpPr>
          <p:spPr bwMode="auto">
            <a:xfrm>
              <a:off x="5111" y="2900"/>
              <a:ext cx="44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EUMETSAT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61" name="Rectangle 57"/>
            <p:cNvSpPr>
              <a:spLocks noChangeArrowheads="1"/>
            </p:cNvSpPr>
            <p:nvPr/>
          </p:nvSpPr>
          <p:spPr bwMode="auto">
            <a:xfrm>
              <a:off x="5506" y="2900"/>
              <a:ext cx="30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-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62" name="Rectangle 58"/>
            <p:cNvSpPr>
              <a:spLocks noChangeArrowheads="1"/>
            </p:cNvSpPr>
            <p:nvPr/>
          </p:nvSpPr>
          <p:spPr bwMode="auto">
            <a:xfrm>
              <a:off x="5533" y="2900"/>
              <a:ext cx="424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Mercator) 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63" name="Rectangle 59"/>
            <p:cNvSpPr>
              <a:spLocks noChangeArrowheads="1"/>
            </p:cNvSpPr>
            <p:nvPr/>
          </p:nvSpPr>
          <p:spPr bwMode="auto">
            <a:xfrm>
              <a:off x="4736" y="3058"/>
              <a:ext cx="102" cy="207"/>
            </a:xfrm>
            <a:prstGeom prst="rect">
              <a:avLst/>
            </a:prstGeom>
            <a:solidFill>
              <a:srgbClr val="17375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64" name="Rectangle 60"/>
            <p:cNvSpPr>
              <a:spLocks noChangeArrowheads="1"/>
            </p:cNvSpPr>
            <p:nvPr/>
          </p:nvSpPr>
          <p:spPr bwMode="auto">
            <a:xfrm>
              <a:off x="4886" y="3058"/>
              <a:ext cx="47" cy="207"/>
            </a:xfrm>
            <a:prstGeom prst="rect">
              <a:avLst/>
            </a:prstGeom>
            <a:solidFill>
              <a:srgbClr val="17375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324600" y="1219200"/>
            <a:ext cx="2636227" cy="53911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1400" dirty="0" smtClean="0"/>
              <a:t>EUMETSAT data access:</a:t>
            </a:r>
          </a:p>
          <a:p>
            <a:pPr>
              <a:buNone/>
            </a:pPr>
            <a:endParaRPr lang="en-GB" sz="1400" dirty="0" smtClean="0"/>
          </a:p>
          <a:p>
            <a:r>
              <a:rPr lang="en-GB" sz="1400" dirty="0" smtClean="0"/>
              <a:t>EUMETCast – Sat and Terrestrial (Push) </a:t>
            </a:r>
          </a:p>
          <a:p>
            <a:endParaRPr lang="en-GB" sz="1400" dirty="0" smtClean="0"/>
          </a:p>
          <a:p>
            <a:r>
              <a:rPr lang="en-GB" sz="1400" dirty="0" smtClean="0"/>
              <a:t>ODA for Copernicus services and S3VT (Pull)</a:t>
            </a:r>
          </a:p>
          <a:p>
            <a:endParaRPr lang="en-GB" sz="1400" dirty="0" smtClean="0"/>
          </a:p>
          <a:p>
            <a:r>
              <a:rPr lang="en-GB" sz="1400" dirty="0" smtClean="0"/>
              <a:t>Copernicus On-line Data Access (CODA) </a:t>
            </a:r>
          </a:p>
          <a:p>
            <a:endParaRPr lang="en-GB" sz="1400" dirty="0" smtClean="0"/>
          </a:p>
          <a:p>
            <a:r>
              <a:rPr lang="en-GB" sz="1400" dirty="0" smtClean="0"/>
              <a:t>EUMETSAT Data Centre</a:t>
            </a:r>
          </a:p>
          <a:p>
            <a:endParaRPr lang="en-GB" sz="1400" dirty="0" smtClean="0"/>
          </a:p>
          <a:p>
            <a:endParaRPr lang="en-GB" sz="1400" dirty="0" smtClean="0"/>
          </a:p>
          <a:p>
            <a:endParaRPr lang="en-GB" sz="1400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-1021134" y="152400"/>
            <a:ext cx="8564934" cy="779721"/>
          </a:xfrm>
        </p:spPr>
        <p:txBody>
          <a:bodyPr/>
          <a:lstStyle/>
          <a:p>
            <a:r>
              <a:rPr lang="en-GB" sz="2400" dirty="0" smtClean="0"/>
              <a:t>EUMETSAT Data Access Mechanisms</a:t>
            </a:r>
            <a:endParaRPr lang="en-GB" sz="2400" dirty="0"/>
          </a:p>
        </p:txBody>
      </p:sp>
      <p:grpSp>
        <p:nvGrpSpPr>
          <p:cNvPr id="2" name="Group 3"/>
          <p:cNvGrpSpPr/>
          <p:nvPr/>
        </p:nvGrpSpPr>
        <p:grpSpPr>
          <a:xfrm>
            <a:off x="156699" y="1181073"/>
            <a:ext cx="5829886" cy="4974193"/>
            <a:chOff x="102024" y="681540"/>
            <a:chExt cx="8965496" cy="432048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90361" y="1163995"/>
              <a:ext cx="3341077" cy="344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46970" y="975835"/>
              <a:ext cx="1376581" cy="11346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ular Callout 8"/>
            <p:cNvSpPr/>
            <p:nvPr/>
          </p:nvSpPr>
          <p:spPr bwMode="auto">
            <a:xfrm>
              <a:off x="6835520" y="1657633"/>
              <a:ext cx="2232000" cy="864095"/>
            </a:xfrm>
            <a:prstGeom prst="wedgeRectCallout">
              <a:avLst>
                <a:gd name="adj1" fmla="val -59270"/>
                <a:gd name="adj2" fmla="val -3263"/>
              </a:avLst>
            </a:prstGeom>
            <a:solidFill>
              <a:schemeClr val="accent2">
                <a:lumMod val="60000"/>
                <a:lumOff val="40000"/>
                <a:alpha val="43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0679" tIns="30679" rIns="30679" bIns="30679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800" kern="0" dirty="0" smtClean="0">
                  <a:latin typeface="Tahoma"/>
                  <a:cs typeface="Tahoma"/>
                </a:rPr>
                <a:t>S3 Online Data Access (ODA</a:t>
              </a:r>
              <a:r>
                <a:rPr lang="en-GB" sz="800" kern="0" dirty="0">
                  <a:latin typeface="Tahoma"/>
                  <a:cs typeface="Tahoma"/>
                </a:rPr>
                <a:t>)</a:t>
              </a:r>
            </a:p>
            <a:p>
              <a:pPr algn="ctr">
                <a:spcBef>
                  <a:spcPct val="20000"/>
                </a:spcBef>
              </a:pPr>
              <a:r>
                <a:rPr lang="en-GB" sz="800" kern="0" dirty="0" smtClean="0">
                  <a:solidFill>
                    <a:srgbClr val="000000"/>
                  </a:solidFill>
                  <a:latin typeface="Tahoma"/>
                  <a:cs typeface="Tahoma"/>
                </a:rPr>
                <a:t>Rolling archive of ~1 m of data supporting ftp access </a:t>
              </a:r>
              <a:endParaRPr lang="en-GB" sz="800" kern="0" dirty="0">
                <a:solidFill>
                  <a:srgbClr val="000000"/>
                </a:solidFill>
                <a:latin typeface="Tahoma"/>
                <a:cs typeface="Tahoma"/>
              </a:endParaRPr>
            </a:p>
          </p:txBody>
        </p:sp>
        <p:sp>
          <p:nvSpPr>
            <p:cNvPr id="10" name="Rectangular Callout 9"/>
            <p:cNvSpPr/>
            <p:nvPr/>
          </p:nvSpPr>
          <p:spPr bwMode="auto">
            <a:xfrm>
              <a:off x="6835520" y="4166843"/>
              <a:ext cx="2232000" cy="835178"/>
            </a:xfrm>
            <a:prstGeom prst="wedgeRectCallout">
              <a:avLst>
                <a:gd name="adj1" fmla="val -57436"/>
                <a:gd name="adj2" fmla="val -10045"/>
              </a:avLst>
            </a:prstGeom>
            <a:solidFill>
              <a:schemeClr val="accent2">
                <a:lumMod val="60000"/>
                <a:lumOff val="40000"/>
                <a:alpha val="43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0679" tIns="30679" rIns="30679" bIns="30679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en-GB" sz="800" kern="0" dirty="0" smtClean="0">
                  <a:latin typeface="Tahoma"/>
                  <a:cs typeface="Tahoma"/>
                </a:rPr>
                <a:t>EUMETSAT Data Centre</a:t>
              </a:r>
            </a:p>
            <a:p>
              <a:pPr lvl="0" algn="ctr">
                <a:spcBef>
                  <a:spcPct val="20000"/>
                </a:spcBef>
                <a:defRPr/>
              </a:pPr>
              <a:r>
                <a:rPr lang="en-GB" sz="800" kern="0" dirty="0" smtClean="0">
                  <a:solidFill>
                    <a:srgbClr val="000000"/>
                  </a:solidFill>
                  <a:latin typeface="Tahoma"/>
                  <a:cs typeface="Tahoma"/>
                </a:rPr>
                <a:t> Complete historical archive of all EUMETSAT data including S3 marine data</a:t>
              </a:r>
            </a:p>
          </p:txBody>
        </p:sp>
        <p:sp>
          <p:nvSpPr>
            <p:cNvPr id="11" name="Rectangular Callout 10"/>
            <p:cNvSpPr/>
            <p:nvPr/>
          </p:nvSpPr>
          <p:spPr bwMode="auto">
            <a:xfrm>
              <a:off x="6835520" y="681540"/>
              <a:ext cx="2232000" cy="918102"/>
            </a:xfrm>
            <a:prstGeom prst="wedgeRectCallout">
              <a:avLst>
                <a:gd name="adj1" fmla="val -64241"/>
                <a:gd name="adj2" fmla="val -1752"/>
              </a:avLst>
            </a:prstGeom>
            <a:solidFill>
              <a:schemeClr val="accent2">
                <a:lumMod val="60000"/>
                <a:lumOff val="40000"/>
                <a:alpha val="43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0679" tIns="30679" rIns="30679" bIns="30679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800" kern="0" dirty="0">
                  <a:latin typeface="Tahoma"/>
                  <a:cs typeface="Tahoma"/>
                </a:rPr>
                <a:t>EUMETCast </a:t>
              </a:r>
              <a:endParaRPr lang="en-GB" sz="800" kern="0" dirty="0" smtClean="0">
                <a:latin typeface="Tahoma"/>
                <a:cs typeface="Tahoma"/>
              </a:endParaRPr>
            </a:p>
            <a:p>
              <a:pPr algn="ctr">
                <a:spcBef>
                  <a:spcPct val="20000"/>
                </a:spcBef>
              </a:pPr>
              <a:r>
                <a:rPr lang="en-GB" sz="800" kern="0" dirty="0" smtClean="0">
                  <a:solidFill>
                    <a:srgbClr val="000000"/>
                  </a:solidFill>
                  <a:latin typeface="Tahoma"/>
                  <a:cs typeface="Tahoma"/>
                </a:rPr>
                <a:t>Dissemination of NRT/STC data, Satellite &amp; Terrestrial options available</a:t>
              </a:r>
              <a:endParaRPr lang="en-GB" sz="800" kern="0" dirty="0">
                <a:solidFill>
                  <a:srgbClr val="000000"/>
                </a:solidFill>
                <a:latin typeface="Tahoma"/>
                <a:cs typeface="Tahoma"/>
              </a:endParaRPr>
            </a:p>
          </p:txBody>
        </p:sp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00192" y="2050262"/>
              <a:ext cx="334521" cy="251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25712" y="4318514"/>
              <a:ext cx="334521" cy="251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" name="Straight Arrow Connector 13"/>
            <p:cNvCxnSpPr/>
            <p:nvPr/>
          </p:nvCxnSpPr>
          <p:spPr bwMode="auto">
            <a:xfrm flipV="1">
              <a:off x="5021979" y="1599642"/>
              <a:ext cx="486126" cy="415172"/>
            </a:xfrm>
            <a:prstGeom prst="straightConnector1">
              <a:avLst/>
            </a:prstGeom>
            <a:solidFill>
              <a:schemeClr val="bg2"/>
            </a:solidFill>
            <a:ln w="381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pic>
          <p:nvPicPr>
            <p:cNvPr id="15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228185" y="1329613"/>
              <a:ext cx="334521" cy="251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6" name="Straight Arrow Connector 15"/>
            <p:cNvCxnSpPr/>
            <p:nvPr/>
          </p:nvCxnSpPr>
          <p:spPr bwMode="auto">
            <a:xfrm flipV="1">
              <a:off x="748508" y="3337704"/>
              <a:ext cx="946098" cy="731"/>
            </a:xfrm>
            <a:prstGeom prst="straightConnector1">
              <a:avLst/>
            </a:prstGeom>
            <a:solidFill>
              <a:schemeClr val="bg2"/>
            </a:solidFill>
            <a:ln w="381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arrow" w="med" len="med"/>
              <a:tailEnd type="arrow" w="med" len="med"/>
            </a:ln>
            <a:effectLst/>
          </p:spPr>
        </p:cxnSp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2024" y="3334940"/>
              <a:ext cx="334521" cy="251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5331" y="3391768"/>
              <a:ext cx="334521" cy="251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4032" y="3112297"/>
              <a:ext cx="334521" cy="251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0" name="Straight Arrow Connector 19"/>
            <p:cNvCxnSpPr/>
            <p:nvPr/>
          </p:nvCxnSpPr>
          <p:spPr bwMode="auto">
            <a:xfrm flipV="1">
              <a:off x="2466569" y="2651762"/>
              <a:ext cx="1699846" cy="689134"/>
            </a:xfrm>
            <a:prstGeom prst="straightConnector1">
              <a:avLst/>
            </a:prstGeom>
            <a:solidFill>
              <a:schemeClr val="bg2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ysDash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1" name="Straight Arrow Connector 20"/>
            <p:cNvCxnSpPr/>
            <p:nvPr/>
          </p:nvCxnSpPr>
          <p:spPr bwMode="auto">
            <a:xfrm>
              <a:off x="2482043" y="3340894"/>
              <a:ext cx="1792224" cy="686517"/>
            </a:xfrm>
            <a:prstGeom prst="straightConnector1">
              <a:avLst/>
            </a:prstGeom>
            <a:solidFill>
              <a:schemeClr val="bg2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ysDash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" name="Straight Arrow Connector 21"/>
            <p:cNvCxnSpPr/>
            <p:nvPr/>
          </p:nvCxnSpPr>
          <p:spPr bwMode="auto">
            <a:xfrm>
              <a:off x="2412543" y="3340894"/>
              <a:ext cx="1787477" cy="0"/>
            </a:xfrm>
            <a:prstGeom prst="straightConnector1">
              <a:avLst/>
            </a:prstGeom>
            <a:solidFill>
              <a:schemeClr val="bg2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ysDash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3" name="Straight Arrow Connector 22"/>
            <p:cNvCxnSpPr>
              <a:stCxn id="5" idx="3"/>
            </p:cNvCxnSpPr>
            <p:nvPr/>
          </p:nvCxnSpPr>
          <p:spPr bwMode="auto">
            <a:xfrm flipV="1">
              <a:off x="5031438" y="2301721"/>
              <a:ext cx="1196746" cy="586300"/>
            </a:xfrm>
            <a:prstGeom prst="straightConnector1">
              <a:avLst/>
            </a:prstGeom>
            <a:solidFill>
              <a:schemeClr val="bg2"/>
            </a:solidFill>
            <a:ln w="381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24" name="Straight Arrow Connector 23"/>
            <p:cNvCxnSpPr/>
            <p:nvPr/>
          </p:nvCxnSpPr>
          <p:spPr bwMode="auto">
            <a:xfrm>
              <a:off x="5021979" y="4050860"/>
              <a:ext cx="1134198" cy="357095"/>
            </a:xfrm>
            <a:prstGeom prst="straightConnector1">
              <a:avLst/>
            </a:prstGeom>
            <a:solidFill>
              <a:schemeClr val="bg2"/>
            </a:solidFill>
            <a:ln w="381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pic>
          <p:nvPicPr>
            <p:cNvPr id="25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25712" y="3705877"/>
              <a:ext cx="334521" cy="251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6" name="Straight Arrow Connector 25"/>
            <p:cNvCxnSpPr/>
            <p:nvPr/>
          </p:nvCxnSpPr>
          <p:spPr bwMode="auto">
            <a:xfrm>
              <a:off x="5004049" y="3327834"/>
              <a:ext cx="1152128" cy="432048"/>
            </a:xfrm>
            <a:prstGeom prst="straightConnector1">
              <a:avLst/>
            </a:prstGeom>
            <a:solidFill>
              <a:schemeClr val="bg2"/>
            </a:solidFill>
            <a:ln w="381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27" name="Rectangular Callout 26"/>
            <p:cNvSpPr/>
            <p:nvPr/>
          </p:nvSpPr>
          <p:spPr bwMode="auto">
            <a:xfrm>
              <a:off x="6835520" y="3572827"/>
              <a:ext cx="2232000" cy="536025"/>
            </a:xfrm>
            <a:prstGeom prst="wedgeRectCallout">
              <a:avLst>
                <a:gd name="adj1" fmla="val -58914"/>
                <a:gd name="adj2" fmla="val 22119"/>
              </a:avLst>
            </a:prstGeom>
            <a:solidFill>
              <a:schemeClr val="accent2">
                <a:lumMod val="60000"/>
                <a:lumOff val="40000"/>
                <a:alpha val="43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0679" tIns="30679" rIns="30679" bIns="30679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800" i="1" kern="0" dirty="0" smtClean="0">
                  <a:latin typeface="Tahoma"/>
                  <a:cs typeface="Tahoma"/>
                </a:rPr>
                <a:t>S3VT “Mini Files”</a:t>
              </a:r>
            </a:p>
            <a:p>
              <a:pPr algn="ctr">
                <a:spcBef>
                  <a:spcPct val="20000"/>
                </a:spcBef>
              </a:pPr>
              <a:r>
                <a:rPr lang="en-GB" sz="800" kern="0" dirty="0" smtClean="0">
                  <a:solidFill>
                    <a:srgbClr val="000000"/>
                  </a:solidFill>
                  <a:latin typeface="Tahoma"/>
                  <a:cs typeface="Tahoma"/>
                </a:rPr>
                <a:t>ftp access only for S3VT members  </a:t>
              </a:r>
              <a:endParaRPr lang="en-GB" sz="800" kern="0" dirty="0">
                <a:solidFill>
                  <a:srgbClr val="000000"/>
                </a:solidFill>
                <a:latin typeface="Tahoma"/>
                <a:cs typeface="Tahoma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115619" y="4623978"/>
              <a:ext cx="4427984" cy="175278"/>
            </a:xfrm>
            <a:prstGeom prst="rect">
              <a:avLst/>
            </a:prstGeom>
          </p:spPr>
          <p:txBody>
            <a:bodyPr wrap="square" lIns="77925" tIns="38963" rIns="77925" bIns="38963">
              <a:spAutoFit/>
            </a:bodyPr>
            <a:lstStyle/>
            <a:p>
              <a:pPr algn="ctr"/>
              <a:r>
                <a:rPr lang="en-GB" sz="800" dirty="0" smtClean="0">
                  <a:solidFill>
                    <a:srgbClr val="0070C0"/>
                  </a:solidFill>
                </a:rPr>
                <a:t>More info from: www.eumetsat.int</a:t>
              </a:r>
              <a:endParaRPr lang="en-GB" sz="800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ular Callout 28"/>
            <p:cNvSpPr/>
            <p:nvPr/>
          </p:nvSpPr>
          <p:spPr bwMode="auto">
            <a:xfrm>
              <a:off x="6804248" y="2579718"/>
              <a:ext cx="2232000" cy="935120"/>
            </a:xfrm>
            <a:prstGeom prst="wedgeRectCallout">
              <a:avLst>
                <a:gd name="adj1" fmla="val -58914"/>
                <a:gd name="adj2" fmla="val 12042"/>
              </a:avLst>
            </a:prstGeom>
            <a:solidFill>
              <a:schemeClr val="accent2">
                <a:lumMod val="60000"/>
                <a:lumOff val="40000"/>
                <a:alpha val="43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0679" tIns="30679" rIns="30679" bIns="30679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800" kern="0" dirty="0" smtClean="0">
                  <a:latin typeface="Tahoma"/>
                  <a:cs typeface="Tahoma"/>
                </a:rPr>
                <a:t>Copernicus Online Data Access (CODA</a:t>
              </a:r>
              <a:r>
                <a:rPr lang="en-GB" sz="800" kern="0" dirty="0">
                  <a:latin typeface="Tahoma"/>
                  <a:cs typeface="Tahoma"/>
                </a:rPr>
                <a:t>)</a:t>
              </a:r>
            </a:p>
            <a:p>
              <a:pPr algn="ctr">
                <a:spcBef>
                  <a:spcPct val="20000"/>
                </a:spcBef>
              </a:pPr>
              <a:r>
                <a:rPr lang="en-GB" sz="800" kern="0" dirty="0" smtClean="0">
                  <a:solidFill>
                    <a:srgbClr val="000000"/>
                  </a:solidFill>
                  <a:latin typeface="Tahoma"/>
                  <a:cs typeface="Tahoma"/>
                </a:rPr>
                <a:t>Rolling archive of ~12 m of S3 data supporting http access + GUI </a:t>
              </a:r>
              <a:endParaRPr lang="en-GB" sz="800" kern="0" dirty="0">
                <a:solidFill>
                  <a:srgbClr val="000000"/>
                </a:solidFill>
                <a:latin typeface="Tahoma"/>
                <a:cs typeface="Tahoma"/>
              </a:endParaRPr>
            </a:p>
          </p:txBody>
        </p:sp>
        <p:pic>
          <p:nvPicPr>
            <p:cNvPr id="30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228185" y="2949793"/>
              <a:ext cx="334521" cy="251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31" name="Straight Arrow Connector 30"/>
            <p:cNvCxnSpPr/>
            <p:nvPr/>
          </p:nvCxnSpPr>
          <p:spPr bwMode="auto">
            <a:xfrm>
              <a:off x="5004048" y="3111810"/>
              <a:ext cx="1080120" cy="0"/>
            </a:xfrm>
            <a:prstGeom prst="straightConnector1">
              <a:avLst/>
            </a:prstGeom>
            <a:solidFill>
              <a:schemeClr val="bg2"/>
            </a:solidFill>
            <a:ln w="381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849045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5"/>
          <p:cNvSpPr txBox="1">
            <a:spLocks/>
          </p:cNvSpPr>
          <p:nvPr/>
        </p:nvSpPr>
        <p:spPr bwMode="auto">
          <a:xfrm>
            <a:off x="-1021134" y="152400"/>
            <a:ext cx="8564934" cy="77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EUMETSAT Data Access Mechanisms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old"/>
              <a:ea typeface="Arial Bold"/>
              <a:cs typeface="Arial Bold"/>
              <a:sym typeface="Arial Bol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295400" y="152400"/>
            <a:ext cx="8564934" cy="779721"/>
          </a:xfrm>
        </p:spPr>
        <p:txBody>
          <a:bodyPr/>
          <a:lstStyle/>
          <a:p>
            <a:r>
              <a:rPr lang="en-GB" sz="2800" dirty="0" smtClean="0"/>
              <a:t>Sentinel-3A Product Ramp-up</a:t>
            </a:r>
            <a:endParaRPr lang="en-GB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89538" y="1473203"/>
          <a:ext cx="6056142" cy="3555681"/>
        </p:xfrm>
        <a:graphic>
          <a:graphicData uri="http://schemas.openxmlformats.org/drawingml/2006/table">
            <a:tbl>
              <a:tblPr/>
              <a:tblGrid>
                <a:gridCol w="1755425"/>
                <a:gridCol w="1755425"/>
                <a:gridCol w="1272646"/>
                <a:gridCol w="1272646"/>
              </a:tblGrid>
              <a:tr h="369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 i="1" dirty="0">
                          <a:latin typeface="Times New Roman"/>
                          <a:ea typeface="Times New Roman"/>
                        </a:rPr>
                        <a:t>Instrument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 i="1" dirty="0">
                          <a:latin typeface="Times New Roman"/>
                          <a:ea typeface="Times New Roman"/>
                        </a:rPr>
                        <a:t>Product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 i="1" dirty="0">
                          <a:latin typeface="Times New Roman"/>
                          <a:ea typeface="Times New Roman"/>
                        </a:rPr>
                        <a:t>Release date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 i="1" dirty="0">
                          <a:latin typeface="Times New Roman"/>
                          <a:ea typeface="Times New Roman"/>
                        </a:rPr>
                        <a:t>Planned release date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985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OLCI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L1 NRT (Fr &amp; RR)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20 Oct 2016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2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L1 NTC (FR &amp; RR)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14 Dec 2016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2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Marine L2 NRT (FR &amp; RR)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April/May 2017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2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000" i="1" dirty="0">
                          <a:latin typeface="Times New Roman"/>
                          <a:ea typeface="Times New Roman"/>
                        </a:rPr>
                        <a:t>Marine L2 NTC (FR &amp; RR)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April/May 2017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22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SLSTR 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L1 NRT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17 Nov 2016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35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L1 NTC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19 Jan 2017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2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Marine L2 NRT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April/May 2017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2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Marine L2 NTC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April/May 2017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985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SRAL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L1 and Marine L2 NRT and STC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13 Dec 2016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35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37155" algn="ctr"/>
                          <a:tab pos="5490845" algn="r"/>
                        </a:tabLs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L1A NTC &amp; STC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37155" algn="ctr"/>
                          <a:tab pos="5490845" algn="r"/>
                        </a:tabLst>
                      </a:pPr>
                      <a:r>
                        <a:rPr lang="en-GB" sz="1000" i="1" dirty="0">
                          <a:latin typeface="Times New Roman"/>
                          <a:ea typeface="Calibri"/>
                        </a:rPr>
                        <a:t>6 March 2017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35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L1 and Marine L2 NTC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19 Jan 2017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3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37155" algn="ctr"/>
                          <a:tab pos="5490845" algn="r"/>
                        </a:tabLs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L1B-S NTC &amp; STC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43000" lvl="2" indent="-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37155" algn="ctr"/>
                          <a:tab pos="5490845" algn="r"/>
                        </a:tabLs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April 2017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2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Atmosphere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AOD NRT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37155" algn="ctr"/>
                          <a:tab pos="5490845" algn="r"/>
                        </a:tabLs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Q4 2017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2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FRP NRT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37155" algn="ctr"/>
                          <a:tab pos="5490845" algn="r"/>
                        </a:tabLst>
                      </a:pPr>
                      <a:r>
                        <a:rPr lang="en-GB" sz="1000" i="1" dirty="0">
                          <a:latin typeface="Times New Roman"/>
                          <a:ea typeface="Times New Roman"/>
                        </a:rPr>
                        <a:t>Q4 2017</a:t>
                      </a:r>
                      <a:endParaRPr lang="en-GB" sz="1200" dirty="0">
                        <a:latin typeface="Times New Roman"/>
                        <a:ea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32862" y="4097865"/>
            <a:ext cx="3571632" cy="200660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sz="1200" dirty="0" smtClean="0"/>
              <a:t>Delivery of Sentinel operational data started in July 2016:</a:t>
            </a:r>
          </a:p>
          <a:p>
            <a:pPr marL="0" indent="0">
              <a:buNone/>
            </a:pPr>
            <a:endParaRPr lang="en-GB" sz="1200" dirty="0" smtClean="0"/>
          </a:p>
          <a:p>
            <a:r>
              <a:rPr lang="en-GB" sz="1200" dirty="0" smtClean="0"/>
              <a:t>Initially with the  Jason-3 Near Real Time products in July and then the off-line products;</a:t>
            </a:r>
          </a:p>
          <a:p>
            <a:r>
              <a:rPr lang="en-GB" sz="1200" dirty="0" smtClean="0"/>
              <a:t>Followed by the Sentinel-3  Near Real Time products (on-going product ramp-up phase)</a:t>
            </a:r>
          </a:p>
          <a:p>
            <a:endParaRPr lang="en-GB" sz="1200" dirty="0" smtClean="0"/>
          </a:p>
          <a:p>
            <a:pPr>
              <a:buNone/>
            </a:pPr>
            <a:r>
              <a:rPr lang="en-GB" sz="1200" dirty="0" smtClean="0"/>
              <a:t>Total estimated volume of Sentinel data distributed per day on 31 December 2016:  </a:t>
            </a:r>
            <a:r>
              <a:rPr lang="en-GB" sz="1200" u="sng" dirty="0" smtClean="0"/>
              <a:t>30 TB/Day </a:t>
            </a:r>
            <a:r>
              <a:rPr lang="en-GB" sz="1200" dirty="0" smtClean="0"/>
              <a:t>(with only half of the products available)</a:t>
            </a:r>
            <a:endParaRPr lang="en-GB" sz="12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GB" sz="1200" dirty="0" smtClean="0"/>
          </a:p>
          <a:p>
            <a:pPr>
              <a:buNone/>
            </a:pPr>
            <a:endParaRPr lang="en-GB" sz="1200" dirty="0" smtClean="0"/>
          </a:p>
          <a:p>
            <a:pPr>
              <a:buNone/>
            </a:pPr>
            <a:endParaRPr lang="en-GB" sz="12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-990600" y="58479"/>
            <a:ext cx="8564934" cy="779721"/>
          </a:xfrm>
        </p:spPr>
        <p:txBody>
          <a:bodyPr/>
          <a:lstStyle/>
          <a:p>
            <a:r>
              <a:rPr lang="en-GB" sz="2400" dirty="0" smtClean="0"/>
              <a:t>EUMETSAT Data Uptake - EUMETCast</a:t>
            </a:r>
            <a:endParaRPr lang="en-GB" sz="2400" dirty="0"/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rcRect l="6974" t="37405" r="34764" b="18702"/>
          <a:stretch>
            <a:fillRect/>
          </a:stretch>
        </p:blipFill>
        <p:spPr bwMode="auto">
          <a:xfrm>
            <a:off x="126855" y="924117"/>
            <a:ext cx="5453329" cy="29959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4" cstate="print"/>
          <a:srcRect l="19421" t="31107" r="23605" b="15458"/>
          <a:stretch>
            <a:fillRect/>
          </a:stretch>
        </p:blipFill>
        <p:spPr bwMode="auto">
          <a:xfrm>
            <a:off x="3677329" y="3482041"/>
            <a:ext cx="5208763" cy="270709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8" name="Content Placeholder 6"/>
          <p:cNvSpPr txBox="1">
            <a:spLocks/>
          </p:cNvSpPr>
          <p:nvPr/>
        </p:nvSpPr>
        <p:spPr bwMode="auto">
          <a:xfrm>
            <a:off x="5822461" y="1422397"/>
            <a:ext cx="2954217" cy="103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>
              <a:buNone/>
            </a:pP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End-to-End Data availability of S-3 NRT products within 3 hours of sensing to all users is outstanding with </a:t>
            </a:r>
            <a:r>
              <a:rPr kumimoji="0" lang="en-GB" sz="1200" b="0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 mean availability higher than 97.7%</a:t>
            </a: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</a:t>
            </a:r>
          </a:p>
          <a:p>
            <a:pPr>
              <a:buNone/>
            </a:pP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lang="en-GB" sz="12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GB" sz="1200" b="0" dirty="0" smtClean="0">
                <a:solidFill>
                  <a:schemeClr val="tx1"/>
                </a:solidFill>
              </a:rPr>
              <a:t>Indicators collected on 31 December 2016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52000" marR="0" lvl="0" indent="-2520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12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52000" marR="0" lvl="0" indent="-2520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Right Arrow 8"/>
          <p:cNvSpPr/>
          <p:nvPr/>
        </p:nvSpPr>
        <p:spPr bwMode="auto">
          <a:xfrm>
            <a:off x="5158155" y="1617134"/>
            <a:ext cx="468923" cy="372533"/>
          </a:xfrm>
          <a:prstGeom prst="right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18696" y="1219200"/>
            <a:ext cx="8720504" cy="5391150"/>
          </a:xfrm>
        </p:spPr>
        <p:txBody>
          <a:bodyPr/>
          <a:lstStyle/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At the request of AUC Sentinel-3 L2 products are disseminated to Africa</a:t>
            </a:r>
          </a:p>
          <a:p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Distribution started simultaneously as in Europe </a:t>
            </a:r>
          </a:p>
          <a:p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SRAL L2 are currently open to all users, L2 OLCI and SST are still under validation</a:t>
            </a:r>
          </a:p>
          <a:p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15 active African users are registered on EUMETCast in Benin, Gambia, Ghana, Guinea, Kenya, Mauritania, Mauritius, Nigeria, Sierra Leone, South Africa and Uganda - </a:t>
            </a:r>
            <a:r>
              <a:rPr lang="en-GB" sz="2000" b="1" dirty="0" smtClean="0">
                <a:latin typeface="Arial" pitchFamily="34" charset="0"/>
                <a:cs typeface="Arial" pitchFamily="34" charset="0"/>
              </a:rPr>
              <a:t>18.3 </a:t>
            </a:r>
            <a:r>
              <a:rPr lang="en-GB" sz="2000" b="1" dirty="0" err="1" smtClean="0">
                <a:latin typeface="Arial" pitchFamily="34" charset="0"/>
                <a:cs typeface="Arial" pitchFamily="34" charset="0"/>
              </a:rPr>
              <a:t>GByte</a:t>
            </a:r>
            <a:r>
              <a:rPr lang="en-GB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are distributed per day</a:t>
            </a:r>
          </a:p>
          <a:p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3 users regularly using CODA to download data in South Africa, Tunisia and Ghana for SLSTR and OLCI L1 data  – </a:t>
            </a:r>
            <a:r>
              <a:rPr lang="en-GB" sz="2000" b="1" dirty="0" smtClean="0">
                <a:latin typeface="Arial" pitchFamily="34" charset="0"/>
                <a:cs typeface="Arial" pitchFamily="34" charset="0"/>
              </a:rPr>
              <a:t>450 </a:t>
            </a:r>
            <a:r>
              <a:rPr lang="en-GB" sz="2000" b="1" dirty="0" err="1" smtClean="0">
                <a:latin typeface="Arial" pitchFamily="34" charset="0"/>
                <a:cs typeface="Arial" pitchFamily="34" charset="0"/>
              </a:rPr>
              <a:t>Gb</a:t>
            </a:r>
            <a:r>
              <a:rPr lang="en-GB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downloaded in Q2 2017 so far</a:t>
            </a:r>
            <a:endParaRPr lang="en-GB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990600" y="210879"/>
            <a:ext cx="8564934" cy="779721"/>
          </a:xfrm>
        </p:spPr>
        <p:txBody>
          <a:bodyPr/>
          <a:lstStyle/>
          <a:p>
            <a:r>
              <a:rPr lang="en-GB" sz="2800" dirty="0" smtClean="0"/>
              <a:t>Africa – </a:t>
            </a:r>
            <a:r>
              <a:rPr lang="en-GB" sz="2800" dirty="0" smtClean="0"/>
              <a:t>covered </a:t>
            </a:r>
            <a:r>
              <a:rPr lang="en-GB" sz="2800" dirty="0" smtClean="0"/>
              <a:t>by </a:t>
            </a:r>
            <a:r>
              <a:rPr lang="en-GB" sz="2800" dirty="0" err="1" smtClean="0"/>
              <a:t>EUMETCAst</a:t>
            </a:r>
            <a:r>
              <a:rPr lang="en-GB" sz="2800" dirty="0" smtClean="0"/>
              <a:t> </a:t>
            </a:r>
            <a:endParaRPr lang="en-GB" sz="2800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134679"/>
            <a:ext cx="8564934" cy="779721"/>
          </a:xfrm>
        </p:spPr>
        <p:txBody>
          <a:bodyPr/>
          <a:lstStyle/>
          <a:p>
            <a:pPr algn="ctr"/>
            <a:r>
              <a:rPr lang="en-GB" sz="2400" dirty="0" smtClean="0"/>
              <a:t>GEOSCIENCE AUSTRALIA</a:t>
            </a:r>
            <a:endParaRPr lang="en-GB" sz="2400" dirty="0"/>
          </a:p>
        </p:txBody>
      </p:sp>
      <p:pic>
        <p:nvPicPr>
          <p:cNvPr id="1026" name="Picture 2" descr="Australian Government - Geoscience Austral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1" y="1524001"/>
            <a:ext cx="2641600" cy="1828800"/>
          </a:xfrm>
          <a:prstGeom prst="rect">
            <a:avLst/>
          </a:prstGeom>
          <a:noFill/>
        </p:spPr>
      </p:pic>
      <p:sp>
        <p:nvSpPr>
          <p:cNvPr id="1028" name="AutoShape 4" descr="Résultat de recherche d'images pour &quot;NOAA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962400" y="1295400"/>
            <a:ext cx="2636227" cy="1066800"/>
          </a:xfrm>
        </p:spPr>
        <p:txBody>
          <a:bodyPr>
            <a:normAutofit/>
          </a:bodyPr>
          <a:lstStyle/>
          <a:p>
            <a:r>
              <a:rPr lang="en-GB" sz="1400" dirty="0" smtClean="0"/>
              <a:t>Technical Operating Agreement signed on 3 November 2016</a:t>
            </a:r>
          </a:p>
          <a:p>
            <a:endParaRPr lang="en-GB" sz="1400" dirty="0" smtClean="0"/>
          </a:p>
          <a:p>
            <a:endParaRPr lang="en-GB" sz="1400" dirty="0" smtClean="0"/>
          </a:p>
          <a:p>
            <a:endParaRPr lang="en-GB" sz="1400" dirty="0" smtClean="0"/>
          </a:p>
          <a:p>
            <a:endParaRPr lang="en-GB" sz="1400" dirty="0" smtClean="0"/>
          </a:p>
          <a:p>
            <a:endParaRPr lang="en-GB" sz="1400" dirty="0" smtClean="0"/>
          </a:p>
          <a:p>
            <a:endParaRPr lang="en-GB" sz="1400" dirty="0" smtClean="0"/>
          </a:p>
          <a:p>
            <a:endParaRPr lang="en-GB" sz="1400" dirty="0" smtClean="0"/>
          </a:p>
          <a:p>
            <a:endParaRPr lang="en-GB" sz="1400" dirty="0" smtClean="0"/>
          </a:p>
          <a:p>
            <a:endParaRPr lang="en-GB" sz="1400" dirty="0" smtClean="0"/>
          </a:p>
        </p:txBody>
      </p:sp>
      <p:graphicFrame>
        <p:nvGraphicFramePr>
          <p:cNvPr id="8" name="Chart 7"/>
          <p:cNvGraphicFramePr/>
          <p:nvPr/>
        </p:nvGraphicFramePr>
        <p:xfrm>
          <a:off x="3223426" y="3581400"/>
          <a:ext cx="5920574" cy="2822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581400" y="3380603"/>
            <a:ext cx="502920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  <a:latin typeface="Arial" pitchFamily="34" charset="0"/>
                <a:cs typeface="Arial" pitchFamily="34" charset="0"/>
              </a:rPr>
              <a:t>Example of availability of EUMETCast-T to GA</a:t>
            </a:r>
            <a:r>
              <a:rPr kumimoji="0" lang="en-GB" sz="1200" b="0" i="0" u="none" strike="noStrike" cap="none" spc="0" normalizeH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GB" sz="1200" b="0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  <a:latin typeface="Arial" pitchFamily="34" charset="0"/>
                <a:cs typeface="Arial" pitchFamily="34" charset="0"/>
              </a:rPr>
              <a:t>from 01/02 to 20/0/2017</a:t>
            </a:r>
            <a:endParaRPr kumimoji="0" lang="en-GB" sz="1200" b="0" i="0" u="none" strike="noStrike" cap="none" spc="0" normalizeH="0" baseline="0" dirty="0">
              <a:ln>
                <a:noFill/>
              </a:ln>
              <a:solidFill>
                <a:srgbClr val="002569"/>
              </a:solidFill>
              <a:effectLst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3733800"/>
            <a:ext cx="2743200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n-AU" sz="1200" b="1" dirty="0" smtClean="0"/>
              <a:t>Feedback from GA</a:t>
            </a:r>
          </a:p>
          <a:p>
            <a:endParaRPr lang="en-AU" sz="1200" dirty="0" smtClean="0"/>
          </a:p>
          <a:p>
            <a:r>
              <a:rPr lang="en-AU" sz="1200" dirty="0" smtClean="0"/>
              <a:t>GA currently has about 180 TB of Sentinel-3 data, probably around 90 TB from EUMETSAT. </a:t>
            </a:r>
            <a:endParaRPr lang="en-GB" sz="1200" dirty="0" smtClean="0"/>
          </a:p>
          <a:p>
            <a:r>
              <a:rPr lang="en-AU" sz="1200" dirty="0" smtClean="0"/>
              <a:t> </a:t>
            </a:r>
            <a:endParaRPr lang="en-GB" sz="1200" dirty="0" smtClean="0"/>
          </a:p>
          <a:p>
            <a:r>
              <a:rPr lang="en-AU" sz="1200" dirty="0" smtClean="0"/>
              <a:t>GA has more than 500 users, about 100 of them have downloaded Sentinel-3 data.</a:t>
            </a:r>
            <a:endParaRPr lang="en-GB" sz="1200" dirty="0" smtClean="0"/>
          </a:p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spc="0" normalizeH="0" baseline="0" dirty="0">
              <a:ln>
                <a:noFill/>
              </a:ln>
              <a:solidFill>
                <a:srgbClr val="002569"/>
              </a:solidFill>
              <a:effectLst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266" y="134679"/>
            <a:ext cx="8564934" cy="779721"/>
          </a:xfrm>
        </p:spPr>
        <p:txBody>
          <a:bodyPr/>
          <a:lstStyle/>
          <a:p>
            <a:pPr algn="ctr"/>
            <a:r>
              <a:rPr lang="en-GB" sz="2800" dirty="0" smtClean="0"/>
              <a:t>NOAA</a:t>
            </a:r>
            <a:endParaRPr lang="en-GB" sz="2800" dirty="0"/>
          </a:p>
        </p:txBody>
      </p:sp>
      <p:sp>
        <p:nvSpPr>
          <p:cNvPr id="1028" name="AutoShape 4" descr="Résultat de recherche d'images pour &quot;NOAA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30" name="Picture 6" descr="noa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95400"/>
            <a:ext cx="2195196" cy="1981200"/>
          </a:xfrm>
          <a:prstGeom prst="rect">
            <a:avLst/>
          </a:prstGeom>
          <a:noFill/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962400" y="1295400"/>
            <a:ext cx="2636227" cy="914400"/>
          </a:xfrm>
        </p:spPr>
        <p:txBody>
          <a:bodyPr>
            <a:normAutofit/>
          </a:bodyPr>
          <a:lstStyle/>
          <a:p>
            <a:r>
              <a:rPr lang="en-GB" sz="1400" dirty="0" smtClean="0"/>
              <a:t>Technical Operating Agreement signed on 8 August 2016</a:t>
            </a:r>
          </a:p>
          <a:p>
            <a:endParaRPr lang="en-GB" sz="1400" dirty="0" smtClean="0"/>
          </a:p>
          <a:p>
            <a:endParaRPr lang="en-GB" sz="1400" dirty="0" smtClean="0"/>
          </a:p>
          <a:p>
            <a:endParaRPr lang="en-GB" sz="1400" dirty="0" smtClean="0"/>
          </a:p>
        </p:txBody>
      </p:sp>
      <p:graphicFrame>
        <p:nvGraphicFramePr>
          <p:cNvPr id="8" name="Chart 7"/>
          <p:cNvGraphicFramePr/>
          <p:nvPr/>
        </p:nvGraphicFramePr>
        <p:xfrm>
          <a:off x="3352800" y="2819400"/>
          <a:ext cx="57912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962400" y="2590800"/>
            <a:ext cx="525780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  <a:latin typeface="Arial" pitchFamily="34" charset="0"/>
                <a:cs typeface="Arial" pitchFamily="34" charset="0"/>
              </a:rPr>
              <a:t>Example of availability of EUMETCast-T to NOAA from 01/02 to 20/0/2017</a:t>
            </a:r>
            <a:endParaRPr kumimoji="0" lang="en-GB" sz="1200" b="0" i="0" u="none" strike="noStrike" cap="none" spc="0" normalizeH="0" baseline="0" dirty="0">
              <a:ln>
                <a:noFill/>
              </a:ln>
              <a:solidFill>
                <a:srgbClr val="002569"/>
              </a:solidFill>
              <a:effectLst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276600"/>
            <a:ext cx="2743200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n-AU" sz="1200" b="1" dirty="0" smtClean="0"/>
              <a:t>Feedback from NOAA</a:t>
            </a:r>
          </a:p>
          <a:p>
            <a:endParaRPr lang="en-AU" sz="1200" dirty="0" smtClean="0"/>
          </a:p>
          <a:p>
            <a:r>
              <a:rPr lang="en-AU" sz="1200" dirty="0" smtClean="0"/>
              <a:t>NOAA redistributes through ftp or http</a:t>
            </a:r>
          </a:p>
          <a:p>
            <a:endParaRPr lang="en-AU" sz="1200" dirty="0" smtClean="0"/>
          </a:p>
          <a:p>
            <a:r>
              <a:rPr lang="en-AU" sz="1200" dirty="0" smtClean="0"/>
              <a:t>Average over 1 week in April. </a:t>
            </a:r>
          </a:p>
          <a:p>
            <a:endParaRPr lang="en-AU" sz="1200" dirty="0" smtClean="0"/>
          </a:p>
          <a:p>
            <a:pPr marL="177800" indent="-177800">
              <a:buFont typeface="Arial" pitchFamily="34" charset="0"/>
              <a:buChar char="•"/>
            </a:pPr>
            <a:r>
              <a:rPr lang="en-AU" sz="1200" dirty="0" smtClean="0"/>
              <a:t>122.5 </a:t>
            </a:r>
            <a:r>
              <a:rPr lang="en-AU" sz="1200" dirty="0" err="1" smtClean="0"/>
              <a:t>Gb</a:t>
            </a:r>
            <a:r>
              <a:rPr lang="en-AU" sz="1200" dirty="0" smtClean="0"/>
              <a:t> /Day over ftp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en-AU" sz="1200" dirty="0" smtClean="0"/>
              <a:t>68.6 </a:t>
            </a:r>
            <a:r>
              <a:rPr lang="en-AU" sz="1200" dirty="0" err="1" smtClean="0"/>
              <a:t>Gb</a:t>
            </a:r>
            <a:r>
              <a:rPr lang="en-AU" sz="1200" dirty="0" smtClean="0"/>
              <a:t> / Day over http</a:t>
            </a:r>
            <a:endParaRPr lang="en-GB" sz="1200" dirty="0" smtClean="0"/>
          </a:p>
          <a:p>
            <a:r>
              <a:rPr lang="en-AU" sz="1200" dirty="0" smtClean="0"/>
              <a:t> </a:t>
            </a:r>
            <a:endParaRPr lang="en-GB" sz="1200" dirty="0" smtClean="0"/>
          </a:p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spc="0" normalizeH="0" baseline="0" dirty="0">
              <a:ln>
                <a:noFill/>
              </a:ln>
              <a:solidFill>
                <a:srgbClr val="002569"/>
              </a:solidFill>
              <a:effectLst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image08.png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219200" y="4800600"/>
            <a:ext cx="1752600" cy="1984375"/>
          </a:xfrm>
          <a:prstGeom prst="rect">
            <a:avLst/>
          </a:prstGeom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249734" y="134679"/>
            <a:ext cx="8564934" cy="779721"/>
          </a:xfrm>
        </p:spPr>
        <p:txBody>
          <a:bodyPr/>
          <a:lstStyle/>
          <a:p>
            <a:r>
              <a:rPr lang="en-GB" sz="2400" dirty="0" smtClean="0"/>
              <a:t>EUMETSAT CODA INTERFACE</a:t>
            </a:r>
            <a:endParaRPr lang="en-GB" sz="24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21625"/>
            <a:ext cx="8762999" cy="517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FF9A00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9A00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9A00"/>
      </a:accent1>
      <a:accent2>
        <a:srgbClr val="9F2D20"/>
      </a:accent2>
      <a:accent3>
        <a:srgbClr val="8F8F8F"/>
      </a:accent3>
      <a:accent4>
        <a:srgbClr val="001E59"/>
      </a:accent4>
      <a:accent5>
        <a:srgbClr val="FFCAAA"/>
      </a:accent5>
      <a:accent6>
        <a:srgbClr val="90281C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FF9A00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9A00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8970</TotalTime>
  <Words>1082</Words>
  <Application>Microsoft Office PowerPoint</Application>
  <PresentationFormat>On-screen Show (4:3)</PresentationFormat>
  <Paragraphs>212</Paragraphs>
  <Slides>16</Slides>
  <Notes>4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Default</vt:lpstr>
      <vt:lpstr>Copernicus Status - EUMETSAT</vt:lpstr>
      <vt:lpstr>EUMETSAT Data Access Mechanisms</vt:lpstr>
      <vt:lpstr>Slide 3</vt:lpstr>
      <vt:lpstr>Sentinel-3A Product Ramp-up</vt:lpstr>
      <vt:lpstr>EUMETSAT Data Uptake - EUMETCast</vt:lpstr>
      <vt:lpstr>Africa – covered by EUMETCAst </vt:lpstr>
      <vt:lpstr>GEOSCIENCE AUSTRALIA</vt:lpstr>
      <vt:lpstr>NOAA</vt:lpstr>
      <vt:lpstr>EUMETSAT CODA INTERFACE</vt:lpstr>
      <vt:lpstr>Sentinel-3A</vt:lpstr>
      <vt:lpstr>EUMETSAT‘s Web Map Service - EUMETView </vt:lpstr>
      <vt:lpstr>EUMETSAT’s Archive Data Ordering Service</vt:lpstr>
      <vt:lpstr>http://www.eumetsat.int/Copernicus/AccessData</vt:lpstr>
      <vt:lpstr>EUMETSAT Copernicus Data User Communities</vt:lpstr>
      <vt:lpstr>Future plans – EUMETSAT DIAS (1/2)</vt:lpstr>
      <vt:lpstr>Future plans – EUMETSAT DIAS (2/2)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Brian R. Williams</dc:creator>
  <cp:lastModifiedBy>Paul Counet</cp:lastModifiedBy>
  <cp:revision>134</cp:revision>
  <dcterms:modified xsi:type="dcterms:W3CDTF">2017-04-27T09:36:03Z</dcterms:modified>
</cp:coreProperties>
</file>