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</p:sldIdLst>
  <p:sldSz cx="9144000" cy="6858000" type="screen4x3"/>
  <p:notesSz cx="6797675" cy="9926638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9"/>
    <p:restoredTop sz="86385"/>
  </p:normalViewPr>
  <p:slideViewPr>
    <p:cSldViewPr>
      <p:cViewPr>
        <p:scale>
          <a:sx n="80" d="100"/>
          <a:sy n="80" d="100"/>
        </p:scale>
        <p:origin x="-5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7D72E-2C39-4F5B-BD6F-8EF27DDFA2D3}" type="datetimeFigureOut">
              <a:rPr lang="en-GB" smtClean="0"/>
              <a:t>26/04/2017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1CDD-97AF-485D-B362-4854620D2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782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Finalise</a:t>
            </a:r>
            <a:r>
              <a:rPr lang="en-US" dirty="0" smtClean="0"/>
              <a:t> the study of Future Data access and analysis Architectures (FDA) with recommendations for the generation 2020 of operational systems and their global interoperability.</a:t>
            </a:r>
          </a:p>
          <a:p>
            <a:pPr marL="342900" marR="0" indent="-34290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1" dirty="0" smtClean="0"/>
              <a:t>Develop broad support among CEOS agencies to develop a blend of global networks,</a:t>
            </a:r>
            <a:r>
              <a:rPr lang="en-US" i="1" baseline="0" dirty="0" smtClean="0"/>
              <a:t> </a:t>
            </a:r>
            <a:r>
              <a:rPr lang="en-US" i="1" dirty="0" smtClean="0"/>
              <a:t>regional and national hubs that support thematic Data Cubes.</a:t>
            </a:r>
          </a:p>
          <a:p>
            <a:pPr marL="342900" marR="0" indent="-34290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1" dirty="0" smtClean="0"/>
              <a:t>Based on available technologies</a:t>
            </a:r>
            <a:r>
              <a:rPr lang="en-US" i="1" baseline="0" dirty="0" smtClean="0"/>
              <a:t> and available/emerging standards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641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Finalise</a:t>
            </a:r>
            <a:r>
              <a:rPr lang="en-US" dirty="0" smtClean="0"/>
              <a:t> the CEOS ARD definition</a:t>
            </a:r>
            <a:r>
              <a:rPr lang="en-GB" dirty="0" smtClean="0"/>
              <a:t> and </a:t>
            </a:r>
            <a:r>
              <a:rPr lang="en-US" dirty="0" smtClean="0"/>
              <a:t>propose: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A roadmap of actions to support the development, production of, and access to compatible ARD from multiple CEOS agencies (including implementation of ARD for marine and oceans).</a:t>
            </a:r>
          </a:p>
          <a:p>
            <a:pPr marL="0" marR="0" indent="0" defTabSz="45720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364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SIT-32,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ESA HQ, 26-27 Apr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76068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4200" b="1" dirty="0" smtClean="0">
                <a:solidFill>
                  <a:srgbClr val="FFFFFF"/>
                </a:solidFill>
                <a:latin typeface="+mj-lt"/>
              </a:rPr>
              <a:t>CEOS Chair 2018 priorities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Astrid Koch/Mark Dowell – European Commission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#</a:t>
            </a:r>
            <a:r>
              <a:rPr lang="en-GB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37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26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-27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10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The European Commission proposes to </a:t>
            </a:r>
            <a:r>
              <a:rPr lang="en-US" sz="2400" dirty="0" err="1" smtClean="0"/>
              <a:t>organise</a:t>
            </a:r>
            <a:r>
              <a:rPr lang="en-US" sz="2400" dirty="0" smtClean="0"/>
              <a:t> dedicated workshops:</a:t>
            </a:r>
            <a:endParaRPr lang="en-US" dirty="0" smtClean="0"/>
          </a:p>
          <a:p>
            <a:pPr lvl="0"/>
            <a:r>
              <a:rPr lang="en-US" sz="2400" dirty="0" smtClean="0"/>
              <a:t>Access to Copernicus data and information,</a:t>
            </a:r>
            <a:r>
              <a:rPr lang="en-US" sz="2400" dirty="0" smtClean="0">
                <a:solidFill>
                  <a:srgbClr val="002060"/>
                </a:solidFill>
              </a:rPr>
              <a:t> and additional data, </a:t>
            </a:r>
            <a:r>
              <a:rPr lang="en-US" sz="2400" dirty="0" smtClean="0"/>
              <a:t>in a flexible tool environment for data exploitation – introducing Copernicus DIAS for CEOS</a:t>
            </a:r>
          </a:p>
          <a:p>
            <a:pPr lvl="0"/>
            <a:r>
              <a:rPr lang="en-US" sz="2400" dirty="0" smtClean="0"/>
              <a:t>Consolidation and </a:t>
            </a:r>
            <a:r>
              <a:rPr lang="en-US" sz="2400" dirty="0" err="1" smtClean="0"/>
              <a:t>prioritisation</a:t>
            </a:r>
            <a:r>
              <a:rPr lang="en-US" sz="2400" dirty="0" smtClean="0"/>
              <a:t> of user needs – proposing a shortlist for a CEOS coordinated response</a:t>
            </a:r>
          </a:p>
          <a:p>
            <a:pPr lvl="0"/>
            <a:r>
              <a:rPr lang="en-US" sz="2400" dirty="0" smtClean="0"/>
              <a:t>Land observation and data to support the CEOS Carbon Observation from space</a:t>
            </a:r>
          </a:p>
          <a:p>
            <a:pPr lvl="0"/>
            <a:r>
              <a:rPr lang="en-US" sz="2400" dirty="0" smtClean="0"/>
              <a:t>Innovative integration of SAR data/products in CEOS; </a:t>
            </a:r>
            <a:r>
              <a:rPr lang="en-US" sz="2400" dirty="0" smtClean="0">
                <a:solidFill>
                  <a:srgbClr val="002060"/>
                </a:solidFill>
              </a:rPr>
              <a:t>exploiting the full potential of interferometry</a:t>
            </a:r>
          </a:p>
          <a:p>
            <a:pPr lvl="0"/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Chair priority B workshop in 2018</a:t>
            </a:r>
          </a:p>
          <a:p>
            <a:pPr marL="0" indent="0">
              <a:buNone/>
            </a:pPr>
            <a:r>
              <a:rPr lang="fr-BE" dirty="0" smtClean="0"/>
              <a:t>Data </a:t>
            </a:r>
            <a:r>
              <a:rPr lang="fr-BE" dirty="0" err="1" smtClean="0"/>
              <a:t>related</a:t>
            </a:r>
            <a:r>
              <a:rPr lang="fr-BE" dirty="0" smtClean="0"/>
              <a:t> workshop </a:t>
            </a:r>
            <a:r>
              <a:rPr lang="fr-BE" dirty="0" err="1" smtClean="0"/>
              <a:t>proposals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8717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457200" y="1219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European Commission - CEOS Chair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As the 2018 CEOS Chair, the European Commission </a:t>
            </a:r>
            <a:r>
              <a:rPr lang="en-US" sz="2400" dirty="0" smtClean="0"/>
              <a:t>will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Ensure continuity and coherence of CEOS </a:t>
            </a:r>
            <a:r>
              <a:rPr lang="en-US" sz="2400" dirty="0" smtClean="0"/>
              <a:t>activities by:</a:t>
            </a:r>
            <a:endParaRPr lang="en-US" sz="2400" dirty="0"/>
          </a:p>
          <a:p>
            <a:pPr lvl="1"/>
            <a:r>
              <a:rPr lang="en-US" sz="2400" dirty="0" smtClean="0"/>
              <a:t>supporting </a:t>
            </a:r>
            <a:r>
              <a:rPr lang="en-US" sz="2400" dirty="0"/>
              <a:t>and further </a:t>
            </a:r>
            <a:r>
              <a:rPr lang="en-US" sz="2400" dirty="0" smtClean="0"/>
              <a:t>developing priorities </a:t>
            </a:r>
            <a:r>
              <a:rPr lang="en-US" sz="2400" dirty="0"/>
              <a:t>and themes of current Chair (USGS) are </a:t>
            </a:r>
            <a:r>
              <a:rPr lang="en-US" sz="2400" dirty="0" smtClean="0"/>
              <a:t>through </a:t>
            </a:r>
            <a:r>
              <a:rPr lang="en-US" sz="2400" dirty="0"/>
              <a:t>2018 </a:t>
            </a:r>
          </a:p>
          <a:p>
            <a:pPr lvl="1"/>
            <a:r>
              <a:rPr lang="en-US" sz="2400" dirty="0"/>
              <a:t>understanding of common priorities and coordination with the incoming SIT Chair (NOAA). </a:t>
            </a:r>
            <a:endParaRPr lang="en-GB" sz="2400" dirty="0"/>
          </a:p>
          <a:p>
            <a:pPr marL="0" indent="0">
              <a:buNone/>
            </a:pPr>
            <a:r>
              <a:rPr lang="en-US" sz="2400" dirty="0" smtClean="0"/>
              <a:t>Beyond this, the European Commission will provide </a:t>
            </a:r>
            <a:r>
              <a:rPr lang="en-US" sz="2400" dirty="0"/>
              <a:t>leadership on a number of </a:t>
            </a:r>
            <a:r>
              <a:rPr lang="en-US" sz="2400" dirty="0" smtClean="0"/>
              <a:t>initiatives</a:t>
            </a:r>
          </a:p>
          <a:p>
            <a:pPr marL="0" indent="0">
              <a:buNone/>
            </a:pPr>
            <a:endParaRPr lang="en-GB" dirty="0"/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1981200" y="365125"/>
            <a:ext cx="6534150" cy="625475"/>
          </a:xfrm>
          <a:prstGeom prst="rect">
            <a:avLst/>
          </a:prstGeom>
        </p:spPr>
        <p:txBody>
          <a:bodyPr/>
          <a:lstStyle>
            <a:lvl1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algn="l" defTabSz="914400"/>
            <a:r>
              <a:rPr lang="en-US" dirty="0" smtClean="0"/>
              <a:t>CEOS Chair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237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3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3400" y="1600200"/>
            <a:ext cx="8153400" cy="4724400"/>
          </a:xfrm>
        </p:spPr>
        <p:txBody>
          <a:bodyPr/>
          <a:lstStyle/>
          <a:p>
            <a:r>
              <a:rPr lang="en-US" dirty="0" smtClean="0"/>
              <a:t>COM </a:t>
            </a:r>
            <a:r>
              <a:rPr lang="en-US" dirty="0"/>
              <a:t>will work with USGS, ESA, and the incoming SIT Chair NOAA and the relevant stakeholders to ensure the required continuity of </a:t>
            </a:r>
            <a:r>
              <a:rPr lang="en-US" dirty="0" smtClean="0"/>
              <a:t>the following activities: </a:t>
            </a:r>
          </a:p>
          <a:p>
            <a:r>
              <a:rPr lang="en-US" dirty="0" smtClean="0"/>
              <a:t>Implementation </a:t>
            </a:r>
            <a:r>
              <a:rPr lang="en-US" dirty="0"/>
              <a:t>of the study of future data access and analysis architectures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Supporting the ad-hoc team on Sustainable </a:t>
            </a:r>
            <a:r>
              <a:rPr lang="en-US" dirty="0"/>
              <a:t>Development Goals (</a:t>
            </a:r>
            <a:r>
              <a:rPr lang="en-US" dirty="0" smtClean="0"/>
              <a:t>SDGs) through </a:t>
            </a:r>
            <a:r>
              <a:rPr lang="en-US" dirty="0"/>
              <a:t>increased engagement with national statistics agencies and analyzing the mainstreaming of these efforts into policy</a:t>
            </a:r>
            <a:r>
              <a:rPr lang="en-US" dirty="0" smtClean="0"/>
              <a:t>.</a:t>
            </a:r>
            <a:endParaRPr lang="en-GB" dirty="0"/>
          </a:p>
          <a:p>
            <a:pPr lvl="0"/>
            <a:r>
              <a:rPr lang="en-US" dirty="0"/>
              <a:t>Moderate Resolution Sensor Interoperability.</a:t>
            </a:r>
            <a:endParaRPr lang="en-GB" dirty="0"/>
          </a:p>
          <a:p>
            <a:pPr lvl="0"/>
            <a:r>
              <a:rPr lang="en-US" dirty="0"/>
              <a:t>Consideration of future partnerships and priorities for CEOS, notably with GEO, the UN system, development banks, and the big data players.</a:t>
            </a:r>
            <a:endParaRPr lang="en-GB" dirty="0"/>
          </a:p>
          <a:p>
            <a:pPr lvl="0"/>
            <a:r>
              <a:rPr lang="en-US" dirty="0"/>
              <a:t>Expediting existing CEOS thematic acquisition strategies – in relation to forests, agriculture, disasters, climate, carbon, and water.</a:t>
            </a:r>
            <a:endParaRPr lang="en-GB" dirty="0"/>
          </a:p>
          <a:p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Continuation and development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18929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4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28600" y="16002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COM will promote continued discussion to </a:t>
            </a:r>
            <a:r>
              <a:rPr lang="en-US" dirty="0" err="1" smtClean="0"/>
              <a:t>rationalise</a:t>
            </a:r>
            <a:r>
              <a:rPr lang="en-US" dirty="0" smtClean="0"/>
              <a:t>/integrate many ongoing, partly overlapping CEOS activities:</a:t>
            </a:r>
            <a:endParaRPr lang="en-GB" dirty="0"/>
          </a:p>
          <a:p>
            <a:r>
              <a:rPr lang="en-US" dirty="0" smtClean="0"/>
              <a:t>Land </a:t>
            </a:r>
            <a:r>
              <a:rPr lang="en-US" dirty="0"/>
              <a:t>Surface imaging and its applications i.e. LSI-VC activities including those on </a:t>
            </a:r>
            <a:r>
              <a:rPr lang="en-US" dirty="0" smtClean="0"/>
              <a:t>Analysis ready data (ARD), </a:t>
            </a:r>
          </a:p>
          <a:p>
            <a:r>
              <a:rPr lang="en-US" dirty="0" smtClean="0"/>
              <a:t>USGS </a:t>
            </a:r>
            <a:r>
              <a:rPr lang="en-US" dirty="0"/>
              <a:t>priority activity on moderate-resolution interoperability</a:t>
            </a:r>
            <a:r>
              <a:rPr lang="en-US" dirty="0" smtClean="0"/>
              <a:t>,</a:t>
            </a:r>
          </a:p>
          <a:p>
            <a:r>
              <a:rPr lang="en-US" dirty="0" smtClean="0"/>
              <a:t>CEOS open </a:t>
            </a:r>
            <a:r>
              <a:rPr lang="en-US" dirty="0" err="1" smtClean="0"/>
              <a:t>datacube</a:t>
            </a:r>
            <a:r>
              <a:rPr lang="en-US" dirty="0" smtClean="0"/>
              <a:t> </a:t>
            </a:r>
            <a:r>
              <a:rPr lang="en-US" dirty="0"/>
              <a:t>activities, </a:t>
            </a:r>
            <a:endParaRPr lang="en-US" dirty="0" smtClean="0"/>
          </a:p>
          <a:p>
            <a:r>
              <a:rPr lang="en-US" dirty="0" smtClean="0"/>
              <a:t>Future Data Architectures (FDA) and related Pilots</a:t>
            </a:r>
          </a:p>
          <a:p>
            <a:r>
              <a:rPr lang="en-US" dirty="0" smtClean="0"/>
              <a:t>CEOS </a:t>
            </a:r>
            <a:r>
              <a:rPr lang="en-US" dirty="0"/>
              <a:t>support to GFOI and </a:t>
            </a:r>
            <a:r>
              <a:rPr lang="en-US" dirty="0" smtClean="0"/>
              <a:t>GEOGLAM and SDCG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US" dirty="0" smtClean="0"/>
              <a:t>Together </a:t>
            </a:r>
            <a:r>
              <a:rPr lang="en-US" dirty="0"/>
              <a:t>with NOAA as incoming SIT Chair, to address an aspect of internal </a:t>
            </a:r>
            <a:r>
              <a:rPr lang="en-US" dirty="0" smtClean="0"/>
              <a:t>process: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Longer-term </a:t>
            </a:r>
            <a:r>
              <a:rPr lang="en-US" dirty="0"/>
              <a:t>issue in the sustainability and implementation </a:t>
            </a:r>
            <a:r>
              <a:rPr lang="en-US" dirty="0" smtClean="0"/>
              <a:t>of ad-hoc teams and initiatives for </a:t>
            </a:r>
            <a:r>
              <a:rPr lang="en-US" dirty="0"/>
              <a:t>integration in standing entities of CEOS such as the Working Groups and Virtual </a:t>
            </a:r>
            <a:r>
              <a:rPr lang="en-US" dirty="0" smtClean="0"/>
              <a:t>Constellations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Rationalization of on-going 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88866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5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524000"/>
            <a:ext cx="81534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Specific Chair Initiative #1: Laying the foundation for an international CO2 and GHG emission monitoring system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r>
              <a:rPr lang="en-US" sz="2400" dirty="0" smtClean="0"/>
              <a:t>to </a:t>
            </a:r>
            <a:r>
              <a:rPr lang="en-US" sz="2400" dirty="0"/>
              <a:t>make a fundamental contribution to monitoring CO2 and other GHG emissions </a:t>
            </a:r>
            <a:r>
              <a:rPr lang="en-US" sz="2400" dirty="0" smtClean="0"/>
              <a:t>globally:</a:t>
            </a:r>
          </a:p>
          <a:p>
            <a:pPr lvl="1"/>
            <a:r>
              <a:rPr lang="en-US" sz="2400" dirty="0" smtClean="0"/>
              <a:t>using  </a:t>
            </a:r>
            <a:r>
              <a:rPr lang="en-US" sz="2400" dirty="0"/>
              <a:t>the CEOS Carbon </a:t>
            </a:r>
            <a:r>
              <a:rPr lang="en-US" sz="2400" dirty="0" smtClean="0"/>
              <a:t>Strategy, </a:t>
            </a:r>
          </a:p>
          <a:p>
            <a:pPr lvl="1"/>
            <a:r>
              <a:rPr lang="en-US" sz="2400" dirty="0" smtClean="0"/>
              <a:t>as well as specific targeted activities started in 2017 i.e. the </a:t>
            </a:r>
            <a:r>
              <a:rPr lang="en-US" sz="2400" dirty="0"/>
              <a:t>AC-VC whitepaper on a CO2 and GHG constellation, and ongoing discussions on mutual  interests between CEOS and CGMS on these issues</a:t>
            </a:r>
            <a:r>
              <a:rPr lang="en-US" sz="2400" dirty="0" smtClean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CEOS Chair 2018  priority 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10628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6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Three specific activities are foreseen for advancing this effort in </a:t>
            </a:r>
            <a:r>
              <a:rPr lang="en-US" dirty="0" smtClean="0"/>
              <a:t>2017:</a:t>
            </a:r>
          </a:p>
          <a:p>
            <a:r>
              <a:rPr lang="en-US" dirty="0" smtClean="0"/>
              <a:t>Facilitate </a:t>
            </a:r>
            <a:r>
              <a:rPr lang="en-US" dirty="0"/>
              <a:t>the completion of the AC-VC whitepaper on defining an optimum constellation for CO2 and GHG emission </a:t>
            </a:r>
            <a:r>
              <a:rPr lang="en-US" dirty="0" smtClean="0"/>
              <a:t>monitoring, </a:t>
            </a:r>
            <a:r>
              <a:rPr lang="en-US" dirty="0"/>
              <a:t>including the joint competences of CEOS and CGMS, and in the general framework of the continued implementation of the CEOS Carbon Strategy</a:t>
            </a:r>
            <a:endParaRPr lang="en-GB" dirty="0"/>
          </a:p>
          <a:p>
            <a:pPr lvl="0"/>
            <a:r>
              <a:rPr lang="en-US" dirty="0"/>
              <a:t>Place the space segment in the broader context of a fully sustained system for CO2 emission monitoring. Individual CEOS Agencies have counterparts in their individual countries/regions who have responsibility for Inventories, the required </a:t>
            </a:r>
            <a:r>
              <a:rPr lang="en-US" dirty="0" smtClean="0"/>
              <a:t>modelling, </a:t>
            </a:r>
            <a:r>
              <a:rPr lang="en-US" dirty="0"/>
              <a:t>in-situ infrastructure </a:t>
            </a:r>
            <a:r>
              <a:rPr lang="en-US" dirty="0" smtClean="0"/>
              <a:t>and </a:t>
            </a:r>
            <a:r>
              <a:rPr lang="en-US" dirty="0"/>
              <a:t>the ground segment elements</a:t>
            </a:r>
            <a:r>
              <a:rPr lang="en-US" dirty="0" smtClean="0"/>
              <a:t>.</a:t>
            </a:r>
          </a:p>
          <a:p>
            <a:r>
              <a:rPr lang="en-US" dirty="0"/>
              <a:t>Advance the relationship with </a:t>
            </a:r>
            <a:r>
              <a:rPr lang="en-US" dirty="0" smtClean="0"/>
              <a:t>CGMS </a:t>
            </a:r>
            <a:r>
              <a:rPr lang="en-US" dirty="0"/>
              <a:t>for an operationally implemented and sustained observation capability. Consider establishing a formal working relationship between CEOS and CGMS as with the successful ongoing relationship on Systematic Observations of ECVs in support of UNFCCC.</a:t>
            </a:r>
            <a:endParaRPr lang="en-GB" dirty="0"/>
          </a:p>
          <a:p>
            <a:pPr lvl="0"/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CEOS </a:t>
            </a:r>
            <a:r>
              <a:rPr lang="en-GB" dirty="0"/>
              <a:t>Chair 2018  </a:t>
            </a:r>
            <a:r>
              <a:rPr lang="en-GB" dirty="0" smtClean="0"/>
              <a:t>priority 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3401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7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2400" dirty="0" smtClean="0"/>
              <a:t>The EC proposes to </a:t>
            </a:r>
            <a:r>
              <a:rPr lang="en-US" sz="2400" dirty="0" err="1" smtClean="0"/>
              <a:t>organise</a:t>
            </a:r>
            <a:r>
              <a:rPr lang="en-US" sz="2400" dirty="0" smtClean="0"/>
              <a:t> a dedicated discussion workshop</a:t>
            </a:r>
            <a:r>
              <a:rPr lang="en-US" dirty="0" smtClean="0"/>
              <a:t>:</a:t>
            </a:r>
          </a:p>
          <a:p>
            <a:pPr lvl="0"/>
            <a:r>
              <a:rPr lang="en-US" sz="2400" dirty="0" smtClean="0"/>
              <a:t>Bringing </a:t>
            </a:r>
            <a:r>
              <a:rPr lang="en-US" sz="2400" dirty="0"/>
              <a:t>together these different stakeholders to define best </a:t>
            </a:r>
            <a:r>
              <a:rPr lang="en-US" sz="2400" dirty="0" smtClean="0"/>
              <a:t>practices and synergies</a:t>
            </a:r>
          </a:p>
          <a:p>
            <a:pPr lvl="0"/>
            <a:r>
              <a:rPr lang="en-US" sz="2400" dirty="0" smtClean="0"/>
              <a:t>Exploring possibilities </a:t>
            </a:r>
            <a:r>
              <a:rPr lang="en-US" sz="2400" dirty="0"/>
              <a:t>for common approaches to some of the system development. </a:t>
            </a:r>
            <a:endParaRPr lang="en-US" sz="2400" dirty="0" smtClean="0"/>
          </a:p>
          <a:p>
            <a:pPr lvl="0"/>
            <a:r>
              <a:rPr lang="en-US" sz="2400" dirty="0" smtClean="0"/>
              <a:t>This </a:t>
            </a:r>
            <a:r>
              <a:rPr lang="en-US" sz="2400" dirty="0"/>
              <a:t>would also require the strong engagement of CGMS as well as CEOS Associate members such as the </a:t>
            </a:r>
            <a:r>
              <a:rPr lang="en-US" sz="2400" dirty="0" smtClean="0"/>
              <a:t>WMO.</a:t>
            </a:r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smtClean="0"/>
              <a:t>Chair priority A workshop in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72214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8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Conclude the initial study </a:t>
            </a:r>
            <a:r>
              <a:rPr lang="en-US" dirty="0"/>
              <a:t>of </a:t>
            </a:r>
            <a:r>
              <a:rPr lang="en-US" dirty="0" smtClean="0"/>
              <a:t>Future Data </a:t>
            </a:r>
            <a:r>
              <a:rPr lang="en-US" dirty="0"/>
              <a:t>access and analysis </a:t>
            </a:r>
            <a:r>
              <a:rPr lang="en-US" dirty="0" smtClean="0"/>
              <a:t>Architectures (FDA) with recommendations for a "Generation 2020" of operational systems and their global interoperability. </a:t>
            </a:r>
            <a:r>
              <a:rPr lang="en-US" dirty="0" smtClean="0">
                <a:solidFill>
                  <a:srgbClr val="002060"/>
                </a:solidFill>
              </a:rPr>
              <a:t>Consider follow-on within WIGISS</a:t>
            </a:r>
          </a:p>
          <a:p>
            <a:r>
              <a:rPr lang="en-US" dirty="0" smtClean="0"/>
              <a:t>Introduce the new Copernicus DIAS as an enabling element for operational implementation of services, CEOS pilot projects and other </a:t>
            </a:r>
            <a:r>
              <a:rPr lang="en-US" i="1" dirty="0" smtClean="0"/>
              <a:t>Small-scale demonstrators </a:t>
            </a:r>
          </a:p>
          <a:p>
            <a:r>
              <a:rPr lang="en-US" dirty="0" smtClean="0"/>
              <a:t>Continue </a:t>
            </a:r>
            <a:r>
              <a:rPr lang="en-US" dirty="0"/>
              <a:t>to support and expand the efforts related to exploitation environments based on ARD</a:t>
            </a:r>
          </a:p>
          <a:p>
            <a:pPr lvl="1"/>
            <a:r>
              <a:rPr lang="en-US" dirty="0"/>
              <a:t>CEOS Open Data Cube and links to non EO domains</a:t>
            </a:r>
          </a:p>
          <a:p>
            <a:pPr lvl="1"/>
            <a:r>
              <a:rPr lang="en-US" dirty="0"/>
              <a:t>Earth System Data Cube </a:t>
            </a:r>
            <a:r>
              <a:rPr lang="en-US" dirty="0" smtClean="0"/>
              <a:t>methodologies</a:t>
            </a:r>
          </a:p>
          <a:p>
            <a:r>
              <a:rPr lang="en-US" dirty="0" smtClean="0"/>
              <a:t>Expand work on the user classification and user needs inventory</a:t>
            </a:r>
          </a:p>
          <a:p>
            <a:r>
              <a:rPr lang="en-US" dirty="0" smtClean="0"/>
              <a:t>Instantiate </a:t>
            </a:r>
            <a:r>
              <a:rPr lang="en-US" dirty="0"/>
              <a:t>a new effort to define FDA for the post 2025 timeframe, including </a:t>
            </a:r>
            <a:r>
              <a:rPr lang="en-US" dirty="0" smtClean="0"/>
              <a:t>e.g</a:t>
            </a:r>
            <a:r>
              <a:rPr lang="en-US" dirty="0"/>
              <a:t>. near real time </a:t>
            </a:r>
            <a:r>
              <a:rPr lang="en-US" dirty="0" smtClean="0"/>
              <a:t>aspects</a:t>
            </a:r>
            <a:r>
              <a:rPr lang="en-US" dirty="0"/>
              <a:t> </a:t>
            </a:r>
            <a:r>
              <a:rPr lang="en-US" dirty="0" smtClean="0"/>
              <a:t>and related technology gaps</a:t>
            </a:r>
          </a:p>
          <a:p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CEOS Chair 2018  </a:t>
            </a:r>
            <a:r>
              <a:rPr lang="en-GB" dirty="0" smtClean="0"/>
              <a:t>priority B – Data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4539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9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Build on the achievements of the LSI-VC, CARD4L and ARD efforts to develop a roadmap of required implementation efforts focusing on:</a:t>
            </a:r>
          </a:p>
          <a:p>
            <a:pPr lvl="1"/>
            <a:r>
              <a:rPr lang="en-US" dirty="0" smtClean="0"/>
              <a:t>Operational data provision (optical and SAR) to support global initiatives on land, land use and forestry (e.g. GEOGLAM, GFOI)</a:t>
            </a:r>
          </a:p>
          <a:p>
            <a:pPr lvl="1"/>
            <a:r>
              <a:rPr lang="en-US" dirty="0" smtClean="0"/>
              <a:t>Additional efforts where necessary to respond to the CEOS Carbon Observation Strategy from Space</a:t>
            </a:r>
          </a:p>
          <a:p>
            <a:r>
              <a:rPr lang="en-US" dirty="0" smtClean="0"/>
              <a:t>Build on the work done by CEOS agencies and the WMO to initiate the definition of necessary ARD products for marine and ocean applications</a:t>
            </a:r>
          </a:p>
          <a:p>
            <a:r>
              <a:rPr lang="en-US" dirty="0"/>
              <a:t>Draw up a CEOS service inventory and promote the consideration of existing services (</a:t>
            </a:r>
            <a:r>
              <a:rPr lang="en-US" dirty="0" smtClean="0"/>
              <a:t>e.g</a:t>
            </a:r>
            <a:r>
              <a:rPr lang="en-US" dirty="0"/>
              <a:t>. Copernicus services) in the ARD </a:t>
            </a:r>
            <a:r>
              <a:rPr lang="en-US" dirty="0" smtClean="0"/>
              <a:t>context</a:t>
            </a:r>
            <a:endParaRPr lang="en-US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CEOS Chair 2018  </a:t>
            </a:r>
            <a:r>
              <a:rPr lang="en-GB" dirty="0" smtClean="0"/>
              <a:t>priority B – Data</a:t>
            </a:r>
          </a:p>
          <a:p>
            <a:pPr marL="0" indent="0">
              <a:buNone/>
            </a:pPr>
            <a:r>
              <a:rPr lang="fr-BE" dirty="0" smtClean="0"/>
              <a:t>Production effort </a:t>
            </a:r>
            <a:r>
              <a:rPr lang="fr-BE" dirty="0" err="1" smtClean="0"/>
              <a:t>required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889668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9296</TotalTime>
  <Words>1018</Words>
  <Application>Microsoft Office PowerPoint</Application>
  <PresentationFormat>On-screen Show (4:3)</PresentationFormat>
  <Paragraphs>88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</vt:lpstr>
      <vt:lpstr>CEOS Chair 2018 priorities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CEOS chair 2018</dc:title>
  <dc:creator>Astrid - Christina Koch</dc:creator>
  <cp:lastModifiedBy>kochast</cp:lastModifiedBy>
  <cp:revision>195</cp:revision>
  <cp:lastPrinted>2017-04-20T13:49:59Z</cp:lastPrinted>
  <dcterms:modified xsi:type="dcterms:W3CDTF">2017-04-26T11:53:34Z</dcterms:modified>
</cp:coreProperties>
</file>