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
  </p:notesMasterIdLst>
  <p:sldIdLst>
    <p:sldId id="256" r:id="rId2"/>
    <p:sldId id="259" r:id="rId3"/>
    <p:sldId id="261" r:id="rId4"/>
    <p:sldId id="260" r:id="rId5"/>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040" autoAdjust="0"/>
    <p:restoredTop sz="93799" autoAdjust="0"/>
  </p:normalViewPr>
  <p:slideViewPr>
    <p:cSldViewPr>
      <p:cViewPr varScale="1">
        <p:scale>
          <a:sx n="62" d="100"/>
          <a:sy n="62" d="100"/>
        </p:scale>
        <p:origin x="686" y="6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0"/>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a:t>
            </a:fld>
            <a:endParaRPr lang="uk-UA" dirty="0"/>
          </a:p>
        </p:txBody>
      </p:sp>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hape 3"/>
          <p:cNvSpPr/>
          <p:nvPr userDrawn="1"/>
        </p:nvSpPr>
        <p:spPr>
          <a:xfrm>
            <a:off x="76200" y="6629400"/>
            <a:ext cx="2133600" cy="187285"/>
          </a:xfrm>
          <a:prstGeom prst="roundRect">
            <a:avLst/>
          </a:prstGeom>
          <a:solidFill>
            <a:schemeClr val="lt1">
              <a:alpha val="49000"/>
            </a:schemeClr>
          </a:solidFill>
          <a:ln>
            <a:solidFill>
              <a:schemeClr val="tx2">
                <a:alpha val="60000"/>
              </a:schemeClr>
            </a:solidFill>
          </a:ln>
          <a:extLst>
            <a:ext uri="{C572A759-6A51-4108-AA02-DFA0A04FC94B}">
              <ma14:wrappingTextBoxFlag xmlns=""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914400">
              <a:defRPr>
                <a:solidFill>
                  <a:srgbClr val="000000"/>
                </a:solidFill>
              </a:defRPr>
            </a:pPr>
            <a:r>
              <a:rPr lang="en-AU" sz="1100" i="1" dirty="0" smtClean="0">
                <a:solidFill>
                  <a:schemeClr val="tx2"/>
                </a:solidFill>
                <a:latin typeface="+mj-ea"/>
                <a:ea typeface="+mj-ea"/>
                <a:cs typeface="Proxima Nova Regular"/>
                <a:sym typeface="Proxima Nova Regular"/>
              </a:rPr>
              <a:t>SIT-32,</a:t>
            </a:r>
            <a:r>
              <a:rPr lang="en-AU" sz="1100" i="1" baseline="0" dirty="0" smtClean="0">
                <a:solidFill>
                  <a:schemeClr val="tx2"/>
                </a:solidFill>
                <a:latin typeface="+mj-ea"/>
                <a:ea typeface="+mj-ea"/>
                <a:cs typeface="Proxima Nova Regular"/>
                <a:sym typeface="Proxima Nova Regular"/>
              </a:rPr>
              <a:t> </a:t>
            </a:r>
            <a:r>
              <a:rPr lang="en-AU" sz="1100" i="1" dirty="0" smtClean="0">
                <a:solidFill>
                  <a:schemeClr val="tx2"/>
                </a:solidFill>
                <a:latin typeface="+mj-ea"/>
                <a:ea typeface="+mj-ea"/>
                <a:cs typeface="Proxima Nova Regular"/>
                <a:sym typeface="Proxima Nova Regular"/>
              </a:rPr>
              <a:t>ESA HQ, 26-27 Apr 2017</a:t>
            </a:r>
            <a:endParaRPr sz="1100"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p:nvPr>
        </p:nvSpPr>
        <p:spPr>
          <a:xfrm>
            <a:off x="2057400" y="304800"/>
            <a:ext cx="4953000" cy="533400"/>
          </a:xfrm>
          <a:prstGeom prst="rect">
            <a:avLst/>
          </a:prstGeom>
        </p:spPr>
        <p:txBody>
          <a:bodyPr/>
          <a:lstStyle>
            <a:lvl1pPr>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buFont typeface="Arial"/>
              <a:buNone/>
              <a:tabLst/>
              <a:defRPr/>
            </a:pPr>
            <a:endParaRPr lang="en-US" dirty="0"/>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514600"/>
            <a:ext cx="8064011" cy="1244600"/>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US" sz="3600" b="1" dirty="0" smtClean="0">
                <a:solidFill>
                  <a:srgbClr val="FFFFFF"/>
                </a:solidFill>
                <a:latin typeface="+mj-lt"/>
              </a:rPr>
              <a:t>2018-2019 CEOS SIT Chair Priorities</a:t>
            </a:r>
            <a:endParaRPr sz="3600" b="1" dirty="0">
              <a:solidFill>
                <a:srgbClr val="FFFFFF"/>
              </a:solidFill>
              <a:latin typeface="+mj-lt"/>
            </a:endParaRPr>
          </a:p>
        </p:txBody>
      </p:sp>
      <p:sp>
        <p:nvSpPr>
          <p:cNvPr id="11" name="Shape 11"/>
          <p:cNvSpPr/>
          <p:nvPr/>
        </p:nvSpPr>
        <p:spPr>
          <a:xfrm>
            <a:off x="622789" y="3759200"/>
            <a:ext cx="4810858" cy="2541589"/>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p>
            <a:pPr lvl="0" defTabSz="914400">
              <a:lnSpc>
                <a:spcPct val="150000"/>
              </a:lnSpc>
              <a:defRPr>
                <a:solidFill>
                  <a:srgbClr val="000000"/>
                </a:solidFill>
              </a:defRPr>
            </a:pPr>
            <a:r>
              <a:rPr lang="en-US" dirty="0" smtClean="0">
                <a:solidFill>
                  <a:srgbClr val="FFFFFF"/>
                </a:solidFill>
                <a:latin typeface="+mj-lt"/>
                <a:ea typeface="Arial Bold"/>
                <a:cs typeface="Arial Bold"/>
                <a:sym typeface="Arial Bold"/>
              </a:rPr>
              <a:t>S. </a:t>
            </a:r>
            <a:r>
              <a:rPr lang="en-US" dirty="0" err="1" smtClean="0">
                <a:solidFill>
                  <a:srgbClr val="FFFFFF"/>
                </a:solidFill>
                <a:latin typeface="+mj-lt"/>
                <a:ea typeface="Arial Bold"/>
                <a:cs typeface="Arial Bold"/>
                <a:sym typeface="Arial Bold"/>
              </a:rPr>
              <a:t>Volz</a:t>
            </a:r>
            <a:r>
              <a:rPr lang="en-US" dirty="0" smtClean="0">
                <a:solidFill>
                  <a:srgbClr val="FFFFFF"/>
                </a:solidFill>
                <a:latin typeface="+mj-lt"/>
                <a:ea typeface="Arial Bold"/>
                <a:cs typeface="Arial Bold"/>
                <a:sym typeface="Arial Bold"/>
              </a:rPr>
              <a:t>, NOAA, SIT Vice Chair</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dirty="0" smtClean="0">
                <a:solidFill>
                  <a:srgbClr val="FFFFFF"/>
                </a:solidFill>
                <a:latin typeface="+mj-lt"/>
                <a:ea typeface="Arial Bold"/>
                <a:cs typeface="Arial Bold"/>
                <a:sym typeface="Arial Bold"/>
              </a:rPr>
              <a:t>SIT</a:t>
            </a:r>
            <a:r>
              <a:rPr lang="en-AU" dirty="0" smtClean="0">
                <a:solidFill>
                  <a:srgbClr val="FFFFFF"/>
                </a:solidFill>
                <a:latin typeface="+mj-lt"/>
                <a:ea typeface="Arial Bold"/>
                <a:cs typeface="Arial Bold"/>
                <a:sym typeface="Arial Bold"/>
              </a:rPr>
              <a:t>-32 </a:t>
            </a:r>
            <a:r>
              <a:rPr dirty="0" smtClean="0">
                <a:solidFill>
                  <a:srgbClr val="FFFFFF"/>
                </a:solidFill>
                <a:latin typeface="+mj-lt"/>
                <a:ea typeface="Arial Bold"/>
                <a:cs typeface="Arial Bold"/>
                <a:sym typeface="Arial Bold"/>
              </a:rPr>
              <a:t>Agenda </a:t>
            </a:r>
            <a:r>
              <a:rPr dirty="0">
                <a:solidFill>
                  <a:srgbClr val="FFFFFF"/>
                </a:solidFill>
                <a:latin typeface="+mj-lt"/>
                <a:ea typeface="Arial Bold"/>
                <a:cs typeface="Arial Bold"/>
                <a:sym typeface="Arial Bold"/>
              </a:rPr>
              <a:t>Item </a:t>
            </a:r>
            <a:r>
              <a:rPr dirty="0" smtClean="0">
                <a:solidFill>
                  <a:srgbClr val="FFFFFF"/>
                </a:solidFill>
                <a:latin typeface="+mj-lt"/>
                <a:ea typeface="Arial Bold"/>
                <a:cs typeface="Arial Bold"/>
                <a:sym typeface="Arial Bold"/>
              </a:rPr>
              <a:t>#</a:t>
            </a:r>
            <a:r>
              <a:rPr lang="en-US" dirty="0" smtClean="0">
                <a:solidFill>
                  <a:srgbClr val="FFFFFF"/>
                </a:solidFill>
                <a:latin typeface="+mj-lt"/>
                <a:ea typeface="Arial Bold"/>
                <a:cs typeface="Arial Bold"/>
                <a:sym typeface="Arial Bold"/>
              </a:rPr>
              <a:t>36</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dirty="0" smtClean="0">
                <a:solidFill>
                  <a:srgbClr val="FFFFFF"/>
                </a:solidFill>
                <a:latin typeface="+mj-lt"/>
                <a:ea typeface="Arial Bold"/>
                <a:cs typeface="Arial Bold"/>
                <a:sym typeface="Arial Bold"/>
              </a:rPr>
              <a:t>CEOS </a:t>
            </a:r>
            <a:r>
              <a:rPr lang="en-US" dirty="0" smtClean="0">
                <a:solidFill>
                  <a:srgbClr val="FFFFFF"/>
                </a:solidFill>
                <a:latin typeface="+mj-lt"/>
                <a:ea typeface="Arial Bold"/>
                <a:cs typeface="Arial Bold"/>
                <a:sym typeface="Arial Bold"/>
              </a:rPr>
              <a:t>Strategic </a:t>
            </a:r>
            <a:r>
              <a:rPr lang="en-AU" dirty="0" smtClean="0">
                <a:solidFill>
                  <a:srgbClr val="FFFFFF"/>
                </a:solidFill>
                <a:latin typeface="+mj-lt"/>
                <a:ea typeface="Arial Bold"/>
                <a:cs typeface="Arial Bold"/>
                <a:sym typeface="Arial Bold"/>
              </a:rPr>
              <a:t>Implementation Team</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ESA Headquarters, Paris, France</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26</a:t>
            </a:r>
            <a:r>
              <a:rPr lang="en-AU" baseline="30000" dirty="0" smtClean="0">
                <a:solidFill>
                  <a:srgbClr val="FFFFFF"/>
                </a:solidFill>
                <a:latin typeface="+mj-lt"/>
                <a:ea typeface="Arial Bold"/>
                <a:cs typeface="Arial Bold"/>
                <a:sym typeface="Arial Bold"/>
              </a:rPr>
              <a:t>th</a:t>
            </a:r>
            <a:r>
              <a:rPr lang="en-AU" dirty="0" smtClean="0">
                <a:solidFill>
                  <a:srgbClr val="FFFFFF"/>
                </a:solidFill>
                <a:latin typeface="+mj-lt"/>
                <a:ea typeface="Arial Bold"/>
                <a:cs typeface="Arial Bold"/>
                <a:sym typeface="Arial Bold"/>
              </a:rPr>
              <a:t>-27</a:t>
            </a:r>
            <a:r>
              <a:rPr lang="en-AU" baseline="30000" dirty="0" smtClean="0">
                <a:solidFill>
                  <a:srgbClr val="FFFFFF"/>
                </a:solidFill>
                <a:latin typeface="+mj-lt"/>
                <a:ea typeface="Arial Bold"/>
                <a:cs typeface="Arial Bold"/>
                <a:sym typeface="Arial Bold"/>
              </a:rPr>
              <a:t>th</a:t>
            </a:r>
            <a:r>
              <a:rPr lang="en-AU" dirty="0" smtClean="0">
                <a:solidFill>
                  <a:srgbClr val="FFFFFF"/>
                </a:solidFill>
                <a:latin typeface="+mj-lt"/>
                <a:ea typeface="Arial Bold"/>
                <a:cs typeface="Arial Bold"/>
                <a:sym typeface="Arial Bold"/>
              </a:rPr>
              <a:t> April 2017</a:t>
            </a:r>
            <a:endParaRPr dirty="0">
              <a:solidFill>
                <a:srgbClr val="FFFFFF"/>
              </a:solidFill>
              <a:latin typeface="+mj-lt"/>
              <a:ea typeface="Arial Bold"/>
              <a:cs typeface="Arial Bold"/>
              <a:sym typeface="Arial Bold"/>
            </a:endParaRPr>
          </a:p>
        </p:txBody>
      </p:sp>
      <p:pic>
        <p:nvPicPr>
          <p:cNvPr id="12" name="ceos_logo.png"/>
          <p:cNvPicPr/>
          <p:nvPr/>
        </p:nvPicPr>
        <p:blipFill>
          <a:blip r:embed="rId2">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smtClean="0">
                <a:solidFill>
                  <a:schemeClr val="bg1">
                    <a:lumMod val="20000"/>
                    <a:lumOff val="80000"/>
                  </a:schemeClr>
                </a:solidFill>
                <a:latin typeface="+mj-lt"/>
              </a:rPr>
              <a:t>Committee on Earth Observation Satellites</a:t>
            </a:r>
            <a:endParaRPr lang="en-US" sz="1050" dirty="0">
              <a:solidFill>
                <a:schemeClr val="bg1">
                  <a:lumMod val="20000"/>
                  <a:lumOff val="80000"/>
                </a:schemeClr>
              </a:solidFill>
              <a:latin typeface="+mj-lt"/>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152400" y="1371600"/>
            <a:ext cx="8686800" cy="5105400"/>
          </a:xfrm>
        </p:spPr>
        <p:txBody>
          <a:bodyPr/>
          <a:lstStyle/>
          <a:p>
            <a:r>
              <a:rPr lang="en-US" sz="2400" b="1" dirty="0" smtClean="0">
                <a:latin typeface="Arial" panose="020B0604020202020204" pitchFamily="34" charset="0"/>
              </a:rPr>
              <a:t>We have a highly capable organization of dedicated and creative action, collectively focused on advancing Earth Observation as a discipline and as a calling.</a:t>
            </a:r>
          </a:p>
          <a:p>
            <a:endParaRPr lang="en-US" sz="2400" b="1" dirty="0" smtClean="0">
              <a:latin typeface="Arial" panose="020B0604020202020204" pitchFamily="34" charset="0"/>
            </a:endParaRPr>
          </a:p>
          <a:p>
            <a:r>
              <a:rPr lang="en-US" sz="2400" b="1" dirty="0" smtClean="0">
                <a:latin typeface="Arial" panose="020B0604020202020204" pitchFamily="34" charset="0"/>
              </a:rPr>
              <a:t>We have seen evidence over the last two days of how full – and overfull – our plates are with important, relevant, and needed work.</a:t>
            </a:r>
          </a:p>
          <a:p>
            <a:endParaRPr lang="en-US" sz="2400" b="1" dirty="0" smtClean="0">
              <a:latin typeface="Arial" panose="020B0604020202020204" pitchFamily="34" charset="0"/>
            </a:endParaRPr>
          </a:p>
          <a:p>
            <a:r>
              <a:rPr lang="en-US" sz="2400" b="1" dirty="0" smtClean="0">
                <a:latin typeface="Arial" panose="020B0604020202020204" pitchFamily="34" charset="0"/>
              </a:rPr>
              <a:t>As the SIT Chair I see the Chair team’s primary task is to enable you and the organization to be successful.  </a:t>
            </a:r>
          </a:p>
          <a:p>
            <a:endParaRPr lang="en-US" sz="2400" b="1" dirty="0">
              <a:latin typeface="Arial" panose="020B0604020202020204" pitchFamily="34" charset="0"/>
            </a:endParaRPr>
          </a:p>
          <a:p>
            <a:r>
              <a:rPr lang="en-US" sz="2400" b="1" dirty="0" smtClean="0">
                <a:latin typeface="Arial" panose="020B0604020202020204" pitchFamily="34" charset="0"/>
              </a:rPr>
              <a:t>I have four general priorities for NOAA’s tenure.</a:t>
            </a:r>
          </a:p>
        </p:txBody>
      </p:sp>
      <p:sp>
        <p:nvSpPr>
          <p:cNvPr id="3" name="Slide Number Placeholder 2"/>
          <p:cNvSpPr>
            <a:spLocks noGrp="1"/>
          </p:cNvSpPr>
          <p:nvPr>
            <p:ph type="sldNum" sz="quarter" idx="2"/>
          </p:nvPr>
        </p:nvSpPr>
        <p:spPr/>
        <p:txBody>
          <a:bodyPr/>
          <a:lstStyle/>
          <a:p>
            <a:pPr lvl="0"/>
            <a:fld id="{86CB4B4D-7CA3-9044-876B-883B54F8677D}" type="slidenum">
              <a:rPr lang="uk-UA" smtClean="0"/>
              <a:t>2</a:t>
            </a:fld>
            <a:endParaRPr lang="uk-UA"/>
          </a:p>
        </p:txBody>
      </p:sp>
      <p:sp>
        <p:nvSpPr>
          <p:cNvPr id="5" name="Title 3"/>
          <p:cNvSpPr txBox="1">
            <a:spLocks/>
          </p:cNvSpPr>
          <p:nvPr/>
        </p:nvSpPr>
        <p:spPr>
          <a:xfrm>
            <a:off x="1981200" y="365125"/>
            <a:ext cx="6534150" cy="625475"/>
          </a:xfrm>
          <a:prstGeom prst="rect">
            <a:avLst/>
          </a:prstGeom>
        </p:spPr>
        <p:txBody>
          <a:bodyPr/>
          <a:lst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algn="l" defTabSz="914400"/>
            <a:r>
              <a:rPr lang="en-US" dirty="0" smtClean="0"/>
              <a:t>SIT Chair Responsibilities</a:t>
            </a:r>
            <a:endParaRPr lang="en-US" dirty="0"/>
          </a:p>
        </p:txBody>
      </p:sp>
    </p:spTree>
    <p:extLst>
      <p:ext uri="{BB962C8B-B14F-4D97-AF65-F5344CB8AC3E}">
        <p14:creationId xmlns:p14="http://schemas.microsoft.com/office/powerpoint/2010/main" val="1974323787"/>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28600" y="1371600"/>
            <a:ext cx="8686800" cy="5105400"/>
          </a:xfrm>
        </p:spPr>
        <p:txBody>
          <a:bodyPr/>
          <a:lstStyle/>
          <a:p>
            <a:pPr marL="457200" indent="-457200">
              <a:lnSpc>
                <a:spcPct val="90000"/>
              </a:lnSpc>
              <a:buFont typeface="+mj-lt"/>
              <a:buAutoNum type="arabicPeriod"/>
            </a:pPr>
            <a:r>
              <a:rPr lang="en-US" sz="2200" b="1" dirty="0">
                <a:latin typeface="Arial" panose="020B0604020202020204" pitchFamily="34" charset="0"/>
              </a:rPr>
              <a:t>Ensure the efficient execution of existing SIT responsibilities as described in the SIT Terms of Reference, including addressing Working Group and Virtual Constellation (VC) continuity, sustainability, and outputs, including:</a:t>
            </a:r>
          </a:p>
          <a:p>
            <a:pPr lvl="1">
              <a:lnSpc>
                <a:spcPct val="90000"/>
              </a:lnSpc>
            </a:pPr>
            <a:r>
              <a:rPr lang="en-US" sz="2200" b="1" dirty="0" smtClean="0">
                <a:latin typeface="Arial" panose="020B0604020202020204" pitchFamily="34" charset="0"/>
              </a:rPr>
              <a:t>Undertaking gap analyses for each VC, to support ongoing </a:t>
            </a:r>
            <a:r>
              <a:rPr lang="en-US" sz="2200" b="1" dirty="0" smtClean="0">
                <a:latin typeface="Arial" panose="020B0604020202020204" pitchFamily="34" charset="0"/>
              </a:rPr>
              <a:t>and </a:t>
            </a:r>
            <a:r>
              <a:rPr lang="en-US" sz="2200" b="1" dirty="0" smtClean="0">
                <a:latin typeface="Arial" panose="020B0604020202020204" pitchFamily="34" charset="0"/>
              </a:rPr>
              <a:t>likely upcoming strategic Agency observatory decisions, and</a:t>
            </a:r>
          </a:p>
          <a:p>
            <a:pPr lvl="1">
              <a:lnSpc>
                <a:spcPct val="90000"/>
              </a:lnSpc>
            </a:pPr>
            <a:r>
              <a:rPr lang="en-US" sz="2200" b="1" dirty="0" smtClean="0">
                <a:latin typeface="Arial" panose="020B0604020202020204" pitchFamily="34" charset="0"/>
              </a:rPr>
              <a:t>Supporting </a:t>
            </a:r>
            <a:r>
              <a:rPr lang="en-US" sz="2200" b="1" dirty="0">
                <a:latin typeface="Arial" panose="020B0604020202020204" pitchFamily="34" charset="0"/>
              </a:rPr>
              <a:t>the activities of the CEOS </a:t>
            </a:r>
            <a:r>
              <a:rPr lang="en-US" sz="2200" b="1" i="1" dirty="0">
                <a:latin typeface="Arial" panose="020B0604020202020204" pitchFamily="34" charset="0"/>
              </a:rPr>
              <a:t>ad hoc </a:t>
            </a:r>
            <a:r>
              <a:rPr lang="en-US" sz="2200" b="1" dirty="0">
                <a:latin typeface="Arial" panose="020B0604020202020204" pitchFamily="34" charset="0"/>
              </a:rPr>
              <a:t>Team on Sustainable Development Goals by identifying targets and indicators relevant to each </a:t>
            </a:r>
            <a:r>
              <a:rPr lang="en-US" sz="2200" b="1" dirty="0" smtClean="0">
                <a:latin typeface="Arial" panose="020B0604020202020204" pitchFamily="34" charset="0"/>
              </a:rPr>
              <a:t>VC</a:t>
            </a:r>
            <a:r>
              <a:rPr lang="en-US" sz="2200" b="1" dirty="0">
                <a:latin typeface="Arial" panose="020B0604020202020204" pitchFamily="34" charset="0"/>
              </a:rPr>
              <a:t>.</a:t>
            </a:r>
          </a:p>
          <a:p>
            <a:pPr marL="457200" indent="-457200">
              <a:lnSpc>
                <a:spcPct val="90000"/>
              </a:lnSpc>
              <a:buFont typeface="+mj-lt"/>
              <a:buAutoNum type="arabicPeriod"/>
            </a:pPr>
            <a:endParaRPr lang="en-US" sz="2200" b="1" dirty="0" smtClean="0">
              <a:latin typeface="Arial" panose="020B0604020202020204" pitchFamily="34" charset="0"/>
            </a:endParaRPr>
          </a:p>
          <a:p>
            <a:pPr marL="457200" indent="-457200">
              <a:lnSpc>
                <a:spcPct val="90000"/>
              </a:lnSpc>
              <a:buFont typeface="+mj-lt"/>
              <a:buAutoNum type="arabicPeriod"/>
            </a:pPr>
            <a:r>
              <a:rPr lang="en-US" sz="2200" b="1" dirty="0" smtClean="0">
                <a:latin typeface="Arial" panose="020B0604020202020204" pitchFamily="34" charset="0"/>
              </a:rPr>
              <a:t>Enhance the utility of new observations from next generation of geostationary satellites and exploring development of LEO/GEO combination products and data processing </a:t>
            </a:r>
            <a:r>
              <a:rPr lang="en-US" sz="2200" b="1" dirty="0" smtClean="0">
                <a:latin typeface="Arial" panose="020B0604020202020204" pitchFamily="34" charset="0"/>
              </a:rPr>
              <a:t>capabilities.</a:t>
            </a:r>
            <a:endParaRPr lang="en-US" sz="2200" b="1" dirty="0" smtClean="0">
              <a:latin typeface="Arial" panose="020B0604020202020204" pitchFamily="34" charset="0"/>
            </a:endParaRPr>
          </a:p>
        </p:txBody>
      </p:sp>
      <p:sp>
        <p:nvSpPr>
          <p:cNvPr id="3" name="Slide Number Placeholder 2"/>
          <p:cNvSpPr>
            <a:spLocks noGrp="1"/>
          </p:cNvSpPr>
          <p:nvPr>
            <p:ph type="sldNum" sz="quarter" idx="2"/>
          </p:nvPr>
        </p:nvSpPr>
        <p:spPr/>
        <p:txBody>
          <a:bodyPr/>
          <a:lstStyle/>
          <a:p>
            <a:pPr lvl="0"/>
            <a:fld id="{86CB4B4D-7CA3-9044-876B-883B54F8677D}" type="slidenum">
              <a:rPr lang="uk-UA" smtClean="0"/>
              <a:t>3</a:t>
            </a:fld>
            <a:endParaRPr lang="uk-UA"/>
          </a:p>
        </p:txBody>
      </p:sp>
      <p:sp>
        <p:nvSpPr>
          <p:cNvPr id="5" name="Title 3"/>
          <p:cNvSpPr txBox="1">
            <a:spLocks/>
          </p:cNvSpPr>
          <p:nvPr/>
        </p:nvSpPr>
        <p:spPr>
          <a:xfrm>
            <a:off x="1981200" y="365125"/>
            <a:ext cx="6534150" cy="625475"/>
          </a:xfrm>
          <a:prstGeom prst="rect">
            <a:avLst/>
          </a:prstGeom>
        </p:spPr>
        <p:txBody>
          <a:bodyPr/>
          <a:lst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algn="l" defTabSz="914400"/>
            <a:r>
              <a:rPr lang="en-US" dirty="0" smtClean="0"/>
              <a:t>Proposed 2018-2019 Priorities</a:t>
            </a:r>
            <a:endParaRPr lang="en-US" dirty="0"/>
          </a:p>
        </p:txBody>
      </p:sp>
    </p:spTree>
    <p:extLst>
      <p:ext uri="{BB962C8B-B14F-4D97-AF65-F5344CB8AC3E}">
        <p14:creationId xmlns:p14="http://schemas.microsoft.com/office/powerpoint/2010/main" val="2334359672"/>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381000" y="1447800"/>
            <a:ext cx="8382000" cy="4724400"/>
          </a:xfrm>
        </p:spPr>
        <p:txBody>
          <a:bodyPr/>
          <a:lstStyle/>
          <a:p>
            <a:pPr marL="457200" indent="-457200">
              <a:lnSpc>
                <a:spcPct val="90000"/>
              </a:lnSpc>
              <a:buFont typeface="+mj-lt"/>
              <a:buAutoNum type="arabicPeriod" startAt="3"/>
            </a:pPr>
            <a:r>
              <a:rPr lang="en-US" sz="2200" b="1" dirty="0" smtClean="0">
                <a:latin typeface="Arial" panose="020B0604020202020204" pitchFamily="34" charset="0"/>
              </a:rPr>
              <a:t>Improve and clarify CEOS relationships with CGMS, GEO, and to a lesser degree WMO, by identifying coordinated activities and, where appropriate, holistic interaction among CEOS, CGMS, GEO, and WMO, emphasizing the unique values of each.</a:t>
            </a:r>
          </a:p>
          <a:p>
            <a:pPr lvl="1">
              <a:lnSpc>
                <a:spcPct val="90000"/>
              </a:lnSpc>
            </a:pPr>
            <a:r>
              <a:rPr lang="en-US" sz="2200" b="1" dirty="0" smtClean="0">
                <a:latin typeface="Arial" panose="020B0604020202020204" pitchFamily="34" charset="0"/>
              </a:rPr>
              <a:t>Identify and focus on areas of appropriate and productive </a:t>
            </a:r>
            <a:r>
              <a:rPr lang="en-US" sz="2200" b="1" dirty="0" smtClean="0">
                <a:latin typeface="Arial" panose="020B0604020202020204" pitchFamily="34" charset="0"/>
              </a:rPr>
              <a:t>collaboration.</a:t>
            </a:r>
            <a:endParaRPr lang="en-US" sz="2200" b="1" dirty="0" smtClean="0">
              <a:latin typeface="Arial" panose="020B0604020202020204" pitchFamily="34" charset="0"/>
            </a:endParaRPr>
          </a:p>
          <a:p>
            <a:pPr lvl="1">
              <a:lnSpc>
                <a:spcPct val="90000"/>
              </a:lnSpc>
            </a:pPr>
            <a:r>
              <a:rPr lang="en-US" sz="2200" b="1" dirty="0" smtClean="0">
                <a:latin typeface="Arial" panose="020B0604020202020204" pitchFamily="34" charset="0"/>
              </a:rPr>
              <a:t>Take stock of trends and future directions so that CEOS can best serve the needs of its Agencies and support future role of CEOS, CGMS, GEO, and WMO engagement with private and commercial </a:t>
            </a:r>
            <a:r>
              <a:rPr lang="en-US" sz="2200" b="1" dirty="0" smtClean="0">
                <a:latin typeface="Arial" panose="020B0604020202020204" pitchFamily="34" charset="0"/>
              </a:rPr>
              <a:t>sectors.</a:t>
            </a:r>
            <a:endParaRPr lang="en-US" sz="2200" b="1" dirty="0" smtClean="0">
              <a:latin typeface="Arial" panose="020B0604020202020204" pitchFamily="34" charset="0"/>
            </a:endParaRPr>
          </a:p>
          <a:p>
            <a:pPr>
              <a:lnSpc>
                <a:spcPct val="90000"/>
              </a:lnSpc>
            </a:pPr>
            <a:endParaRPr lang="en-US" sz="2200" b="1" dirty="0" smtClean="0">
              <a:latin typeface="Arial" panose="020B0604020202020204" pitchFamily="34" charset="0"/>
            </a:endParaRPr>
          </a:p>
          <a:p>
            <a:pPr marL="457200" indent="-457200">
              <a:lnSpc>
                <a:spcPct val="90000"/>
              </a:lnSpc>
              <a:buFont typeface="+mj-lt"/>
              <a:buAutoNum type="arabicPeriod" startAt="4"/>
            </a:pPr>
            <a:r>
              <a:rPr lang="en-US" sz="2200" b="1" dirty="0" smtClean="0">
                <a:latin typeface="Arial" panose="020B0604020202020204" pitchFamily="34" charset="0"/>
              </a:rPr>
              <a:t>Support initiatives undertaken by CEOS Chairs in 2018 and 2019.</a:t>
            </a:r>
            <a:endParaRPr lang="en-US" sz="2200" b="1" dirty="0">
              <a:latin typeface="Arial" panose="020B0604020202020204" pitchFamily="34" charset="0"/>
            </a:endParaRPr>
          </a:p>
        </p:txBody>
      </p:sp>
      <p:sp>
        <p:nvSpPr>
          <p:cNvPr id="3" name="Slide Number Placeholder 2"/>
          <p:cNvSpPr>
            <a:spLocks noGrp="1"/>
          </p:cNvSpPr>
          <p:nvPr>
            <p:ph type="sldNum" sz="quarter" idx="2"/>
          </p:nvPr>
        </p:nvSpPr>
        <p:spPr/>
        <p:txBody>
          <a:bodyPr/>
          <a:lstStyle/>
          <a:p>
            <a:pPr lvl="0"/>
            <a:fld id="{86CB4B4D-7CA3-9044-876B-883B54F8677D}" type="slidenum">
              <a:rPr lang="uk-UA" smtClean="0"/>
              <a:t>4</a:t>
            </a:fld>
            <a:endParaRPr lang="uk-UA"/>
          </a:p>
        </p:txBody>
      </p:sp>
      <p:sp>
        <p:nvSpPr>
          <p:cNvPr id="5" name="Title 3"/>
          <p:cNvSpPr txBox="1">
            <a:spLocks/>
          </p:cNvSpPr>
          <p:nvPr/>
        </p:nvSpPr>
        <p:spPr>
          <a:xfrm>
            <a:off x="1981200" y="365125"/>
            <a:ext cx="6534150" cy="625475"/>
          </a:xfrm>
          <a:prstGeom prst="rect">
            <a:avLst/>
          </a:prstGeom>
        </p:spPr>
        <p:txBody>
          <a:bodyPr/>
          <a:lst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algn="l" defTabSz="914400"/>
            <a:r>
              <a:rPr lang="en-US" dirty="0" smtClean="0"/>
              <a:t>Proposed 2018-2019 Priorities</a:t>
            </a:r>
            <a:endParaRPr lang="en-US" dirty="0"/>
          </a:p>
        </p:txBody>
      </p:sp>
    </p:spTree>
    <p:extLst>
      <p:ext uri="{BB962C8B-B14F-4D97-AF65-F5344CB8AC3E}">
        <p14:creationId xmlns:p14="http://schemas.microsoft.com/office/powerpoint/2010/main" val="3146439367"/>
      </p:ext>
    </p:extLst>
  </p:cSld>
  <p:clrMapOvr>
    <a:masterClrMapping/>
  </p:clrMapOvr>
  <p:transition spd="med"/>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9422</TotalTime>
  <Words>342</Words>
  <Application>Microsoft Office PowerPoint</Application>
  <PresentationFormat>On-screen Show (4:3)</PresentationFormat>
  <Paragraphs>30</Paragraphs>
  <Slides>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vt:i4>
      </vt:variant>
    </vt:vector>
  </HeadingPairs>
  <TitlesOfParts>
    <vt:vector size="14" baseType="lpstr">
      <vt:lpstr>Arial</vt:lpstr>
      <vt:lpstr>Arial Bold</vt:lpstr>
      <vt:lpstr>Avenir Roman</vt:lpstr>
      <vt:lpstr>Calibri</vt:lpstr>
      <vt:lpstr>Courier New</vt:lpstr>
      <vt:lpstr>Droid Serif</vt:lpstr>
      <vt:lpstr>Helvetica</vt:lpstr>
      <vt:lpstr>Proxima Nova Regular</vt:lpstr>
      <vt:lpstr>Wingdings</vt:lpstr>
      <vt:lpstr>Default</vt:lpstr>
      <vt:lpstr>2018-2019 CEOS SIT Chair Priorities</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Kerry Sawyer</cp:lastModifiedBy>
  <cp:revision>123</cp:revision>
  <dcterms:modified xsi:type="dcterms:W3CDTF">2017-04-27T07:11:59Z</dcterms:modified>
</cp:coreProperties>
</file>