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90" r:id="rId4"/>
    <p:sldId id="288" r:id="rId5"/>
    <p:sldId id="292" r:id="rId6"/>
    <p:sldId id="293" r:id="rId7"/>
    <p:sldId id="291" r:id="rId8"/>
    <p:sldId id="289" r:id="rId9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93"/>
    <p:restoredTop sz="86385"/>
  </p:normalViewPr>
  <p:slideViewPr>
    <p:cSldViewPr>
      <p:cViewPr varScale="1">
        <p:scale>
          <a:sx n="92" d="100"/>
          <a:sy n="92" d="100"/>
        </p:scale>
        <p:origin x="92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1336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SIT-32,</a:t>
            </a:r>
            <a:r>
              <a:rPr lang="en-AU" sz="1100" i="1" baseline="0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</a:t>
            </a: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ESA HQ, 26-27 Apr 2017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atabase.eohandbook.com/" TargetMode="External"/><Relationship Id="rId4" Type="http://schemas.openxmlformats.org/officeDocument/2006/relationships/hyperlink" Target="http://www.ceos-cove.org/" TargetMode="External"/><Relationship Id="rId5" Type="http://schemas.openxmlformats.org/officeDocument/2006/relationships/hyperlink" Target="http://www.ceos-datapolicy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ohandbook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207269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200" b="1" dirty="0" smtClean="0">
                <a:solidFill>
                  <a:srgbClr val="FFFFFF"/>
                </a:solidFill>
                <a:latin typeface="+mj-lt"/>
              </a:rPr>
              <a:t>CEOS Information Systems </a:t>
            </a:r>
            <a:r>
              <a:rPr lang="en-US" sz="3200" b="1" dirty="0" smtClean="0">
                <a:solidFill>
                  <a:srgbClr val="FFFFFF"/>
                </a:solidFill>
                <a:latin typeface="+mj-lt"/>
              </a:rPr>
              <a:t>Survey</a:t>
            </a:r>
            <a:endParaRPr sz="3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I. </a:t>
            </a:r>
            <a:r>
              <a:rPr lang="en-US" dirty="0" err="1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Petiteville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SIT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-32 </a:t>
            </a: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Item </a:t>
            </a: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#35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</a:t>
            </a: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Strategic 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Implementation Team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ESA Headquarters, Paris, France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26</a:t>
            </a:r>
            <a:r>
              <a:rPr lang="en-AU" baseline="30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th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-27</a:t>
            </a:r>
            <a:r>
              <a:rPr lang="en-AU" baseline="30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th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April 2017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914400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1828800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524000"/>
            <a:ext cx="8153400" cy="4419600"/>
          </a:xfrm>
        </p:spPr>
        <p:txBody>
          <a:bodyPr/>
          <a:lstStyle/>
          <a:p>
            <a:r>
              <a:rPr lang="en-US" dirty="0" smtClean="0"/>
              <a:t>The CEOS Database and SEO teams conducted a user survey in 2016 covering:</a:t>
            </a:r>
          </a:p>
          <a:p>
            <a:pPr lvl="1"/>
            <a:r>
              <a:rPr lang="en-US" sz="1800" dirty="0"/>
              <a:t>EO Handbook: </a:t>
            </a:r>
            <a:r>
              <a:rPr lang="en-US" sz="1800" dirty="0">
                <a:hlinkClick r:id="rId2"/>
              </a:rPr>
              <a:t>http://www.eohandbook.com/</a:t>
            </a:r>
            <a:endParaRPr lang="en-US" sz="1800" dirty="0"/>
          </a:p>
          <a:p>
            <a:pPr lvl="1"/>
            <a:r>
              <a:rPr lang="en-US" sz="1800" dirty="0"/>
              <a:t>CEOS Database: </a:t>
            </a:r>
            <a:r>
              <a:rPr lang="en-US" sz="1800" dirty="0">
                <a:hlinkClick r:id="rId3"/>
              </a:rPr>
              <a:t>http://database.eohandbook.com/</a:t>
            </a:r>
            <a:endParaRPr lang="en-US" sz="1800" dirty="0"/>
          </a:p>
          <a:p>
            <a:pPr lvl="1"/>
            <a:r>
              <a:rPr lang="en-US" sz="1800" dirty="0"/>
              <a:t>COVE: </a:t>
            </a:r>
            <a:r>
              <a:rPr lang="en-US" sz="1800" dirty="0">
                <a:hlinkClick r:id="rId4"/>
              </a:rPr>
              <a:t>http://www.ceos-cove.org/</a:t>
            </a:r>
            <a:endParaRPr lang="en-US" sz="1800" dirty="0"/>
          </a:p>
          <a:p>
            <a:pPr lvl="1"/>
            <a:r>
              <a:rPr lang="en-US" sz="1800" dirty="0"/>
              <a:t>CEOS Data Policy Portal: </a:t>
            </a:r>
            <a:r>
              <a:rPr lang="en-US" sz="1800" dirty="0">
                <a:hlinkClick r:id="rId5"/>
              </a:rPr>
              <a:t>http://www.ceos-datapolicy.org/</a:t>
            </a:r>
            <a:endParaRPr lang="en-US" sz="1800" dirty="0"/>
          </a:p>
          <a:p>
            <a:pPr lvl="1"/>
            <a:endParaRPr lang="en-GB" dirty="0" smtClean="0"/>
          </a:p>
          <a:p>
            <a:r>
              <a:rPr lang="en-US" dirty="0"/>
              <a:t>29 responses received</a:t>
            </a:r>
          </a:p>
          <a:p>
            <a:pPr lvl="1"/>
            <a:r>
              <a:rPr lang="en-US" sz="1800" dirty="0"/>
              <a:t>45% from space agencies</a:t>
            </a:r>
          </a:p>
          <a:p>
            <a:pPr lvl="1"/>
            <a:r>
              <a:rPr lang="en-US" sz="1800" dirty="0"/>
              <a:t>21% government other than space agency</a:t>
            </a:r>
          </a:p>
          <a:p>
            <a:pPr lvl="1"/>
            <a:r>
              <a:rPr lang="en-US" sz="1800" dirty="0"/>
              <a:t>21% university</a:t>
            </a:r>
          </a:p>
          <a:p>
            <a:pPr lvl="1"/>
            <a:r>
              <a:rPr lang="en-US" sz="1800" dirty="0"/>
              <a:t>10% NGO and International </a:t>
            </a:r>
            <a:r>
              <a:rPr lang="en-US" sz="1800" dirty="0" err="1"/>
              <a:t>Organisation</a:t>
            </a:r>
            <a:endParaRPr lang="en-US" sz="1800" dirty="0"/>
          </a:p>
          <a:p>
            <a:pPr lvl="1"/>
            <a:r>
              <a:rPr lang="en-US" sz="1800" i="1" dirty="0"/>
              <a:t>None identified from industry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2</a:t>
            </a:fld>
            <a:endParaRPr lang="uk-UA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981200" y="365125"/>
            <a:ext cx="6534150" cy="625475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 defTabSz="914400"/>
            <a:r>
              <a:rPr lang="en-US" dirty="0" smtClean="0"/>
              <a:t>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32378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181600" cy="5334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Feature Requests</a:t>
            </a:r>
            <a:endParaRPr lang="en-US" sz="32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1" y="1676400"/>
            <a:ext cx="8878779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602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219200"/>
            <a:ext cx="8153400" cy="4724400"/>
          </a:xfrm>
        </p:spPr>
        <p:txBody>
          <a:bodyPr/>
          <a:lstStyle/>
          <a:p>
            <a:pPr marL="0" indent="0">
              <a:buNone/>
            </a:pPr>
            <a:r>
              <a:rPr lang="en-AU" b="1" dirty="0"/>
              <a:t>Explicit Linkages to Mission / Instrument Data </a:t>
            </a:r>
            <a:r>
              <a:rPr lang="en-AU" b="1" dirty="0" smtClean="0"/>
              <a:t>Archives</a:t>
            </a:r>
          </a:p>
          <a:p>
            <a:pPr marL="0" indent="0">
              <a:buNone/>
            </a:pPr>
            <a:endParaRPr lang="en-US" b="1" dirty="0" smtClean="0"/>
          </a:p>
          <a:p>
            <a:pPr lvl="0"/>
            <a:r>
              <a:rPr lang="en-AU" dirty="0"/>
              <a:t>C</a:t>
            </a:r>
            <a:r>
              <a:rPr lang="en-AU" dirty="0" smtClean="0"/>
              <a:t>ould </a:t>
            </a:r>
            <a:r>
              <a:rPr lang="en-AU" dirty="0"/>
              <a:t>be accomplished by leveraging tools provided by </a:t>
            </a:r>
            <a:r>
              <a:rPr lang="en-AU" dirty="0" smtClean="0"/>
              <a:t>WGISS</a:t>
            </a:r>
          </a:p>
          <a:p>
            <a:pPr lvl="1"/>
            <a:r>
              <a:rPr lang="en-AU" dirty="0"/>
              <a:t>e</a:t>
            </a:r>
            <a:r>
              <a:rPr lang="en-AU" dirty="0" smtClean="0"/>
              <a:t>.g. </a:t>
            </a:r>
            <a:r>
              <a:rPr lang="en-AU" dirty="0"/>
              <a:t>CWIC, OpenSearch, </a:t>
            </a:r>
            <a:r>
              <a:rPr lang="en-AU" dirty="0" err="1" smtClean="0"/>
              <a:t>FedEO</a:t>
            </a:r>
            <a:endParaRPr lang="en-AU" dirty="0"/>
          </a:p>
          <a:p>
            <a:pPr lvl="1"/>
            <a:r>
              <a:rPr lang="en-AU" dirty="0" smtClean="0"/>
              <a:t>This </a:t>
            </a:r>
            <a:r>
              <a:rPr lang="en-AU" dirty="0"/>
              <a:t>was investigated a couple of years ago, </a:t>
            </a:r>
            <a:r>
              <a:rPr lang="en-AU" dirty="0" smtClean="0"/>
              <a:t>but tools still </a:t>
            </a:r>
            <a:r>
              <a:rPr lang="en-AU" dirty="0"/>
              <a:t>in early </a:t>
            </a:r>
            <a:r>
              <a:rPr lang="en-AU" dirty="0" smtClean="0"/>
              <a:t>development </a:t>
            </a:r>
            <a:r>
              <a:rPr lang="mr-IN" dirty="0" smtClean="0"/>
              <a:t>–</a:t>
            </a:r>
            <a:r>
              <a:rPr lang="en-AU" dirty="0" smtClean="0"/>
              <a:t> have matured.</a:t>
            </a:r>
          </a:p>
          <a:p>
            <a:endParaRPr lang="en-AU" dirty="0" smtClean="0"/>
          </a:p>
          <a:p>
            <a:r>
              <a:rPr lang="en-AU" dirty="0" smtClean="0"/>
              <a:t>Next Steps</a:t>
            </a:r>
          </a:p>
          <a:p>
            <a:pPr lvl="1"/>
            <a:r>
              <a:rPr lang="en-AU" i="1" dirty="0" smtClean="0"/>
              <a:t>Investigate the </a:t>
            </a:r>
            <a:r>
              <a:rPr lang="en-AU" i="1" dirty="0"/>
              <a:t>potential to include information from these tools in the mission and instrument profiles and implement some trial links if </a:t>
            </a:r>
            <a:r>
              <a:rPr lang="en-AU" i="1" dirty="0" smtClean="0"/>
              <a:t>feasible.</a:t>
            </a:r>
          </a:p>
          <a:p>
            <a:pPr lvl="1"/>
            <a:r>
              <a:rPr lang="en-AU" i="1" dirty="0" smtClean="0"/>
              <a:t>Better highlight current data </a:t>
            </a:r>
            <a:r>
              <a:rPr lang="en-AU" i="1" dirty="0"/>
              <a:t>repository links </a:t>
            </a:r>
            <a:r>
              <a:rPr lang="en-AU" i="1" dirty="0" smtClean="0"/>
              <a:t>in the database.</a:t>
            </a:r>
            <a:endParaRPr lang="en-GB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4</a:t>
            </a:fld>
            <a:endParaRPr lang="uk-UA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981200" y="365125"/>
            <a:ext cx="6534150" cy="625475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 defTabSz="914400"/>
            <a:r>
              <a:rPr lang="en-US" dirty="0" smtClean="0"/>
              <a:t>Top Three Requests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72755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219200"/>
            <a:ext cx="8153400" cy="4724400"/>
          </a:xfrm>
        </p:spPr>
        <p:txBody>
          <a:bodyPr/>
          <a:lstStyle/>
          <a:p>
            <a:pPr marL="0" lvl="0" indent="0">
              <a:buNone/>
            </a:pPr>
            <a:r>
              <a:rPr lang="en-AU" b="1" dirty="0"/>
              <a:t>Direct Linkages to COVE Coverage </a:t>
            </a:r>
            <a:r>
              <a:rPr lang="en-AU" b="1" dirty="0" smtClean="0"/>
              <a:t>Assessments</a:t>
            </a:r>
            <a:endParaRPr lang="en-AU" dirty="0" smtClean="0"/>
          </a:p>
          <a:p>
            <a:pPr marL="0" lvl="0" indent="0">
              <a:buNone/>
            </a:pPr>
            <a:endParaRPr lang="en-AU" dirty="0" smtClean="0"/>
          </a:p>
          <a:p>
            <a:r>
              <a:rPr lang="en-AU" dirty="0" smtClean="0"/>
              <a:t>Discussed </a:t>
            </a:r>
            <a:r>
              <a:rPr lang="en-AU" dirty="0"/>
              <a:t>with the CEOS SEO team </a:t>
            </a:r>
            <a:r>
              <a:rPr lang="en-AU" dirty="0" smtClean="0"/>
              <a:t>in the past, </a:t>
            </a:r>
            <a:r>
              <a:rPr lang="en-AU" dirty="0"/>
              <a:t>and would be </a:t>
            </a:r>
            <a:r>
              <a:rPr lang="en-AU" dirty="0" smtClean="0"/>
              <a:t>desirable.</a:t>
            </a:r>
          </a:p>
          <a:p>
            <a:pPr lvl="1"/>
            <a:r>
              <a:rPr lang="en-AU" dirty="0" smtClean="0"/>
              <a:t>COVE </a:t>
            </a:r>
            <a:r>
              <a:rPr lang="en-AU" dirty="0"/>
              <a:t>does have an API </a:t>
            </a:r>
            <a:r>
              <a:rPr lang="en-AU" dirty="0" smtClean="0"/>
              <a:t>which have trailed on the </a:t>
            </a:r>
            <a:r>
              <a:rPr lang="en-AU" dirty="0"/>
              <a:t>MIM </a:t>
            </a:r>
            <a:r>
              <a:rPr lang="en-AU" dirty="0" smtClean="0"/>
              <a:t>website</a:t>
            </a:r>
          </a:p>
          <a:p>
            <a:pPr lvl="1"/>
            <a:r>
              <a:rPr lang="en-AU" dirty="0" smtClean="0"/>
              <a:t>Currently also </a:t>
            </a:r>
            <a:r>
              <a:rPr lang="en-AU" dirty="0"/>
              <a:t>have links to COVE from some mission </a:t>
            </a:r>
            <a:r>
              <a:rPr lang="en-AU" dirty="0" smtClean="0"/>
              <a:t>profiles (to COVE landing page only).</a:t>
            </a:r>
          </a:p>
          <a:p>
            <a:pPr lvl="1"/>
            <a:endParaRPr lang="en-AU" dirty="0" smtClean="0"/>
          </a:p>
          <a:p>
            <a:r>
              <a:rPr lang="en-AU" dirty="0" smtClean="0"/>
              <a:t>Next Steps</a:t>
            </a:r>
            <a:endParaRPr lang="en-AU" dirty="0"/>
          </a:p>
          <a:p>
            <a:pPr lvl="1"/>
            <a:r>
              <a:rPr lang="en-AU" i="1" dirty="0" smtClean="0"/>
              <a:t>Take </a:t>
            </a:r>
            <a:r>
              <a:rPr lang="en-AU" i="1" dirty="0"/>
              <a:t>another look at the COVE API to see if this could be leveraged to partially address </a:t>
            </a:r>
            <a:r>
              <a:rPr lang="en-AU" i="1" dirty="0" smtClean="0"/>
              <a:t>MIM user interests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5</a:t>
            </a:fld>
            <a:endParaRPr lang="uk-UA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981200" y="365125"/>
            <a:ext cx="6534150" cy="625475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 defTabSz="914400"/>
            <a:r>
              <a:rPr lang="en-US" dirty="0" smtClean="0"/>
              <a:t>Top Three Requests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93021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219200"/>
            <a:ext cx="8153400" cy="4724400"/>
          </a:xfrm>
        </p:spPr>
        <p:txBody>
          <a:bodyPr/>
          <a:lstStyle/>
          <a:p>
            <a:pPr marL="0" indent="0">
              <a:buNone/>
            </a:pPr>
            <a:r>
              <a:rPr lang="en-AU" b="1" dirty="0"/>
              <a:t>API to Enable CEOS Database Information </a:t>
            </a:r>
            <a:r>
              <a:rPr lang="en-AU" b="1" dirty="0" smtClean="0"/>
              <a:t>Access</a:t>
            </a:r>
            <a:endParaRPr lang="en-AU" dirty="0"/>
          </a:p>
          <a:p>
            <a:pPr marL="0" indent="0">
              <a:buNone/>
            </a:pPr>
            <a:endParaRPr lang="en-AU" dirty="0" smtClean="0"/>
          </a:p>
          <a:p>
            <a:r>
              <a:rPr lang="en-US" dirty="0"/>
              <a:t>Use cases include using information in the Database for gap analyses (LSI-VC, SEO), and support to FDA implementation (machine-to-machine communications)</a:t>
            </a:r>
          </a:p>
          <a:p>
            <a:endParaRPr lang="en-US" dirty="0"/>
          </a:p>
          <a:p>
            <a:r>
              <a:rPr lang="en-US" dirty="0"/>
              <a:t>CEOS DB, SEO and WGISS coordinating on draft </a:t>
            </a:r>
            <a:r>
              <a:rPr lang="en-US" i="1" dirty="0"/>
              <a:t>Rational, Use Cases, and Implementation Approach </a:t>
            </a:r>
            <a:r>
              <a:rPr lang="en-US" dirty="0"/>
              <a:t>document</a:t>
            </a:r>
          </a:p>
          <a:p>
            <a:pPr lvl="1"/>
            <a:r>
              <a:rPr lang="en-US" dirty="0"/>
              <a:t>Posted on the SIT-32 </a:t>
            </a:r>
            <a:r>
              <a:rPr lang="en-US" dirty="0" smtClean="0"/>
              <a:t>website for information</a:t>
            </a:r>
            <a:endParaRPr lang="en-US" dirty="0"/>
          </a:p>
          <a:p>
            <a:endParaRPr lang="en-US" dirty="0" smtClean="0"/>
          </a:p>
          <a:p>
            <a:r>
              <a:rPr lang="en-AU" dirty="0"/>
              <a:t>Next Steps</a:t>
            </a:r>
            <a:endParaRPr lang="en-US" dirty="0"/>
          </a:p>
          <a:p>
            <a:pPr lvl="1"/>
            <a:r>
              <a:rPr lang="en-US" i="1" dirty="0"/>
              <a:t>A pilot API will be implemented this year for testing and </a:t>
            </a:r>
            <a:r>
              <a:rPr lang="en-US" i="1" dirty="0" smtClean="0"/>
              <a:t>evaluation.</a:t>
            </a:r>
            <a:endParaRPr lang="en-AU" i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6</a:t>
            </a:fld>
            <a:endParaRPr lang="uk-UA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981200" y="365125"/>
            <a:ext cx="6534150" cy="625475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 defTabSz="914400"/>
            <a:r>
              <a:rPr lang="en-US" dirty="0" smtClean="0"/>
              <a:t>Top Three Requests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2378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447800"/>
            <a:ext cx="8153400" cy="4724400"/>
          </a:xfrm>
        </p:spPr>
        <p:txBody>
          <a:bodyPr/>
          <a:lstStyle/>
          <a:p>
            <a:r>
              <a:rPr lang="en-US" b="1" dirty="0" smtClean="0"/>
              <a:t>May-June: </a:t>
            </a:r>
            <a:r>
              <a:rPr lang="en-US" dirty="0" smtClean="0"/>
              <a:t>Annual database survey cycle to be initiated.</a:t>
            </a:r>
          </a:p>
          <a:p>
            <a:endParaRPr lang="en-US" b="1" dirty="0"/>
          </a:p>
          <a:p>
            <a:r>
              <a:rPr lang="en-US" b="1" dirty="0" smtClean="0"/>
              <a:t>May-June:</a:t>
            </a:r>
            <a:r>
              <a:rPr lang="en-US" dirty="0" smtClean="0"/>
              <a:t> </a:t>
            </a:r>
            <a:r>
              <a:rPr lang="en-US" dirty="0" smtClean="0"/>
              <a:t>Assess implementation options for ‘top three’ priorities.</a:t>
            </a:r>
          </a:p>
          <a:p>
            <a:pPr lvl="1"/>
            <a:r>
              <a:rPr lang="en-US" dirty="0" smtClean="0"/>
              <a:t>In addition to the regular annual cycle of minor enhancements</a:t>
            </a:r>
          </a:p>
          <a:p>
            <a:pPr lvl="1"/>
            <a:endParaRPr lang="en-US" dirty="0"/>
          </a:p>
          <a:p>
            <a:r>
              <a:rPr lang="en-US" b="1" dirty="0" smtClean="0"/>
              <a:t>June-July: </a:t>
            </a:r>
            <a:r>
              <a:rPr lang="en-US" dirty="0" smtClean="0"/>
              <a:t>Implement trial CEOS DB API based on approach agreed with SEO and WGISS.</a:t>
            </a:r>
          </a:p>
          <a:p>
            <a:endParaRPr lang="en-US" dirty="0"/>
          </a:p>
          <a:p>
            <a:r>
              <a:rPr lang="en-US" b="1" dirty="0" smtClean="0"/>
              <a:t>Q3/Q4: </a:t>
            </a:r>
            <a:r>
              <a:rPr lang="en-US" dirty="0" smtClean="0"/>
              <a:t>API feedback and evaluation</a:t>
            </a:r>
          </a:p>
          <a:p>
            <a:endParaRPr lang="en-US" dirty="0"/>
          </a:p>
          <a:p>
            <a:r>
              <a:rPr lang="en-US" b="1" dirty="0" smtClean="0"/>
              <a:t>September-October:</a:t>
            </a:r>
            <a:r>
              <a:rPr lang="en-US" dirty="0" smtClean="0"/>
              <a:t> Regular cycle of database update release as well as release of enhancements implemented.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7</a:t>
            </a:fld>
            <a:endParaRPr lang="uk-UA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981200" y="365125"/>
            <a:ext cx="6534150" cy="625475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 defTabSz="914400"/>
            <a:r>
              <a:rPr lang="en-US" dirty="0" smtClean="0"/>
              <a:t>2017 Work Plan Highlights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70121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219200"/>
            <a:ext cx="8153400" cy="4724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8</a:t>
            </a:fld>
            <a:endParaRPr lang="uk-UA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981200" y="365125"/>
            <a:ext cx="6534150" cy="625475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 defTabSz="914400"/>
            <a:r>
              <a:rPr lang="en-US" dirty="0" smtClean="0"/>
              <a:t>Questions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19200"/>
            <a:ext cx="6248400" cy="53306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67000" y="6581745"/>
            <a:ext cx="64008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i="1" dirty="0" smtClean="0">
                <a:solidFill>
                  <a:schemeClr val="bg1">
                    <a:lumMod val="50000"/>
                  </a:schemeClr>
                </a:solidFill>
              </a:rPr>
              <a:t>https</a:t>
            </a:r>
            <a:r>
              <a:rPr lang="en-US" sz="700" i="1" dirty="0">
                <a:solidFill>
                  <a:schemeClr val="bg1">
                    <a:lumMod val="50000"/>
                  </a:schemeClr>
                </a:solidFill>
              </a:rPr>
              <a:t>://</a:t>
            </a:r>
            <a:r>
              <a:rPr lang="en-US" sz="700" i="1" dirty="0" err="1">
                <a:solidFill>
                  <a:schemeClr val="bg1">
                    <a:lumMod val="50000"/>
                  </a:schemeClr>
                </a:solidFill>
              </a:rPr>
              <a:t>www.theguardian.com</a:t>
            </a:r>
            <a:r>
              <a:rPr lang="en-US" sz="700" i="1" dirty="0">
                <a:solidFill>
                  <a:schemeClr val="bg1">
                    <a:lumMod val="50000"/>
                  </a:schemeClr>
                </a:solidFill>
              </a:rPr>
              <a:t>/news/gallery/2017/</a:t>
            </a:r>
            <a:r>
              <a:rPr lang="en-US" sz="700" i="1" dirty="0" err="1">
                <a:solidFill>
                  <a:schemeClr val="bg1">
                    <a:lumMod val="50000"/>
                  </a:schemeClr>
                </a:solidFill>
              </a:rPr>
              <a:t>apr</a:t>
            </a:r>
            <a:r>
              <a:rPr lang="en-US" sz="700" i="1" dirty="0">
                <a:solidFill>
                  <a:schemeClr val="bg1">
                    <a:lumMod val="50000"/>
                  </a:schemeClr>
                </a:solidFill>
              </a:rPr>
              <a:t>/18/best-photos-of-the-day-german-snow-and-french-campaigns#img-1 </a:t>
            </a:r>
          </a:p>
        </p:txBody>
      </p:sp>
    </p:spTree>
    <p:extLst>
      <p:ext uri="{BB962C8B-B14F-4D97-AF65-F5344CB8AC3E}">
        <p14:creationId xmlns:p14="http://schemas.microsoft.com/office/powerpoint/2010/main" val="135051712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9164</TotalTime>
  <Words>368</Words>
  <Application>Microsoft Macintosh PowerPoint</Application>
  <PresentationFormat>On-screen Show (4:3)</PresentationFormat>
  <Paragraphs>71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Wingdings</vt:lpstr>
      <vt:lpstr>Arial</vt:lpstr>
      <vt:lpstr>Default</vt:lpstr>
      <vt:lpstr>CEOS Information Systems Survey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George Dyke</cp:lastModifiedBy>
  <cp:revision>420</cp:revision>
  <dcterms:modified xsi:type="dcterms:W3CDTF">2017-04-24T16:44:36Z</dcterms:modified>
</cp:coreProperties>
</file>