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63" r:id="rId2"/>
    <p:sldId id="267" r:id="rId3"/>
    <p:sldId id="265" r:id="rId4"/>
    <p:sldId id="266" r:id="rId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716"/>
  </p:normalViewPr>
  <p:slideViewPr>
    <p:cSldViewPr>
      <p:cViewPr varScale="1">
        <p:scale>
          <a:sx n="70" d="100"/>
          <a:sy n="70" d="100"/>
        </p:scale>
        <p:origin x="51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8429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98563"/>
            <a:ext cx="83058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5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ea typeface="ＭＳ Ｐゴシック" panose="020B0600070205080204" pitchFamily="34" charset="-128"/>
              </a:rPr>
              <a:t>Sentinel-2 Status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Current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state of USGS EROS Inventory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800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800" dirty="0" smtClean="0">
              <a:ea typeface="ＭＳ Ｐゴシック" panose="020B0600070205080204" pitchFamily="34" charset="-128"/>
            </a:endParaRP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is-IS" altLang="en-US" sz="600" dirty="0" smtClean="0">
                <a:ea typeface="ＭＳ Ｐゴシック" panose="020B0600070205080204" pitchFamily="34" charset="-128"/>
              </a:rPr>
              <a:t> </a:t>
            </a:r>
            <a:r>
              <a:rPr lang="is-IS" altLang="en-US" sz="1400" dirty="0" smtClean="0">
                <a:ea typeface="ＭＳ Ｐゴシック" panose="020B0600070205080204" pitchFamily="34" charset="-128"/>
              </a:rPr>
              <a:t>Tiles generated:         As of March 06, 2017                  1,130,881       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is-IS" altLang="en-US" sz="1400" dirty="0" smtClean="0">
                <a:ea typeface="ＭＳ Ｐゴシック" panose="020B0600070205080204" pitchFamily="34" charset="-128"/>
              </a:rPr>
              <a:t> Total size of tiles:      As of March 06, 2017                    444.94 Tb</a:t>
            </a:r>
          </a:p>
          <a:p>
            <a:pPr marL="400050" lvl="1" indent="0">
              <a:buFont typeface="Wingdings" panose="05000000000000000000" pitchFamily="2" charset="2"/>
              <a:buNone/>
            </a:pPr>
            <a:endParaRPr lang="is-IS" altLang="en-US" sz="1400" dirty="0" smtClean="0">
              <a:ea typeface="ＭＳ Ｐゴシック" panose="020B0600070205080204" pitchFamily="34" charset="-128"/>
            </a:endParaRP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en-US" altLang="en-US" sz="1400" dirty="0" smtClean="0">
                <a:ea typeface="ＭＳ Ｐゴシック" panose="020B0600070205080204" pitchFamily="34" charset="-128"/>
              </a:rPr>
              <a:t>Files (Bundles or Tiles) successfully downloaded:          653,846 (345.15 Tb)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is-IS" altLang="en-US" sz="1400" dirty="0" smtClean="0">
                <a:ea typeface="ＭＳ Ｐゴシック" panose="020B0600070205080204" pitchFamily="34" charset="-128"/>
              </a:rPr>
              <a:t>    International Hub:                       637,627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is-IS" altLang="en-US" sz="1400" dirty="0" smtClean="0">
                <a:ea typeface="ＭＳ Ｐゴシック" panose="020B0600070205080204" pitchFamily="34" charset="-128"/>
              </a:rPr>
              <a:t>    Scientific Hub:                              16,219</a:t>
            </a:r>
          </a:p>
          <a:p>
            <a:pPr marL="400050" lvl="1" indent="0">
              <a:buFont typeface="Wingdings" panose="05000000000000000000" pitchFamily="2" charset="2"/>
              <a:buNone/>
            </a:pPr>
            <a:endParaRPr lang="is-IS" altLang="en-US" sz="1400" dirty="0" smtClean="0">
              <a:ea typeface="ＭＳ Ｐゴシック" panose="020B0600070205080204" pitchFamily="34" charset="-128"/>
            </a:endParaRP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en-US" altLang="en-US" sz="1400" dirty="0" smtClean="0">
                <a:ea typeface="ＭＳ Ｐゴシック" panose="020B0600070205080204" pitchFamily="34" charset="-128"/>
              </a:rPr>
              <a:t>Data Ingest Statistics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is-IS" altLang="en-US" sz="1400" dirty="0" smtClean="0">
                <a:ea typeface="ＭＳ Ｐゴシック" panose="020B0600070205080204" pitchFamily="34" charset="-128"/>
              </a:rPr>
              <a:t>  Product Files (Bundles or Tiles) Loaded:              651,697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is-IS" altLang="en-US" sz="1400" dirty="0" smtClean="0">
                <a:ea typeface="ＭＳ Ｐゴシック" panose="020B0600070205080204" pitchFamily="34" charset="-128"/>
              </a:rPr>
              <a:t>    ESA Software Version 02.01:                               12,031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is-IS" altLang="en-US" sz="1400" dirty="0" smtClean="0">
                <a:ea typeface="ＭＳ Ｐゴシック" panose="020B0600070205080204" pitchFamily="34" charset="-128"/>
              </a:rPr>
              <a:t>    ESA Software Version 02.02:                                 1,293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is-IS" altLang="en-US" sz="1400" dirty="0" smtClean="0">
                <a:ea typeface="ＭＳ Ｐゴシック" panose="020B0600070205080204" pitchFamily="34" charset="-128"/>
              </a:rPr>
              <a:t>    ESA Software Version 02.04:                              638,373</a:t>
            </a:r>
          </a:p>
          <a:p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Unique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Sentinel-2A Users On Earth Explorer  Oct 2016-Feb 2017  15,172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609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037137" cy="4495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is-IS" altLang="en-US" sz="1400" dirty="0" smtClean="0">
                <a:ea typeface="ＭＳ Ｐゴシック" panose="020B0600070205080204" pitchFamily="34" charset="-128"/>
              </a:rPr>
              <a:t>Files successfully downloaded:          653,846 (345.15T)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is-IS" altLang="en-US" sz="1200" dirty="0" smtClean="0">
                <a:ea typeface="ＭＳ Ｐゴシック" panose="020B0600070205080204" pitchFamily="34" charset="-128"/>
              </a:rPr>
              <a:t>    International Hub:                      	637,627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is-IS" altLang="en-US" sz="1200" dirty="0" smtClean="0">
                <a:ea typeface="ＭＳ Ｐゴシック" panose="020B0600070205080204" pitchFamily="34" charset="-128"/>
              </a:rPr>
              <a:t>    Scientific Hub:                               	 16,219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is-IS" altLang="en-US" sz="1200" dirty="0" smtClean="0">
              <a:ea typeface="ＭＳ Ｐゴシック" panose="020B0600070205080204" pitchFamily="34" charset="-128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en-US" sz="1200" dirty="0" smtClean="0">
                <a:ea typeface="ＭＳ Ｐゴシック" panose="020B0600070205080204" pitchFamily="34" charset="-128"/>
              </a:rPr>
              <a:t>    Processing Version 02.01 and newer:     651,629 (3.30T)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is-IS" altLang="en-US" sz="1200" dirty="0" smtClean="0">
                <a:ea typeface="ＭＳ Ｐゴシック" panose="020B0600070205080204" pitchFamily="34" charset="-128"/>
              </a:rPr>
              <a:t>    Processing version prior to 02.01:             2,217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is-IS" altLang="en-US" sz="800" dirty="0" smtClean="0">
              <a:ea typeface="ＭＳ Ｐゴシック" panose="020B0600070205080204" pitchFamily="34" charset="-128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 dirty="0" smtClean="0">
                <a:ea typeface="ＭＳ Ｐゴシック" panose="020B0600070205080204" pitchFamily="34" charset="-128"/>
              </a:rPr>
              <a:t> </a:t>
            </a:r>
            <a:r>
              <a:rPr lang="en-US" altLang="en-US" sz="1400" dirty="0" smtClean="0">
                <a:ea typeface="ＭＳ Ｐゴシック" panose="020B0600070205080204" pitchFamily="34" charset="-128"/>
              </a:rPr>
              <a:t>Product Files (Bundles or Tiles) Downloaded </a:t>
            </a:r>
            <a:r>
              <a:rPr lang="is-IS" altLang="en-US" sz="1400" dirty="0" smtClean="0">
                <a:ea typeface="ＭＳ Ｐゴシック" panose="020B0600070205080204" pitchFamily="34" charset="-128"/>
              </a:rPr>
              <a:t>    Mar-2017:   29,615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is-IS" altLang="en-US" sz="1200" dirty="0" smtClean="0">
                <a:ea typeface="ＭＳ Ｐゴシック" panose="020B0600070205080204" pitchFamily="34" charset="-128"/>
              </a:rPr>
              <a:t>    Feb-2017:                               111,258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is-IS" altLang="en-US" sz="1200" dirty="0" smtClean="0">
                <a:ea typeface="ＭＳ Ｐゴシック" panose="020B0600070205080204" pitchFamily="34" charset="-128"/>
              </a:rPr>
              <a:t>    Jan-2017:                                 99,130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is-IS" altLang="en-US" sz="1200" dirty="0" smtClean="0">
                <a:ea typeface="ＭＳ Ｐゴシック" panose="020B0600070205080204" pitchFamily="34" charset="-128"/>
              </a:rPr>
              <a:t>    Dec-2016:                               135,102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is-IS" altLang="en-US" sz="1200" dirty="0" smtClean="0">
                <a:ea typeface="ＭＳ Ｐゴシック" panose="020B0600070205080204" pitchFamily="34" charset="-128"/>
              </a:rPr>
              <a:t>    Nov-2016:                               125,266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is-IS" altLang="en-US" sz="1200" dirty="0" smtClean="0">
                <a:ea typeface="ＭＳ Ｐゴシック" panose="020B0600070205080204" pitchFamily="34" charset="-128"/>
              </a:rPr>
              <a:t>    Oct-2016:                               123,380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is-IS" altLang="en-US" sz="1200" dirty="0" smtClean="0">
                <a:ea typeface="ＭＳ Ｐゴシック" panose="020B0600070205080204" pitchFamily="34" charset="-128"/>
              </a:rPr>
              <a:t>    Sep-2016:                                7,158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is-IS" altLang="en-US" sz="1200" dirty="0" smtClean="0">
                <a:ea typeface="ＭＳ Ｐゴシック" panose="020B0600070205080204" pitchFamily="34" charset="-128"/>
              </a:rPr>
              <a:t>    Aug-2016:                                8,298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is-IS" altLang="en-US" sz="1200" dirty="0" smtClean="0">
                <a:ea typeface="ＭＳ Ｐゴシック" panose="020B0600070205080204" pitchFamily="34" charset="-128"/>
              </a:rPr>
              <a:t>    Jul-2016:                                14,639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is-IS" altLang="en-US" sz="800" dirty="0" smtClean="0">
              <a:ea typeface="ＭＳ Ｐゴシック" panose="020B0600070205080204" pitchFamily="34" charset="-128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is-IS" altLang="en-US" sz="1200" dirty="0" smtClean="0">
                <a:ea typeface="ＭＳ Ｐゴシック" panose="020B0600070205080204" pitchFamily="34" charset="-128"/>
              </a:rPr>
              <a:t> </a:t>
            </a:r>
            <a:endParaRPr lang="en-US" altLang="en-US" sz="12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64516" y="1524000"/>
            <a:ext cx="5037137" cy="4495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Wingdings" panose="05000000000000000000" pitchFamily="2" charset="2"/>
              <a:buNone/>
            </a:pPr>
            <a:r>
              <a:rPr lang="is-IS" altLang="en-US" sz="1200" dirty="0" smtClean="0">
                <a:ea typeface="ＭＳ Ｐゴシック" panose="020B0600070205080204" pitchFamily="34" charset="-128"/>
              </a:rPr>
              <a:t> </a:t>
            </a:r>
            <a:r>
              <a:rPr lang="is-IS" altLang="en-US" sz="1400" dirty="0" smtClean="0">
                <a:ea typeface="ＭＳ Ｐゴシック" panose="020B0600070205080204" pitchFamily="34" charset="-128"/>
              </a:rPr>
              <a:t> Files yet to be pulled:                40,828</a:t>
            </a:r>
            <a:endParaRPr lang="is-IS" altLang="en-US" sz="1200" dirty="0" smtClean="0">
              <a:ea typeface="ＭＳ Ｐゴシック" panose="020B0600070205080204" pitchFamily="34" charset="-128"/>
            </a:endParaRP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is-IS" altLang="en-US" sz="1200" dirty="0" smtClean="0">
                <a:ea typeface="ＭＳ Ｐゴシック" panose="020B0600070205080204" pitchFamily="34" charset="-128"/>
              </a:rPr>
              <a:t>    International Hub:                            2</a:t>
            </a: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is-IS" altLang="en-US" sz="1200" dirty="0" smtClean="0">
                <a:ea typeface="ＭＳ Ｐゴシック" panose="020B0600070205080204" pitchFamily="34" charset="-128"/>
              </a:rPr>
              <a:t>    Scientific Hub:                         40,826</a:t>
            </a:r>
          </a:p>
          <a:p>
            <a:pPr marL="0" indent="0" defTabSz="914400">
              <a:buFont typeface="Wingdings" panose="05000000000000000000" pitchFamily="2" charset="2"/>
              <a:buNone/>
            </a:pPr>
            <a:endParaRPr lang="is-IS" altLang="en-US" sz="1200" dirty="0" smtClean="0">
              <a:ea typeface="ＭＳ Ｐゴシック" panose="020B0600070205080204" pitchFamily="34" charset="-128"/>
            </a:endParaRP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de-DE" altLang="en-US" sz="1200" dirty="0" smtClean="0">
                <a:ea typeface="ＭＳ Ｐゴシック" panose="020B0600070205080204" pitchFamily="34" charset="-128"/>
              </a:rPr>
              <a:t>    Processing Version 02.01 and newer:     40828</a:t>
            </a: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de-DE" altLang="en-US" sz="1200" dirty="0" smtClean="0">
                <a:ea typeface="ＭＳ Ｐゴシック" panose="020B0600070205080204" pitchFamily="34" charset="-128"/>
              </a:rPr>
              <a:t>    Processing Version prior to 02.01:                  0</a:t>
            </a:r>
          </a:p>
          <a:p>
            <a:pPr marL="0" indent="0" defTabSz="914400">
              <a:buFont typeface="Wingdings" panose="05000000000000000000" pitchFamily="2" charset="2"/>
              <a:buNone/>
            </a:pPr>
            <a:endParaRPr lang="de-DE" altLang="en-US" sz="1200" dirty="0" smtClean="0">
              <a:ea typeface="ＭＳ Ｐゴシック" panose="020B0600070205080204" pitchFamily="34" charset="-128"/>
            </a:endParaRP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is-IS" altLang="en-US" sz="1200" dirty="0" smtClean="0">
                <a:ea typeface="ＭＳ Ｐゴシック" panose="020B0600070205080204" pitchFamily="34" charset="-128"/>
              </a:rPr>
              <a:t>  </a:t>
            </a:r>
            <a:r>
              <a:rPr lang="is-IS" altLang="en-US" sz="1400" dirty="0" smtClean="0">
                <a:ea typeface="ＭＳ Ｐゴシック" panose="020B0600070205080204" pitchFamily="34" charset="-128"/>
              </a:rPr>
              <a:t>Total Files on ESA Data Hubs:           694,674</a:t>
            </a:r>
            <a:endParaRPr lang="is-IS" altLang="en-US" sz="1200" dirty="0" smtClean="0">
              <a:ea typeface="ＭＳ Ｐゴシック" panose="020B0600070205080204" pitchFamily="34" charset="-128"/>
            </a:endParaRP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is-IS" altLang="en-US" sz="1200" dirty="0" smtClean="0">
                <a:ea typeface="ＭＳ Ｐゴシック" panose="020B0600070205080204" pitchFamily="34" charset="-128"/>
              </a:rPr>
              <a:t>    International Hub:                              637,629</a:t>
            </a:r>
          </a:p>
          <a:p>
            <a:pPr marL="0" indent="0" defTabSz="914400">
              <a:buFont typeface="Wingdings" panose="05000000000000000000" pitchFamily="2" charset="2"/>
              <a:buNone/>
            </a:pPr>
            <a:r>
              <a:rPr lang="is-IS" altLang="en-US" sz="1200" dirty="0" smtClean="0">
                <a:ea typeface="ＭＳ Ｐゴシック" panose="020B0600070205080204" pitchFamily="34" charset="-128"/>
              </a:rPr>
              <a:t>    Scientific Hub:                                      57,045</a:t>
            </a:r>
            <a:endParaRPr lang="en-US" altLang="en-US" sz="12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842963"/>
          </a:xfrm>
        </p:spPr>
        <p:txBody>
          <a:bodyPr/>
          <a:lstStyle/>
          <a:p>
            <a:pPr algn="ctr"/>
            <a:r>
              <a:rPr lang="en-US" altLang="en-US" dirty="0" smtClean="0">
                <a:ea typeface="ＭＳ Ｐゴシック" panose="020B0600070205080204" pitchFamily="34" charset="-128"/>
              </a:rPr>
              <a:t>Product Download Statistics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892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8740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248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9488"/>
            <a:ext cx="8312150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9869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11559</TotalTime>
  <Words>16</Words>
  <Application>Microsoft Office PowerPoint</Application>
  <PresentationFormat>On-screen Show (4:3)</PresentationFormat>
  <Paragraphs>47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ＭＳ Ｐゴシック</vt:lpstr>
      <vt:lpstr>Arial</vt:lpstr>
      <vt:lpstr>Arial Bold</vt:lpstr>
      <vt:lpstr>Avenir Roman</vt:lpstr>
      <vt:lpstr>Calibri</vt:lpstr>
      <vt:lpstr>Wingdings</vt:lpstr>
      <vt:lpstr>Default</vt:lpstr>
      <vt:lpstr>Sentinel-2 Status Update</vt:lpstr>
      <vt:lpstr>Product Download Statistics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Lacey, Jennifer A</cp:lastModifiedBy>
  <cp:revision>130</cp:revision>
  <dcterms:modified xsi:type="dcterms:W3CDTF">2017-03-15T11:22:39Z</dcterms:modified>
</cp:coreProperties>
</file>