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3" r:id="rId3"/>
    <p:sldId id="264" r:id="rId4"/>
    <p:sldId id="265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55" autoAdjust="0"/>
    <p:restoredTop sz="86385"/>
  </p:normalViewPr>
  <p:slideViewPr>
    <p:cSldViewPr>
      <p:cViewPr>
        <p:scale>
          <a:sx n="33" d="100"/>
          <a:sy n="33" d="100"/>
        </p:scale>
        <p:origin x="-2722" y="-10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L'industria spaziale europea deve affrontare una maggiore concorrenza a livello mondiale.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Processi industriali innovativi stanno rivoluzionando il settore. Le attività spaziali sono sempre più aperte agli investimenti privati nel settore delle comunicazioni via satellite, dell'osservazione della terra e persino dei lanci.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L'Europa deve mantenere e rafforzare ulteriormente la sua capacità di livello mondiale di concepire, sviluppare, lanciare, gestire e sfruttare sistemi spaziali. 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L'Europa deve creare le condizioni propizie alla nascita di un ecosistema imprenditoriale, aprendo nuove fonti di finanziamento, creando nuove opportunità per</a:t>
            </a:r>
            <a:r>
              <a:rPr lang="fr-BE" sz="1200" kern="1200" baseline="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lang="fr-BE" sz="1200" b="1" kern="1200" baseline="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</a:t>
            </a:r>
            <a:r>
              <a:rPr lang="fr-BE" b="1" dirty="0" err="1" smtClean="0"/>
              <a:t>o</a:t>
            </a:r>
            <a:r>
              <a:rPr lang="fr-BE" b="1" dirty="0" smtClean="0"/>
              <a:t> </a:t>
            </a:r>
            <a:r>
              <a:rPr lang="fr-BE" b="1" dirty="0" err="1" smtClean="0"/>
              <a:t>spirito</a:t>
            </a:r>
            <a:r>
              <a:rPr lang="fr-BE" b="1" dirty="0" smtClean="0"/>
              <a:t> d'</a:t>
            </a:r>
            <a:r>
              <a:rPr lang="fr-BE" b="1" dirty="0" err="1" smtClean="0"/>
              <a:t>impresa</a:t>
            </a:r>
            <a:r>
              <a:rPr lang="en-GB" b="1" baseline="0" dirty="0" smtClean="0"/>
              <a:t> </a:t>
            </a:r>
            <a:r>
              <a:rPr lang="en-GB" baseline="0" dirty="0" smtClean="0"/>
              <a:t>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le imprese in </a:t>
            </a:r>
            <a:r>
              <a:rPr lang="it-IT" sz="1200" b="1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tutti gli Stati 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membri.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it-IT" b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6908" y="8686367"/>
            <a:ext cx="2971093" cy="4576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3025EA-D691-444D-A125-EE5E38772631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98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450318" y="368039"/>
            <a:ext cx="6936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FFA8AFCE-5D0A-4842-953F-C9C1EC7AE8E9}" type="slidenum">
              <a:rPr lang="en-GB" sz="1200" b="0" i="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GB" sz="1200" b="0" i="0" smtClean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667000"/>
            <a:ext cx="81402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Space Strategy for Europe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8" y="3759200"/>
            <a:ext cx="5168411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Astrid – Christina  Koch – European Commission 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33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977884"/>
            <a:ext cx="846455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0" i="0" u="sng" dirty="0" smtClean="0">
                <a:solidFill>
                  <a:srgbClr val="0F5494"/>
                </a:solidFill>
                <a:latin typeface="+mj-lt"/>
              </a:rPr>
              <a:t>The Strategy proposes to: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>
                <a:latin typeface="+mj-lt"/>
              </a:rPr>
              <a:t>Strengthen synergies with security and defence needs in the evolution of </a:t>
            </a:r>
            <a:r>
              <a:rPr lang="en-GB" sz="2000" i="0" dirty="0">
                <a:latin typeface="+mj-lt"/>
              </a:rPr>
              <a:t>Galileo and </a:t>
            </a:r>
            <a:r>
              <a:rPr lang="en-GB" sz="2000" i="0" dirty="0" smtClean="0">
                <a:latin typeface="+mj-lt"/>
              </a:rPr>
              <a:t>Copernicus</a:t>
            </a:r>
            <a:endParaRPr lang="en-GB" sz="2000" i="0" u="sng" dirty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>
                <a:latin typeface="+mj-lt"/>
              </a:rPr>
              <a:t>Launch a Governmental Satellite Communications  (</a:t>
            </a:r>
            <a:r>
              <a:rPr lang="en-GB" sz="2000" i="0" dirty="0" err="1">
                <a:latin typeface="+mj-lt"/>
              </a:rPr>
              <a:t>GovSatCom</a:t>
            </a:r>
            <a:r>
              <a:rPr lang="en-GB" sz="2000" b="0" i="0" dirty="0">
                <a:latin typeface="+mj-lt"/>
              </a:rPr>
              <a:t>) initiative </a:t>
            </a:r>
            <a:r>
              <a:rPr lang="en-US" sz="2000" b="0" i="0" dirty="0">
                <a:latin typeface="+mj-lt"/>
              </a:rPr>
              <a:t>to ensure reliable, secured and cost-effective satellite communication services for EU, public authorities &amp; </a:t>
            </a:r>
            <a:r>
              <a:rPr lang="en-US" sz="2000" b="0" i="0" dirty="0" smtClean="0">
                <a:latin typeface="+mj-lt"/>
              </a:rPr>
              <a:t>infrastructures</a:t>
            </a:r>
            <a:r>
              <a:rPr lang="en-GB" sz="2000" b="0" i="0" dirty="0" smtClean="0">
                <a:latin typeface="+mj-lt"/>
              </a:rPr>
              <a:t> </a:t>
            </a:r>
            <a:endParaRPr lang="en-GB" sz="2000" b="0" i="0" dirty="0">
              <a:latin typeface="+mj-lt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Support </a:t>
            </a:r>
            <a:r>
              <a:rPr lang="en-GB" sz="2000" i="0" dirty="0">
                <a:latin typeface="+mj-lt"/>
              </a:rPr>
              <a:t>autonomous access to space </a:t>
            </a:r>
            <a:r>
              <a:rPr lang="en-GB" sz="2000" b="0" i="0" dirty="0" smtClean="0">
                <a:latin typeface="+mj-lt"/>
              </a:rPr>
              <a:t>by </a:t>
            </a:r>
            <a:r>
              <a:rPr lang="en-GB" sz="2000" b="0" i="0" dirty="0">
                <a:latin typeface="+mj-lt"/>
              </a:rPr>
              <a:t>aggregating the demand for launch services, supporting new technologies (</a:t>
            </a:r>
            <a:r>
              <a:rPr lang="en-GB" sz="2000" b="0" i="0" dirty="0" smtClean="0">
                <a:latin typeface="+mj-lt"/>
              </a:rPr>
              <a:t>like reusable) </a:t>
            </a:r>
            <a:r>
              <a:rPr lang="en-GB" sz="2000" b="0" i="0" dirty="0">
                <a:latin typeface="+mj-lt"/>
              </a:rPr>
              <a:t>and European launch </a:t>
            </a:r>
            <a:r>
              <a:rPr lang="en-GB" sz="2000" b="0" i="0" dirty="0" smtClean="0">
                <a:latin typeface="+mj-lt"/>
              </a:rPr>
              <a:t>infrastructures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Start </a:t>
            </a:r>
            <a:r>
              <a:rPr lang="en-GB" sz="2000" b="0" i="0" dirty="0">
                <a:latin typeface="+mj-lt"/>
              </a:rPr>
              <a:t>the evolution towards a comprehensive </a:t>
            </a:r>
            <a:r>
              <a:rPr lang="en-GB" sz="2000" i="0" dirty="0">
                <a:latin typeface="+mj-lt"/>
              </a:rPr>
              <a:t>EU Space Situational Awareness Service </a:t>
            </a:r>
            <a:r>
              <a:rPr lang="en-GB" sz="2000" b="0" i="0" dirty="0">
                <a:latin typeface="+mj-lt"/>
              </a:rPr>
              <a:t>to protect critical </a:t>
            </a:r>
            <a:r>
              <a:rPr lang="en-GB" sz="2000" b="0" i="0" dirty="0" smtClean="0">
                <a:latin typeface="+mj-lt"/>
              </a:rPr>
              <a:t>space &amp; ground infrastructure </a:t>
            </a:r>
            <a:r>
              <a:rPr lang="en-GB" sz="2000" b="0" i="0" dirty="0">
                <a:latin typeface="+mj-lt"/>
              </a:rPr>
              <a:t>from cyberattacks, space weather, </a:t>
            </a:r>
            <a:r>
              <a:rPr lang="en-GB" sz="2000" b="0" i="0" dirty="0" smtClean="0">
                <a:latin typeface="+mj-lt"/>
              </a:rPr>
              <a:t>space debris </a:t>
            </a:r>
            <a:r>
              <a:rPr lang="en-GB" sz="2000" b="0" i="0" dirty="0">
                <a:latin typeface="+mj-lt"/>
              </a:rPr>
              <a:t>building on an existing </a:t>
            </a:r>
            <a:r>
              <a:rPr lang="en-GB" sz="2000" b="0" i="0" dirty="0" smtClean="0">
                <a:latin typeface="+mj-lt"/>
              </a:rPr>
              <a:t>Space Surveillance and Tracking (SST) initiative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499" y="1532831"/>
            <a:ext cx="8464551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#3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9548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4640" y="2049213"/>
            <a:ext cx="840740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0" dirty="0" smtClean="0">
                <a:solidFill>
                  <a:srgbClr val="C00000"/>
                </a:solidFill>
                <a:latin typeface="+mj-lt"/>
              </a:rPr>
              <a:t>Strengthening Europe's role as a global actor</a:t>
            </a:r>
            <a:endParaRPr lang="en-GB" sz="2000" i="0" dirty="0" smtClean="0">
              <a:solidFill>
                <a:srgbClr val="0F5494"/>
              </a:solidFill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Access to and use of space is shaped by </a:t>
            </a:r>
            <a:r>
              <a:rPr lang="en-GB" sz="2000" dirty="0" smtClean="0">
                <a:latin typeface="+mj-lt"/>
              </a:rPr>
              <a:t>international rules, standards and governance framework</a:t>
            </a:r>
            <a:r>
              <a:rPr lang="en-GB" sz="2000" b="0" dirty="0" smtClean="0">
                <a:latin typeface="+mj-lt"/>
              </a:rPr>
              <a:t> </a:t>
            </a:r>
            <a:r>
              <a:rPr lang="en-GB" sz="2000" b="0" dirty="0">
                <a:latin typeface="+mj-lt"/>
              </a:rPr>
              <a:t>aimed at guaranteeing the long-term, sustainable use of space for all </a:t>
            </a:r>
            <a:r>
              <a:rPr lang="en-GB" sz="2000" b="0" dirty="0" smtClean="0">
                <a:latin typeface="+mj-lt"/>
              </a:rPr>
              <a:t>nations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Most </a:t>
            </a:r>
            <a:r>
              <a:rPr lang="en-GB" sz="2000" dirty="0">
                <a:latin typeface="+mj-lt"/>
              </a:rPr>
              <a:t>space science and exploration projects </a:t>
            </a:r>
            <a:r>
              <a:rPr lang="en-GB" sz="2000" b="0" dirty="0">
                <a:latin typeface="+mj-lt"/>
              </a:rPr>
              <a:t>are </a:t>
            </a:r>
            <a:r>
              <a:rPr lang="en-GB" sz="2000" b="0" dirty="0" smtClean="0">
                <a:latin typeface="+mj-lt"/>
              </a:rPr>
              <a:t>global </a:t>
            </a:r>
            <a:r>
              <a:rPr lang="en-GB" sz="2000" b="0" dirty="0">
                <a:latin typeface="+mj-lt"/>
              </a:rPr>
              <a:t>in </a:t>
            </a:r>
            <a:r>
              <a:rPr lang="en-GB" sz="2000" b="0" dirty="0" smtClean="0">
                <a:latin typeface="+mj-lt"/>
              </a:rPr>
              <a:t>character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Cutting-edge </a:t>
            </a:r>
            <a:r>
              <a:rPr lang="en-GB" sz="2000" b="0" dirty="0">
                <a:latin typeface="+mj-lt"/>
              </a:rPr>
              <a:t>space technology is increasingly developed within international partnerships, making access to such projects an important success factor for researchers and industry. </a:t>
            </a:r>
            <a:endParaRPr lang="en-GB" sz="2000" b="0" dirty="0" smtClean="0"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 smtClean="0">
                <a:latin typeface="+mj-lt"/>
              </a:rPr>
              <a:t>Access </a:t>
            </a:r>
            <a:r>
              <a:rPr lang="en-GB" sz="2000" dirty="0">
                <a:latin typeface="+mj-lt"/>
              </a:rPr>
              <a:t>to global markets </a:t>
            </a:r>
            <a:r>
              <a:rPr lang="en-GB" sz="2000" b="0" dirty="0">
                <a:latin typeface="+mj-lt"/>
              </a:rPr>
              <a:t>and ensuring a global level playing field is also vital for European industry and </a:t>
            </a:r>
            <a:r>
              <a:rPr lang="en-GB" sz="2000" b="0" dirty="0" smtClean="0">
                <a:latin typeface="+mj-lt"/>
              </a:rPr>
              <a:t>businesses.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500" y="1533178"/>
            <a:ext cx="8407400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#4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856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2074193"/>
            <a:ext cx="84074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0" i="0" u="sng" dirty="0" smtClean="0">
                <a:solidFill>
                  <a:srgbClr val="0F5494"/>
                </a:solidFill>
                <a:latin typeface="+mn-lt"/>
              </a:rPr>
              <a:t>The Strategy proposes to: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400" b="0" i="0" dirty="0">
                <a:latin typeface="+mj-lt"/>
              </a:rPr>
              <a:t>Support </a:t>
            </a:r>
            <a:r>
              <a:rPr lang="en-US" sz="2400" b="0" i="0" dirty="0">
                <a:latin typeface="+mj-lt"/>
              </a:rPr>
              <a:t>global governance that promotes </a:t>
            </a:r>
            <a:r>
              <a:rPr lang="en-US" sz="2400" i="0" dirty="0">
                <a:latin typeface="+mj-lt"/>
              </a:rPr>
              <a:t>international rules </a:t>
            </a:r>
            <a:r>
              <a:rPr lang="en-GB" sz="2400" b="0" i="0" dirty="0">
                <a:latin typeface="+mj-lt"/>
              </a:rPr>
              <a:t>(peaceful use of space, space exploration and </a:t>
            </a:r>
            <a:r>
              <a:rPr lang="en-GB" sz="2400" b="0" i="0" dirty="0" smtClean="0">
                <a:latin typeface="+mj-lt"/>
              </a:rPr>
              <a:t>mining</a:t>
            </a:r>
            <a:r>
              <a:rPr lang="en-GB" sz="2400" b="0" i="0" dirty="0">
                <a:latin typeface="+mj-lt"/>
              </a:rPr>
              <a:t>, space debris) </a:t>
            </a:r>
            <a:endParaRPr lang="en-GB" sz="2400" b="0" i="0" dirty="0" smtClean="0"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>
                <a:latin typeface="+mj-lt"/>
              </a:rPr>
              <a:t>Support the Committee on Earth Observation Satellites (CEOS) and the Group on Earth Observation (GEO)</a:t>
            </a:r>
            <a:endParaRPr lang="en-GB" sz="2400" b="0" i="0" dirty="0" smtClean="0"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400" b="0" i="0" dirty="0" smtClean="0">
                <a:latin typeface="+mj-lt"/>
              </a:rPr>
              <a:t>P</a:t>
            </a:r>
            <a:r>
              <a:rPr lang="en-US" sz="2400" b="0" i="0" dirty="0" err="1">
                <a:latin typeface="+mj-lt"/>
              </a:rPr>
              <a:t>ursue</a:t>
            </a:r>
            <a:r>
              <a:rPr lang="en-US" sz="2400" b="0" i="0" dirty="0">
                <a:latin typeface="+mj-lt"/>
              </a:rPr>
              <a:t> </a:t>
            </a:r>
            <a:r>
              <a:rPr lang="en-US" sz="2400" i="0" dirty="0">
                <a:latin typeface="+mj-lt"/>
              </a:rPr>
              <a:t>economic diplomacy </a:t>
            </a:r>
            <a:r>
              <a:rPr lang="en-US" sz="2400" b="0" i="0" dirty="0">
                <a:latin typeface="+mj-lt"/>
              </a:rPr>
              <a:t>to promote EU programs and assist European companies on the global markets</a:t>
            </a:r>
            <a:r>
              <a:rPr lang="en-GB" sz="2400" b="0" i="0" dirty="0">
                <a:latin typeface="+mj-lt"/>
              </a:rPr>
              <a:t>. </a:t>
            </a:r>
            <a:endParaRPr lang="en-GB" sz="2400" b="0" i="0" dirty="0" smtClean="0">
              <a:latin typeface="+mj-lt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endParaRPr lang="en-GB" sz="2400" b="0" i="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0" y="1533178"/>
            <a:ext cx="8407400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#4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8557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839369"/>
            <a:ext cx="8407400" cy="46090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800" i="0" dirty="0">
                <a:solidFill>
                  <a:srgbClr val="0F5494"/>
                </a:solidFill>
                <a:latin typeface="+mj-lt"/>
              </a:rPr>
              <a:t>Collectively, Europe represents the 2</a:t>
            </a:r>
            <a:r>
              <a:rPr lang="en-GB" sz="1800" i="0" baseline="30000" dirty="0">
                <a:solidFill>
                  <a:srgbClr val="0F5494"/>
                </a:solidFill>
                <a:latin typeface="+mj-lt"/>
              </a:rPr>
              <a:t>nd</a:t>
            </a:r>
            <a:r>
              <a:rPr lang="en-GB" sz="1800" i="0" dirty="0">
                <a:solidFill>
                  <a:srgbClr val="0F5494"/>
                </a:solidFill>
                <a:latin typeface="+mj-lt"/>
              </a:rPr>
              <a:t> public space budget in the world</a:t>
            </a:r>
          </a:p>
          <a:p>
            <a:pPr marL="742950" lvl="1" indent="-285750">
              <a:buFontTx/>
              <a:buChar char="−"/>
            </a:pP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Consolidated budget (EU, European Space Agency, Member States, </a:t>
            </a:r>
            <a:r>
              <a:rPr lang="en-GB" sz="1800" b="0" i="0" dirty="0" err="1">
                <a:solidFill>
                  <a:srgbClr val="0F5494"/>
                </a:solidFill>
                <a:latin typeface="+mj-lt"/>
              </a:rPr>
              <a:t>Eumetsat</a:t>
            </a: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) ~7 B€ in 2015 (after US </a:t>
            </a:r>
            <a:r>
              <a:rPr lang="en-GB" sz="1800" b="0" i="0" dirty="0">
                <a:solidFill>
                  <a:srgbClr val="0F5494"/>
                </a:solidFill>
              </a:rPr>
              <a:t>~ </a:t>
            </a: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40 B€</a:t>
            </a:r>
            <a:r>
              <a:rPr lang="en-GB" sz="1800" b="0" i="0" dirty="0" smtClean="0">
                <a:solidFill>
                  <a:srgbClr val="0F5494"/>
                </a:solidFill>
                <a:latin typeface="+mj-lt"/>
              </a:rPr>
              <a:t>)</a:t>
            </a:r>
            <a:endParaRPr lang="en-GB" sz="18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Tx/>
              <a:buChar char="−"/>
            </a:pPr>
            <a:endParaRPr lang="en-GB" sz="1800" b="0" i="0" dirty="0" smtClean="0">
              <a:solidFill>
                <a:srgbClr val="0F5494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i="0" dirty="0" smtClean="0">
                <a:solidFill>
                  <a:srgbClr val="0F5494"/>
                </a:solidFill>
                <a:latin typeface="+mj-lt"/>
              </a:rPr>
              <a:t>The EU</a:t>
            </a:r>
          </a:p>
          <a:p>
            <a:pPr marL="742950" lvl="1" indent="-285750">
              <a:buFontTx/>
              <a:buChar char="−"/>
            </a:pP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will invest over 12 B€ between </a:t>
            </a:r>
            <a:r>
              <a:rPr lang="en-GB" sz="1800" b="0" i="0" dirty="0" smtClean="0">
                <a:solidFill>
                  <a:srgbClr val="0F5494"/>
                </a:solidFill>
                <a:latin typeface="+mj-lt"/>
              </a:rPr>
              <a:t>2014-2020</a:t>
            </a:r>
            <a:endParaRPr lang="en-GB" sz="18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Tx/>
              <a:buChar char="−"/>
            </a:pPr>
            <a:endParaRPr lang="en-GB" sz="18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Tx/>
              <a:buChar char="−"/>
            </a:pP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owns world-class space systems with Copernicus for Earth Observation, and Galileo/EGNOS for satellite navigation</a:t>
            </a:r>
          </a:p>
          <a:p>
            <a:pPr marL="742950" lvl="1" indent="-285750">
              <a:buFontTx/>
              <a:buChar char="−"/>
            </a:pPr>
            <a:endParaRPr lang="en-GB" sz="18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Tx/>
              <a:buChar char="−"/>
            </a:pPr>
            <a:r>
              <a:rPr lang="en-GB" sz="1800" b="0" i="0" dirty="0">
                <a:solidFill>
                  <a:srgbClr val="0F5494"/>
                </a:solidFill>
                <a:latin typeface="+mj-lt"/>
              </a:rPr>
              <a:t>with 18 satellite currently in-orbit and more than 30 planned in next 10-15 years, the EU is already the largest institutional customer for launcher services in Europe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500" y="1348512"/>
            <a:ext cx="8407400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en-GB" sz="1800" i="0" dirty="0" smtClean="0">
                <a:solidFill>
                  <a:schemeClr val="bg1"/>
                </a:solidFill>
                <a:latin typeface="+mn-lt"/>
              </a:rPr>
              <a:t>Europe is a major player in space globally (1/2)</a:t>
            </a:r>
          </a:p>
        </p:txBody>
      </p:sp>
    </p:spTree>
    <p:extLst>
      <p:ext uri="{BB962C8B-B14F-4D97-AF65-F5344CB8AC3E}">
        <p14:creationId xmlns:p14="http://schemas.microsoft.com/office/powerpoint/2010/main" val="192851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839369"/>
            <a:ext cx="8407400" cy="460905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i="0" dirty="0" smtClean="0">
                <a:solidFill>
                  <a:srgbClr val="0F5494"/>
                </a:solidFill>
                <a:latin typeface="+mj-lt"/>
              </a:rPr>
              <a:t>Strong and competitive space industry, e.g. for satellites, launchers, and services/applications</a:t>
            </a:r>
          </a:p>
          <a:p>
            <a:pPr marL="742950" lvl="1" indent="-285750" algn="just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European space economy employs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over 230 000 professionals 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and its value was estimated at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EUR 46-54 billion in 2014</a:t>
            </a:r>
          </a:p>
          <a:p>
            <a:pPr marL="742950" lvl="1" indent="-285750">
              <a:buFont typeface="Verdana" panose="020B0604030504040204" pitchFamily="34" charset="0"/>
              <a:buChar char="−"/>
            </a:pPr>
            <a:endParaRPr lang="en-GB" sz="16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Europe is manufacturing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1/3 of the world satellites</a:t>
            </a:r>
          </a:p>
          <a:p>
            <a:pPr marL="742950" lvl="1" indent="-285750">
              <a:buFont typeface="Verdana" panose="020B0604030504040204" pitchFamily="34" charset="0"/>
              <a:buChar char="−"/>
            </a:pPr>
            <a:endParaRPr lang="en-GB" sz="16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It develops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world-leading commercial telecom and launcher 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systems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1600" i="0" dirty="0" smtClean="0">
              <a:solidFill>
                <a:srgbClr val="0F5494"/>
              </a:solidFill>
              <a:latin typeface="+mj-lt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600" i="0" dirty="0" smtClean="0">
                <a:solidFill>
                  <a:srgbClr val="0F5494"/>
                </a:solidFill>
                <a:latin typeface="+mj-lt"/>
              </a:rPr>
              <a:t>Europe has achieved major successes in space</a:t>
            </a:r>
          </a:p>
          <a:p>
            <a:pPr marL="742950" lvl="1" indent="-285750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Breakthrough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science and exploration 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missions (e.g. Rosetta)</a:t>
            </a:r>
          </a:p>
          <a:p>
            <a:pPr marL="742950" lvl="1" indent="-285750">
              <a:buFont typeface="Verdana" panose="020B0604030504040204" pitchFamily="34" charset="0"/>
              <a:buChar char="−"/>
            </a:pPr>
            <a:endParaRPr lang="en-GB" sz="16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Unique </a:t>
            </a:r>
            <a:r>
              <a:rPr lang="en-GB" sz="1600" i="0" dirty="0">
                <a:solidFill>
                  <a:srgbClr val="0F5494"/>
                </a:solidFill>
                <a:latin typeface="+mj-lt"/>
              </a:rPr>
              <a:t>meteorological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 capabilities (e.g. </a:t>
            </a:r>
            <a:r>
              <a:rPr lang="en-GB" sz="1600" b="0" i="0" dirty="0" err="1">
                <a:solidFill>
                  <a:srgbClr val="0F5494"/>
                </a:solidFill>
                <a:latin typeface="+mj-lt"/>
              </a:rPr>
              <a:t>Meteosat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, </a:t>
            </a:r>
            <a:r>
              <a:rPr lang="en-GB" sz="1600" b="0" i="0" dirty="0" err="1">
                <a:solidFill>
                  <a:srgbClr val="0F5494"/>
                </a:solidFill>
                <a:latin typeface="+mj-lt"/>
              </a:rPr>
              <a:t>Eumetsat</a:t>
            </a: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 Polar System)</a:t>
            </a:r>
          </a:p>
          <a:p>
            <a:pPr marL="742950" lvl="1" indent="-285750">
              <a:buFont typeface="Verdana" panose="020B0604030504040204" pitchFamily="34" charset="0"/>
              <a:buChar char="−"/>
            </a:pPr>
            <a:endParaRPr lang="en-GB" sz="1600" b="0" i="0" dirty="0">
              <a:solidFill>
                <a:srgbClr val="0F5494"/>
              </a:solidFill>
              <a:latin typeface="+mj-lt"/>
            </a:endParaRPr>
          </a:p>
          <a:p>
            <a:pPr marL="742950" lvl="1" indent="-285750">
              <a:buFont typeface="Verdana" panose="020B0604030504040204" pitchFamily="34" charset="0"/>
              <a:buChar char="−"/>
            </a:pPr>
            <a:r>
              <a:rPr lang="en-GB" sz="1600" b="0" i="0" dirty="0">
                <a:solidFill>
                  <a:srgbClr val="0F5494"/>
                </a:solidFill>
                <a:latin typeface="+mj-lt"/>
              </a:rPr>
              <a:t>Space activities, programmes, facilities spanning different European countries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500" y="1348512"/>
            <a:ext cx="8407400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en-GB" sz="1800" i="0" dirty="0" smtClean="0">
                <a:solidFill>
                  <a:schemeClr val="bg1"/>
                </a:solidFill>
                <a:latin typeface="+mn-lt"/>
              </a:rPr>
              <a:t>Europe is a major player in space globally (2/2)</a:t>
            </a:r>
          </a:p>
        </p:txBody>
      </p:sp>
    </p:spTree>
    <p:extLst>
      <p:ext uri="{BB962C8B-B14F-4D97-AF65-F5344CB8AC3E}">
        <p14:creationId xmlns:p14="http://schemas.microsoft.com/office/powerpoint/2010/main" val="351661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791744"/>
            <a:ext cx="840740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i="0" dirty="0" smtClean="0">
                <a:solidFill>
                  <a:srgbClr val="0F5494"/>
                </a:solidFill>
                <a:latin typeface="+mn-lt"/>
              </a:rPr>
              <a:t>COPERNICUS</a:t>
            </a:r>
            <a:endParaRPr lang="en-GB" sz="200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en-GB" sz="1800" b="0" i="0" dirty="0" smtClean="0">
                <a:solidFill>
                  <a:srgbClr val="0F5494"/>
                </a:solidFill>
                <a:latin typeface="+mn-lt"/>
              </a:rPr>
              <a:t>The most advanced Earth Observation system in the world, created to answer big societal challenges (e.g. climate change, natural disasters, development)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</a:p>
          <a:p>
            <a:pPr marL="530225" indent="-285750">
              <a:buFont typeface="Wingdings" panose="05000000000000000000" pitchFamily="2" charset="2"/>
              <a:buChar char="§"/>
            </a:pP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3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components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: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space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,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services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,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in-situ</a:t>
            </a: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244475"/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pt-PT" dirty="0">
                <a:solidFill>
                  <a:srgbClr val="0F5494"/>
                </a:solidFill>
                <a:latin typeface="+mn-lt"/>
              </a:rPr>
              <a:t>5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Sentinels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currently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in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orbit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; </a:t>
            </a:r>
            <a:r>
              <a:rPr lang="pt-PT" dirty="0" smtClean="0">
                <a:solidFill>
                  <a:srgbClr val="0F5494"/>
                </a:solidFill>
                <a:latin typeface="+mn-lt"/>
              </a:rPr>
              <a:t>2 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more to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be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launched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by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end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2017</a:t>
            </a:r>
            <a:r>
              <a:rPr lang="pt-PT" sz="1800" b="0" i="0" smtClean="0">
                <a:solidFill>
                  <a:srgbClr val="0F5494"/>
                </a:solidFill>
                <a:latin typeface="+mn-lt"/>
              </a:rPr>
              <a:t>; </a:t>
            </a: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pt-PT" sz="1800" b="0" i="0" smtClean="0">
                <a:solidFill>
                  <a:srgbClr val="0F5494"/>
                </a:solidFill>
                <a:latin typeface="+mn-lt"/>
              </a:rPr>
              <a:t>7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satellites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under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construction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for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timeframe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2025</a:t>
            </a:r>
          </a:p>
          <a:p>
            <a:pPr marL="530225" indent="-285750">
              <a:buFont typeface="Wingdings" panose="05000000000000000000" pitchFamily="2" charset="2"/>
              <a:buChar char="§"/>
            </a:pP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All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6 </a:t>
            </a:r>
            <a:r>
              <a:rPr lang="pt-PT" sz="1800" b="0" i="0" dirty="0" err="1">
                <a:solidFill>
                  <a:srgbClr val="0F5494"/>
                </a:solidFill>
                <a:latin typeface="+mn-lt"/>
              </a:rPr>
              <a:t>s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ervices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up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and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running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operationally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,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serving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a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growing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community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of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users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world-wide</a:t>
            </a: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More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than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50,000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users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registered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; more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than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5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million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products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and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more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than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6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Petabytes</a:t>
            </a:r>
            <a:r>
              <a:rPr lang="pt-PT" sz="1800" b="0" i="0" dirty="0" smtClean="0">
                <a:solidFill>
                  <a:srgbClr val="0F5494"/>
                </a:solidFill>
                <a:latin typeface="+mn-lt"/>
              </a:rPr>
              <a:t> </a:t>
            </a:r>
            <a:r>
              <a:rPr lang="pt-PT" sz="1800" b="0" i="0" dirty="0" err="1" smtClean="0">
                <a:solidFill>
                  <a:srgbClr val="0F5494"/>
                </a:solidFill>
                <a:latin typeface="+mn-lt"/>
              </a:rPr>
              <a:t>downloaded</a:t>
            </a:r>
            <a:endParaRPr lang="pt-PT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endParaRPr lang="en-GB" sz="1800" b="0" i="0" dirty="0" smtClean="0">
              <a:solidFill>
                <a:srgbClr val="0F5494"/>
              </a:solidFill>
              <a:latin typeface="+mn-lt"/>
            </a:endParaRPr>
          </a:p>
          <a:p>
            <a:pPr marL="530225" indent="-285750">
              <a:buFont typeface="Wingdings" panose="05000000000000000000" pitchFamily="2" charset="2"/>
              <a:buChar char="§"/>
            </a:pPr>
            <a:r>
              <a:rPr lang="en-GB" sz="1800" b="0" i="0" dirty="0" smtClean="0">
                <a:solidFill>
                  <a:srgbClr val="0F5494"/>
                </a:solidFill>
                <a:latin typeface="+mn-lt"/>
              </a:rPr>
              <a:t>Clear demand for Big-Data delivery solutions for 2017-2018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499" y="1334255"/>
            <a:ext cx="8407402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en-GB" sz="1800" i="0" dirty="0" smtClean="0">
                <a:solidFill>
                  <a:schemeClr val="bg1"/>
                </a:solidFill>
                <a:latin typeface="+mn-lt"/>
              </a:rPr>
              <a:t>Status of the EU space programme </a:t>
            </a:r>
            <a:r>
              <a:rPr lang="en-GB" dirty="0" smtClean="0">
                <a:solidFill>
                  <a:schemeClr val="bg1"/>
                </a:solidFill>
                <a:latin typeface="+mn-lt"/>
              </a:rPr>
              <a:t> - Copernicus 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00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1" y="2065214"/>
            <a:ext cx="84169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i="0" dirty="0" smtClean="0">
                <a:solidFill>
                  <a:srgbClr val="C00000"/>
                </a:solidFill>
                <a:latin typeface="+mn-lt"/>
              </a:rPr>
              <a:t>Maximis</a:t>
            </a:r>
            <a:r>
              <a:rPr lang="en-GB" sz="2000" i="0" dirty="0" smtClean="0">
                <a:solidFill>
                  <a:srgbClr val="C00000"/>
                </a:solidFill>
                <a:latin typeface="+mj-lt"/>
              </a:rPr>
              <a:t>ing the benefits of space for society and the EU economy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fr-FR" sz="2000" b="0" dirty="0" smtClean="0">
                <a:latin typeface="+mj-lt"/>
              </a:rPr>
              <a:t>The </a:t>
            </a:r>
            <a:r>
              <a:rPr lang="en-GB" sz="2000" b="0" dirty="0" smtClean="0">
                <a:latin typeface="+mj-lt"/>
              </a:rPr>
              <a:t>space </a:t>
            </a:r>
            <a:r>
              <a:rPr lang="en-GB" sz="2000" b="0" dirty="0">
                <a:latin typeface="+mj-lt"/>
              </a:rPr>
              <a:t>sector needs to be better connected to other policies and economic areas at EU level and in </a:t>
            </a:r>
            <a:r>
              <a:rPr lang="en-GB" sz="2000" b="0" dirty="0" smtClean="0">
                <a:latin typeface="+mj-lt"/>
              </a:rPr>
              <a:t>Member </a:t>
            </a:r>
            <a:r>
              <a:rPr lang="en-GB" sz="2000" b="0" dirty="0">
                <a:latin typeface="+mj-lt"/>
              </a:rPr>
              <a:t>States. </a:t>
            </a:r>
            <a:endParaRPr lang="en-GB" sz="2000" b="0" dirty="0" smtClean="0"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b="0" dirty="0"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The </a:t>
            </a:r>
            <a:r>
              <a:rPr lang="en-GB" sz="2000" b="0" dirty="0">
                <a:latin typeface="+mj-lt"/>
              </a:rPr>
              <a:t>potential of </a:t>
            </a:r>
            <a:r>
              <a:rPr lang="en-GB" sz="2000" b="0" dirty="0" smtClean="0">
                <a:latin typeface="+mj-lt"/>
              </a:rPr>
              <a:t>EU </a:t>
            </a:r>
            <a:r>
              <a:rPr lang="en-GB" sz="2000" b="0" dirty="0">
                <a:latin typeface="+mj-lt"/>
              </a:rPr>
              <a:t>space programmes </a:t>
            </a:r>
            <a:r>
              <a:rPr lang="en-GB" sz="2000" b="0" dirty="0" smtClean="0">
                <a:latin typeface="+mj-lt"/>
              </a:rPr>
              <a:t>must</a:t>
            </a:r>
            <a:r>
              <a:rPr lang="en-GB" sz="2000" b="0" dirty="0">
                <a:latin typeface="+mj-lt"/>
              </a:rPr>
              <a:t> </a:t>
            </a:r>
            <a:r>
              <a:rPr lang="en-GB" sz="2000" b="0" dirty="0" smtClean="0">
                <a:latin typeface="+mj-lt"/>
              </a:rPr>
              <a:t>be </a:t>
            </a:r>
            <a:r>
              <a:rPr lang="en-GB" sz="2000" b="0" dirty="0">
                <a:latin typeface="+mj-lt"/>
              </a:rPr>
              <a:t>better </a:t>
            </a:r>
            <a:r>
              <a:rPr lang="en-GB" sz="2000" b="0" dirty="0" smtClean="0">
                <a:latin typeface="+mj-lt"/>
              </a:rPr>
              <a:t>exploited, and their continuity and evolution ensured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501" y="1511252"/>
            <a:ext cx="8416923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#1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406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1" y="2065214"/>
            <a:ext cx="841692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b="0" i="0" u="sng" dirty="0" smtClean="0">
                <a:solidFill>
                  <a:srgbClr val="0F5494"/>
                </a:solidFill>
                <a:latin typeface="+mj-lt"/>
              </a:rPr>
              <a:t>The Strategy proposes to:</a:t>
            </a:r>
          </a:p>
          <a:p>
            <a:pPr marL="342900" lvl="1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Promote </a:t>
            </a:r>
            <a:r>
              <a:rPr lang="en-GB" sz="2000" b="0" i="0" dirty="0">
                <a:latin typeface="+mj-lt"/>
              </a:rPr>
              <a:t>the </a:t>
            </a:r>
            <a:r>
              <a:rPr lang="en-GB" sz="2000" i="0" dirty="0">
                <a:latin typeface="+mj-lt"/>
              </a:rPr>
              <a:t>use of Galileo services </a:t>
            </a:r>
            <a:r>
              <a:rPr lang="en-GB" sz="2000" b="0" i="0" dirty="0">
                <a:latin typeface="+mj-lt"/>
              </a:rPr>
              <a:t>e.g. in mobile phones or to </a:t>
            </a:r>
            <a:r>
              <a:rPr lang="en-GB" sz="2000" b="0" i="0" dirty="0" smtClean="0">
                <a:latin typeface="+mj-lt"/>
              </a:rPr>
              <a:t>secure </a:t>
            </a:r>
            <a:r>
              <a:rPr lang="en-GB" sz="2000" b="0" i="0" dirty="0">
                <a:latin typeface="+mj-lt"/>
              </a:rPr>
              <a:t>critical infrastructures (such as power grids) which are over-reliant on only one system (GPS</a:t>
            </a:r>
            <a:r>
              <a:rPr lang="en-GB" sz="2000" b="0" i="0" dirty="0" smtClean="0">
                <a:latin typeface="+mj-lt"/>
              </a:rPr>
              <a:t>)</a:t>
            </a:r>
          </a:p>
          <a:p>
            <a:pPr marL="342900" lvl="1" indent="-342900" algn="just">
              <a:spcAft>
                <a:spcPts val="600"/>
              </a:spcAft>
              <a:buFont typeface="+mj-lt"/>
              <a:buAutoNum type="arabicPeriod"/>
            </a:pPr>
            <a:endParaRPr lang="en-GB" sz="2000" b="0" i="0" dirty="0" smtClean="0">
              <a:latin typeface="+mj-lt"/>
            </a:endParaRPr>
          </a:p>
          <a:p>
            <a:pPr marL="342900" lvl="1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Set </a:t>
            </a:r>
            <a:r>
              <a:rPr lang="en-GB" sz="2000" b="0" i="0" dirty="0">
                <a:latin typeface="+mj-lt"/>
              </a:rPr>
              <a:t>up </a:t>
            </a:r>
            <a:r>
              <a:rPr lang="en-GB" sz="2000" i="0" dirty="0" smtClean="0">
                <a:latin typeface="+mj-lt"/>
              </a:rPr>
              <a:t>industry-led </a:t>
            </a:r>
            <a:r>
              <a:rPr lang="en-GB" sz="2000" i="0" dirty="0">
                <a:latin typeface="+mj-lt"/>
              </a:rPr>
              <a:t>services platforms </a:t>
            </a:r>
            <a:r>
              <a:rPr lang="en-GB" sz="2000" b="0" i="0" dirty="0" smtClean="0">
                <a:latin typeface="+mj-lt"/>
              </a:rPr>
              <a:t>(in complementarity to the European Cloud) to </a:t>
            </a:r>
            <a:r>
              <a:rPr lang="en-GB" sz="2000" b="0" i="0" dirty="0">
                <a:latin typeface="+mj-lt"/>
              </a:rPr>
              <a:t>aggregate Copernicus data and offer dissemination and access to data, notably for EU </a:t>
            </a:r>
            <a:r>
              <a:rPr lang="en-GB" sz="2000" b="0" i="0" dirty="0" smtClean="0">
                <a:latin typeface="+mj-lt"/>
              </a:rPr>
              <a:t>companies/SMEs, reducing the </a:t>
            </a:r>
            <a:r>
              <a:rPr lang="en-GB" sz="2000" b="0" i="0" dirty="0">
                <a:latin typeface="+mj-lt"/>
              </a:rPr>
              <a:t>current dependency on Google and </a:t>
            </a:r>
            <a:r>
              <a:rPr lang="en-GB" sz="2000" b="0" i="0" dirty="0" smtClean="0">
                <a:latin typeface="+mj-lt"/>
              </a:rPr>
              <a:t>Amazon</a:t>
            </a:r>
            <a:endParaRPr lang="en-GB" sz="2000" b="0" i="0" dirty="0">
              <a:latin typeface="+mj-lt"/>
            </a:endParaRPr>
          </a:p>
          <a:p>
            <a:pPr marL="342900" lvl="1" indent="-342900" algn="just">
              <a:spcAft>
                <a:spcPts val="600"/>
              </a:spcAft>
              <a:buFont typeface="+mj-lt"/>
              <a:buAutoNum type="arabicPeriod"/>
            </a:pPr>
            <a:endParaRPr lang="en-GB" sz="2000" b="0" i="0" dirty="0" smtClean="0">
              <a:latin typeface="+mj-lt"/>
            </a:endParaRPr>
          </a:p>
          <a:p>
            <a:pPr marL="342900" lvl="1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Ensure </a:t>
            </a:r>
            <a:r>
              <a:rPr lang="en-GB" sz="2000" b="0" i="0" dirty="0">
                <a:latin typeface="+mj-lt"/>
              </a:rPr>
              <a:t>the </a:t>
            </a:r>
            <a:r>
              <a:rPr lang="en-GB" sz="2000" i="0" dirty="0">
                <a:latin typeface="+mj-lt"/>
              </a:rPr>
              <a:t>evolution of Copernicus and Galileo </a:t>
            </a:r>
            <a:r>
              <a:rPr lang="en-GB" sz="2000" b="0" i="0" dirty="0">
                <a:latin typeface="+mj-lt"/>
              </a:rPr>
              <a:t>and link it to new services related to security or </a:t>
            </a:r>
            <a:r>
              <a:rPr lang="en-GB" sz="2000" b="0" i="0" dirty="0" smtClean="0">
                <a:latin typeface="+mj-lt"/>
              </a:rPr>
              <a:t>climate change </a:t>
            </a:r>
            <a:endParaRPr lang="en-GB" sz="2400" b="0" i="0" u="sng" dirty="0" smtClean="0">
              <a:solidFill>
                <a:srgbClr val="0F5494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501" y="1511252"/>
            <a:ext cx="8416923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#1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46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985644"/>
            <a:ext cx="84455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i="0" dirty="0" smtClean="0">
                <a:solidFill>
                  <a:srgbClr val="C00000"/>
                </a:solidFill>
                <a:latin typeface="+mj-lt"/>
              </a:rPr>
              <a:t>Fostering a globally competitive, innovative </a:t>
            </a:r>
            <a:r>
              <a:rPr lang="en-GB" sz="1800" i="0" dirty="0">
                <a:solidFill>
                  <a:srgbClr val="C00000"/>
                </a:solidFill>
                <a:latin typeface="+mj-lt"/>
              </a:rPr>
              <a:t>European space </a:t>
            </a:r>
            <a:r>
              <a:rPr lang="en-GB" sz="1800" i="0" dirty="0" smtClean="0">
                <a:solidFill>
                  <a:srgbClr val="C00000"/>
                </a:solidFill>
                <a:latin typeface="+mj-lt"/>
              </a:rPr>
              <a:t>sector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b="0" dirty="0" smtClean="0">
              <a:latin typeface="+mj-lt"/>
              <a:cs typeface="Arial" panose="020B0604020202020204" pitchFamily="34" charset="0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The </a:t>
            </a:r>
            <a:r>
              <a:rPr lang="en-GB" sz="2000" b="0" dirty="0">
                <a:latin typeface="+mj-lt"/>
                <a:cs typeface="Arial" panose="020B0604020202020204" pitchFamily="34" charset="0"/>
              </a:rPr>
              <a:t>European space industry is </a:t>
            </a: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under pressure by </a:t>
            </a:r>
            <a:r>
              <a:rPr lang="en-GB" sz="2000" b="0" dirty="0">
                <a:latin typeface="+mj-lt"/>
                <a:cs typeface="Arial" panose="020B0604020202020204" pitchFamily="34" charset="0"/>
              </a:rPr>
              <a:t>new dynamics in the market and innovative business </a:t>
            </a: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models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b="0" dirty="0">
              <a:latin typeface="+mj-lt"/>
              <a:cs typeface="Arial" panose="020B0604020202020204" pitchFamily="34" charset="0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Europe </a:t>
            </a:r>
            <a:r>
              <a:rPr lang="en-GB" sz="2000" b="0" dirty="0">
                <a:latin typeface="+mj-lt"/>
                <a:cs typeface="Arial" panose="020B0604020202020204" pitchFamily="34" charset="0"/>
              </a:rPr>
              <a:t>needs </a:t>
            </a: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more </a:t>
            </a:r>
            <a:r>
              <a:rPr lang="en-GB" sz="2000" b="0" dirty="0">
                <a:latin typeface="+mj-lt"/>
                <a:cs typeface="Arial" panose="020B0604020202020204" pitchFamily="34" charset="0"/>
              </a:rPr>
              <a:t>space entrepreneurs, more innovation friendly ecosystems for space companies and </a:t>
            </a: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start-ups, </a:t>
            </a:r>
            <a:r>
              <a:rPr lang="en-GB" sz="2000" b="0" dirty="0">
                <a:latin typeface="+mj-lt"/>
                <a:cs typeface="Arial" panose="020B0604020202020204" pitchFamily="34" charset="0"/>
              </a:rPr>
              <a:t>and more private </a:t>
            </a:r>
            <a:r>
              <a:rPr lang="en-GB" sz="2000" b="0" dirty="0" smtClean="0">
                <a:latin typeface="+mj-lt"/>
                <a:cs typeface="Arial" panose="020B0604020202020204" pitchFamily="34" charset="0"/>
              </a:rPr>
              <a:t>investments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7499" y="1523653"/>
            <a:ext cx="8445501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#2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90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1985644"/>
            <a:ext cx="84455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b="0" i="0" u="sng" dirty="0" smtClean="0">
                <a:solidFill>
                  <a:srgbClr val="0F5494"/>
                </a:solidFill>
                <a:latin typeface="+mj-lt"/>
              </a:rPr>
              <a:t>The Strategy proposes to:</a:t>
            </a:r>
          </a:p>
          <a:p>
            <a:pPr marL="44608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>
                <a:latin typeface="+mj-lt"/>
              </a:rPr>
              <a:t>Unlock and better target </a:t>
            </a:r>
            <a:r>
              <a:rPr lang="en-GB" sz="2000" i="0" dirty="0">
                <a:latin typeface="+mj-lt"/>
              </a:rPr>
              <a:t>financial support </a:t>
            </a:r>
            <a:r>
              <a:rPr lang="en-GB" sz="2000" b="0" i="0" dirty="0">
                <a:latin typeface="+mj-lt"/>
              </a:rPr>
              <a:t>for space companies and </a:t>
            </a:r>
            <a:r>
              <a:rPr lang="en-GB" sz="2000" b="0" i="0" dirty="0" smtClean="0">
                <a:latin typeface="+mj-lt"/>
              </a:rPr>
              <a:t>start-ups</a:t>
            </a:r>
            <a:endParaRPr lang="en-GB" sz="2000" b="0" i="0" dirty="0">
              <a:latin typeface="+mj-lt"/>
            </a:endParaRPr>
          </a:p>
          <a:p>
            <a:pPr marL="44608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Engage </a:t>
            </a:r>
            <a:r>
              <a:rPr lang="en-GB" sz="2000" b="0" i="0" dirty="0">
                <a:latin typeface="+mj-lt"/>
              </a:rPr>
              <a:t>in a </a:t>
            </a:r>
            <a:r>
              <a:rPr lang="en-GB" sz="2000" i="0" dirty="0">
                <a:latin typeface="+mj-lt"/>
              </a:rPr>
              <a:t>dialogue with the EIB and EIF </a:t>
            </a:r>
            <a:r>
              <a:rPr lang="en-GB" sz="2000" b="0" i="0" dirty="0">
                <a:latin typeface="+mj-lt"/>
              </a:rPr>
              <a:t>on the support of investment in the space sector as part of the overall Investment Plan for </a:t>
            </a:r>
            <a:r>
              <a:rPr lang="en-GB" sz="2000" b="0" i="0" dirty="0" smtClean="0">
                <a:latin typeface="+mj-lt"/>
              </a:rPr>
              <a:t>Europe</a:t>
            </a:r>
            <a:endParaRPr lang="en-GB" sz="2000" b="0" i="0" dirty="0">
              <a:latin typeface="+mj-lt"/>
            </a:endParaRPr>
          </a:p>
          <a:p>
            <a:pPr marL="44608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Support </a:t>
            </a:r>
            <a:r>
              <a:rPr lang="en-GB" sz="2000" b="0" i="0" dirty="0">
                <a:latin typeface="+mj-lt"/>
              </a:rPr>
              <a:t>space start-ups, including by exploring synergies with the upcoming </a:t>
            </a:r>
            <a:r>
              <a:rPr lang="en-GB" sz="2000" i="0" dirty="0">
                <a:latin typeface="+mj-lt"/>
              </a:rPr>
              <a:t>Fund of Funds</a:t>
            </a:r>
            <a:r>
              <a:rPr lang="en-GB" sz="2000" b="0" i="0" dirty="0">
                <a:latin typeface="+mj-lt"/>
              </a:rPr>
              <a:t>, and facilitate the </a:t>
            </a:r>
            <a:r>
              <a:rPr lang="en-GB" sz="2000" i="0" dirty="0">
                <a:latin typeface="+mj-lt"/>
              </a:rPr>
              <a:t>emergence of space hubs and clusters across </a:t>
            </a:r>
            <a:r>
              <a:rPr lang="en-GB" sz="2000" i="0" dirty="0" smtClean="0">
                <a:latin typeface="+mj-lt"/>
              </a:rPr>
              <a:t>Europe</a:t>
            </a:r>
            <a:endParaRPr lang="en-GB" sz="2000" i="0" dirty="0">
              <a:latin typeface="+mj-lt"/>
            </a:endParaRPr>
          </a:p>
          <a:p>
            <a:pPr marL="44608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Continue support to </a:t>
            </a:r>
            <a:r>
              <a:rPr lang="en-GB" sz="2000" i="0" dirty="0" smtClean="0">
                <a:latin typeface="+mj-lt"/>
              </a:rPr>
              <a:t>research and innovation</a:t>
            </a:r>
            <a:r>
              <a:rPr lang="en-GB" sz="2000" b="0" i="0" dirty="0" smtClean="0">
                <a:latin typeface="+mj-lt"/>
              </a:rPr>
              <a:t>, in cooperation with Member States and ESA, in particular on disruptive and critical technologies</a:t>
            </a:r>
          </a:p>
          <a:p>
            <a:pPr marL="446088" lvl="1" indent="-342900">
              <a:spcAft>
                <a:spcPts val="600"/>
              </a:spcAft>
              <a:buFont typeface="+mj-lt"/>
              <a:buAutoNum type="arabicPeriod"/>
            </a:pPr>
            <a:r>
              <a:rPr lang="en-GB" sz="2000" b="0" i="0" dirty="0" smtClean="0">
                <a:latin typeface="+mj-lt"/>
              </a:rPr>
              <a:t>Better </a:t>
            </a:r>
            <a:r>
              <a:rPr lang="en-GB" sz="2000" i="0" dirty="0" smtClean="0">
                <a:latin typeface="+mj-lt"/>
              </a:rPr>
              <a:t>link space and other policy areas </a:t>
            </a:r>
            <a:r>
              <a:rPr lang="en-GB" sz="2000" b="0" i="0" dirty="0" smtClean="0">
                <a:latin typeface="+mj-lt"/>
              </a:rPr>
              <a:t>(e.g. energy, climate, security) to facilitate bringing research solutions to the market</a:t>
            </a:r>
            <a:endParaRPr lang="en-GB" sz="2000" b="0" i="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499" y="1523653"/>
            <a:ext cx="8445501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#2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17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00" y="2045618"/>
            <a:ext cx="846455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0" dirty="0" smtClean="0">
                <a:solidFill>
                  <a:srgbClr val="C00000"/>
                </a:solidFill>
                <a:latin typeface="+mj-lt"/>
              </a:rPr>
              <a:t>Reinforcing Europe's autonomy in accessing &amp; using space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>
                <a:latin typeface="+mj-lt"/>
              </a:rPr>
              <a:t>Space is a central component of Europe’s security and defence </a:t>
            </a:r>
            <a:r>
              <a:rPr lang="en-GB" sz="2000" b="0" dirty="0" smtClean="0">
                <a:latin typeface="+mj-lt"/>
              </a:rPr>
              <a:t>capabilities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b="0" dirty="0"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Stronger </a:t>
            </a:r>
            <a:r>
              <a:rPr lang="en-GB" sz="2000" dirty="0">
                <a:latin typeface="+mj-lt"/>
              </a:rPr>
              <a:t>synergies</a:t>
            </a:r>
            <a:r>
              <a:rPr lang="en-GB" sz="2000" b="0" dirty="0">
                <a:latin typeface="+mj-lt"/>
              </a:rPr>
              <a:t> should be pursued between the civilian and </a:t>
            </a:r>
            <a:r>
              <a:rPr lang="en-GB" sz="2000" b="0" dirty="0" smtClean="0">
                <a:latin typeface="+mj-lt"/>
              </a:rPr>
              <a:t>security </a:t>
            </a:r>
            <a:r>
              <a:rPr lang="en-GB" sz="2000" b="0" dirty="0">
                <a:latin typeface="+mj-lt"/>
              </a:rPr>
              <a:t>use of space </a:t>
            </a:r>
            <a:r>
              <a:rPr lang="en-GB" sz="2000" b="0" dirty="0" smtClean="0">
                <a:latin typeface="+mj-lt"/>
              </a:rPr>
              <a:t>assets</a:t>
            </a: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2000" b="0" dirty="0">
              <a:latin typeface="+mj-lt"/>
            </a:endParaRPr>
          </a:p>
          <a:p>
            <a:pPr marL="47625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0" dirty="0" smtClean="0">
                <a:latin typeface="+mj-lt"/>
              </a:rPr>
              <a:t>Ensuring </a:t>
            </a:r>
            <a:r>
              <a:rPr lang="en-GB" sz="2000" dirty="0">
                <a:latin typeface="+mj-lt"/>
              </a:rPr>
              <a:t>autonomous access to space </a:t>
            </a:r>
            <a:r>
              <a:rPr lang="en-GB" sz="2000" b="0" dirty="0">
                <a:latin typeface="+mj-lt"/>
              </a:rPr>
              <a:t>is central for Europe’s capacity to use </a:t>
            </a:r>
            <a:r>
              <a:rPr lang="en-GB" sz="2000" b="0" dirty="0" smtClean="0">
                <a:latin typeface="+mj-lt"/>
              </a:rPr>
              <a:t>space</a:t>
            </a:r>
            <a:endParaRPr lang="en-GB" sz="2000" b="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7499" y="1532831"/>
            <a:ext cx="8464551" cy="369332"/>
          </a:xfrm>
          <a:prstGeom prst="rect">
            <a:avLst/>
          </a:prstGeom>
          <a:solidFill>
            <a:srgbClr val="0F5494"/>
          </a:solidFill>
        </p:spPr>
        <p:txBody>
          <a:bodyPr wrap="square" rtlCol="0">
            <a:spAutoFit/>
          </a:bodyPr>
          <a:lstStyle/>
          <a:p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Strategic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pt-PT" sz="1800" i="0" dirty="0" err="1" smtClean="0">
                <a:solidFill>
                  <a:schemeClr val="bg1"/>
                </a:solidFill>
                <a:latin typeface="+mn-lt"/>
              </a:rPr>
              <a:t>objective</a:t>
            </a:r>
            <a:r>
              <a:rPr lang="pt-PT" sz="1800" i="0" dirty="0" smtClean="0">
                <a:solidFill>
                  <a:schemeClr val="bg1"/>
                </a:solidFill>
                <a:latin typeface="+mn-lt"/>
              </a:rPr>
              <a:t> #3</a:t>
            </a:r>
            <a:endParaRPr lang="en-GB" sz="1800" i="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8869</TotalTime>
  <Words>1093</Words>
  <Application>Microsoft Office PowerPoint</Application>
  <PresentationFormat>On-screen Show (4:3)</PresentationFormat>
  <Paragraphs>109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</vt:lpstr>
      <vt:lpstr>Space Strategy for Europe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 Strategy for Europe</dc:title>
  <dc:creator>Astrid christina Koch</dc:creator>
  <cp:lastModifiedBy>kochast</cp:lastModifiedBy>
  <cp:revision>123</cp:revision>
  <dcterms:modified xsi:type="dcterms:W3CDTF">2017-04-19T12:45:30Z</dcterms:modified>
</cp:coreProperties>
</file>