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713" r:id="rId2"/>
    <p:sldMasterId id="2147483723" r:id="rId3"/>
  </p:sldMasterIdLst>
  <p:notesMasterIdLst>
    <p:notesMasterId r:id="rId23"/>
  </p:notesMasterIdLst>
  <p:handoutMasterIdLst>
    <p:handoutMasterId r:id="rId24"/>
  </p:handoutMasterIdLst>
  <p:sldIdLst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7010400" cy="92964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van Petiteville" initials="I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14"/>
    <p:restoredTop sz="75552" autoAdjust="0"/>
  </p:normalViewPr>
  <p:slideViewPr>
    <p:cSldViewPr>
      <p:cViewPr varScale="1">
        <p:scale>
          <a:sx n="54" d="100"/>
          <a:sy n="54" d="100"/>
        </p:scale>
        <p:origin x="-167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1B83230-CA58-4E76-8DB7-5EBAFE4E98A6}" type="datetimeFigureOut">
              <a:rPr lang="en-GB" smtClean="0"/>
              <a:t>26/04/2017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4C987D3-FD70-4071-A3A9-C4D772306D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9569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</p:spPr>
        <p:txBody>
          <a:bodyPr lIns="93177" tIns="46589" rIns="93177" bIns="46589"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</p:spPr>
        <p:txBody>
          <a:bodyPr lIns="93177" tIns="46589" rIns="93177" bIns="46589"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0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MS PGothic" charset="0"/>
              </a:rPr>
              <a:t>Upd – status (Veronique)</a:t>
            </a:r>
          </a:p>
          <a:p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150531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C0800719-FE73-554A-B364-908582B79E67}" type="slidenum">
              <a:rPr lang="en-US" sz="1200">
                <a:solidFill>
                  <a:prstClr val="black"/>
                </a:solidFill>
                <a:cs typeface="Arial" charset="0"/>
              </a:rPr>
              <a:pPr eaLnBrk="1" hangingPunct="1"/>
              <a:t>12</a:t>
            </a:fld>
            <a:endParaRPr lang="en-US" sz="1200">
              <a:solidFill>
                <a:prstClr val="black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8367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604797"/>
            <a:ext cx="4040188" cy="452136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08" y="8367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6" y="1604797"/>
            <a:ext cx="4041775" cy="452136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356660"/>
            <a:ext cx="7819096" cy="384043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51076" y="1453561"/>
            <a:ext cx="0" cy="514704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97584" y="879047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/>
            <a:r>
              <a:rPr lang="es-ES" sz="1100" b="1" kern="1200" dirty="0">
                <a:solidFill>
                  <a:srgbClr val="25408F"/>
                </a:solidFill>
                <a:latin typeface="Calibri"/>
                <a:ea typeface="+mn-ea"/>
                <a:cs typeface="+mn-cs"/>
              </a:rPr>
              <a:t>Data Access</a:t>
            </a:r>
            <a:endParaRPr lang="en-US" sz="1100" b="1" kern="1200" dirty="0">
              <a:solidFill>
                <a:srgbClr val="25408F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591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11410" y="-14749"/>
            <a:ext cx="2091596" cy="6880783"/>
            <a:chOff x="-2916832" y="-200722"/>
            <a:chExt cx="2091596" cy="5160587"/>
          </a:xfrm>
        </p:grpSpPr>
        <p:grpSp>
          <p:nvGrpSpPr>
            <p:cNvPr id="14" name="Group 13"/>
            <p:cNvGrpSpPr/>
            <p:nvPr userDrawn="1"/>
          </p:nvGrpSpPr>
          <p:grpSpPr>
            <a:xfrm>
              <a:off x="-2916832" y="-200722"/>
              <a:ext cx="2091596" cy="5157838"/>
              <a:chOff x="-3291385" y="112960"/>
              <a:chExt cx="2091596" cy="5157838"/>
            </a:xfrm>
          </p:grpSpPr>
          <p:pic>
            <p:nvPicPr>
              <p:cNvPr id="20" name="Picture 2" descr="S:\F15015_Copernicus\3_Work\330_Work-in-process\SC4_BackgroundMat\Visual_ID\Photos\Po_River_Italy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0800000">
                <a:off x="-3291385" y="123478"/>
                <a:ext cx="2077082" cy="5147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1" name="Rectangle 20"/>
              <p:cNvSpPr/>
              <p:nvPr userDrawn="1"/>
            </p:nvSpPr>
            <p:spPr>
              <a:xfrm>
                <a:off x="-3276872" y="112960"/>
                <a:ext cx="2077083" cy="5150069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rtl="0"/>
                <a:endParaRPr lang="en-US" kern="12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6" name="Rectangle 15"/>
            <p:cNvSpPr/>
            <p:nvPr userDrawn="1"/>
          </p:nvSpPr>
          <p:spPr>
            <a:xfrm>
              <a:off x="-2910142" y="-190204"/>
              <a:ext cx="2084906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0"/>
              <a:endParaRPr lang="en-US" kern="1200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356660"/>
            <a:ext cx="7819096" cy="384043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9" name="Picture 2" descr="S:\F15015_Copernicus\3_Work\330_Work-in-process\SC4_BackgroundMat\PPT\item Copernicus\Big data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64637"/>
            <a:ext cx="817912" cy="77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Connector 21"/>
          <p:cNvCxnSpPr/>
          <p:nvPr userDrawn="1"/>
        </p:nvCxnSpPr>
        <p:spPr>
          <a:xfrm>
            <a:off x="451076" y="1453561"/>
            <a:ext cx="0" cy="514704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97584" y="879047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/>
            <a:r>
              <a:rPr lang="es-ES" sz="1100" b="1" kern="1200" dirty="0">
                <a:solidFill>
                  <a:srgbClr val="25408F"/>
                </a:solidFill>
                <a:latin typeface="Calibri"/>
                <a:ea typeface="+mn-ea"/>
                <a:cs typeface="+mn-cs"/>
              </a:rPr>
              <a:t>Data Access</a:t>
            </a:r>
            <a:endParaRPr lang="en-US" sz="1100" b="1" kern="1200" dirty="0">
              <a:solidFill>
                <a:srgbClr val="25408F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571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-11410" y="-14749"/>
            <a:ext cx="2091596" cy="6880783"/>
            <a:chOff x="-2916832" y="-200722"/>
            <a:chExt cx="2091596" cy="5160587"/>
          </a:xfrm>
        </p:grpSpPr>
        <p:grpSp>
          <p:nvGrpSpPr>
            <p:cNvPr id="20" name="Group 19"/>
            <p:cNvGrpSpPr/>
            <p:nvPr userDrawn="1"/>
          </p:nvGrpSpPr>
          <p:grpSpPr>
            <a:xfrm>
              <a:off x="-2916832" y="-200722"/>
              <a:ext cx="2091596" cy="5157838"/>
              <a:chOff x="-3291385" y="112960"/>
              <a:chExt cx="2091596" cy="5157838"/>
            </a:xfrm>
          </p:grpSpPr>
          <p:pic>
            <p:nvPicPr>
              <p:cNvPr id="22" name="Picture 2" descr="S:\F15015_Copernicus\3_Work\330_Work-in-process\SC4_BackgroundMat\Visual_ID\Photos\Po_River_Italy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0800000">
                <a:off x="-3291385" y="123478"/>
                <a:ext cx="2077082" cy="514732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ectangle 24"/>
              <p:cNvSpPr/>
              <p:nvPr userDrawn="1"/>
            </p:nvSpPr>
            <p:spPr>
              <a:xfrm>
                <a:off x="-3276872" y="112960"/>
                <a:ext cx="2077083" cy="5150069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rtl="0"/>
                <a:endParaRPr lang="en-US" kern="12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1" name="Rectangle 20"/>
            <p:cNvSpPr/>
            <p:nvPr userDrawn="1"/>
          </p:nvSpPr>
          <p:spPr>
            <a:xfrm>
              <a:off x="-2910142" y="-190204"/>
              <a:ext cx="2084906" cy="515006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0"/>
              <a:endParaRPr lang="en-US" kern="1200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08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08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4" name="Picture 2" descr="S:\F15015_Copernicus\3_Work\330_Work-in-process\SC4_BackgroundMat\PPT\item Copernicus\Big data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64637"/>
            <a:ext cx="817912" cy="77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/>
          <p:cNvCxnSpPr/>
          <p:nvPr userDrawn="1"/>
        </p:nvCxnSpPr>
        <p:spPr>
          <a:xfrm>
            <a:off x="451076" y="1453561"/>
            <a:ext cx="0" cy="514704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97584" y="879047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/>
            <a:r>
              <a:rPr lang="es-ES" sz="1100" b="1" kern="1200" dirty="0">
                <a:solidFill>
                  <a:srgbClr val="25408F"/>
                </a:solidFill>
                <a:latin typeface="Calibri"/>
                <a:ea typeface="+mn-ea"/>
                <a:cs typeface="+mn-cs"/>
              </a:rPr>
              <a:t>Data Access</a:t>
            </a:r>
            <a:endParaRPr lang="en-US" sz="1100" b="1" kern="1200" dirty="0">
              <a:solidFill>
                <a:srgbClr val="25408F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0140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AACD9-968E-FF45-B080-4F58049C144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26/04/2017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E15B8-0244-FE4C-9356-59842598D76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133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-34552" y="-25400"/>
            <a:ext cx="2149624" cy="6949711"/>
            <a:chOff x="-5476811" y="-524594"/>
            <a:chExt cx="2149624" cy="5212283"/>
          </a:xfrm>
        </p:grpSpPr>
        <p:pic>
          <p:nvPicPr>
            <p:cNvPr id="1026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0"/>
              <a:endParaRPr lang="en-US" kern="1200" dirty="0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0"/>
              <a:endParaRPr lang="en-US" kern="1200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9" name="Straight Connector 8"/>
          <p:cNvCxnSpPr/>
          <p:nvPr userDrawn="1"/>
        </p:nvCxnSpPr>
        <p:spPr>
          <a:xfrm>
            <a:off x="460068" y="1416025"/>
            <a:ext cx="0" cy="5184576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274639"/>
            <a:ext cx="7819096" cy="37005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387052" y="932726"/>
            <a:ext cx="7299753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457200" y="6571688"/>
            <a:ext cx="2133600" cy="365125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3124200" y="6571688"/>
            <a:ext cx="2895600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6553200" y="6571688"/>
            <a:ext cx="2133600" cy="365125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TextBox 26"/>
          <p:cNvSpPr txBox="1"/>
          <p:nvPr userDrawn="1"/>
        </p:nvSpPr>
        <p:spPr>
          <a:xfrm>
            <a:off x="11291" y="829777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/>
            <a:r>
              <a:rPr lang="es-ES" sz="1100" kern="1200" dirty="0" err="1">
                <a:solidFill>
                  <a:srgbClr val="25408F"/>
                </a:solidFill>
                <a:latin typeface="Calibri"/>
                <a:ea typeface="+mn-ea"/>
                <a:cs typeface="+mn-cs"/>
              </a:rPr>
              <a:t>Space</a:t>
            </a:r>
            <a:endParaRPr lang="es-ES" sz="1100" kern="1200" dirty="0">
              <a:solidFill>
                <a:srgbClr val="25408F"/>
              </a:solidFill>
              <a:latin typeface="Calibri"/>
              <a:ea typeface="+mn-ea"/>
              <a:cs typeface="+mn-cs"/>
            </a:endParaRPr>
          </a:p>
          <a:p>
            <a:pPr algn="ctr" defTabSz="914400" rtl="0"/>
            <a:r>
              <a:rPr lang="es-ES" sz="1100" kern="1200" dirty="0" err="1">
                <a:solidFill>
                  <a:srgbClr val="25408F"/>
                </a:solidFill>
                <a:latin typeface="Calibri"/>
                <a:ea typeface="+mn-ea"/>
                <a:cs typeface="+mn-cs"/>
              </a:rPr>
              <a:t>Component</a:t>
            </a:r>
            <a:endParaRPr lang="en-US" sz="1100" kern="1200" dirty="0">
              <a:solidFill>
                <a:srgbClr val="25408F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Oval 16"/>
          <p:cNvSpPr/>
          <p:nvPr userDrawn="1"/>
        </p:nvSpPr>
        <p:spPr>
          <a:xfrm>
            <a:off x="168363" y="150615"/>
            <a:ext cx="531980" cy="70663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0"/>
            <a:endParaRPr lang="de-DE" kern="1200">
              <a:solidFill>
                <a:prstClr val="white"/>
              </a:solidFill>
            </a:endParaRPr>
          </a:p>
        </p:txBody>
      </p:sp>
      <p:pic>
        <p:nvPicPr>
          <p:cNvPr id="22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6" y="251203"/>
            <a:ext cx="549227" cy="51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04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 userDrawn="1"/>
        </p:nvSpPr>
        <p:spPr>
          <a:xfrm>
            <a:off x="168363" y="150615"/>
            <a:ext cx="531980" cy="70663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0"/>
            <a:endParaRPr lang="de-DE" kern="120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932726"/>
            <a:ext cx="7919262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71688"/>
            <a:ext cx="2133600" cy="365125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71688"/>
            <a:ext cx="2895600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71688"/>
            <a:ext cx="2133600" cy="365125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74639"/>
            <a:ext cx="7819096" cy="37005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60068" y="1416025"/>
            <a:ext cx="0" cy="5184576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11291" y="829777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/>
            <a:r>
              <a:rPr lang="es-ES" sz="1100" kern="1200" dirty="0" err="1">
                <a:solidFill>
                  <a:srgbClr val="25408F"/>
                </a:solidFill>
                <a:latin typeface="Calibri"/>
                <a:ea typeface="+mn-ea"/>
                <a:cs typeface="+mn-cs"/>
              </a:rPr>
              <a:t>Space</a:t>
            </a:r>
            <a:endParaRPr lang="es-ES" sz="1100" kern="1200" dirty="0">
              <a:solidFill>
                <a:srgbClr val="25408F"/>
              </a:solidFill>
              <a:latin typeface="Calibri"/>
              <a:ea typeface="+mn-ea"/>
              <a:cs typeface="+mn-cs"/>
            </a:endParaRPr>
          </a:p>
          <a:p>
            <a:pPr algn="ctr" defTabSz="914400" rtl="0"/>
            <a:r>
              <a:rPr lang="es-ES" sz="1100" kern="1200" dirty="0" err="1">
                <a:solidFill>
                  <a:srgbClr val="25408F"/>
                </a:solidFill>
                <a:latin typeface="Calibri"/>
                <a:ea typeface="+mn-ea"/>
                <a:cs typeface="+mn-cs"/>
              </a:rPr>
              <a:t>Component</a:t>
            </a:r>
            <a:endParaRPr lang="en-US" sz="1100" kern="1200" dirty="0">
              <a:solidFill>
                <a:srgbClr val="25408F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6" y="251203"/>
            <a:ext cx="549227" cy="51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0993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0"/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627784" y="3429337"/>
            <a:ext cx="4678288" cy="7475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Title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627784" y="4197085"/>
            <a:ext cx="4680520" cy="1536171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605" y="6200014"/>
            <a:ext cx="1145581" cy="40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31" y="1287468"/>
            <a:ext cx="3528396" cy="332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683568" y="3464230"/>
            <a:ext cx="1623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/>
            <a:r>
              <a:rPr lang="es-ES" sz="11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Space</a:t>
            </a:r>
            <a:r>
              <a:rPr lang="es-ES" sz="11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s-ES" sz="1100" kern="1200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Component</a:t>
            </a:r>
            <a:endParaRPr lang="en-US" sz="11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2" t="462" r="31215" b="-462"/>
          <a:stretch/>
        </p:blipFill>
        <p:spPr bwMode="auto">
          <a:xfrm>
            <a:off x="7293991" y="3"/>
            <a:ext cx="1865239" cy="688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40800"/>
            <a:ext cx="769228" cy="37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041" y="6200014"/>
            <a:ext cx="1145581" cy="40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169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-34552" y="-25400"/>
            <a:ext cx="2149624" cy="6949711"/>
            <a:chOff x="-5476811" y="-524594"/>
            <a:chExt cx="2149624" cy="5212283"/>
          </a:xfrm>
        </p:grpSpPr>
        <p:pic>
          <p:nvPicPr>
            <p:cNvPr id="24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24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0"/>
              <a:endParaRPr lang="en-US" kern="1200" dirty="0">
                <a:solidFill>
                  <a:prstClr val="white"/>
                </a:solidFill>
              </a:endParaRPr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0"/>
              <a:endParaRPr lang="en-US" kern="1200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9424" y="932724"/>
            <a:ext cx="4038600" cy="508856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872" y="932724"/>
            <a:ext cx="4038600" cy="508856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168363" y="150615"/>
            <a:ext cx="531980" cy="70663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0"/>
            <a:endParaRPr lang="de-DE" kern="1200">
              <a:solidFill>
                <a:prstClr val="white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74639"/>
            <a:ext cx="7819096" cy="37005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60068" y="1416025"/>
            <a:ext cx="0" cy="5184576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11291" y="829777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/>
            <a:r>
              <a:rPr lang="es-ES" sz="1100" kern="1200" dirty="0" err="1">
                <a:solidFill>
                  <a:srgbClr val="25408F"/>
                </a:solidFill>
                <a:latin typeface="Calibri"/>
                <a:ea typeface="+mn-ea"/>
                <a:cs typeface="+mn-cs"/>
              </a:rPr>
              <a:t>Space</a:t>
            </a:r>
            <a:endParaRPr lang="es-ES" sz="1100" kern="1200" dirty="0">
              <a:solidFill>
                <a:srgbClr val="25408F"/>
              </a:solidFill>
              <a:latin typeface="Calibri"/>
              <a:ea typeface="+mn-ea"/>
              <a:cs typeface="+mn-cs"/>
            </a:endParaRPr>
          </a:p>
          <a:p>
            <a:pPr algn="ctr" defTabSz="914400" rtl="0"/>
            <a:r>
              <a:rPr lang="es-ES" sz="1100" kern="1200" dirty="0" err="1">
                <a:solidFill>
                  <a:srgbClr val="25408F"/>
                </a:solidFill>
                <a:latin typeface="Calibri"/>
                <a:ea typeface="+mn-ea"/>
                <a:cs typeface="+mn-cs"/>
              </a:rPr>
              <a:t>Component</a:t>
            </a:r>
            <a:endParaRPr lang="en-US" sz="1100" kern="1200" dirty="0">
              <a:solidFill>
                <a:srgbClr val="25408F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3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6" y="251203"/>
            <a:ext cx="549227" cy="51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9689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879" y="8367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317" y="1604797"/>
            <a:ext cx="4040188" cy="452136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710" y="8367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50148" y="1604797"/>
            <a:ext cx="4041775" cy="452136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168363" y="150615"/>
            <a:ext cx="531980" cy="70663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0"/>
            <a:endParaRPr lang="de-DE" kern="1200">
              <a:solidFill>
                <a:prstClr val="white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74639"/>
            <a:ext cx="7819096" cy="37005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60068" y="1416025"/>
            <a:ext cx="0" cy="5184576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 userDrawn="1"/>
        </p:nvSpPr>
        <p:spPr>
          <a:xfrm>
            <a:off x="11291" y="829777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/>
            <a:r>
              <a:rPr lang="es-ES" sz="1100" kern="1200" dirty="0" err="1">
                <a:solidFill>
                  <a:srgbClr val="25408F"/>
                </a:solidFill>
                <a:latin typeface="Calibri"/>
                <a:ea typeface="+mn-ea"/>
                <a:cs typeface="+mn-cs"/>
              </a:rPr>
              <a:t>Space</a:t>
            </a:r>
            <a:endParaRPr lang="es-ES" sz="1100" kern="1200" dirty="0">
              <a:solidFill>
                <a:srgbClr val="25408F"/>
              </a:solidFill>
              <a:latin typeface="Calibri"/>
              <a:ea typeface="+mn-ea"/>
              <a:cs typeface="+mn-cs"/>
            </a:endParaRPr>
          </a:p>
          <a:p>
            <a:pPr algn="ctr" defTabSz="914400" rtl="0"/>
            <a:r>
              <a:rPr lang="es-ES" sz="1100" kern="1200" dirty="0" err="1">
                <a:solidFill>
                  <a:srgbClr val="25408F"/>
                </a:solidFill>
                <a:latin typeface="Calibri"/>
                <a:ea typeface="+mn-ea"/>
                <a:cs typeface="+mn-cs"/>
              </a:rPr>
              <a:t>Component</a:t>
            </a:r>
            <a:endParaRPr lang="en-US" sz="1100" kern="1200" dirty="0">
              <a:solidFill>
                <a:srgbClr val="25408F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6" y="251203"/>
            <a:ext cx="549227" cy="51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9188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>
          <a:xfrm>
            <a:off x="-34552" y="-25400"/>
            <a:ext cx="2149624" cy="6949711"/>
            <a:chOff x="-5476811" y="-524594"/>
            <a:chExt cx="2149624" cy="5212283"/>
          </a:xfrm>
        </p:grpSpPr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0"/>
              <a:endParaRPr lang="en-US" kern="1200" dirty="0">
                <a:solidFill>
                  <a:prstClr val="white"/>
                </a:solidFill>
              </a:endParaRPr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0"/>
              <a:endParaRPr lang="en-US" kern="1200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168363" y="150615"/>
            <a:ext cx="531980" cy="70663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0"/>
            <a:endParaRPr lang="de-DE" kern="1200">
              <a:solidFill>
                <a:prstClr val="white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274639"/>
            <a:ext cx="7819096" cy="370052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460068" y="1416025"/>
            <a:ext cx="0" cy="5184576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11291" y="829777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/>
            <a:r>
              <a:rPr lang="es-ES" sz="1100" kern="1200" dirty="0" err="1">
                <a:solidFill>
                  <a:srgbClr val="25408F"/>
                </a:solidFill>
                <a:latin typeface="Calibri"/>
                <a:ea typeface="+mn-ea"/>
                <a:cs typeface="+mn-cs"/>
              </a:rPr>
              <a:t>Space</a:t>
            </a:r>
            <a:endParaRPr lang="es-ES" sz="1100" kern="1200" dirty="0">
              <a:solidFill>
                <a:srgbClr val="25408F"/>
              </a:solidFill>
              <a:latin typeface="Calibri"/>
              <a:ea typeface="+mn-ea"/>
              <a:cs typeface="+mn-cs"/>
            </a:endParaRPr>
          </a:p>
          <a:p>
            <a:pPr algn="ctr" defTabSz="914400" rtl="0"/>
            <a:r>
              <a:rPr lang="es-ES" sz="1100" kern="1200" dirty="0" err="1">
                <a:solidFill>
                  <a:srgbClr val="25408F"/>
                </a:solidFill>
                <a:latin typeface="Calibri"/>
                <a:ea typeface="+mn-ea"/>
                <a:cs typeface="+mn-cs"/>
              </a:rPr>
              <a:t>Component</a:t>
            </a:r>
            <a:endParaRPr lang="en-US" sz="1100" kern="1200" dirty="0">
              <a:solidFill>
                <a:srgbClr val="25408F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6" y="251203"/>
            <a:ext cx="549227" cy="51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303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8A243F-56B6-463F-8154-E8BEBCAF300F}" type="datetimeFigureOut">
              <a:rPr lang="en-GB" smtClean="0"/>
              <a:t>26/04/2017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  <a:ln w="12700">
            <a:miter lim="400000"/>
          </a:ln>
        </p:spPr>
        <p:txBody>
          <a:bodyPr vert="horz" lIns="91440" tIns="45720" rIns="91440" bIns="45720" rtlCol="0" anchor="ctr">
            <a:spAutoFit/>
          </a:bodyPr>
          <a:lstStyle>
            <a:defPPr>
              <a:defRPr lang="en-US"/>
            </a:defPPr>
            <a:lvl1pPr algn="r" rtl="0" fontAlgn="base">
              <a:spcBef>
                <a:spcPts val="60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A80205F9-DBA9-4FE3-8856-4E86E235B68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Shape 6"/>
          <p:cNvSpPr txBox="1">
            <a:spLocks/>
          </p:cNvSpPr>
          <p:nvPr userDrawn="1"/>
        </p:nvSpPr>
        <p:spPr>
          <a:xfrm>
            <a:off x="8763000" y="6629400"/>
            <a:ext cx="3048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 w="25400" cap="flat" cmpd="sng" algn="ctr">
            <a:solidFill>
              <a:schemeClr val="tx2">
                <a:alpha val="60000"/>
              </a:schemeClr>
            </a:solidFill>
            <a:prstDash val="solid"/>
            <a:miter lim="4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 defTabSz="457200">
              <a:spcBef>
                <a:spcPts val="600"/>
              </a:spcBef>
              <a:defRPr lang="uk-UA" sz="1100" i="1" smtClean="0">
                <a:solidFill>
                  <a:schemeClr val="tx2"/>
                </a:solidFill>
                <a:latin typeface="+mj-lt"/>
                <a:ea typeface="+mj-ea"/>
                <a:cs typeface="Proxima Nova Regular"/>
                <a:sym typeface="Calibri"/>
              </a:defRPr>
            </a:lvl1pPr>
            <a:lvl2pPr indent="4572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indent="9144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indent="13716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indent="18288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indent="22860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indent="27432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indent="32004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indent="36576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fld id="{86CB4B4D-7CA3-9044-876B-883B54F8677D}" type="slidenum">
              <a:rPr lang="en-GB" smtClean="0"/>
              <a:pPr defTabSz="914400"/>
              <a:t>‹#›</a:t>
            </a:fld>
            <a:endParaRPr lang="en-GB" dirty="0"/>
          </a:p>
        </p:txBody>
      </p:sp>
      <p:sp>
        <p:nvSpPr>
          <p:cNvPr id="10" name="Shape 3"/>
          <p:cNvSpPr/>
          <p:nvPr userDrawn="1"/>
        </p:nvSpPr>
        <p:spPr>
          <a:xfrm>
            <a:off x="76200" y="6629400"/>
            <a:ext cx="21336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lvl="0" algn="ctr" defTabSz="914400">
              <a:defRPr>
                <a:solidFill>
                  <a:srgbClr val="000000"/>
                </a:solidFill>
              </a:defRPr>
            </a:pPr>
            <a:r>
              <a:rPr lang="en-AU" sz="1100" i="1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SIT-32,</a:t>
            </a:r>
            <a:r>
              <a:rPr lang="en-AU" sz="1100" i="1" baseline="0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 </a:t>
            </a:r>
            <a:r>
              <a:rPr lang="en-AU" sz="1100" i="1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ESA HQ, 26-27 Apr 2017</a:t>
            </a:r>
            <a:endParaRPr sz="1100" i="1" dirty="0">
              <a:solidFill>
                <a:schemeClr val="tx2"/>
              </a:solidFill>
              <a:latin typeface="+mj-ea"/>
              <a:ea typeface="+mj-ea"/>
              <a:cs typeface="Proxima Nova Regular"/>
              <a:sym typeface="Proxima Nova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0223707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-34552" y="-25400"/>
            <a:ext cx="2149624" cy="6949711"/>
            <a:chOff x="-5476811" y="-524594"/>
            <a:chExt cx="2149624" cy="5212283"/>
          </a:xfrm>
        </p:grpSpPr>
        <p:pic>
          <p:nvPicPr>
            <p:cNvPr id="25" name="Picture 2"/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74" t="-337" r="22574" b="337"/>
            <a:stretch/>
          </p:blipFill>
          <p:spPr bwMode="auto">
            <a:xfrm>
              <a:off x="-5460787" y="-524594"/>
              <a:ext cx="2133600" cy="5193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7"/>
            <p:cNvSpPr/>
            <p:nvPr userDrawn="1"/>
          </p:nvSpPr>
          <p:spPr>
            <a:xfrm>
              <a:off x="-5476811" y="-524594"/>
              <a:ext cx="2149624" cy="515006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0"/>
              <a:endParaRPr lang="en-US" kern="1200" dirty="0">
                <a:solidFill>
                  <a:prstClr val="white"/>
                </a:solidFill>
              </a:endParaRPr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-5462053" y="-505544"/>
              <a:ext cx="2134866" cy="519323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0"/>
              <a:endParaRPr lang="en-US" kern="1200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910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6754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891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168363" y="150615"/>
            <a:ext cx="531980" cy="70663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0"/>
            <a:endParaRPr lang="de-DE" kern="1200">
              <a:solidFill>
                <a:prstClr val="white"/>
              </a:solidFill>
            </a:endParaRPr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460068" y="1416025"/>
            <a:ext cx="0" cy="5184576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 userDrawn="1"/>
        </p:nvSpPr>
        <p:spPr>
          <a:xfrm>
            <a:off x="11291" y="829777"/>
            <a:ext cx="8786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/>
            <a:r>
              <a:rPr lang="es-ES" sz="1100" kern="1200" dirty="0" err="1">
                <a:solidFill>
                  <a:srgbClr val="25408F"/>
                </a:solidFill>
                <a:latin typeface="Calibri"/>
                <a:ea typeface="+mn-ea"/>
                <a:cs typeface="+mn-cs"/>
              </a:rPr>
              <a:t>Space</a:t>
            </a:r>
            <a:endParaRPr lang="es-ES" sz="1100" kern="1200" dirty="0">
              <a:solidFill>
                <a:srgbClr val="25408F"/>
              </a:solidFill>
              <a:latin typeface="Calibri"/>
              <a:ea typeface="+mn-ea"/>
              <a:cs typeface="+mn-cs"/>
            </a:endParaRPr>
          </a:p>
          <a:p>
            <a:pPr algn="ctr" defTabSz="914400" rtl="0"/>
            <a:r>
              <a:rPr lang="es-ES" sz="1100" kern="1200" dirty="0" err="1">
                <a:solidFill>
                  <a:srgbClr val="25408F"/>
                </a:solidFill>
                <a:latin typeface="Calibri"/>
                <a:ea typeface="+mn-ea"/>
                <a:cs typeface="+mn-cs"/>
              </a:rPr>
              <a:t>Component</a:t>
            </a:r>
            <a:endParaRPr lang="en-US" sz="1100" kern="1200" dirty="0">
              <a:solidFill>
                <a:srgbClr val="25408F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" descr="S:\F15015_Copernicus\3_Work\330_Work-in-process\SC4_BackgroundMat\PPT\item Copernicus\Satellite\Satellite\satellite_Artboard 5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6" y="251203"/>
            <a:ext cx="549227" cy="51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968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8A243F-56B6-463F-8154-E8BEBCAF300F}" type="datetimeFigureOut">
              <a:rPr lang="en-GB" smtClean="0"/>
              <a:t>26/04/2017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  <a:ln w="12700">
            <a:miter lim="400000"/>
          </a:ln>
        </p:spPr>
        <p:txBody>
          <a:bodyPr vert="horz" lIns="91440" tIns="45720" rIns="91440" bIns="45720" rtlCol="0" anchor="ctr">
            <a:spAutoFit/>
          </a:bodyPr>
          <a:lstStyle>
            <a:defPPr>
              <a:defRPr lang="en-US"/>
            </a:defPPr>
            <a:lvl1pPr algn="r" rtl="0" fontAlgn="base">
              <a:spcBef>
                <a:spcPts val="60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A80205F9-DBA9-4FE3-8856-4E86E235B68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Shape 6"/>
          <p:cNvSpPr txBox="1">
            <a:spLocks/>
          </p:cNvSpPr>
          <p:nvPr userDrawn="1"/>
        </p:nvSpPr>
        <p:spPr>
          <a:xfrm>
            <a:off x="8763000" y="6629400"/>
            <a:ext cx="3048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 w="25400" cap="flat" cmpd="sng" algn="ctr">
            <a:solidFill>
              <a:schemeClr val="tx2">
                <a:alpha val="60000"/>
              </a:schemeClr>
            </a:solidFill>
            <a:prstDash val="solid"/>
            <a:miter lim="4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 defTabSz="457200">
              <a:spcBef>
                <a:spcPts val="600"/>
              </a:spcBef>
              <a:defRPr lang="uk-UA" sz="1100" i="1" smtClean="0">
                <a:solidFill>
                  <a:schemeClr val="tx2"/>
                </a:solidFill>
                <a:latin typeface="+mj-lt"/>
                <a:ea typeface="+mj-ea"/>
                <a:cs typeface="Proxima Nova Regular"/>
                <a:sym typeface="Calibri"/>
              </a:defRPr>
            </a:lvl1pPr>
            <a:lvl2pPr indent="4572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indent="9144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indent="13716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indent="18288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indent="22860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indent="27432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indent="32004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indent="36576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fld id="{86CB4B4D-7CA3-9044-876B-883B54F8677D}" type="slidenum">
              <a:rPr lang="en-GB" smtClean="0"/>
              <a:pPr defTabSz="914400"/>
              <a:t>‹#›</a:t>
            </a:fld>
            <a:endParaRPr lang="en-GB" dirty="0"/>
          </a:p>
        </p:txBody>
      </p:sp>
      <p:sp>
        <p:nvSpPr>
          <p:cNvPr id="10" name="Shape 3"/>
          <p:cNvSpPr/>
          <p:nvPr userDrawn="1"/>
        </p:nvSpPr>
        <p:spPr>
          <a:xfrm>
            <a:off x="76200" y="6629400"/>
            <a:ext cx="21336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lvl="0" algn="ctr" defTabSz="914400">
              <a:defRPr>
                <a:solidFill>
                  <a:srgbClr val="000000"/>
                </a:solidFill>
              </a:defRPr>
            </a:pPr>
            <a:r>
              <a:rPr lang="en-AU" sz="1100" i="1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SIT-32,</a:t>
            </a:r>
            <a:r>
              <a:rPr lang="en-AU" sz="1100" i="1" baseline="0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 </a:t>
            </a:r>
            <a:r>
              <a:rPr lang="en-AU" sz="1100" i="1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ESA HQ, 26-27 Apr 2017</a:t>
            </a:r>
            <a:endParaRPr sz="1100" i="1" dirty="0">
              <a:solidFill>
                <a:schemeClr val="tx2"/>
              </a:solidFill>
              <a:latin typeface="+mj-ea"/>
              <a:ea typeface="+mj-ea"/>
              <a:cs typeface="Proxima Nova Regular"/>
              <a:sym typeface="Proxima Nova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3850459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8A243F-56B6-463F-8154-E8BEBCAF300F}" type="datetimeFigureOut">
              <a:rPr lang="en-GB" smtClean="0"/>
              <a:t>26/04/2017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  <a:ln w="12700">
            <a:miter lim="400000"/>
          </a:ln>
        </p:spPr>
        <p:txBody>
          <a:bodyPr vert="horz" lIns="91440" tIns="45720" rIns="91440" bIns="45720" rtlCol="0" anchor="ctr">
            <a:spAutoFit/>
          </a:bodyPr>
          <a:lstStyle>
            <a:defPPr>
              <a:defRPr lang="en-US"/>
            </a:defPPr>
            <a:lvl1pPr algn="r" rtl="0" fontAlgn="base">
              <a:spcBef>
                <a:spcPts val="60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A80205F9-DBA9-4FE3-8856-4E86E235B68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Shape 6"/>
          <p:cNvSpPr txBox="1">
            <a:spLocks/>
          </p:cNvSpPr>
          <p:nvPr userDrawn="1"/>
        </p:nvSpPr>
        <p:spPr>
          <a:xfrm>
            <a:off x="8763000" y="6629400"/>
            <a:ext cx="3048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 w="25400" cap="flat" cmpd="sng" algn="ctr">
            <a:solidFill>
              <a:schemeClr val="tx2">
                <a:alpha val="60000"/>
              </a:schemeClr>
            </a:solidFill>
            <a:prstDash val="solid"/>
            <a:miter lim="4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lvl1pPr algn="ctr" defTabSz="457200">
              <a:spcBef>
                <a:spcPts val="600"/>
              </a:spcBef>
              <a:defRPr lang="uk-UA" sz="1100" i="1" smtClean="0">
                <a:solidFill>
                  <a:schemeClr val="tx2"/>
                </a:solidFill>
                <a:latin typeface="+mj-lt"/>
                <a:ea typeface="+mj-ea"/>
                <a:cs typeface="Proxima Nova Regular"/>
                <a:sym typeface="Calibri"/>
              </a:defRPr>
            </a:lvl1pPr>
            <a:lvl2pPr indent="4572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indent="9144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indent="13716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indent="18288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indent="22860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indent="27432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indent="32004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indent="3657600" defTabSz="457200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fld id="{86CB4B4D-7CA3-9044-876B-883B54F8677D}" type="slidenum">
              <a:rPr lang="en-GB" smtClean="0"/>
              <a:pPr defTabSz="914400"/>
              <a:t>‹#›</a:t>
            </a:fld>
            <a:endParaRPr lang="en-GB" dirty="0"/>
          </a:p>
        </p:txBody>
      </p:sp>
      <p:sp>
        <p:nvSpPr>
          <p:cNvPr id="10" name="Shape 3"/>
          <p:cNvSpPr/>
          <p:nvPr userDrawn="1"/>
        </p:nvSpPr>
        <p:spPr>
          <a:xfrm>
            <a:off x="76200" y="6629400"/>
            <a:ext cx="2133600" cy="187285"/>
          </a:xfrm>
          <a:prstGeom prst="roundRect">
            <a:avLst/>
          </a:prstGeom>
          <a:solidFill>
            <a:schemeClr val="lt1">
              <a:alpha val="49000"/>
            </a:schemeClr>
          </a:solidFill>
          <a:ln>
            <a:solidFill>
              <a:schemeClr val="tx2">
                <a:alpha val="60000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lvl="0" algn="ctr" defTabSz="914400">
              <a:defRPr>
                <a:solidFill>
                  <a:srgbClr val="000000"/>
                </a:solidFill>
              </a:defRPr>
            </a:pPr>
            <a:r>
              <a:rPr lang="en-AU" sz="1100" i="1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SIT-32,</a:t>
            </a:r>
            <a:r>
              <a:rPr lang="en-AU" sz="1100" i="1" baseline="0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 </a:t>
            </a:r>
            <a:r>
              <a:rPr lang="en-AU" sz="1100" i="1" dirty="0" smtClean="0">
                <a:solidFill>
                  <a:schemeClr val="tx2"/>
                </a:solidFill>
                <a:latin typeface="+mj-ea"/>
                <a:ea typeface="+mj-ea"/>
                <a:cs typeface="Proxima Nova Regular"/>
                <a:sym typeface="Proxima Nova Regular"/>
              </a:rPr>
              <a:t>ESA HQ, 26-27 Apr 2017</a:t>
            </a:r>
            <a:endParaRPr sz="1100" i="1" dirty="0">
              <a:solidFill>
                <a:schemeClr val="tx2"/>
              </a:solidFill>
              <a:latin typeface="+mj-ea"/>
              <a:ea typeface="+mj-ea"/>
              <a:cs typeface="Proxima Nova Regular"/>
              <a:sym typeface="Proxima Nova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0594958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-4720" y="2"/>
            <a:ext cx="2084906" cy="6885385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0"/>
            <a:endParaRPr lang="en-US" kern="1200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46" y="0"/>
            <a:ext cx="2102132" cy="6858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-21945" y="1"/>
            <a:ext cx="2102132" cy="688538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0"/>
            <a:endParaRPr lang="en-US" kern="12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356660"/>
            <a:ext cx="7819096" cy="384043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7050" y="932725"/>
            <a:ext cx="7299753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71687"/>
            <a:ext cx="2133600" cy="365125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71687"/>
            <a:ext cx="2895600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71687"/>
            <a:ext cx="2133600" cy="365125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51076" y="1453561"/>
            <a:ext cx="0" cy="514704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 userDrawn="1"/>
        </p:nvSpPr>
        <p:spPr>
          <a:xfrm>
            <a:off x="97584" y="879047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/>
            <a:r>
              <a:rPr lang="es-ES" sz="1100" b="1" kern="1200" dirty="0">
                <a:solidFill>
                  <a:srgbClr val="25408F"/>
                </a:solidFill>
                <a:latin typeface="Calibri"/>
                <a:ea typeface="+mn-ea"/>
                <a:cs typeface="+mn-cs"/>
              </a:rPr>
              <a:t>Data Access</a:t>
            </a:r>
            <a:endParaRPr lang="en-US" sz="1100" b="1" kern="1200" dirty="0">
              <a:solidFill>
                <a:srgbClr val="25408F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2" descr="S:\F15015_Copernicus\3_Work\330_Work-in-process\Logos_icons\Accestodata_negatif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76" y="157706"/>
            <a:ext cx="541005" cy="72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503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539" y="932725"/>
            <a:ext cx="7919262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71687"/>
            <a:ext cx="2133600" cy="365125"/>
          </a:xfrm>
        </p:spPr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71687"/>
            <a:ext cx="2895600" cy="365125"/>
          </a:xfr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71687"/>
            <a:ext cx="2133600" cy="365125"/>
          </a:xfrm>
        </p:spPr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67704" y="356660"/>
            <a:ext cx="7819096" cy="384043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51076" y="1453561"/>
            <a:ext cx="0" cy="514704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97584" y="879047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/>
            <a:r>
              <a:rPr lang="es-ES" sz="1100" b="1" kern="1200" dirty="0">
                <a:solidFill>
                  <a:srgbClr val="25408F"/>
                </a:solidFill>
                <a:latin typeface="Calibri"/>
                <a:ea typeface="+mn-ea"/>
                <a:cs typeface="+mn-cs"/>
              </a:rPr>
              <a:t>Data Access</a:t>
            </a:r>
            <a:endParaRPr lang="en-US" sz="1100" b="1" kern="1200" dirty="0">
              <a:solidFill>
                <a:srgbClr val="25408F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978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0"/>
            <a:endParaRPr lang="en-US" kern="120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596" y="335"/>
            <a:ext cx="1916102" cy="685800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7223596" y="0"/>
            <a:ext cx="1728192" cy="6858000"/>
          </a:xfrm>
          <a:prstGeom prst="rect">
            <a:avLst/>
          </a:prstGeom>
          <a:gradFill flip="none" rotWithShape="1">
            <a:gsLst>
              <a:gs pos="4000">
                <a:schemeClr val="accent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0"/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2569823" y="3429001"/>
            <a:ext cx="4678288" cy="7475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Title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3"/>
          </p:nvPr>
        </p:nvSpPr>
        <p:spPr>
          <a:xfrm>
            <a:off x="2569823" y="4231913"/>
            <a:ext cx="4680520" cy="1536171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7" name="Picture 3" descr="S:\F15015_Copernicus\3_Work\330_Work-in-process\Logos_icons\User Uptake_blanc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9" y="1203543"/>
            <a:ext cx="2821221" cy="37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723496" y="4965171"/>
            <a:ext cx="14401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/>
            <a:r>
              <a:rPr lang="es-ES" sz="1100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Data Access</a:t>
            </a:r>
            <a:endParaRPr lang="en-US" sz="1100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8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45" y="6200013"/>
            <a:ext cx="1145581" cy="40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8" y="6240800"/>
            <a:ext cx="769228" cy="37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4315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S:\F15015_Copernicus\3_Work\330_Work-in-process\SC4_BackgroundMat\Visual_ID\Photos\Po_River_Italy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-11410" y="-727"/>
            <a:ext cx="2077082" cy="68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 userDrawn="1"/>
        </p:nvSpPr>
        <p:spPr>
          <a:xfrm>
            <a:off x="3106" y="-123394"/>
            <a:ext cx="2077083" cy="700877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0"/>
            <a:endParaRPr lang="en-US" kern="1200" dirty="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-4720" y="2"/>
            <a:ext cx="2084906" cy="6885385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0"/>
            <a:endParaRPr lang="en-US" kern="1200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749424" y="932724"/>
            <a:ext cx="4038600" cy="508856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4781872" y="932724"/>
            <a:ext cx="4038600" cy="508856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51076" y="1453561"/>
            <a:ext cx="0" cy="5147040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867704" y="356660"/>
            <a:ext cx="7819096" cy="384043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1800" b="0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97584" y="879047"/>
            <a:ext cx="6774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/>
            <a:r>
              <a:rPr lang="es-ES" sz="1100" b="1" kern="1200" dirty="0">
                <a:solidFill>
                  <a:srgbClr val="25408F"/>
                </a:solidFill>
                <a:latin typeface="Calibri"/>
                <a:ea typeface="+mn-ea"/>
                <a:cs typeface="+mn-cs"/>
              </a:rPr>
              <a:t>Data Access</a:t>
            </a:r>
            <a:endParaRPr lang="en-US" sz="1100" b="1" kern="1200" dirty="0">
              <a:solidFill>
                <a:srgbClr val="25408F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2" descr="S:\F15015_Copernicus\3_Work\330_Work-in-process\Logos_icons\Accestodata_negatif-01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76" y="157706"/>
            <a:ext cx="541005" cy="72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751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17047-C597-4B34-8FEE-7A0D1EA692A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4/26/2017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3106" y="-123394"/>
            <a:ext cx="2077083" cy="700877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78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0"/>
            <a:endParaRPr lang="en-US" kern="1200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4720" y="2"/>
            <a:ext cx="2084906" cy="6885385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0"/>
            <a:endParaRPr lang="en-US" kern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667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702" r:id="rId4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7756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0"/>
            <a:fld id="{30E17047-C597-4B34-8FEE-7A0D1EA692A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rtl="0"/>
              <a:t>4/26/2017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7756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0"/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7756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0"/>
            <a:fld id="{58768E1A-8455-4611-8763-3FA1B747F6B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rtl="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6147020"/>
            <a:ext cx="2037896" cy="54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345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775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0"/>
            <a:fld id="{30E17047-C597-4B34-8FEE-7A0D1EA692A4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rtl="0"/>
              <a:t>4/26/2017</a:t>
            </a:fld>
            <a:endParaRPr lang="en-US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7756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0"/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775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rtl="0"/>
            <a:fld id="{58768E1A-8455-4611-8763-3FA1B747F6B6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rtl="0"/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47" y="6147021"/>
            <a:ext cx="2037896" cy="54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577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oleObject" Target="../embeddings/oleObject2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2.png"/><Relationship Id="rId1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package" Target="../embeddings/Microsoft_Word_Document1.docx"/><Relationship Id="rId9" Type="http://schemas.openxmlformats.org/officeDocument/2006/relationships/image" Target="../media/image27.png"/><Relationship Id="rId14" Type="http://schemas.openxmlformats.org/officeDocument/2006/relationships/package" Target="../embeddings/Microsoft_Word_Document2.docx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2057400" y="1524000"/>
            <a:ext cx="5746243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algn="ctr">
              <a:defRPr sz="1800" b="0">
                <a:solidFill>
                  <a:srgbClr val="000000"/>
                </a:solidFill>
              </a:defRPr>
            </a:pPr>
            <a:r>
              <a:rPr lang="en-US" sz="4400" dirty="0">
                <a:solidFill>
                  <a:schemeClr val="bg1"/>
                </a:solidFill>
                <a:latin typeface="+mj-lt"/>
              </a:rPr>
              <a:t>Copernicus </a:t>
            </a:r>
            <a:r>
              <a:rPr lang="en-US" sz="4400" dirty="0" smtClean="0">
                <a:solidFill>
                  <a:schemeClr val="bg1"/>
                </a:solidFill>
                <a:latin typeface="+mj-lt"/>
              </a:rPr>
              <a:t>Sentinels</a:t>
            </a:r>
            <a:r>
              <a:rPr lang="en-US" sz="4400" dirty="0">
                <a:solidFill>
                  <a:schemeClr val="bg1"/>
                </a:solidFill>
                <a:latin typeface="+mj-lt"/>
              </a:rPr>
              <a:t/>
            </a:r>
            <a:br>
              <a:rPr lang="en-US" sz="4400" dirty="0">
                <a:solidFill>
                  <a:schemeClr val="bg1"/>
                </a:solidFill>
                <a:latin typeface="+mj-lt"/>
              </a:rPr>
            </a:br>
            <a:r>
              <a:rPr lang="en-US" sz="4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Space </a:t>
            </a:r>
            <a:r>
              <a:rPr lang="en-US" sz="44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and Ground Segment Status </a:t>
            </a:r>
            <a:endParaRPr sz="4200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622789" y="3759200"/>
            <a:ext cx="4810858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GB" dirty="0" err="1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I.Petiteville</a:t>
            </a:r>
            <a:r>
              <a:rPr lang="en-GB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 (ESA)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SIT</a:t>
            </a: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-32 </a:t>
            </a:r>
            <a:r>
              <a:rPr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Agenda </a:t>
            </a:r>
            <a:r>
              <a:rPr dirty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Item </a:t>
            </a:r>
            <a:r>
              <a:rPr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#</a:t>
            </a:r>
            <a:r>
              <a:rPr lang="en-GB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 33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CEOS </a:t>
            </a:r>
            <a:r>
              <a:rPr lang="en-US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Strategic </a:t>
            </a: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Implementation Team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ESA Headquarters, Paris, France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26</a:t>
            </a:r>
            <a:r>
              <a:rPr lang="en-AU" baseline="30000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th</a:t>
            </a: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-27</a:t>
            </a:r>
            <a:r>
              <a:rPr lang="en-AU" baseline="30000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th</a:t>
            </a:r>
            <a:r>
              <a:rPr lang="en-AU" dirty="0" smtClean="0">
                <a:solidFill>
                  <a:srgbClr val="FFFFFF"/>
                </a:solidFill>
                <a:latin typeface="+mj-lt"/>
                <a:ea typeface="Arial Bold"/>
                <a:cs typeface="Arial Bold"/>
                <a:sym typeface="Arial Bold"/>
              </a:rPr>
              <a:t> April 2017</a:t>
            </a:r>
            <a:endParaRPr dirty="0">
              <a:solidFill>
                <a:srgbClr val="FFFFFF"/>
              </a:solidFill>
              <a:latin typeface="+mj-lt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152400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457200" y="1181629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 smtClean="0">
                <a:solidFill>
                  <a:schemeClr val="bg1">
                    <a:lumMod val="20000"/>
                    <a:lumOff val="80000"/>
                  </a:schemeClr>
                </a:solidFill>
                <a:latin typeface="+mj-lt"/>
              </a:rPr>
              <a:t>Committee on Earth Observation Satellites</a:t>
            </a:r>
            <a:endParaRPr lang="en-US" sz="1050" dirty="0">
              <a:solidFill>
                <a:schemeClr val="bg1">
                  <a:lumMod val="20000"/>
                  <a:lumOff val="8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704" y="68629"/>
            <a:ext cx="7819096" cy="672075"/>
          </a:xfrm>
        </p:spPr>
        <p:txBody>
          <a:bodyPr/>
          <a:lstStyle/>
          <a:p>
            <a:r>
              <a:rPr lang="en-US" sz="1400" dirty="0" smtClean="0"/>
              <a:t>Copernicus Data and Information Access Services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 bwMode="auto">
          <a:xfrm>
            <a:off x="3275856" y="5817654"/>
            <a:ext cx="5661952" cy="584775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>
            <a:solidFill>
              <a:sysClr val="windowText" lastClr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defTabSz="914400" rtl="0">
              <a:defRPr/>
            </a:pPr>
            <a:r>
              <a:rPr lang="en-GB" sz="1600" dirty="0" smtClean="0">
                <a:solidFill>
                  <a:sysClr val="windowText" lastClr="000000"/>
                </a:solidFill>
                <a:latin typeface="Calibri"/>
                <a:ea typeface="+mn-ea"/>
                <a:cs typeface="+mn-cs"/>
              </a:rPr>
              <a:t>ESA detailed implementation approach endorsed by European Commission and Copernicus Committee</a:t>
            </a:r>
            <a:endParaRPr lang="en-GB" sz="1600" dirty="0">
              <a:solidFill>
                <a:sysClr val="windowText" lastClr="000000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7" y="839877"/>
            <a:ext cx="5384465" cy="479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3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704" y="164637"/>
            <a:ext cx="7819096" cy="576064"/>
          </a:xfrm>
        </p:spPr>
        <p:txBody>
          <a:bodyPr/>
          <a:lstStyle/>
          <a:p>
            <a:r>
              <a:rPr lang="en-US" sz="1400" dirty="0" smtClean="0"/>
              <a:t>Copernicus Data and Information Access Services</a:t>
            </a:r>
            <a:endParaRPr lang="en-US" sz="1400" dirty="0"/>
          </a:p>
        </p:txBody>
      </p:sp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172268" y="8752638"/>
            <a:ext cx="2133600" cy="486833"/>
          </a:xfr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Pg. </a:t>
            </a:r>
            <a:fld id="{296FB4CD-D83A-324E-8E71-AC954E35A39E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87624" y="932724"/>
            <a:ext cx="7416824" cy="333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285750" algn="just" defTabSz="914400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GB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DIAS ITT issued: 27 January 2017</a:t>
            </a:r>
          </a:p>
          <a:p>
            <a:pPr marL="685800" indent="-285750" algn="just" defTabSz="914400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endParaRPr lang="en-GB" sz="1000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685800" indent="-285750" algn="just" defTabSz="914400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GB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DIAS ITT Bidding period closeout: 24 April 2017</a:t>
            </a:r>
          </a:p>
          <a:p>
            <a:pPr marL="400050" algn="just" defTabSz="914400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endParaRPr lang="en-GB" sz="10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685800" indent="-285750" algn="just" defTabSz="914400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GB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DIAS Contract(s) K.O. planned : July 2017</a:t>
            </a:r>
          </a:p>
          <a:p>
            <a:pPr marL="685800" indent="-285750" algn="just" defTabSz="914400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endParaRPr lang="en-GB" sz="10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685800" indent="-285750" algn="just" defTabSz="914400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GB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The procurement </a:t>
            </a:r>
            <a:r>
              <a:rPr lang="en-GB" kern="12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foresees a 4 years </a:t>
            </a:r>
            <a:r>
              <a:rPr lang="en-GB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duration with possible yearly extension under same operational conditions (subject to the review process with the European Commission</a:t>
            </a:r>
            <a:r>
              <a:rPr lang="en-GB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</a:t>
            </a:r>
          </a:p>
          <a:p>
            <a:pPr marL="685800" indent="-285750" algn="just" defTabSz="914400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endParaRPr lang="en-GB" sz="10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685800" indent="-285750" algn="just" defTabSz="914400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GB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 6-months phase-in is foreseen before starting the operations phase</a:t>
            </a:r>
            <a:endParaRPr lang="en-GB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400050" algn="just" defTabSz="914400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endParaRPr lang="en-GB" kern="1200" dirty="0" smtClean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4965174"/>
            <a:ext cx="5976664" cy="115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93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-77785"/>
            <a:ext cx="9144000" cy="530457"/>
          </a:xfrm>
          <a:prstGeom prst="rect">
            <a:avLst/>
          </a:prstGeom>
          <a:solidFill>
            <a:srgbClr val="25408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/>
          <a:p>
            <a:pPr algn="l" defTabSz="914400" rtl="0">
              <a:spcBef>
                <a:spcPct val="0"/>
              </a:spcBef>
            </a:pPr>
            <a:r>
              <a:rPr lang="en-GB" sz="1400" kern="1200" spc="7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Copernicus Space Component Data Access : CSC-DA</a:t>
            </a:r>
          </a:p>
        </p:txBody>
      </p:sp>
      <p:pic>
        <p:nvPicPr>
          <p:cNvPr id="149506" name="Picture 2" descr="Screen Shot 2016-05-30 at 11.11.37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3211975"/>
            <a:ext cx="4489450" cy="348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48263" y="5013329"/>
            <a:ext cx="3744912" cy="5847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algn="ctr" rtl="0" latinLnBrk="1" hangingPunct="0">
              <a:defRPr/>
            </a:pPr>
            <a:r>
              <a:rPr lang="en-US" sz="1600" b="1" kern="12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Almost 1000 user </a:t>
            </a:r>
            <a:r>
              <a:rPr lang="en-US" sz="1600" b="1" kern="1200" dirty="0" err="1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licences</a:t>
            </a:r>
            <a:r>
              <a:rPr lang="en-US" sz="1600" b="1" kern="12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 signed </a:t>
            </a:r>
          </a:p>
          <a:p>
            <a:pPr algn="ctr" rtl="0" latinLnBrk="1" hangingPunct="0">
              <a:defRPr/>
            </a:pPr>
            <a:r>
              <a:rPr lang="en-US" sz="1600" kern="12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t>(status 31.12.2016)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925" y="3173413"/>
            <a:ext cx="3302000" cy="400108"/>
          </a:xfrm>
          <a:prstGeom prst="rect">
            <a:avLst/>
          </a:prstGeom>
          <a:solidFill>
            <a:srgbClr val="FFFF00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algn="ctr" rtl="0" latinLnBrk="1" hangingPunct="0">
              <a:defRPr/>
            </a:pPr>
            <a:r>
              <a:rPr lang="en-US" sz="2000" b="1" kern="1200" dirty="0" err="1">
                <a:solidFill>
                  <a:srgbClr val="0000FF"/>
                </a:solidFill>
                <a:latin typeface="Calibri"/>
                <a:ea typeface="ＭＳ Ｐゴシック" charset="0"/>
                <a:cs typeface="ＭＳ Ｐゴシック" charset="0"/>
              </a:rPr>
              <a:t>spacedata.copernicus.eu</a:t>
            </a:r>
            <a:endParaRPr lang="en-US" sz="2000" b="1" kern="1200" dirty="0">
              <a:solidFill>
                <a:srgbClr val="0000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476377" y="5876929"/>
            <a:ext cx="7199313" cy="646331"/>
          </a:xfrm>
          <a:prstGeom prst="rect">
            <a:avLst/>
          </a:prstGeom>
          <a:solidFill>
            <a:srgbClr val="008000">
              <a:alpha val="7686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spAutoFit/>
          </a:bodyPr>
          <a:lstStyle/>
          <a:p>
            <a:pPr algn="ctr" defTabSz="914400" rtl="0">
              <a:defRPr/>
            </a:pPr>
            <a:r>
              <a:rPr lang="en-GB" b="1" i="1" kern="1200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Copernicus Services are providing their higher level products/information to a community of more than 10,000 users </a:t>
            </a:r>
            <a:r>
              <a:rPr lang="en-GB" sz="1600" b="1" i="1" kern="1200" dirty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(status </a:t>
            </a:r>
            <a:r>
              <a:rPr lang="en-GB" sz="1600" b="1" i="1" kern="1200" dirty="0" smtClean="0">
                <a:solidFill>
                  <a:srgbClr val="FFFFFF"/>
                </a:solidFill>
                <a:latin typeface="Calibri"/>
                <a:ea typeface="ＭＳ Ｐゴシック" charset="0"/>
                <a:cs typeface="ＭＳ Ｐゴシック" charset="0"/>
              </a:rPr>
              <a:t>Q1-2017)</a:t>
            </a:r>
            <a:endParaRPr lang="en-GB" sz="1600" i="1" kern="1200" dirty="0">
              <a:solidFill>
                <a:srgbClr val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49510" name="TextBox 1"/>
          <p:cNvSpPr txBox="1">
            <a:spLocks noChangeArrowheads="1"/>
          </p:cNvSpPr>
          <p:nvPr/>
        </p:nvSpPr>
        <p:spPr bwMode="auto">
          <a:xfrm>
            <a:off x="6" y="507255"/>
            <a:ext cx="9015413" cy="183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2857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just" defTabSz="914400" rtl="0">
              <a:buFont typeface="Wingdings" panose="05000000000000000000" pitchFamily="2" charset="2"/>
              <a:buChar char="§"/>
            </a:pPr>
            <a:r>
              <a:rPr lang="en-US" sz="1400" kern="1200" dirty="0">
                <a:solidFill>
                  <a:srgbClr val="000000"/>
                </a:solidFill>
                <a:latin typeface="Verdana" charset="0"/>
              </a:rPr>
              <a:t>Data Warehouse Phase 2 activities progressing </a:t>
            </a:r>
            <a:endParaRPr lang="en-US" sz="1400" kern="1200" dirty="0">
              <a:solidFill>
                <a:prstClr val="black"/>
              </a:solidFill>
              <a:latin typeface="Verdana" charset="0"/>
            </a:endParaRPr>
          </a:p>
          <a:p>
            <a:pPr lvl="1" algn="just" defTabSz="914400" rtl="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400" kern="1200" dirty="0">
                <a:solidFill>
                  <a:prstClr val="black"/>
                </a:solidFill>
                <a:latin typeface="Verdana" charset="0"/>
              </a:rPr>
              <a:t>Major increase of emergency orders over last quarter</a:t>
            </a:r>
          </a:p>
          <a:p>
            <a:pPr lvl="1" algn="just" defTabSz="914400" rtl="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400" kern="1200" dirty="0">
                <a:solidFill>
                  <a:prstClr val="black"/>
                </a:solidFill>
                <a:latin typeface="Verdana" charset="0"/>
              </a:rPr>
              <a:t>Ordering of a</a:t>
            </a:r>
            <a:r>
              <a:rPr lang="en-US" sz="1400" kern="1200" dirty="0" smtClean="0">
                <a:solidFill>
                  <a:prstClr val="black"/>
                </a:solidFill>
                <a:latin typeface="Verdana" charset="0"/>
              </a:rPr>
              <a:t>dditional </a:t>
            </a:r>
            <a:r>
              <a:rPr lang="en-US" sz="1400" kern="1200" dirty="0">
                <a:solidFill>
                  <a:prstClr val="black"/>
                </a:solidFill>
                <a:latin typeface="Verdana" charset="0"/>
              </a:rPr>
              <a:t>datasets by eligible users remains very low with respect to the </a:t>
            </a:r>
            <a:r>
              <a:rPr lang="en-US" sz="1400" kern="1200" dirty="0" smtClean="0">
                <a:solidFill>
                  <a:prstClr val="black"/>
                </a:solidFill>
                <a:latin typeface="Verdana" charset="0"/>
              </a:rPr>
              <a:t>commission </a:t>
            </a:r>
            <a:r>
              <a:rPr lang="en-US" sz="1400" kern="1200" dirty="0">
                <a:solidFill>
                  <a:prstClr val="black"/>
                </a:solidFill>
                <a:latin typeface="Verdana" charset="0"/>
              </a:rPr>
              <a:t>quota allocation</a:t>
            </a:r>
          </a:p>
          <a:p>
            <a:pPr algn="just" defTabSz="914400" rtl="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kern="1200" dirty="0">
                <a:solidFill>
                  <a:srgbClr val="000000"/>
                </a:solidFill>
                <a:latin typeface="Verdana" charset="0"/>
              </a:rPr>
              <a:t>Regular technical coordination meetings held between ESA with all Copernicus Services </a:t>
            </a:r>
          </a:p>
          <a:p>
            <a:pPr algn="just" defTabSz="914400" rtl="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1400" kern="1200" dirty="0">
                <a:solidFill>
                  <a:srgbClr val="000000"/>
                </a:solidFill>
                <a:latin typeface="Verdana" charset="0"/>
              </a:rPr>
              <a:t>Open Invitation to Tender released for procurement of VHR_2018_Image and extension of emergency portfolio</a:t>
            </a:r>
          </a:p>
        </p:txBody>
      </p:sp>
      <p:pic>
        <p:nvPicPr>
          <p:cNvPr id="149511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44" y="2660915"/>
            <a:ext cx="5805487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96530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36296" y="0"/>
            <a:ext cx="1728192" cy="6858000"/>
          </a:xfrm>
          <a:prstGeom prst="rect">
            <a:avLst/>
          </a:prstGeom>
          <a:gradFill flip="none" rotWithShape="1">
            <a:gsLst>
              <a:gs pos="4000">
                <a:schemeClr val="accent1"/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0"/>
            <a:endParaRPr lang="en-US" kern="1200">
              <a:solidFill>
                <a:prstClr val="white"/>
              </a:solidFill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3"/>
          </p:nvPr>
        </p:nvSpPr>
        <p:spPr>
          <a:xfrm>
            <a:off x="2627784" y="3505200"/>
            <a:ext cx="6336704" cy="1536171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de-DE" sz="3200" b="1" dirty="0" smtClean="0"/>
              <a:t>Copernicus Space </a:t>
            </a:r>
            <a:r>
              <a:rPr lang="de-DE" sz="3200" b="1" dirty="0" err="1" smtClean="0"/>
              <a:t>Component</a:t>
            </a:r>
            <a:r>
              <a:rPr lang="de-DE" sz="3200" b="1" dirty="0" smtClean="0"/>
              <a:t> (CSC) -  </a:t>
            </a:r>
            <a:endParaRPr lang="de-DE" sz="3200" b="1" dirty="0"/>
          </a:p>
          <a:p>
            <a:pPr algn="ctr"/>
            <a:r>
              <a:rPr lang="de-DE" sz="3200" b="1" dirty="0" smtClean="0"/>
              <a:t>Mission Status</a:t>
            </a:r>
            <a:endParaRPr lang="de-DE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280899" y="38892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 rtl="0"/>
            <a:endParaRPr lang="en-US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88293" y="38716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 rtl="0"/>
            <a:endParaRPr lang="en-US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19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Sentinel-1Mission </a:t>
            </a:r>
            <a:r>
              <a:rPr lang="de-DE" dirty="0"/>
              <a:t>S</a:t>
            </a:r>
            <a:r>
              <a:rPr lang="de-DE" dirty="0" smtClean="0"/>
              <a:t>tatus</a:t>
            </a:r>
            <a:endParaRPr lang="de-DE" dirty="0"/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611560" y="644691"/>
            <a:ext cx="7848872" cy="2593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1028700" indent="-28575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just" defTabSz="914400" rtl="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Ø"/>
              <a:defRPr/>
            </a:pPr>
            <a:r>
              <a:rPr lang="en-US" b="1" kern="1200" dirty="0">
                <a:solidFill>
                  <a:srgbClr val="231F89"/>
                </a:solidFill>
                <a:latin typeface="Verdana"/>
              </a:rPr>
              <a:t>Sentinel-1 </a:t>
            </a:r>
            <a:r>
              <a:rPr lang="en-US" b="1" kern="1200" dirty="0" smtClean="0">
                <a:solidFill>
                  <a:srgbClr val="231F89"/>
                </a:solidFill>
                <a:latin typeface="Verdana"/>
              </a:rPr>
              <a:t>nominal </a:t>
            </a:r>
            <a:r>
              <a:rPr lang="en-US" b="1" kern="1200" dirty="0">
                <a:solidFill>
                  <a:srgbClr val="231F89"/>
                </a:solidFill>
                <a:latin typeface="Verdana"/>
              </a:rPr>
              <a:t>routine operations continue</a:t>
            </a: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kern="1200" dirty="0">
                <a:solidFill>
                  <a:srgbClr val="231F89"/>
                </a:solidFill>
                <a:latin typeface="Verdana"/>
              </a:rPr>
              <a:t>Sentinel-1B core products distributed to all users since end September 2016</a:t>
            </a: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kern="1200" dirty="0" smtClean="0">
                <a:solidFill>
                  <a:srgbClr val="231F89"/>
                </a:solidFill>
                <a:latin typeface="Verdana"/>
              </a:rPr>
              <a:t>Data </a:t>
            </a:r>
            <a:r>
              <a:rPr lang="en-US" kern="1200" dirty="0">
                <a:solidFill>
                  <a:srgbClr val="231F89"/>
                </a:solidFill>
                <a:latin typeface="Verdana"/>
              </a:rPr>
              <a:t>routinely provided to Copernicus Services</a:t>
            </a: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kern="1200" dirty="0">
                <a:solidFill>
                  <a:srgbClr val="231F89"/>
                </a:solidFill>
                <a:latin typeface="Verdana"/>
              </a:rPr>
              <a:t>On-going support to various activations from the Copernicus Emergency Management Service and International Charter Space and Major Disasters</a:t>
            </a: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kern="1200" dirty="0">
                <a:solidFill>
                  <a:srgbClr val="231F89"/>
                </a:solidFill>
                <a:latin typeface="Verdana"/>
              </a:rPr>
              <a:t>EDRS-A start of services to Sentinel-1A on 23 November 2016, focusing on end-to-end operational service validation. </a:t>
            </a:r>
            <a:r>
              <a:rPr lang="en-US" kern="1200" dirty="0" smtClean="0">
                <a:solidFill>
                  <a:srgbClr val="231F89"/>
                </a:solidFill>
                <a:latin typeface="Verdana"/>
              </a:rPr>
              <a:t>Start of EDRS</a:t>
            </a:r>
            <a:r>
              <a:rPr lang="en-US" kern="1200" dirty="0">
                <a:solidFill>
                  <a:srgbClr val="231F89"/>
                </a:solidFill>
                <a:latin typeface="Verdana"/>
              </a:rPr>
              <a:t>-</a:t>
            </a:r>
            <a:r>
              <a:rPr lang="en-US" kern="1200" dirty="0" smtClean="0">
                <a:solidFill>
                  <a:srgbClr val="231F89"/>
                </a:solidFill>
                <a:latin typeface="Verdana"/>
              </a:rPr>
              <a:t>A </a:t>
            </a:r>
            <a:r>
              <a:rPr lang="en-US" kern="1200" dirty="0">
                <a:solidFill>
                  <a:srgbClr val="231F89"/>
                </a:solidFill>
                <a:latin typeface="Verdana"/>
              </a:rPr>
              <a:t>services </a:t>
            </a:r>
            <a:r>
              <a:rPr lang="en-US" kern="1200" dirty="0" smtClean="0">
                <a:solidFill>
                  <a:srgbClr val="231F89"/>
                </a:solidFill>
                <a:latin typeface="Verdana"/>
              </a:rPr>
              <a:t>for Sentinel</a:t>
            </a:r>
            <a:r>
              <a:rPr lang="en-US" kern="1200" dirty="0">
                <a:solidFill>
                  <a:srgbClr val="231F89"/>
                </a:solidFill>
                <a:latin typeface="Verdana"/>
              </a:rPr>
              <a:t>-1B on 23 March 2017. Use of EDRS service being progressively increased as part of routine </a:t>
            </a:r>
            <a:r>
              <a:rPr lang="en-US" kern="1200" dirty="0" smtClean="0">
                <a:solidFill>
                  <a:srgbClr val="231F89"/>
                </a:solidFill>
                <a:latin typeface="Verdana"/>
              </a:rPr>
              <a:t>operations</a:t>
            </a: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endParaRPr lang="en-US" b="1" u="sng" kern="1200" dirty="0" smtClean="0">
              <a:solidFill>
                <a:srgbClr val="231F89"/>
              </a:solidFill>
              <a:latin typeface="Verdana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611560" y="3621023"/>
            <a:ext cx="5040560" cy="243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1028700" indent="-28575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just" defTabSz="914400" rtl="0" fontAlgn="base">
              <a:buFont typeface="Wingdings" charset="0"/>
              <a:buChar char="Ø"/>
              <a:defRPr/>
            </a:pPr>
            <a:r>
              <a:rPr lang="en-US" kern="1200" dirty="0">
                <a:solidFill>
                  <a:srgbClr val="231F89"/>
                </a:solidFill>
                <a:latin typeface="Verdana"/>
              </a:rPr>
              <a:t>Sentinel-1 constellation generates </a:t>
            </a:r>
            <a:r>
              <a:rPr lang="en-US" b="1" kern="1200" dirty="0">
                <a:solidFill>
                  <a:srgbClr val="231F89"/>
                </a:solidFill>
                <a:latin typeface="Verdana"/>
              </a:rPr>
              <a:t>now </a:t>
            </a:r>
            <a:r>
              <a:rPr lang="en-US" b="1" kern="1200" dirty="0" smtClean="0">
                <a:solidFill>
                  <a:srgbClr val="231F89"/>
                </a:solidFill>
                <a:latin typeface="Verdana"/>
              </a:rPr>
              <a:t>10 </a:t>
            </a:r>
            <a:r>
              <a:rPr lang="en-US" b="1" kern="1200" dirty="0">
                <a:solidFill>
                  <a:srgbClr val="231F89"/>
                </a:solidFill>
                <a:latin typeface="Verdana"/>
              </a:rPr>
              <a:t>TB of products daily</a:t>
            </a:r>
            <a:r>
              <a:rPr lang="en-US" kern="1200" dirty="0">
                <a:solidFill>
                  <a:srgbClr val="231F89"/>
                </a:solidFill>
                <a:latin typeface="Verdana"/>
              </a:rPr>
              <a:t> (against a formal specification of 3 TB</a:t>
            </a:r>
            <a:r>
              <a:rPr lang="en-US" kern="1200" dirty="0" smtClean="0">
                <a:solidFill>
                  <a:srgbClr val="231F89"/>
                </a:solidFill>
                <a:latin typeface="Verdana"/>
              </a:rPr>
              <a:t>) </a:t>
            </a:r>
            <a:endParaRPr lang="en-US" kern="1200" dirty="0">
              <a:solidFill>
                <a:srgbClr val="231F89"/>
              </a:solidFill>
              <a:latin typeface="Verdana"/>
            </a:endParaRP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kern="1200" dirty="0">
                <a:solidFill>
                  <a:srgbClr val="231F89"/>
                </a:solidFill>
                <a:latin typeface="Verdana"/>
              </a:rPr>
              <a:t>Expected to be further </a:t>
            </a:r>
            <a:r>
              <a:rPr lang="en-US" kern="1200" dirty="0" smtClean="0">
                <a:solidFill>
                  <a:srgbClr val="231F89"/>
                </a:solidFill>
                <a:latin typeface="Verdana"/>
              </a:rPr>
              <a:t>increased with </a:t>
            </a:r>
            <a:r>
              <a:rPr lang="en-US" kern="1200" dirty="0">
                <a:solidFill>
                  <a:srgbClr val="231F89"/>
                </a:solidFill>
                <a:latin typeface="Verdana"/>
              </a:rPr>
              <a:t>the </a:t>
            </a:r>
            <a:r>
              <a:rPr lang="en-US" kern="1200" dirty="0" smtClean="0">
                <a:solidFill>
                  <a:srgbClr val="231F89"/>
                </a:solidFill>
                <a:latin typeface="Verdana"/>
              </a:rPr>
              <a:t>operational use </a:t>
            </a:r>
            <a:r>
              <a:rPr lang="en-US" kern="1200" dirty="0">
                <a:solidFill>
                  <a:srgbClr val="231F89"/>
                </a:solidFill>
                <a:latin typeface="Verdana"/>
              </a:rPr>
              <a:t>of EDRS for Sentinel-1B and the 4th core X-band station </a:t>
            </a:r>
            <a:endParaRPr lang="en-US" sz="1800" b="1" kern="1200" dirty="0">
              <a:solidFill>
                <a:srgbClr val="231F89"/>
              </a:solidFill>
              <a:latin typeface="Verdana"/>
            </a:endParaRPr>
          </a:p>
          <a:p>
            <a:pPr algn="just" defTabSz="914400" rtl="0" fontAlgn="base">
              <a:buFont typeface="Wingdings" charset="0"/>
              <a:buChar char="Ø"/>
              <a:defRPr/>
            </a:pPr>
            <a:r>
              <a:rPr lang="en-US" b="1" kern="1200" dirty="0">
                <a:solidFill>
                  <a:srgbClr val="231F89"/>
                </a:solidFill>
                <a:latin typeface="Verdana"/>
              </a:rPr>
              <a:t>Upcoming Milestones </a:t>
            </a: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kern="1200" dirty="0">
                <a:solidFill>
                  <a:srgbClr val="231F89"/>
                </a:solidFill>
                <a:latin typeface="Verdana"/>
              </a:rPr>
              <a:t>G</a:t>
            </a:r>
            <a:r>
              <a:rPr lang="en-US" kern="1200" dirty="0" smtClean="0">
                <a:solidFill>
                  <a:srgbClr val="231F89"/>
                </a:solidFill>
                <a:latin typeface="Verdana"/>
              </a:rPr>
              <a:t>radual </a:t>
            </a:r>
            <a:r>
              <a:rPr lang="en-US" kern="1200" dirty="0">
                <a:solidFill>
                  <a:srgbClr val="231F89"/>
                </a:solidFill>
                <a:latin typeface="Verdana"/>
              </a:rPr>
              <a:t>increase of QRT observations</a:t>
            </a: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kern="1200" dirty="0">
                <a:solidFill>
                  <a:srgbClr val="231F89"/>
                </a:solidFill>
                <a:latin typeface="Verdana"/>
              </a:rPr>
              <a:t>Sentinel-1 Constellation Mission Operations Review: </a:t>
            </a:r>
            <a:r>
              <a:rPr lang="en-US" kern="1200" dirty="0" smtClean="0">
                <a:solidFill>
                  <a:srgbClr val="231F89"/>
                </a:solidFill>
                <a:latin typeface="Verdana"/>
              </a:rPr>
              <a:t>May </a:t>
            </a:r>
            <a:r>
              <a:rPr lang="en-US" kern="1200" dirty="0">
                <a:solidFill>
                  <a:srgbClr val="231F89"/>
                </a:solidFill>
                <a:latin typeface="Verdana"/>
              </a:rPr>
              <a:t>2017</a:t>
            </a:r>
            <a:endParaRPr lang="en-US" sz="1800" kern="12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26" name="Picture 2" descr="http://www.esa.int/var/esa/storage/images/esa_multimedia/images/2017/04/sentinel-1_sees_mocoa_landslide/16887130-3-eng-GB/Sentinel-1_sees_Mocoa_landslide_node_full_image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1" y="3460520"/>
            <a:ext cx="2812607" cy="304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84175" y="6482813"/>
            <a:ext cx="2567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 rtl="0"/>
            <a:r>
              <a:rPr lang="en-GB" sz="1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Sentinel-1 sees </a:t>
            </a:r>
            <a:r>
              <a:rPr lang="en-GB" sz="1400" b="1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Mocoa</a:t>
            </a:r>
            <a:r>
              <a:rPr lang="en-GB" sz="1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landslide</a:t>
            </a:r>
          </a:p>
        </p:txBody>
      </p:sp>
    </p:spTree>
    <p:extLst>
      <p:ext uri="{BB962C8B-B14F-4D97-AF65-F5344CB8AC3E}">
        <p14:creationId xmlns:p14="http://schemas.microsoft.com/office/powerpoint/2010/main" val="379265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Sentinel-2Mission </a:t>
            </a:r>
            <a:r>
              <a:rPr lang="de-DE" dirty="0"/>
              <a:t>S</a:t>
            </a:r>
            <a:r>
              <a:rPr lang="de-DE" dirty="0" smtClean="0"/>
              <a:t>tatus</a:t>
            </a:r>
            <a:endParaRPr lang="de-DE" dirty="0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539559" y="644696"/>
            <a:ext cx="8496943" cy="3177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1028700" indent="-28575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just" defTabSz="914400" rtl="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Ø"/>
              <a:defRPr/>
            </a:pPr>
            <a:r>
              <a:rPr lang="en-US" sz="1200" b="1" kern="1200" dirty="0">
                <a:solidFill>
                  <a:srgbClr val="2F2B85"/>
                </a:solidFill>
                <a:latin typeface="Verdana"/>
              </a:rPr>
              <a:t>Sentinel-2A nominal </a:t>
            </a:r>
            <a:r>
              <a:rPr lang="en-US" sz="1200" b="1" kern="1200" dirty="0" smtClean="0">
                <a:solidFill>
                  <a:srgbClr val="2F2B85"/>
                </a:solidFill>
                <a:latin typeface="Verdana"/>
              </a:rPr>
              <a:t>routine </a:t>
            </a:r>
            <a:r>
              <a:rPr lang="en-US" sz="1200" b="1" kern="1200" dirty="0">
                <a:solidFill>
                  <a:srgbClr val="2F2B85"/>
                </a:solidFill>
                <a:latin typeface="Verdana"/>
              </a:rPr>
              <a:t>operations </a:t>
            </a:r>
            <a:r>
              <a:rPr lang="en-US" sz="1200" b="1" kern="1200" dirty="0" smtClean="0">
                <a:solidFill>
                  <a:srgbClr val="2F2B85"/>
                </a:solidFill>
                <a:latin typeface="Verdana"/>
              </a:rPr>
              <a:t>continue</a:t>
            </a:r>
            <a:endParaRPr lang="en-US" sz="1200" b="1" kern="1200" dirty="0">
              <a:solidFill>
                <a:srgbClr val="2F2B85"/>
              </a:solidFill>
              <a:latin typeface="Verdana"/>
            </a:endParaRP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sz="1200" kern="1200" dirty="0">
                <a:solidFill>
                  <a:srgbClr val="2F2B85"/>
                </a:solidFill>
                <a:latin typeface="Verdana"/>
              </a:rPr>
              <a:t>Systematic coverage of Europe, Greenland and Africa every 10 days (at equator).</a:t>
            </a: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sz="1200" kern="1200" dirty="0" smtClean="0">
                <a:solidFill>
                  <a:srgbClr val="2F2B85"/>
                </a:solidFill>
                <a:latin typeface="Verdana"/>
              </a:rPr>
              <a:t>Till February 2017: Winter  </a:t>
            </a:r>
            <a:r>
              <a:rPr lang="en-US" sz="1200" kern="1200" dirty="0">
                <a:solidFill>
                  <a:srgbClr val="2F2B85"/>
                </a:solidFill>
                <a:latin typeface="Verdana"/>
              </a:rPr>
              <a:t>scenario </a:t>
            </a:r>
            <a:r>
              <a:rPr lang="en-US" sz="1200" kern="1200" dirty="0" smtClean="0">
                <a:solidFill>
                  <a:srgbClr val="2F2B85"/>
                </a:solidFill>
                <a:latin typeface="Verdana"/>
              </a:rPr>
              <a:t>for  “Rest  </a:t>
            </a:r>
            <a:r>
              <a:rPr lang="en-US" sz="1200" kern="1200" dirty="0">
                <a:solidFill>
                  <a:srgbClr val="2F2B85"/>
                </a:solidFill>
                <a:latin typeface="Verdana"/>
              </a:rPr>
              <a:t>of  the  </a:t>
            </a:r>
            <a:r>
              <a:rPr lang="en-US" sz="1200" kern="1200" dirty="0" smtClean="0">
                <a:solidFill>
                  <a:srgbClr val="2F2B85"/>
                </a:solidFill>
                <a:latin typeface="Verdana"/>
              </a:rPr>
              <a:t>World”  </a:t>
            </a:r>
            <a:r>
              <a:rPr lang="en-US" sz="1200" kern="1200" dirty="0">
                <a:solidFill>
                  <a:srgbClr val="2F2B85"/>
                </a:solidFill>
                <a:latin typeface="Verdana"/>
              </a:rPr>
              <a:t>(due  to  reduced  illumination  at  </a:t>
            </a:r>
            <a:r>
              <a:rPr lang="en-US" sz="1200" kern="1200" dirty="0" smtClean="0">
                <a:solidFill>
                  <a:srgbClr val="2F2B85"/>
                </a:solidFill>
                <a:latin typeface="Verdana"/>
              </a:rPr>
              <a:t>Northern </a:t>
            </a:r>
            <a:r>
              <a:rPr lang="en-US" sz="1200" kern="1200" dirty="0">
                <a:solidFill>
                  <a:srgbClr val="2F2B85"/>
                </a:solidFill>
                <a:latin typeface="Verdana"/>
              </a:rPr>
              <a:t>latitudes): alternating 10-day revisit in Eastern and Western hemisphere, the latter including Antarctic rim. </a:t>
            </a:r>
            <a:endParaRPr lang="en-US" sz="1200" kern="1200" dirty="0" smtClean="0">
              <a:solidFill>
                <a:srgbClr val="2F2B85"/>
              </a:solidFill>
              <a:latin typeface="Verdana"/>
            </a:endParaRP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sz="1200" kern="1200" dirty="0" smtClean="0">
                <a:solidFill>
                  <a:srgbClr val="2F2B85"/>
                </a:solidFill>
                <a:latin typeface="Verdana"/>
              </a:rPr>
              <a:t>Since March 2017 </a:t>
            </a:r>
            <a:r>
              <a:rPr lang="en-US" sz="1200" kern="1200" dirty="0">
                <a:solidFill>
                  <a:srgbClr val="2F2B85"/>
                </a:solidFill>
              </a:rPr>
              <a:t>10-day revisit Europe, Africa, Greenland and 20-day </a:t>
            </a:r>
            <a:r>
              <a:rPr lang="en-US" sz="1200" kern="1200" dirty="0" smtClean="0">
                <a:solidFill>
                  <a:srgbClr val="2F2B85"/>
                </a:solidFill>
              </a:rPr>
              <a:t>rest </a:t>
            </a:r>
            <a:r>
              <a:rPr lang="en-US" sz="1200" kern="1200" dirty="0">
                <a:solidFill>
                  <a:srgbClr val="2F2B85"/>
                </a:solidFill>
              </a:rPr>
              <a:t>of the </a:t>
            </a:r>
            <a:r>
              <a:rPr lang="en-US" sz="1200" kern="1200" dirty="0" smtClean="0">
                <a:solidFill>
                  <a:srgbClr val="2F2B85"/>
                </a:solidFill>
              </a:rPr>
              <a:t>world till additional station (Inuvik) and/or EDRS is introduced (~summer 2017</a:t>
            </a: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sz="1200" kern="1200" dirty="0" smtClean="0">
                <a:solidFill>
                  <a:srgbClr val="2F2B85"/>
                </a:solidFill>
                <a:latin typeface="Verdana"/>
              </a:rPr>
              <a:t>First Sentinel-2 Validation Team (S2VT) </a:t>
            </a:r>
            <a:r>
              <a:rPr lang="en-US" sz="1200" kern="1200" dirty="0">
                <a:solidFill>
                  <a:srgbClr val="2F2B85"/>
                </a:solidFill>
                <a:latin typeface="Verdana"/>
              </a:rPr>
              <a:t>and </a:t>
            </a:r>
            <a:r>
              <a:rPr lang="en-US" sz="1200" kern="1200" dirty="0" smtClean="0">
                <a:solidFill>
                  <a:srgbClr val="2F2B85"/>
                </a:solidFill>
                <a:latin typeface="Verdana"/>
              </a:rPr>
              <a:t>2</a:t>
            </a:r>
            <a:r>
              <a:rPr lang="en-US" sz="1200" kern="1200" baseline="30000" dirty="0" smtClean="0">
                <a:solidFill>
                  <a:srgbClr val="2F2B85"/>
                </a:solidFill>
                <a:latin typeface="Verdana"/>
              </a:rPr>
              <a:t>nd</a:t>
            </a:r>
            <a:r>
              <a:rPr lang="en-US" sz="1200" kern="1200" dirty="0" smtClean="0">
                <a:solidFill>
                  <a:srgbClr val="2F2B85"/>
                </a:solidFill>
                <a:latin typeface="Verdana"/>
              </a:rPr>
              <a:t>  Sentinel-2 </a:t>
            </a:r>
            <a:r>
              <a:rPr lang="en-US" sz="1200" kern="1200" dirty="0">
                <a:solidFill>
                  <a:srgbClr val="2F2B85"/>
                </a:solidFill>
                <a:latin typeface="Verdana"/>
              </a:rPr>
              <a:t>Quality Working Group meeting held in </a:t>
            </a:r>
            <a:r>
              <a:rPr lang="en-US" sz="1200" kern="1200" dirty="0" smtClean="0">
                <a:solidFill>
                  <a:srgbClr val="2F2B85"/>
                </a:solidFill>
                <a:latin typeface="Verdana"/>
              </a:rPr>
              <a:t>November 2016 confirming excellent performance of S2A. </a:t>
            </a:r>
            <a:r>
              <a:rPr lang="en-US" sz="1200" kern="1200" dirty="0">
                <a:solidFill>
                  <a:srgbClr val="2F2B85"/>
                </a:solidFill>
                <a:latin typeface="Verdana"/>
              </a:rPr>
              <a:t>Product evolution recommendations being </a:t>
            </a:r>
            <a:r>
              <a:rPr lang="en-US" sz="1200" kern="1200" dirty="0" err="1" smtClean="0">
                <a:solidFill>
                  <a:srgbClr val="2F2B85"/>
                </a:solidFill>
                <a:latin typeface="Verdana"/>
              </a:rPr>
              <a:t>analysed</a:t>
            </a:r>
            <a:r>
              <a:rPr lang="en-US" sz="1200" kern="1200" dirty="0" smtClean="0">
                <a:solidFill>
                  <a:srgbClr val="2F2B85"/>
                </a:solidFill>
                <a:latin typeface="Verdana"/>
              </a:rPr>
              <a:t>. </a:t>
            </a:r>
            <a:endParaRPr lang="en-US" sz="1200" kern="1200" dirty="0">
              <a:solidFill>
                <a:srgbClr val="2F2B85"/>
              </a:solidFill>
              <a:latin typeface="Verdana"/>
            </a:endParaRP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sz="1200" kern="1200" dirty="0">
                <a:solidFill>
                  <a:srgbClr val="2F2B85"/>
                </a:solidFill>
              </a:rPr>
              <a:t>Improved mission planning check procedures have been introduced, based on in-orbit experience, to </a:t>
            </a:r>
            <a:r>
              <a:rPr lang="en-US" sz="1200" kern="1200" dirty="0" err="1">
                <a:solidFill>
                  <a:srgbClr val="2F2B85"/>
                </a:solidFill>
              </a:rPr>
              <a:t>minimise</a:t>
            </a:r>
            <a:r>
              <a:rPr lang="en-US" sz="1200" kern="1200" dirty="0">
                <a:solidFill>
                  <a:srgbClr val="2F2B85"/>
                </a:solidFill>
              </a:rPr>
              <a:t> </a:t>
            </a:r>
            <a:r>
              <a:rPr lang="en-US" sz="1200" kern="1200" dirty="0" smtClean="0">
                <a:solidFill>
                  <a:srgbClr val="2F2B85"/>
                </a:solidFill>
              </a:rPr>
              <a:t>outages</a:t>
            </a: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sz="1200" b="1" kern="1200" dirty="0" smtClean="0">
                <a:solidFill>
                  <a:srgbClr val="2F2B85"/>
                </a:solidFill>
                <a:latin typeface="Verdana"/>
              </a:rPr>
              <a:t>Sentinel-2B </a:t>
            </a:r>
            <a:r>
              <a:rPr lang="en-US" sz="1200" b="1" kern="1200" dirty="0">
                <a:solidFill>
                  <a:srgbClr val="2F2B85"/>
                </a:solidFill>
                <a:latin typeface="Verdana"/>
              </a:rPr>
              <a:t>launch 6 March </a:t>
            </a:r>
            <a:r>
              <a:rPr lang="en-US" sz="1200" b="1" kern="1200" dirty="0" smtClean="0">
                <a:solidFill>
                  <a:srgbClr val="2F2B85"/>
                </a:solidFill>
                <a:latin typeface="Verdana"/>
              </a:rPr>
              <a:t>2017, in-orbit commissioning phase proceeding nominally</a:t>
            </a:r>
            <a:endParaRPr lang="en-US" sz="1200" b="1" kern="1200" dirty="0">
              <a:solidFill>
                <a:srgbClr val="2F2B85"/>
              </a:solidFill>
              <a:latin typeface="Verdana"/>
            </a:endParaRP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endParaRPr lang="en-US" sz="1200" kern="1200" dirty="0">
              <a:solidFill>
                <a:srgbClr val="2F2B85"/>
              </a:solidFill>
              <a:latin typeface="Verdana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492696" y="4485122"/>
            <a:ext cx="5087416" cy="1762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1028700" indent="-28575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just" defTabSz="914400" rtl="0" fontAlgn="base">
              <a:buFont typeface="Wingdings" charset="0"/>
              <a:buChar char="Ø"/>
              <a:defRPr/>
            </a:pPr>
            <a:r>
              <a:rPr lang="en-US" sz="1200" b="1" kern="1200" dirty="0">
                <a:solidFill>
                  <a:srgbClr val="231F89"/>
                </a:solidFill>
                <a:latin typeface="Verdana"/>
              </a:rPr>
              <a:t>Upcoming Milestones</a:t>
            </a:r>
          </a:p>
          <a:p>
            <a:pPr algn="just" defTabSz="914400" rtl="0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sz="1200" kern="1200" dirty="0">
                <a:solidFill>
                  <a:srgbClr val="2F2B85"/>
                </a:solidFill>
              </a:rPr>
              <a:t>Reprocessing of data acquired during </a:t>
            </a:r>
            <a:r>
              <a:rPr lang="en-US" sz="1200" kern="1200" dirty="0" smtClean="0">
                <a:solidFill>
                  <a:srgbClr val="2F2B85"/>
                </a:solidFill>
              </a:rPr>
              <a:t>Sentinel-2A commissioning </a:t>
            </a:r>
            <a:r>
              <a:rPr lang="en-US" sz="1200" kern="1200" dirty="0">
                <a:solidFill>
                  <a:srgbClr val="2F2B85"/>
                </a:solidFill>
              </a:rPr>
              <a:t>p</a:t>
            </a:r>
            <a:r>
              <a:rPr lang="en-US" sz="1200" kern="1200" dirty="0" smtClean="0">
                <a:solidFill>
                  <a:srgbClr val="2F2B85"/>
                </a:solidFill>
              </a:rPr>
              <a:t>hase </a:t>
            </a:r>
            <a:r>
              <a:rPr lang="en-US" sz="1200" kern="1200" dirty="0">
                <a:solidFill>
                  <a:srgbClr val="2F2B85"/>
                </a:solidFill>
              </a:rPr>
              <a:t>and </a:t>
            </a:r>
            <a:r>
              <a:rPr lang="en-US" sz="1200" kern="1200" dirty="0" smtClean="0">
                <a:solidFill>
                  <a:srgbClr val="2F2B85"/>
                </a:solidFill>
              </a:rPr>
              <a:t>entire Sentinel-2 </a:t>
            </a:r>
            <a:r>
              <a:rPr lang="en-US" sz="1200" kern="1200" dirty="0">
                <a:solidFill>
                  <a:srgbClr val="2F2B85"/>
                </a:solidFill>
              </a:rPr>
              <a:t>archive into new tile format</a:t>
            </a:r>
          </a:p>
          <a:p>
            <a:pPr algn="just" defTabSz="914400" rtl="0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sz="1200" kern="1200" dirty="0">
                <a:solidFill>
                  <a:srgbClr val="2F2B85"/>
                </a:solidFill>
              </a:rPr>
              <a:t>Release of sample Level-2A products as part of feasibility study, and pre-operational Level-2A production over </a:t>
            </a:r>
            <a:r>
              <a:rPr lang="en-US" sz="1200" kern="1200" dirty="0" smtClean="0">
                <a:solidFill>
                  <a:srgbClr val="2F2B85"/>
                </a:solidFill>
              </a:rPr>
              <a:t>Europe</a:t>
            </a:r>
          </a:p>
          <a:p>
            <a:pPr algn="just" defTabSz="914400" rtl="0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sz="1200" kern="1200" dirty="0" smtClean="0">
                <a:solidFill>
                  <a:srgbClr val="2F2B85"/>
                </a:solidFill>
              </a:rPr>
              <a:t>Continued Sentinel-2B in-orbit commissioning, IOCR planned for mid June, followed by ramp-up (4 months)</a:t>
            </a:r>
            <a:endParaRPr lang="en-US" sz="1200" kern="1200" dirty="0">
              <a:solidFill>
                <a:srgbClr val="2F2B85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034030" y="4550901"/>
            <a:ext cx="2247032" cy="2217795"/>
            <a:chOff x="4973605" y="2696808"/>
            <a:chExt cx="3013215" cy="235198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73605" y="2696808"/>
              <a:ext cx="3013215" cy="235198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4980723" y="2696808"/>
              <a:ext cx="3006097" cy="620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914400" rtl="0"/>
              <a:r>
                <a:rPr lang="en-US" sz="1600" b="1" kern="1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rPr>
                <a:t>Sentinel-2A sees Etna </a:t>
              </a:r>
              <a:r>
                <a:rPr lang="en-US" sz="1600" b="1" kern="1200" dirty="0" smtClean="0">
                  <a:solidFill>
                    <a:prstClr val="white"/>
                  </a:solidFill>
                  <a:latin typeface="Calibri"/>
                  <a:ea typeface="+mn-ea"/>
                  <a:cs typeface="+mn-cs"/>
                </a:rPr>
                <a:t>erupt March 2017</a:t>
              </a:r>
              <a:endParaRPr lang="en-US" sz="1600" b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287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Sentinel-2B First Image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836713"/>
            <a:ext cx="7668344" cy="57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4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Sentinel-3Mission </a:t>
            </a:r>
            <a:r>
              <a:rPr lang="de-DE" dirty="0"/>
              <a:t>S</a:t>
            </a:r>
            <a:r>
              <a:rPr lang="de-DE" dirty="0" smtClean="0"/>
              <a:t>tatus</a:t>
            </a:r>
            <a:endParaRPr lang="de-DE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755576" y="744803"/>
            <a:ext cx="7848872" cy="179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1028700" indent="-28575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just" defTabSz="914400" rtl="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Ø"/>
              <a:defRPr/>
            </a:pPr>
            <a:r>
              <a:rPr lang="en-US" b="1" kern="1200" dirty="0">
                <a:solidFill>
                  <a:srgbClr val="2F2B85"/>
                </a:solidFill>
                <a:latin typeface="Verdana"/>
              </a:rPr>
              <a:t>Sentinel-3A ramp-up </a:t>
            </a:r>
            <a:r>
              <a:rPr lang="en-US" b="1" kern="1200" dirty="0" smtClean="0">
                <a:solidFill>
                  <a:srgbClr val="2F2B85"/>
                </a:solidFill>
                <a:latin typeface="Verdana"/>
              </a:rPr>
              <a:t>phase </a:t>
            </a:r>
            <a:r>
              <a:rPr lang="en-US" b="1" kern="1200" dirty="0">
                <a:solidFill>
                  <a:srgbClr val="2F2B85"/>
                </a:solidFill>
                <a:latin typeface="Verdana"/>
              </a:rPr>
              <a:t>progressing </a:t>
            </a:r>
            <a:r>
              <a:rPr lang="en-US" b="1" kern="1200" dirty="0" smtClean="0">
                <a:solidFill>
                  <a:srgbClr val="2F2B85"/>
                </a:solidFill>
                <a:latin typeface="Verdana"/>
              </a:rPr>
              <a:t>nominally</a:t>
            </a:r>
            <a:endParaRPr lang="en-US" b="1" kern="1200" dirty="0">
              <a:solidFill>
                <a:srgbClr val="2F2B85"/>
              </a:solidFill>
              <a:latin typeface="Verdana"/>
            </a:endParaRPr>
          </a:p>
          <a:p>
            <a:pPr algn="just" defTabSz="914400" rtl="0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en-GB" kern="1200" dirty="0" smtClean="0">
                <a:solidFill>
                  <a:srgbClr val="2F2B85"/>
                </a:solidFill>
                <a:cs typeface="Verdana" charset="0"/>
              </a:rPr>
              <a:t>All Level </a:t>
            </a:r>
            <a:r>
              <a:rPr lang="en-GB" kern="1200" dirty="0">
                <a:solidFill>
                  <a:srgbClr val="2F2B85"/>
                </a:solidFill>
                <a:cs typeface="Verdana" charset="0"/>
              </a:rPr>
              <a:t>1 core products have been released to all users </a:t>
            </a:r>
            <a:r>
              <a:rPr lang="en-GB" kern="1200" dirty="0" smtClean="0">
                <a:solidFill>
                  <a:srgbClr val="2F2B85"/>
                </a:solidFill>
                <a:cs typeface="Verdana" charset="0"/>
              </a:rPr>
              <a:t>(pending new SRAL L1B-S </a:t>
            </a:r>
            <a:r>
              <a:rPr lang="en-GB" kern="1200" dirty="0">
                <a:solidFill>
                  <a:srgbClr val="2F2B85"/>
                </a:solidFill>
                <a:cs typeface="Verdana" charset="0"/>
              </a:rPr>
              <a:t>in </a:t>
            </a:r>
            <a:r>
              <a:rPr lang="en-GB" kern="1200" dirty="0" smtClean="0">
                <a:solidFill>
                  <a:srgbClr val="2F2B85"/>
                </a:solidFill>
                <a:cs typeface="Verdana" charset="0"/>
              </a:rPr>
              <a:t>April 2017)</a:t>
            </a:r>
            <a:endParaRPr lang="en-GB" kern="1200" dirty="0">
              <a:solidFill>
                <a:srgbClr val="2F2B85"/>
              </a:solidFill>
              <a:cs typeface="Verdana" charset="0"/>
            </a:endParaRPr>
          </a:p>
          <a:p>
            <a:pPr algn="just" defTabSz="914400" rtl="0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en-GB" kern="1200" dirty="0">
                <a:solidFill>
                  <a:srgbClr val="2F2B85"/>
                </a:solidFill>
                <a:cs typeface="Verdana" charset="0"/>
              </a:rPr>
              <a:t>Level 2 core products operational qualification </a:t>
            </a:r>
            <a:r>
              <a:rPr lang="en-GB" kern="1200" dirty="0" smtClean="0">
                <a:solidFill>
                  <a:srgbClr val="2F2B85"/>
                </a:solidFill>
                <a:cs typeface="Verdana" charset="0"/>
              </a:rPr>
              <a:t>on-going</a:t>
            </a:r>
          </a:p>
          <a:p>
            <a:pPr algn="just" defTabSz="914400" rtl="0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/>
            </a:pPr>
            <a:r>
              <a:rPr lang="en-US" kern="1200" dirty="0" smtClean="0">
                <a:solidFill>
                  <a:srgbClr val="2F2B85"/>
                </a:solidFill>
                <a:latin typeface="Verdana"/>
              </a:rPr>
              <a:t>Continuous interaction with user community: Sentinel-3 validation team meeting on 15-17 February 2017 in ESA-ESRIN, Italy, 2</a:t>
            </a:r>
            <a:r>
              <a:rPr lang="en-US" kern="1200" baseline="30000" dirty="0" smtClean="0">
                <a:solidFill>
                  <a:srgbClr val="2F2B85"/>
                </a:solidFill>
                <a:latin typeface="Verdana"/>
              </a:rPr>
              <a:t>nd</a:t>
            </a:r>
            <a:r>
              <a:rPr lang="en-US" kern="1200" dirty="0" smtClean="0">
                <a:solidFill>
                  <a:srgbClr val="2F2B85"/>
                </a:solidFill>
                <a:latin typeface="Verdana"/>
              </a:rPr>
              <a:t> meetings of Quality Working Groups in Dec-Feb 2017.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5885353"/>
            <a:ext cx="6048672" cy="808015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755582" y="3433547"/>
            <a:ext cx="5544617" cy="179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98450" indent="-285750" eaLnBrk="0" hangingPunct="0">
              <a:spcBef>
                <a:spcPct val="20000"/>
              </a:spcBef>
              <a:buFont typeface="Arial" charset="0"/>
              <a:buChar char="•"/>
              <a:tabLst>
                <a:tab pos="298450" algn="l"/>
              </a:tabLst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298450" indent="-285750" eaLnBrk="0" hangingPunct="0">
              <a:spcBef>
                <a:spcPct val="20000"/>
              </a:spcBef>
              <a:buFont typeface="Arial" charset="0"/>
              <a:buChar char="–"/>
              <a:tabLst>
                <a:tab pos="298450" algn="l"/>
              </a:tabLst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tabLst>
                <a:tab pos="298450" algn="l"/>
              </a:tabLs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tabLst>
                <a:tab pos="298450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tabLst>
                <a:tab pos="298450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298450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298450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298450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298450" algn="l"/>
              </a:tabLs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just" defTabSz="914400" rtl="0">
              <a:spcBef>
                <a:spcPct val="0"/>
              </a:spcBef>
              <a:buFont typeface="Wingdings" pitchFamily="2" charset="2"/>
              <a:buChar char="Ø"/>
            </a:pPr>
            <a:r>
              <a:rPr lang="en-US" altLang="en-US" sz="1400" b="1" kern="1200" dirty="0">
                <a:solidFill>
                  <a:srgbClr val="2F2B8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Upcoming Milestones</a:t>
            </a:r>
          </a:p>
          <a:p>
            <a:pPr lvl="1" algn="just" defTabSz="914400" rtl="0">
              <a:spcBef>
                <a:spcPts val="300"/>
              </a:spcBef>
              <a:spcAft>
                <a:spcPts val="300"/>
              </a:spcAft>
              <a:buClr>
                <a:prstClr val="black"/>
              </a:buClr>
              <a:buFont typeface="Arial" charset="0"/>
              <a:buChar char="•"/>
            </a:pPr>
            <a:r>
              <a:rPr lang="en-GB" altLang="en-US" sz="1400" kern="1200" dirty="0" smtClean="0">
                <a:solidFill>
                  <a:srgbClr val="2F2B8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Successfully </a:t>
            </a:r>
            <a:r>
              <a:rPr lang="en-GB" altLang="en-US" sz="1400" kern="1200" dirty="0">
                <a:solidFill>
                  <a:srgbClr val="2F2B8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complete the Sentinel-3A ramp-up phase and transition into routine </a:t>
            </a:r>
            <a:r>
              <a:rPr lang="en-GB" altLang="en-US" sz="1400" kern="1200" dirty="0" smtClean="0">
                <a:solidFill>
                  <a:srgbClr val="2F2B8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operations</a:t>
            </a:r>
            <a:r>
              <a:rPr lang="en-GB" altLang="en-US" sz="1400" kern="1200" dirty="0">
                <a:solidFill>
                  <a:srgbClr val="2F2B8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altLang="en-US" sz="1400" kern="1200" dirty="0" smtClean="0">
                <a:solidFill>
                  <a:srgbClr val="2F2B8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May 2017</a:t>
            </a:r>
          </a:p>
          <a:p>
            <a:pPr lvl="1" algn="just" defTabSz="914400" rtl="0">
              <a:spcBef>
                <a:spcPts val="300"/>
              </a:spcBef>
              <a:spcAft>
                <a:spcPts val="300"/>
              </a:spcAft>
              <a:buClr>
                <a:prstClr val="black"/>
              </a:buClr>
              <a:buFont typeface="Arial" charset="0"/>
              <a:buChar char="•"/>
            </a:pPr>
            <a:r>
              <a:rPr lang="en-GB" altLang="en-US" sz="1400" kern="1200" dirty="0" smtClean="0">
                <a:solidFill>
                  <a:srgbClr val="2F2B8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Release remaining Level 2 core data products</a:t>
            </a:r>
          </a:p>
          <a:p>
            <a:pPr lvl="1" algn="just" defTabSz="914400" rtl="0">
              <a:spcBef>
                <a:spcPts val="300"/>
              </a:spcBef>
              <a:spcAft>
                <a:spcPts val="300"/>
              </a:spcAft>
              <a:buClr>
                <a:prstClr val="black"/>
              </a:buClr>
              <a:buFont typeface="Arial" charset="0"/>
              <a:buChar char="•"/>
            </a:pPr>
            <a:r>
              <a:rPr lang="en-GB" altLang="en-US" sz="1400" kern="1200" dirty="0" smtClean="0">
                <a:solidFill>
                  <a:srgbClr val="2F2B8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Prepare </a:t>
            </a:r>
            <a:r>
              <a:rPr lang="en-GB" altLang="en-US" sz="1400" kern="1200" dirty="0">
                <a:solidFill>
                  <a:srgbClr val="2F2B85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the Sentinel-3B launch, commissioning and ramp-up phase for Sentinel-3B, including also tandem flight between S3A and S3B</a:t>
            </a:r>
          </a:p>
        </p:txBody>
      </p:sp>
      <p:pic>
        <p:nvPicPr>
          <p:cNvPr id="2050" name="Picture 2" descr="http://www.esa.int/var/esa/storage/images/esa_multimedia/images/2016/12/sentinel-3a_measures_height_of_antarctic_ice_sheet/16563109-1-eng-GB/Sentinel-3A_measures_height_of_Antarctic_ice_sheet_node_full_image_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15" y="2812990"/>
            <a:ext cx="2258219" cy="301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50526" y="5823381"/>
            <a:ext cx="26019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 rtl="0"/>
            <a:r>
              <a:rPr lang="en-US" sz="9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Sentinel-3A measures height of Antarctic ice sheet</a:t>
            </a:r>
            <a:endParaRPr lang="en-GB" sz="900" b="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332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061" y="356659"/>
            <a:ext cx="7819096" cy="370052"/>
          </a:xfrm>
        </p:spPr>
        <p:txBody>
          <a:bodyPr/>
          <a:lstStyle/>
          <a:p>
            <a:r>
              <a:rPr lang="de-DE" dirty="0"/>
              <a:t>Sentinel-5 </a:t>
            </a:r>
            <a:r>
              <a:rPr lang="de-DE" dirty="0" err="1"/>
              <a:t>Precursor</a:t>
            </a:r>
            <a:r>
              <a:rPr lang="de-DE" dirty="0"/>
              <a:t> M</a:t>
            </a:r>
            <a:r>
              <a:rPr lang="de-DE" dirty="0" smtClean="0"/>
              <a:t>ission </a:t>
            </a:r>
            <a:r>
              <a:rPr lang="de-DE" dirty="0"/>
              <a:t>S</a:t>
            </a:r>
            <a:r>
              <a:rPr lang="de-DE" dirty="0" smtClean="0"/>
              <a:t>tatus</a:t>
            </a:r>
            <a:endParaRPr lang="de-DE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811214" y="1028738"/>
            <a:ext cx="4480867" cy="339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1028700" indent="-28575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just" defTabSz="914400" rtl="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Ø"/>
              <a:defRPr/>
            </a:pPr>
            <a:r>
              <a:rPr lang="en-US" b="1" kern="1200" dirty="0">
                <a:solidFill>
                  <a:srgbClr val="231F89"/>
                </a:solidFill>
                <a:latin typeface="Verdana"/>
              </a:rPr>
              <a:t>New launch </a:t>
            </a:r>
            <a:r>
              <a:rPr lang="en-US" b="1" kern="1200" dirty="0" smtClean="0">
                <a:solidFill>
                  <a:srgbClr val="231F89"/>
                </a:solidFill>
                <a:latin typeface="Verdana"/>
              </a:rPr>
              <a:t>date </a:t>
            </a:r>
            <a:r>
              <a:rPr lang="en-US" b="1" kern="1200" dirty="0">
                <a:solidFill>
                  <a:srgbClr val="231F89"/>
                </a:solidFill>
                <a:latin typeface="Verdana"/>
              </a:rPr>
              <a:t>is 16 August </a:t>
            </a:r>
            <a:r>
              <a:rPr lang="en-US" b="1" kern="1200" dirty="0" smtClean="0">
                <a:solidFill>
                  <a:srgbClr val="231F89"/>
                </a:solidFill>
                <a:latin typeface="Verdana"/>
              </a:rPr>
              <a:t>2017</a:t>
            </a:r>
          </a:p>
          <a:p>
            <a:pPr algn="just" defTabSz="914400" rtl="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Ø"/>
              <a:defRPr/>
            </a:pPr>
            <a:r>
              <a:rPr lang="en-US" b="1" kern="1200" dirty="0" smtClean="0">
                <a:solidFill>
                  <a:srgbClr val="231F89"/>
                </a:solidFill>
                <a:latin typeface="Verdana"/>
              </a:rPr>
              <a:t>S-</a:t>
            </a:r>
            <a:r>
              <a:rPr lang="en-US" b="1" kern="1200" dirty="0">
                <a:solidFill>
                  <a:srgbClr val="231F89"/>
                </a:solidFill>
                <a:latin typeface="Verdana"/>
              </a:rPr>
              <a:t>5P </a:t>
            </a:r>
            <a:r>
              <a:rPr lang="en-US" b="1" kern="1200" dirty="0" smtClean="0">
                <a:solidFill>
                  <a:srgbClr val="231F89"/>
                </a:solidFill>
                <a:latin typeface="Verdana"/>
              </a:rPr>
              <a:t>Mission Management</a:t>
            </a:r>
            <a:endParaRPr lang="en-US" b="1" kern="1200" dirty="0">
              <a:solidFill>
                <a:srgbClr val="231F89"/>
              </a:solidFill>
              <a:latin typeface="Verdana"/>
            </a:endParaRP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kern="1200" dirty="0" smtClean="0">
                <a:solidFill>
                  <a:srgbClr val="231F89"/>
                </a:solidFill>
                <a:latin typeface="Verdana"/>
              </a:rPr>
              <a:t>Commissioning </a:t>
            </a:r>
            <a:r>
              <a:rPr lang="en-US" kern="1200" dirty="0">
                <a:solidFill>
                  <a:srgbClr val="231F89"/>
                </a:solidFill>
                <a:latin typeface="Verdana"/>
              </a:rPr>
              <a:t>and ramp-up </a:t>
            </a:r>
            <a:r>
              <a:rPr lang="en-US" kern="1200" dirty="0" smtClean="0">
                <a:solidFill>
                  <a:srgbClr val="231F89"/>
                </a:solidFill>
                <a:latin typeface="Verdana"/>
              </a:rPr>
              <a:t>plans are being </a:t>
            </a:r>
            <a:r>
              <a:rPr lang="en-US" kern="1200" dirty="0" err="1" smtClean="0">
                <a:solidFill>
                  <a:srgbClr val="231F89"/>
                </a:solidFill>
                <a:latin typeface="Verdana"/>
              </a:rPr>
              <a:t>finalised</a:t>
            </a:r>
            <a:endParaRPr lang="en-US" kern="1200" dirty="0">
              <a:solidFill>
                <a:srgbClr val="231F89"/>
              </a:solidFill>
              <a:latin typeface="Verdana"/>
            </a:endParaRP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kern="1200" dirty="0">
                <a:solidFill>
                  <a:srgbClr val="231F89"/>
                </a:solidFill>
                <a:latin typeface="Verdana"/>
              </a:rPr>
              <a:t>Sentinel-5P Mission Performance Centre service implementation </a:t>
            </a:r>
            <a:r>
              <a:rPr lang="en-US" kern="1200" dirty="0" smtClean="0">
                <a:solidFill>
                  <a:srgbClr val="231F89"/>
                </a:solidFill>
                <a:latin typeface="Verdana"/>
              </a:rPr>
              <a:t>is in</a:t>
            </a:r>
            <a:r>
              <a:rPr lang="en-US" kern="1200" dirty="0">
                <a:solidFill>
                  <a:srgbClr val="231F89"/>
                </a:solidFill>
                <a:latin typeface="Verdana"/>
              </a:rPr>
              <a:t>-progress</a:t>
            </a: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kern="1200" dirty="0">
                <a:solidFill>
                  <a:srgbClr val="231F89"/>
                </a:solidFill>
                <a:latin typeface="Verdana"/>
              </a:rPr>
              <a:t>Procurement of the Sentinel-5P X-band acquisition service for the routine phase </a:t>
            </a:r>
            <a:r>
              <a:rPr lang="en-US" kern="1200" dirty="0" smtClean="0">
                <a:solidFill>
                  <a:srgbClr val="231F89"/>
                </a:solidFill>
                <a:latin typeface="Verdana"/>
              </a:rPr>
              <a:t>are being </a:t>
            </a:r>
            <a:r>
              <a:rPr lang="en-US" kern="1200" dirty="0" err="1">
                <a:solidFill>
                  <a:srgbClr val="231F89"/>
                </a:solidFill>
                <a:latin typeface="Verdana"/>
              </a:rPr>
              <a:t>finalised</a:t>
            </a:r>
            <a:endParaRPr lang="en-US" kern="1200" dirty="0">
              <a:solidFill>
                <a:srgbClr val="231F89"/>
              </a:solidFill>
              <a:latin typeface="Verdana"/>
            </a:endParaRP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endParaRPr lang="en-US" kern="1200" dirty="0">
              <a:solidFill>
                <a:srgbClr val="231F89"/>
              </a:solidFill>
              <a:latin typeface="Verdana"/>
            </a:endParaRPr>
          </a:p>
          <a:p>
            <a:pPr marL="0" indent="0" algn="just" defTabSz="914400" rtl="0" fontAlgn="base">
              <a:spcBef>
                <a:spcPts val="300"/>
              </a:spcBef>
              <a:spcAft>
                <a:spcPts val="300"/>
              </a:spcAft>
              <a:defRPr/>
            </a:pPr>
            <a:endParaRPr lang="en-US" b="1" u="sng" kern="1200" dirty="0">
              <a:solidFill>
                <a:srgbClr val="231F89"/>
              </a:solidFill>
              <a:latin typeface="Verdana"/>
            </a:endParaRPr>
          </a:p>
          <a:p>
            <a:pPr marL="0" indent="0" algn="just" defTabSz="914400" rtl="0" fontAlgn="base">
              <a:spcBef>
                <a:spcPts val="300"/>
              </a:spcBef>
              <a:spcAft>
                <a:spcPts val="300"/>
              </a:spcAft>
              <a:defRPr/>
            </a:pPr>
            <a:endParaRPr lang="en-US" b="1" u="sng" kern="1200" dirty="0">
              <a:solidFill>
                <a:srgbClr val="231F89"/>
              </a:solidFill>
              <a:latin typeface="Verdana"/>
            </a:endParaRPr>
          </a:p>
          <a:p>
            <a:pPr marL="0" indent="0" algn="just" defTabSz="914400" rtl="0" fontAlgn="base">
              <a:spcBef>
                <a:spcPts val="300"/>
              </a:spcBef>
              <a:spcAft>
                <a:spcPts val="300"/>
              </a:spcAft>
              <a:defRPr/>
            </a:pPr>
            <a:endParaRPr lang="en-US" b="1" u="sng" kern="1200" dirty="0">
              <a:solidFill>
                <a:srgbClr val="231F89"/>
              </a:solidFill>
              <a:latin typeface="Verdana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421" y="1679742"/>
            <a:ext cx="3516740" cy="2002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798165" y="3970219"/>
            <a:ext cx="799288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1028700" indent="-28575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marL="0" indent="0" algn="just" defTabSz="914400" rtl="0" fontAlgn="base">
              <a:spcBef>
                <a:spcPts val="300"/>
              </a:spcBef>
              <a:spcAft>
                <a:spcPts val="300"/>
              </a:spcAft>
              <a:defRPr/>
            </a:pPr>
            <a:endParaRPr lang="en-US" b="1" u="sng" kern="1200" dirty="0">
              <a:solidFill>
                <a:srgbClr val="231F89"/>
              </a:solidFill>
              <a:latin typeface="Verdana"/>
            </a:endParaRPr>
          </a:p>
          <a:p>
            <a:pPr algn="just" defTabSz="914400" rtl="0" fontAlgn="base">
              <a:spcBef>
                <a:spcPct val="0"/>
              </a:spcBef>
              <a:spcAft>
                <a:spcPct val="0"/>
              </a:spcAft>
              <a:buFont typeface="Wingdings" charset="0"/>
              <a:buChar char="Ø"/>
              <a:defRPr/>
            </a:pPr>
            <a:r>
              <a:rPr lang="en-US" b="1" kern="1200" dirty="0" smtClean="0">
                <a:solidFill>
                  <a:srgbClr val="231F89"/>
                </a:solidFill>
                <a:latin typeface="Verdana"/>
              </a:rPr>
              <a:t>S-5P </a:t>
            </a:r>
            <a:r>
              <a:rPr lang="en-US" b="1" kern="1200" dirty="0">
                <a:solidFill>
                  <a:srgbClr val="231F89"/>
                </a:solidFill>
                <a:latin typeface="Verdana"/>
              </a:rPr>
              <a:t>Ground Segment </a:t>
            </a: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kern="1200" dirty="0" smtClean="0">
                <a:solidFill>
                  <a:srgbClr val="231F89"/>
                </a:solidFill>
                <a:latin typeface="Verdana"/>
              </a:rPr>
              <a:t>The Ground </a:t>
            </a:r>
            <a:r>
              <a:rPr lang="en-US" kern="1200" dirty="0">
                <a:solidFill>
                  <a:srgbClr val="231F89"/>
                </a:solidFill>
                <a:latin typeface="Verdana"/>
              </a:rPr>
              <a:t>Segment </a:t>
            </a:r>
            <a:r>
              <a:rPr lang="en-US" kern="1200" dirty="0" smtClean="0">
                <a:solidFill>
                  <a:srgbClr val="231F89"/>
                </a:solidFill>
                <a:latin typeface="Verdana"/>
              </a:rPr>
              <a:t>is ready </a:t>
            </a:r>
            <a:r>
              <a:rPr lang="en-US" kern="1200" dirty="0">
                <a:solidFill>
                  <a:srgbClr val="231F89"/>
                </a:solidFill>
                <a:latin typeface="Verdana"/>
              </a:rPr>
              <a:t>to support launch. Payload Data Ground Segment (PDGS) upgrade to support routine operations is being </a:t>
            </a:r>
            <a:r>
              <a:rPr lang="en-US" kern="1200" dirty="0" smtClean="0">
                <a:solidFill>
                  <a:srgbClr val="231F89"/>
                </a:solidFill>
                <a:latin typeface="Verdana"/>
              </a:rPr>
              <a:t>completed.</a:t>
            </a:r>
            <a:endParaRPr lang="en-US" kern="1200" dirty="0">
              <a:solidFill>
                <a:srgbClr val="231F89"/>
              </a:solidFill>
              <a:latin typeface="Verdana"/>
            </a:endParaRP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kern="1200" dirty="0">
                <a:solidFill>
                  <a:srgbClr val="231F89"/>
                </a:solidFill>
                <a:latin typeface="Verdana"/>
              </a:rPr>
              <a:t>Access to the Sentinel-5P core products will be managed by ESA using the same approach as for the other Sentinels. All core products will be made available </a:t>
            </a:r>
            <a:r>
              <a:rPr lang="en-US" b="1" kern="1200" dirty="0" smtClean="0">
                <a:solidFill>
                  <a:srgbClr val="231F89"/>
                </a:solidFill>
                <a:latin typeface="Verdana"/>
              </a:rPr>
              <a:t>to </a:t>
            </a:r>
            <a:r>
              <a:rPr lang="en-US" b="1" kern="1200" dirty="0">
                <a:solidFill>
                  <a:srgbClr val="231F89"/>
                </a:solidFill>
                <a:latin typeface="Verdana"/>
              </a:rPr>
              <a:t>all users in Near-Real Time and Non-Time Critical</a:t>
            </a:r>
            <a:r>
              <a:rPr lang="en-US" kern="1200" dirty="0">
                <a:solidFill>
                  <a:srgbClr val="231F89"/>
                </a:solidFill>
                <a:latin typeface="Verdana"/>
              </a:rPr>
              <a:t> </a:t>
            </a:r>
            <a:r>
              <a:rPr lang="en-US" kern="1200" dirty="0" smtClean="0">
                <a:solidFill>
                  <a:srgbClr val="231F89"/>
                </a:solidFill>
                <a:latin typeface="Verdana"/>
              </a:rPr>
              <a:t>(</a:t>
            </a:r>
            <a:r>
              <a:rPr lang="en-US" kern="1200" dirty="0">
                <a:solidFill>
                  <a:srgbClr val="231F89"/>
                </a:solidFill>
                <a:latin typeface="Verdana"/>
              </a:rPr>
              <a:t>Level 1 and Level 2</a:t>
            </a:r>
            <a:r>
              <a:rPr lang="en-US" kern="1200" dirty="0" smtClean="0">
                <a:solidFill>
                  <a:srgbClr val="231F89"/>
                </a:solidFill>
                <a:latin typeface="Verdana"/>
              </a:rPr>
              <a:t>).</a:t>
            </a:r>
            <a:endParaRPr lang="en-US" kern="1200" dirty="0">
              <a:solidFill>
                <a:srgbClr val="231F89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7299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Sentinels</a:t>
            </a:r>
            <a:r>
              <a:rPr lang="de-DE" dirty="0" smtClean="0"/>
              <a:t> Dashboard</a:t>
            </a:r>
            <a:endParaRPr lang="de-DE" dirty="0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827584" y="644695"/>
            <a:ext cx="7992888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1028700" indent="-28575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kern="1200" dirty="0" smtClean="0">
                <a:solidFill>
                  <a:srgbClr val="231F89"/>
                </a:solidFill>
                <a:latin typeface="Verdana"/>
              </a:rPr>
              <a:t>The </a:t>
            </a:r>
            <a:r>
              <a:rPr lang="en-US" b="1" kern="1200" dirty="0">
                <a:solidFill>
                  <a:srgbClr val="231F89"/>
                </a:solidFill>
                <a:latin typeface="Verdana"/>
              </a:rPr>
              <a:t>Sentinel Dashboard </a:t>
            </a:r>
            <a:r>
              <a:rPr lang="en-US" kern="1200" dirty="0">
                <a:solidFill>
                  <a:srgbClr val="231F89"/>
                </a:solidFill>
                <a:latin typeface="Verdana"/>
              </a:rPr>
              <a:t>represents a novel concept to communicate with stakeholders the operations status of the Sentinel missions </a:t>
            </a:r>
            <a:r>
              <a:rPr lang="en-US" b="1" kern="1200" dirty="0">
                <a:solidFill>
                  <a:srgbClr val="231F89"/>
                </a:solidFill>
                <a:latin typeface="Verdana"/>
              </a:rPr>
              <a:t>in real time</a:t>
            </a: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kern="1200" dirty="0">
                <a:solidFill>
                  <a:srgbClr val="231F89"/>
                </a:solidFill>
                <a:latin typeface="Verdana"/>
              </a:rPr>
              <a:t>It includes provision of system availability, data access performance and user statistics. Easily accessible online and via mobile devices</a:t>
            </a:r>
          </a:p>
          <a:p>
            <a:pPr algn="just" defTabSz="914400" rtl="0" fontAlgn="base">
              <a:spcBef>
                <a:spcPts val="300"/>
              </a:spcBef>
              <a:spcAft>
                <a:spcPts val="300"/>
              </a:spcAft>
              <a:buFont typeface="Arial"/>
              <a:buChar char="•"/>
              <a:defRPr/>
            </a:pPr>
            <a:r>
              <a:rPr lang="en-US" kern="1200" dirty="0">
                <a:solidFill>
                  <a:srgbClr val="231F89"/>
                </a:solidFill>
                <a:latin typeface="Verdana"/>
              </a:rPr>
              <a:t>First version released on 17 February 2017. Evolutions scheduled for </a:t>
            </a:r>
            <a:r>
              <a:rPr lang="en-US" kern="1200" dirty="0" smtClean="0">
                <a:solidFill>
                  <a:srgbClr val="231F89"/>
                </a:solidFill>
                <a:latin typeface="Verdana"/>
              </a:rPr>
              <a:t>Q3</a:t>
            </a:r>
            <a:r>
              <a:rPr lang="en-US" kern="1200" smtClean="0">
                <a:solidFill>
                  <a:srgbClr val="231F89"/>
                </a:solidFill>
                <a:latin typeface="Verdana"/>
              </a:rPr>
              <a:t>, introducing new </a:t>
            </a:r>
            <a:r>
              <a:rPr lang="en-US" kern="1200" dirty="0">
                <a:solidFill>
                  <a:srgbClr val="231F89"/>
                </a:solidFill>
                <a:latin typeface="Verdana"/>
              </a:rPr>
              <a:t>features and responding to </a:t>
            </a:r>
            <a:r>
              <a:rPr lang="en-US" kern="1200" dirty="0" smtClean="0">
                <a:solidFill>
                  <a:srgbClr val="231F89"/>
                </a:solidFill>
                <a:latin typeface="Verdana"/>
              </a:rPr>
              <a:t>feedback.</a:t>
            </a:r>
            <a:endParaRPr lang="en-US" kern="1200" dirty="0">
              <a:solidFill>
                <a:srgbClr val="231F89"/>
              </a:solidFill>
              <a:latin typeface="Verdana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33" y="3012057"/>
            <a:ext cx="3157911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471" y="2652924"/>
            <a:ext cx="4020418" cy="390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798" y="2709249"/>
            <a:ext cx="1784034" cy="4128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90773" y="6319617"/>
            <a:ext cx="2376264" cy="3077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 defTabSz="914400" rtl="0"/>
            <a:r>
              <a:rPr lang="en-GB" sz="1400" kern="1200" dirty="0">
                <a:solidFill>
                  <a:prstClr val="white"/>
                </a:solidFill>
              </a:rPr>
              <a:t>S</a:t>
            </a:r>
            <a:r>
              <a:rPr lang="en-GB" sz="1400" kern="1200" dirty="0" smtClean="0">
                <a:solidFill>
                  <a:prstClr val="white"/>
                </a:solidFill>
              </a:rPr>
              <a:t>tatistics from 5 April 2017</a:t>
            </a:r>
            <a:endParaRPr lang="en-GB" sz="1400" kern="1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30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3"/>
          </p:nvPr>
        </p:nvSpPr>
        <p:spPr>
          <a:xfrm>
            <a:off x="2569823" y="3264429"/>
            <a:ext cx="4680520" cy="1536171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de-DE" sz="3200" b="1" dirty="0" smtClean="0"/>
              <a:t>Copernicus Data Access </a:t>
            </a:r>
            <a:r>
              <a:rPr lang="de-DE" sz="3200" b="1" dirty="0" err="1" smtClean="0"/>
              <a:t>and</a:t>
            </a:r>
            <a:r>
              <a:rPr lang="de-DE" sz="3200" b="1" dirty="0" smtClean="0"/>
              <a:t> Dissemination</a:t>
            </a:r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253847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861661"/>
            <a:ext cx="7344816" cy="59963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1500" dirty="0" err="1"/>
              <a:t>Sentinels</a:t>
            </a:r>
            <a:r>
              <a:rPr lang="es-ES" sz="1500" dirty="0"/>
              <a:t> </a:t>
            </a:r>
            <a:r>
              <a:rPr lang="es-ES" sz="1500" dirty="0" smtClean="0"/>
              <a:t>Data </a:t>
            </a:r>
            <a:r>
              <a:rPr lang="es-ES" sz="1500" dirty="0" err="1" smtClean="0"/>
              <a:t>Distribution</a:t>
            </a:r>
            <a:r>
              <a:rPr lang="es-ES" sz="1500" dirty="0" smtClean="0"/>
              <a:t> - </a:t>
            </a:r>
            <a:r>
              <a:rPr lang="es-ES" sz="1500" dirty="0" err="1" smtClean="0"/>
              <a:t>Configuration</a:t>
            </a:r>
            <a:endParaRPr lang="en-US" sz="1500" dirty="0"/>
          </a:p>
        </p:txBody>
      </p:sp>
      <p:sp>
        <p:nvSpPr>
          <p:cNvPr id="94" name="TextBox 91"/>
          <p:cNvSpPr txBox="1"/>
          <p:nvPr/>
        </p:nvSpPr>
        <p:spPr>
          <a:xfrm>
            <a:off x="4644012" y="6117299"/>
            <a:ext cx="1930655" cy="338552"/>
          </a:xfrm>
          <a:prstGeom prst="rect">
            <a:avLst/>
          </a:prstGeom>
          <a:solidFill>
            <a:srgbClr val="CCFFCC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45719" tIns="45719" rIns="45719" bIns="45719" spcCol="38100">
            <a:spAutoFit/>
          </a:bodyPr>
          <a:lstStyle/>
          <a:p>
            <a:pPr algn="l" rtl="0" latinLnBrk="1" hangingPunct="0">
              <a:defRPr/>
            </a:pPr>
            <a:r>
              <a:rPr lang="en-US" sz="1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Statistics: 5</a:t>
            </a:r>
            <a:r>
              <a:rPr lang="en-US" sz="16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April 2017</a:t>
            </a:r>
            <a:endParaRPr lang="en-US" sz="16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64362"/>
            <a:ext cx="1619672" cy="13008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58474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704" y="356661"/>
            <a:ext cx="8276296" cy="384043"/>
          </a:xfrm>
        </p:spPr>
        <p:txBody>
          <a:bodyPr/>
          <a:lstStyle/>
          <a:p>
            <a:r>
              <a:rPr lang="es-ES" sz="1600" dirty="0" err="1"/>
              <a:t>Sentinels</a:t>
            </a:r>
            <a:r>
              <a:rPr lang="es-ES" sz="1600" dirty="0"/>
              <a:t> </a:t>
            </a:r>
            <a:r>
              <a:rPr lang="es-ES" sz="1600" dirty="0" smtClean="0"/>
              <a:t>Data </a:t>
            </a:r>
            <a:r>
              <a:rPr lang="es-ES" sz="1600" dirty="0" err="1" smtClean="0"/>
              <a:t>Distribution</a:t>
            </a:r>
            <a:r>
              <a:rPr lang="es-ES" sz="1600" dirty="0" smtClean="0"/>
              <a:t> – </a:t>
            </a:r>
            <a:r>
              <a:rPr lang="es-ES" sz="1600" dirty="0" err="1" smtClean="0"/>
              <a:t>User</a:t>
            </a:r>
            <a:r>
              <a:rPr lang="es-ES" sz="1600" dirty="0" smtClean="0"/>
              <a:t> </a:t>
            </a:r>
            <a:r>
              <a:rPr lang="es-ES" sz="1600" dirty="0" err="1" smtClean="0"/>
              <a:t>Registration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932726"/>
            <a:ext cx="6876504" cy="5475929"/>
          </a:xfrm>
          <a:prstGeom prst="rect">
            <a:avLst/>
          </a:prstGeom>
        </p:spPr>
      </p:pic>
      <p:sp>
        <p:nvSpPr>
          <p:cNvPr id="4" name="TextBox 91"/>
          <p:cNvSpPr txBox="1"/>
          <p:nvPr/>
        </p:nvSpPr>
        <p:spPr>
          <a:xfrm>
            <a:off x="2699792" y="932726"/>
            <a:ext cx="3096344" cy="584773"/>
          </a:xfrm>
          <a:prstGeom prst="rect">
            <a:avLst/>
          </a:prstGeom>
          <a:solidFill>
            <a:srgbClr val="CCFFCC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>
            <a:spAutoFit/>
          </a:bodyPr>
          <a:lstStyle/>
          <a:p>
            <a:pPr algn="ctr" rtl="0" latinLnBrk="1" hangingPunct="0">
              <a:defRPr/>
            </a:pPr>
            <a:r>
              <a:rPr lang="en-US" sz="1600" b="1" i="1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73,179 self-registered </a:t>
            </a:r>
          </a:p>
          <a:p>
            <a:pPr algn="ctr" rtl="0" latinLnBrk="1" hangingPunct="0">
              <a:defRPr/>
            </a:pPr>
            <a:r>
              <a:rPr lang="en-US" sz="1600" b="1" i="1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unique users </a:t>
            </a:r>
            <a:r>
              <a:rPr lang="en-US" sz="1200" i="1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(status 5 April 2017)</a:t>
            </a:r>
            <a:endParaRPr lang="en-US" sz="1200" i="1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40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1600" dirty="0"/>
              <a:t>Sentinel-1: Data </a:t>
            </a:r>
            <a:r>
              <a:rPr lang="es-ES" sz="1600" dirty="0" err="1" smtClean="0"/>
              <a:t>Distribution</a:t>
            </a:r>
            <a:r>
              <a:rPr lang="es-ES" sz="1600" dirty="0" smtClean="0"/>
              <a:t> </a:t>
            </a:r>
            <a:r>
              <a:rPr lang="es-ES" sz="1600" dirty="0" err="1" smtClean="0"/>
              <a:t>Statistics</a:t>
            </a:r>
            <a:endParaRPr lang="en-US" sz="1600" dirty="0"/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0812"/>
            <a:ext cx="4641308" cy="432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1187624" y="836714"/>
            <a:ext cx="7128594" cy="5668030"/>
            <a:chOff x="250825" y="836613"/>
            <a:chExt cx="8353425" cy="5216954"/>
          </a:xfrm>
        </p:grpSpPr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250825" y="836613"/>
              <a:ext cx="5041900" cy="538237"/>
            </a:xfrm>
            <a:prstGeom prst="rect">
              <a:avLst/>
            </a:prstGeom>
            <a:solidFill>
              <a:srgbClr val="B9CDE5">
                <a:alpha val="67842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39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 defTabSz="914400" rtl="0">
                <a:defRPr/>
              </a:pPr>
              <a:r>
                <a:rPr lang="en-GB" sz="1600" b="1" i="1" kern="1200" dirty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Approx. 1.6 million products were downloaded during Q4-2016 (2.7 PB of data)</a:t>
              </a:r>
              <a:endParaRPr lang="en-GB" sz="1600" i="1" kern="12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TextBox 6"/>
            <p:cNvSpPr txBox="1">
              <a:spLocks noChangeArrowheads="1"/>
            </p:cNvSpPr>
            <p:nvPr/>
          </p:nvSpPr>
          <p:spPr bwMode="auto">
            <a:xfrm>
              <a:off x="3419475" y="5373688"/>
              <a:ext cx="5184775" cy="679879"/>
            </a:xfrm>
            <a:prstGeom prst="rect">
              <a:avLst/>
            </a:prstGeom>
            <a:solidFill>
              <a:srgbClr val="CCFFCC">
                <a:alpha val="67842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39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 defTabSz="914400" rtl="0">
                <a:defRPr/>
              </a:pPr>
              <a:r>
                <a:rPr lang="en-GB" sz="1400" b="1" i="1" kern="1200" dirty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Exploitation ratio -  1:10</a:t>
              </a:r>
            </a:p>
            <a:p>
              <a:pPr algn="ctr" defTabSz="914400" rtl="0">
                <a:defRPr/>
              </a:pPr>
              <a:r>
                <a:rPr lang="en-GB" sz="1400" i="1" kern="1200" dirty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on average each product published has been</a:t>
              </a:r>
            </a:p>
            <a:p>
              <a:pPr algn="ctr" defTabSz="914400" rtl="0">
                <a:defRPr/>
              </a:pPr>
              <a:r>
                <a:rPr lang="en-GB" sz="1400" i="1" kern="1200" dirty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 downloaded 10 times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116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1600" dirty="0"/>
              <a:t>Sentinel-2: Data </a:t>
            </a:r>
            <a:r>
              <a:rPr lang="es-ES" sz="1600" dirty="0" err="1" smtClean="0"/>
              <a:t>Distribution</a:t>
            </a:r>
            <a:r>
              <a:rPr lang="es-ES" sz="1600" dirty="0" smtClean="0"/>
              <a:t> </a:t>
            </a:r>
            <a:r>
              <a:rPr lang="es-ES" sz="1600" dirty="0" err="1"/>
              <a:t>Statistics</a:t>
            </a:r>
            <a:endParaRPr lang="en-US" sz="1600" dirty="0"/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590" y="1793448"/>
            <a:ext cx="4721736" cy="44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1691680" y="836713"/>
            <a:ext cx="6798006" cy="5635207"/>
            <a:chOff x="179066" y="908873"/>
            <a:chExt cx="8372223" cy="4729648"/>
          </a:xfrm>
        </p:grpSpPr>
        <p:sp>
          <p:nvSpPr>
            <p:cNvPr id="6" name="TextBox 5"/>
            <p:cNvSpPr txBox="1">
              <a:spLocks noChangeArrowheads="1"/>
            </p:cNvSpPr>
            <p:nvPr/>
          </p:nvSpPr>
          <p:spPr bwMode="auto">
            <a:xfrm>
              <a:off x="179066" y="908873"/>
              <a:ext cx="5111945" cy="490804"/>
            </a:xfrm>
            <a:prstGeom prst="rect">
              <a:avLst/>
            </a:prstGeom>
            <a:solidFill>
              <a:srgbClr val="B9CDE5">
                <a:alpha val="94901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39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 defTabSz="914400" rtl="0">
                <a:defRPr/>
              </a:pPr>
              <a:r>
                <a:rPr lang="en-GB" sz="1600" b="1" i="1" kern="1200" dirty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Approx. 2,7 million products were downloaded during Q4-2016 (1,75PB of data)</a:t>
              </a:r>
              <a:endParaRPr lang="en-GB" sz="1600" i="1" kern="12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" name="TextBox 6"/>
            <p:cNvSpPr txBox="1">
              <a:spLocks noChangeArrowheads="1"/>
            </p:cNvSpPr>
            <p:nvPr/>
          </p:nvSpPr>
          <p:spPr bwMode="auto">
            <a:xfrm>
              <a:off x="4879261" y="5018558"/>
              <a:ext cx="3672028" cy="619963"/>
            </a:xfrm>
            <a:prstGeom prst="rect">
              <a:avLst/>
            </a:prstGeom>
            <a:solidFill>
              <a:srgbClr val="CCFFCC">
                <a:alpha val="67842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39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 defTabSz="914400" rtl="0">
                <a:defRPr/>
              </a:pPr>
              <a:r>
                <a:rPr lang="en-GB" sz="1400" b="1" i="1" kern="1200" dirty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Exploitation ratio -  1:10</a:t>
              </a:r>
            </a:p>
            <a:p>
              <a:pPr algn="ctr" defTabSz="914400" rtl="0">
                <a:defRPr/>
              </a:pPr>
              <a:r>
                <a:rPr lang="en-GB" sz="1400" i="1" kern="1200" dirty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on average each product published has been downloaded 10 times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128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1600" dirty="0"/>
              <a:t>Sentinel</a:t>
            </a:r>
            <a:r>
              <a:rPr lang="es-ES" sz="1600" dirty="0" smtClean="0"/>
              <a:t>-3: </a:t>
            </a:r>
            <a:r>
              <a:rPr lang="es-ES" sz="1600" dirty="0"/>
              <a:t>Data </a:t>
            </a:r>
            <a:r>
              <a:rPr lang="es-ES" sz="1600" dirty="0" err="1" smtClean="0"/>
              <a:t>Distribution</a:t>
            </a:r>
            <a:r>
              <a:rPr lang="es-ES" sz="1600" dirty="0" smtClean="0"/>
              <a:t> </a:t>
            </a:r>
            <a:r>
              <a:rPr lang="es-ES" sz="1600" dirty="0" err="1"/>
              <a:t>Statistics</a:t>
            </a:r>
            <a:endParaRPr lang="en-US" sz="1600" dirty="0"/>
          </a:p>
        </p:txBody>
      </p:sp>
      <p:pic>
        <p:nvPicPr>
          <p:cNvPr id="5" name="Picture 8" descr="Screen Shot 2017-01-24 at 07.57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08790"/>
            <a:ext cx="4879828" cy="491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2"/>
          <p:cNvGrpSpPr>
            <a:grpSpLocks/>
          </p:cNvGrpSpPr>
          <p:nvPr/>
        </p:nvGrpSpPr>
        <p:grpSpPr bwMode="auto">
          <a:xfrm>
            <a:off x="1259637" y="932724"/>
            <a:ext cx="6985471" cy="5234170"/>
            <a:chOff x="179066" y="908873"/>
            <a:chExt cx="8425184" cy="5270761"/>
          </a:xfrm>
        </p:grpSpPr>
        <p:sp>
          <p:nvSpPr>
            <p:cNvPr id="7" name="TextBox 6"/>
            <p:cNvSpPr txBox="1">
              <a:spLocks noChangeArrowheads="1"/>
            </p:cNvSpPr>
            <p:nvPr/>
          </p:nvSpPr>
          <p:spPr bwMode="auto">
            <a:xfrm>
              <a:off x="179066" y="908873"/>
              <a:ext cx="5112570" cy="588863"/>
            </a:xfrm>
            <a:prstGeom prst="rect">
              <a:avLst/>
            </a:prstGeom>
            <a:solidFill>
              <a:srgbClr val="B9CDE5">
                <a:alpha val="94901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39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 defTabSz="914400" rtl="0">
                <a:defRPr/>
              </a:pPr>
              <a:r>
                <a:rPr lang="en-GB" sz="1600" b="1" i="1" kern="1200" dirty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Approx. 344,000 products were downloaded during Q4-2016 (175 TB of data)</a:t>
              </a:r>
              <a:endParaRPr lang="en-GB" sz="1600" i="1" kern="1200" dirty="0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8" name="TextBox 7"/>
            <p:cNvSpPr txBox="1">
              <a:spLocks noChangeArrowheads="1"/>
            </p:cNvSpPr>
            <p:nvPr/>
          </p:nvSpPr>
          <p:spPr bwMode="auto">
            <a:xfrm>
              <a:off x="4715459" y="5373821"/>
              <a:ext cx="3888791" cy="805813"/>
            </a:xfrm>
            <a:prstGeom prst="rect">
              <a:avLst/>
            </a:prstGeom>
            <a:solidFill>
              <a:srgbClr val="CCFFCC">
                <a:alpha val="67842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39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 defTabSz="914400" rtl="0">
                <a:defRPr/>
              </a:pPr>
              <a:r>
                <a:rPr lang="en-GB" b="1" i="1" kern="1200" dirty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Exploitation ratio -  1:6</a:t>
              </a:r>
            </a:p>
            <a:p>
              <a:pPr algn="ctr" defTabSz="914400" rtl="0">
                <a:defRPr/>
              </a:pPr>
              <a:r>
                <a:rPr lang="en-GB" sz="1400" i="1" kern="1200" dirty="0">
                  <a:solidFill>
                    <a:prstClr val="black"/>
                  </a:solidFill>
                  <a:latin typeface="Calibri"/>
                  <a:ea typeface="ＭＳ Ｐゴシック" charset="0"/>
                  <a:cs typeface="ＭＳ Ｐゴシック" charset="0"/>
                </a:rPr>
                <a:t>on average each product published has been downloaded 6 times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08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704" y="356661"/>
            <a:ext cx="8024776" cy="384043"/>
          </a:xfrm>
        </p:spPr>
        <p:txBody>
          <a:bodyPr/>
          <a:lstStyle/>
          <a:p>
            <a:r>
              <a:rPr lang="en-US" sz="1600" dirty="0"/>
              <a:t>Sentinels Data </a:t>
            </a:r>
            <a:r>
              <a:rPr lang="en-US" sz="1600" dirty="0" smtClean="0"/>
              <a:t>Distribution – Global View</a:t>
            </a:r>
            <a:endParaRPr lang="en-US" sz="1600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0475602"/>
              </p:ext>
            </p:extLst>
          </p:nvPr>
        </p:nvGraphicFramePr>
        <p:xfrm>
          <a:off x="683573" y="1124745"/>
          <a:ext cx="6012235" cy="2688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Document" r:id="rId4" imgW="6286500" imgH="2108200" progId="Word.Document.12">
                  <p:embed/>
                </p:oleObj>
              </mc:Choice>
              <mc:Fallback>
                <p:oleObj name="Document" r:id="rId4" imgW="6286500" imgH="2108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3573" y="1124745"/>
                        <a:ext cx="6012235" cy="26882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1"/>
          <p:cNvGrpSpPr>
            <a:grpSpLocks/>
          </p:cNvGrpSpPr>
          <p:nvPr/>
        </p:nvGrpSpPr>
        <p:grpSpPr bwMode="auto">
          <a:xfrm>
            <a:off x="5724129" y="932723"/>
            <a:ext cx="3599358" cy="2770544"/>
            <a:chOff x="848961" y="846153"/>
            <a:chExt cx="8249025" cy="524714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duotone>
                <a:srgbClr val="C1C2BE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961" y="1394563"/>
              <a:ext cx="7626138" cy="4698733"/>
            </a:xfrm>
            <a:prstGeom prst="rect">
              <a:avLst/>
            </a:prstGeom>
          </p:spPr>
        </p:pic>
        <p:sp>
          <p:nvSpPr>
            <p:cNvPr id="9" name="Rectangle 65"/>
            <p:cNvSpPr>
              <a:spLocks noChangeArrowheads="1"/>
            </p:cNvSpPr>
            <p:nvPr/>
          </p:nvSpPr>
          <p:spPr bwMode="auto">
            <a:xfrm>
              <a:off x="1300786" y="2469561"/>
              <a:ext cx="2362967" cy="1224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defTabSz="914400" rtl="0"/>
              <a:r>
                <a:rPr lang="en-US" kern="1200">
                  <a:solidFill>
                    <a:srgbClr val="008000"/>
                  </a:solidFill>
                  <a:latin typeface="Avenir LT Std 45 Book" charset="0"/>
                  <a:ea typeface="+mn-ea"/>
                  <a:cs typeface="+mn-cs"/>
                </a:rPr>
                <a:t>North </a:t>
              </a:r>
            </a:p>
            <a:p>
              <a:pPr algn="ctr" defTabSz="914400" rtl="0"/>
              <a:r>
                <a:rPr lang="en-US" kern="1200">
                  <a:solidFill>
                    <a:srgbClr val="008000"/>
                  </a:solidFill>
                  <a:latin typeface="Avenir LT Std 45 Book" charset="0"/>
                  <a:ea typeface="+mn-ea"/>
                  <a:cs typeface="+mn-cs"/>
                </a:rPr>
                <a:t>America</a:t>
              </a:r>
              <a:endParaRPr lang="en-GB" kern="1200">
                <a:solidFill>
                  <a:srgbClr val="008000"/>
                </a:solidFill>
                <a:latin typeface="Avenir LT Std 45 Book" charset="0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38358" y="4512007"/>
              <a:ext cx="2362967" cy="12240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4400" rtl="0">
                <a:defRPr/>
              </a:pPr>
              <a:r>
                <a:rPr lang="en-US" kern="1200" dirty="0">
                  <a:solidFill>
                    <a:srgbClr val="69AADC">
                      <a:lumMod val="50000"/>
                    </a:srgbClr>
                  </a:solidFill>
                  <a:latin typeface="Avenir LT Std 45 Book" pitchFamily="34" charset="0"/>
                  <a:ea typeface="ＭＳ Ｐゴシック" charset="0"/>
                  <a:cs typeface="ＭＳ Ｐゴシック" charset="0"/>
                </a:rPr>
                <a:t>South </a:t>
              </a:r>
            </a:p>
            <a:p>
              <a:pPr algn="ctr" defTabSz="914400" rtl="0">
                <a:defRPr/>
              </a:pPr>
              <a:r>
                <a:rPr lang="en-US" kern="1200" dirty="0">
                  <a:solidFill>
                    <a:srgbClr val="69AADC">
                      <a:lumMod val="50000"/>
                    </a:srgbClr>
                  </a:solidFill>
                  <a:latin typeface="Avenir LT Std 45 Book" pitchFamily="34" charset="0"/>
                  <a:ea typeface="ＭＳ Ｐゴシック" charset="0"/>
                  <a:cs typeface="ＭＳ Ｐゴシック" charset="0"/>
                </a:rPr>
                <a:t>America</a:t>
              </a:r>
              <a:endParaRPr lang="en-GB" kern="1200" dirty="0">
                <a:solidFill>
                  <a:srgbClr val="69AADC">
                    <a:lumMod val="50000"/>
                  </a:srgbClr>
                </a:solidFill>
                <a:latin typeface="Avenir LT Std 45 Book" pitchFamily="34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duotone>
                <a:srgbClr val="0098DB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1987" y="4659008"/>
              <a:ext cx="199046" cy="27388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68"/>
            <p:cNvSpPr txBox="1">
              <a:spLocks noChangeArrowheads="1"/>
            </p:cNvSpPr>
            <p:nvPr/>
          </p:nvSpPr>
          <p:spPr bwMode="auto">
            <a:xfrm>
              <a:off x="7682091" y="4284753"/>
              <a:ext cx="1187363" cy="699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algn="l" defTabSz="914400" rtl="0" eaLnBrk="1" hangingPunct="1"/>
              <a:r>
                <a:rPr lang="en-US" sz="1800" kern="1200">
                  <a:solidFill>
                    <a:srgbClr val="660066"/>
                  </a:solidFill>
                  <a:latin typeface="Avenir LT Std 45 Book" charset="0"/>
                </a:rPr>
                <a:t>2%</a:t>
              </a:r>
              <a:endParaRPr lang="en-GB" sz="1800" kern="1200">
                <a:solidFill>
                  <a:srgbClr val="660066"/>
                </a:solidFill>
                <a:latin typeface="Avenir LT Std 45 Book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duotone>
                <a:srgbClr val="0098DB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297" y="846153"/>
              <a:ext cx="1380585" cy="18996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TextBox 70"/>
            <p:cNvSpPr txBox="1">
              <a:spLocks noChangeArrowheads="1"/>
            </p:cNvSpPr>
            <p:nvPr/>
          </p:nvSpPr>
          <p:spPr bwMode="auto">
            <a:xfrm>
              <a:off x="4656909" y="3280688"/>
              <a:ext cx="1187363" cy="699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0"/>
                  <a:cs typeface="MS PGothic" charset="0"/>
                </a:defRPr>
              </a:lvl9pPr>
            </a:lstStyle>
            <a:p>
              <a:pPr algn="ctr" defTabSz="914400" rtl="0" eaLnBrk="1" hangingPunct="1"/>
              <a:r>
                <a:rPr lang="en-US" sz="1800" kern="1200" dirty="0">
                  <a:solidFill>
                    <a:srgbClr val="FF6600"/>
                  </a:solidFill>
                  <a:latin typeface="Avenir LT Std 45 Book" charset="0"/>
                </a:rPr>
                <a:t>6%</a:t>
              </a:r>
              <a:endParaRPr lang="en-GB" sz="1800" kern="1200" dirty="0">
                <a:solidFill>
                  <a:srgbClr val="FF6600"/>
                </a:solidFill>
                <a:latin typeface="Avenir LT Std 45 Book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duotone>
                <a:srgbClr val="0098DB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1719" y="4092171"/>
              <a:ext cx="581763" cy="80049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2884081" y="4088112"/>
              <a:ext cx="1580456" cy="6994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 defTabSz="914400" rtl="0">
                <a:defRPr/>
              </a:pPr>
              <a:r>
                <a:rPr lang="en-US" dirty="0">
                  <a:solidFill>
                    <a:srgbClr val="69AADC">
                      <a:lumMod val="50000"/>
                    </a:srgbClr>
                  </a:solidFill>
                  <a:latin typeface="Calibri"/>
                  <a:ea typeface="ＭＳ Ｐゴシック" charset="0"/>
                  <a:cs typeface="ＭＳ Ｐゴシック" charset="0"/>
                </a:rPr>
                <a:t>20%</a:t>
              </a:r>
              <a:r>
                <a:rPr lang="en-US" dirty="0">
                  <a:solidFill>
                    <a:sysClr val="windowText" lastClr="000000"/>
                  </a:solidFill>
                  <a:latin typeface="Calibri"/>
                  <a:ea typeface="ＭＳ Ｐゴシック" charset="0"/>
                  <a:cs typeface="ＭＳ Ｐゴシック" charset="0"/>
                </a:rPr>
                <a:t>  </a:t>
              </a:r>
              <a:endParaRPr lang="en-GB" dirty="0">
                <a:solidFill>
                  <a:sysClr val="windowText" lastClr="000000"/>
                </a:solidFill>
                <a:latin typeface="Avenir LT Std 45 Book" pitchFamily="34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Rectangle 73"/>
            <p:cNvSpPr>
              <a:spLocks noChangeArrowheads="1"/>
            </p:cNvSpPr>
            <p:nvPr/>
          </p:nvSpPr>
          <p:spPr bwMode="auto">
            <a:xfrm>
              <a:off x="6705626" y="4883605"/>
              <a:ext cx="2392360" cy="699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 defTabSz="914400" rtl="0"/>
              <a:r>
                <a:rPr lang="en-US" kern="1200" dirty="0">
                  <a:solidFill>
                    <a:srgbClr val="660066"/>
                  </a:solidFill>
                  <a:latin typeface="Avenir LT Std 45 Book" charset="0"/>
                  <a:ea typeface="+mn-ea"/>
                  <a:cs typeface="+mn-cs"/>
                </a:rPr>
                <a:t>Oceania</a:t>
              </a:r>
              <a:endParaRPr lang="en-GB" kern="1200" dirty="0">
                <a:solidFill>
                  <a:srgbClr val="660066"/>
                </a:solidFill>
                <a:latin typeface="Avenir LT Std 45 Book" charset="0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50820" y="1986078"/>
              <a:ext cx="1337988" cy="6994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 defTabSz="914400" rtl="0">
                <a:defRPr/>
              </a:pPr>
              <a:r>
                <a:rPr lang="en-US" dirty="0">
                  <a:solidFill>
                    <a:srgbClr val="953735"/>
                  </a:solidFill>
                  <a:latin typeface="Calibri"/>
                  <a:ea typeface="ＭＳ Ｐゴシック" charset="0"/>
                  <a:cs typeface="ＭＳ Ｐゴシック" charset="0"/>
                </a:rPr>
                <a:t>41%</a:t>
              </a:r>
              <a:endParaRPr lang="en-GB" dirty="0">
                <a:solidFill>
                  <a:srgbClr val="953735"/>
                </a:solidFill>
                <a:latin typeface="Avenir LT Std 45 Book" pitchFamily="34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duotone>
                <a:srgbClr val="0098DB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1800" y="2243246"/>
              <a:ext cx="531815" cy="73176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/>
            <p:cNvSpPr txBox="1"/>
            <p:nvPr/>
          </p:nvSpPr>
          <p:spPr>
            <a:xfrm>
              <a:off x="1814134" y="1922570"/>
              <a:ext cx="1459222" cy="6994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 defTabSz="914400" rtl="0">
                <a:defRPr/>
              </a:pPr>
              <a:r>
                <a:rPr lang="en-US" dirty="0">
                  <a:solidFill>
                    <a:srgbClr val="008000"/>
                  </a:solidFill>
                  <a:latin typeface="Calibri"/>
                  <a:ea typeface="ＭＳ Ｐゴシック" charset="0"/>
                  <a:cs typeface="ＭＳ Ｐゴシック" charset="0"/>
                </a:rPr>
                <a:t>11%</a:t>
              </a:r>
              <a:r>
                <a:rPr lang="en-US" dirty="0">
                  <a:solidFill>
                    <a:sysClr val="windowText" lastClr="000000"/>
                  </a:solidFill>
                  <a:latin typeface="Calibri"/>
                  <a:ea typeface="ＭＳ Ｐゴシック" charset="0"/>
                  <a:cs typeface="ＭＳ Ｐゴシック" charset="0"/>
                </a:rPr>
                <a:t> </a:t>
              </a:r>
              <a:endParaRPr lang="en-GB" dirty="0">
                <a:solidFill>
                  <a:sysClr val="windowText" lastClr="000000"/>
                </a:solidFill>
                <a:latin typeface="Avenir LT Std 45 Book" pitchFamily="34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duotone>
                <a:srgbClr val="0098DB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9902" y="3763453"/>
              <a:ext cx="260180" cy="3580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duotone>
                <a:srgbClr val="0098DB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576" y="1969140"/>
              <a:ext cx="621158" cy="85469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TextBox 22"/>
            <p:cNvSpPr txBox="1"/>
            <p:nvPr/>
          </p:nvSpPr>
          <p:spPr>
            <a:xfrm>
              <a:off x="6789220" y="2246447"/>
              <a:ext cx="1337988" cy="6994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 defTabSz="914400" rtl="0">
                <a:defRPr/>
              </a:pPr>
              <a:r>
                <a:rPr lang="en-US" dirty="0">
                  <a:solidFill>
                    <a:srgbClr val="FF0000"/>
                  </a:solidFill>
                  <a:latin typeface="Calibri"/>
                  <a:ea typeface="ＭＳ Ｐゴシック" charset="0"/>
                  <a:cs typeface="ＭＳ Ｐゴシック" charset="0"/>
                </a:rPr>
                <a:t>20%</a:t>
              </a:r>
              <a:endParaRPr lang="en-GB" dirty="0">
                <a:solidFill>
                  <a:srgbClr val="FF0000"/>
                </a:solidFill>
                <a:latin typeface="Avenir LT Std 45 Book" pitchFamily="34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161980" y="2640182"/>
              <a:ext cx="2127847" cy="6994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defTabSz="914400" rtl="0">
                <a:defRPr/>
              </a:pPr>
              <a:r>
                <a:rPr lang="en-US" kern="1200" dirty="0">
                  <a:solidFill>
                    <a:srgbClr val="FFC800">
                      <a:lumMod val="75000"/>
                    </a:srgbClr>
                  </a:solidFill>
                  <a:latin typeface="Avenir LT Std 45 Book" pitchFamily="34" charset="0"/>
                  <a:ea typeface="ＭＳ Ｐゴシック" charset="0"/>
                  <a:cs typeface="ＭＳ Ｐゴシック" charset="0"/>
                </a:rPr>
                <a:t>Europe</a:t>
              </a:r>
              <a:endParaRPr lang="en-GB" kern="1200" dirty="0">
                <a:solidFill>
                  <a:srgbClr val="FFC800">
                    <a:lumMod val="75000"/>
                  </a:srgbClr>
                </a:solidFill>
                <a:latin typeface="Avenir LT Std 45 Book" pitchFamily="34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827319" y="2775133"/>
              <a:ext cx="1598825" cy="69947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defTabSz="914400" rtl="0">
                <a:defRPr/>
              </a:pPr>
              <a:r>
                <a:rPr lang="en-US" dirty="0">
                  <a:solidFill>
                    <a:srgbClr val="FF0000"/>
                  </a:solidFill>
                  <a:latin typeface="Avenir LT Std 45 Book" pitchFamily="34" charset="0"/>
                  <a:ea typeface="ＭＳ Ｐゴシック" charset="0"/>
                  <a:cs typeface="ＭＳ Ｐゴシック" charset="0"/>
                </a:rPr>
                <a:t>Asia </a:t>
              </a:r>
              <a:endParaRPr lang="en-US" dirty="0">
                <a:solidFill>
                  <a:srgbClr val="FF0000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Rectangle 82"/>
            <p:cNvSpPr>
              <a:spLocks noChangeArrowheads="1"/>
            </p:cNvSpPr>
            <p:nvPr/>
          </p:nvSpPr>
          <p:spPr bwMode="auto">
            <a:xfrm>
              <a:off x="4454785" y="4087410"/>
              <a:ext cx="1775165" cy="699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 defTabSz="914400" rtl="0"/>
              <a:r>
                <a:rPr lang="en-US" kern="1200" dirty="0">
                  <a:solidFill>
                    <a:srgbClr val="FF6600"/>
                  </a:solidFill>
                  <a:latin typeface="Avenir LT Std 45 Book" charset="0"/>
                  <a:ea typeface="+mn-ea"/>
                  <a:cs typeface="+mn-cs"/>
                </a:rPr>
                <a:t>Africa</a:t>
              </a:r>
              <a:endParaRPr lang="en-GB" kern="1200" dirty="0">
                <a:solidFill>
                  <a:srgbClr val="FF6600"/>
                </a:solidFill>
                <a:latin typeface="Avenir LT Std 45 Book" charset="0"/>
                <a:ea typeface="+mn-ea"/>
                <a:cs typeface="+mn-cs"/>
              </a:endParaRPr>
            </a:p>
          </p:txBody>
        </p:sp>
      </p:grp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8223239"/>
              </p:ext>
            </p:extLst>
          </p:nvPr>
        </p:nvGraphicFramePr>
        <p:xfrm>
          <a:off x="1115620" y="3909053"/>
          <a:ext cx="5303397" cy="292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Document" r:id="rId14" imgW="6286500" imgH="2603500" progId="Word.Document.12">
                  <p:embed/>
                </p:oleObj>
              </mc:Choice>
              <mc:Fallback>
                <p:oleObj name="Document" r:id="rId14" imgW="6286500" imgH="2603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115620" y="3909053"/>
                        <a:ext cx="5303397" cy="2928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9637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704" y="68629"/>
            <a:ext cx="8240800" cy="672075"/>
          </a:xfrm>
        </p:spPr>
        <p:txBody>
          <a:bodyPr/>
          <a:lstStyle/>
          <a:p>
            <a:r>
              <a:rPr lang="en-US" sz="1600" dirty="0"/>
              <a:t>Sentinels Data </a:t>
            </a:r>
            <a:r>
              <a:rPr lang="en-US" sz="1600" dirty="0" smtClean="0"/>
              <a:t>Distribution – Overall Statistics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932726"/>
            <a:ext cx="6480720" cy="5622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905" y="1700812"/>
            <a:ext cx="3775322" cy="3936437"/>
          </a:xfrm>
          <a:prstGeom prst="rect">
            <a:avLst/>
          </a:prstGeom>
        </p:spPr>
      </p:pic>
      <p:sp>
        <p:nvSpPr>
          <p:cNvPr id="6" name="TextBox 91"/>
          <p:cNvSpPr txBox="1"/>
          <p:nvPr/>
        </p:nvSpPr>
        <p:spPr>
          <a:xfrm>
            <a:off x="1619676" y="6021288"/>
            <a:ext cx="1930655" cy="338552"/>
          </a:xfrm>
          <a:prstGeom prst="rect">
            <a:avLst/>
          </a:prstGeom>
          <a:solidFill>
            <a:srgbClr val="CCFFCC"/>
          </a:solidFill>
          <a:ln w="12700" cap="flat">
            <a:solidFill>
              <a:schemeClr val="tx1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none" lIns="45719" tIns="45719" rIns="45719" bIns="45719" spcCol="38100">
            <a:spAutoFit/>
          </a:bodyPr>
          <a:lstStyle/>
          <a:p>
            <a:pPr algn="l" rtl="0" latinLnBrk="1" hangingPunct="0">
              <a:defRPr/>
            </a:pPr>
            <a:r>
              <a:rPr lang="en-US" sz="16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Statistics: 5</a:t>
            </a:r>
            <a:r>
              <a:rPr lang="en-US" sz="1600" kern="12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April 2017</a:t>
            </a:r>
            <a:endParaRPr lang="en-US" sz="16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40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ata Access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pace component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32A857"/>
      </a:accent5>
      <a:accent6>
        <a:srgbClr val="F25B32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1041</Words>
  <Application>Microsoft Office PowerPoint</Application>
  <PresentationFormat>On-screen Show (4:3)</PresentationFormat>
  <Paragraphs>123</Paragraphs>
  <Slides>19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Default</vt:lpstr>
      <vt:lpstr>Data Access</vt:lpstr>
      <vt:lpstr>Space component</vt:lpstr>
      <vt:lpstr>Document</vt:lpstr>
      <vt:lpstr>Copernicus Sentinels Space and Ground Segment Status </vt:lpstr>
      <vt:lpstr>PowerPoint Presentation</vt:lpstr>
      <vt:lpstr>Sentinels Data Distribution - Configuration</vt:lpstr>
      <vt:lpstr>Sentinels Data Distribution – User Registration</vt:lpstr>
      <vt:lpstr>Sentinel-1: Data Distribution Statistics</vt:lpstr>
      <vt:lpstr>Sentinel-2: Data Distribution Statistics</vt:lpstr>
      <vt:lpstr>Sentinel-3: Data Distribution Statistics</vt:lpstr>
      <vt:lpstr>Sentinels Data Distribution – Global View</vt:lpstr>
      <vt:lpstr>Sentinels Data Distribution – Overall Statistics</vt:lpstr>
      <vt:lpstr>Copernicus Data and Information Access Services</vt:lpstr>
      <vt:lpstr>Copernicus Data and Information Access Services</vt:lpstr>
      <vt:lpstr>PowerPoint Presentation</vt:lpstr>
      <vt:lpstr>PowerPoint Presentation</vt:lpstr>
      <vt:lpstr>Sentinel-1Mission Status</vt:lpstr>
      <vt:lpstr>Sentinel-2Mission Status</vt:lpstr>
      <vt:lpstr>Sentinel-2B First Image</vt:lpstr>
      <vt:lpstr>Sentinel-3Mission Status</vt:lpstr>
      <vt:lpstr>Sentinel-5 Precursor Mission Status</vt:lpstr>
      <vt:lpstr>Sentinels Dashboard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Ivan Petiteville</cp:lastModifiedBy>
  <cp:revision>371</cp:revision>
  <cp:lastPrinted>2017-04-13T11:25:29Z</cp:lastPrinted>
  <dcterms:modified xsi:type="dcterms:W3CDTF">2017-04-26T15:55:38Z</dcterms:modified>
</cp:coreProperties>
</file>