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88" r:id="rId4"/>
    <p:sldId id="285" r:id="rId5"/>
    <p:sldId id="302" r:id="rId6"/>
    <p:sldId id="303" r:id="rId7"/>
    <p:sldId id="295" r:id="rId8"/>
    <p:sldId id="297" r:id="rId9"/>
    <p:sldId id="298" r:id="rId10"/>
    <p:sldId id="262" r:id="rId11"/>
    <p:sldId id="299" r:id="rId12"/>
    <p:sldId id="310" r:id="rId13"/>
    <p:sldId id="306" r:id="rId14"/>
    <p:sldId id="307" r:id="rId15"/>
    <p:sldId id="308" r:id="rId16"/>
    <p:sldId id="309" r:id="rId1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14"/>
    <p:restoredTop sz="86386"/>
  </p:normalViewPr>
  <p:slideViewPr>
    <p:cSldViewPr>
      <p:cViewPr varScale="1">
        <p:scale>
          <a:sx n="92" d="100"/>
          <a:sy n="92" d="100"/>
        </p:scale>
        <p:origin x="21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Note brief progress update in green under</a:t>
            </a:r>
            <a:r>
              <a:rPr lang="en-US" baseline="0" dirty="0" smtClean="0"/>
              <a:t> each.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0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4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SIT-32,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ESA HQ, 26-27 Apr 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207269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rgbClr val="FFFFFF"/>
                </a:solidFill>
                <a:latin typeface="+mj-lt"/>
              </a:rPr>
              <a:t>Copernicus Sentinel Data Uptake and Application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Chair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#33 and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34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Strategic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Headquarters, Paris, France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-27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914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18288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r>
              <a:rPr lang="en-US" sz="1800" b="1" dirty="0" smtClean="0">
                <a:latin typeface="+mj-lt"/>
              </a:rPr>
              <a:t>Agencies</a:t>
            </a:r>
          </a:p>
          <a:p>
            <a:pPr lvl="1"/>
            <a:r>
              <a:rPr lang="en-US" sz="1800" dirty="0" smtClean="0">
                <a:latin typeface="+mj-lt"/>
              </a:rPr>
              <a:t>NASA/CEOS SEO</a:t>
            </a:r>
          </a:p>
          <a:p>
            <a:pPr lvl="1"/>
            <a:r>
              <a:rPr lang="en-US" sz="1800" dirty="0" smtClean="0"/>
              <a:t>NOAA</a:t>
            </a:r>
          </a:p>
          <a:p>
            <a:pPr lvl="1"/>
            <a:r>
              <a:rPr lang="en-US" sz="1800" dirty="0" smtClean="0"/>
              <a:t>ISRO</a:t>
            </a:r>
          </a:p>
          <a:p>
            <a:pPr lvl="1"/>
            <a:r>
              <a:rPr lang="en-US" sz="1800" dirty="0" smtClean="0">
                <a:latin typeface="+mj-lt"/>
              </a:rPr>
              <a:t>GA/CEO</a:t>
            </a:r>
          </a:p>
          <a:p>
            <a:pPr lvl="1"/>
            <a:r>
              <a:rPr lang="en-US" sz="1800" dirty="0" smtClean="0"/>
              <a:t>INPE/Brazil</a:t>
            </a:r>
          </a:p>
          <a:p>
            <a:pPr lvl="1"/>
            <a:r>
              <a:rPr lang="en-US" sz="1800" dirty="0" smtClean="0">
                <a:latin typeface="+mj-lt"/>
              </a:rPr>
              <a:t>SANSA/South Africa</a:t>
            </a:r>
          </a:p>
          <a:p>
            <a:pPr lvl="1"/>
            <a:r>
              <a:rPr lang="en-US" sz="1800" dirty="0" err="1"/>
              <a:t>Agencia</a:t>
            </a:r>
            <a:r>
              <a:rPr lang="en-US" sz="1800" dirty="0"/>
              <a:t> </a:t>
            </a:r>
            <a:r>
              <a:rPr lang="en-US" sz="1800" dirty="0" err="1"/>
              <a:t>Espacial</a:t>
            </a:r>
            <a:r>
              <a:rPr lang="en-US" sz="1800" dirty="0"/>
              <a:t> </a:t>
            </a:r>
            <a:r>
              <a:rPr lang="en-US" sz="1800" dirty="0" smtClean="0"/>
              <a:t>Mexicana</a:t>
            </a:r>
          </a:p>
          <a:p>
            <a:pPr lvl="1"/>
            <a:r>
              <a:rPr lang="en-US" sz="1800" dirty="0" smtClean="0">
                <a:latin typeface="+mj-lt"/>
              </a:rPr>
              <a:t>GFOI/SDCG</a:t>
            </a:r>
          </a:p>
          <a:p>
            <a:pPr lvl="1"/>
            <a:r>
              <a:rPr lang="en-US" sz="1800" dirty="0" smtClean="0"/>
              <a:t>USGS</a:t>
            </a:r>
          </a:p>
          <a:p>
            <a:pPr lvl="1"/>
            <a:endParaRPr lang="en-US" sz="1800" dirty="0" smtClean="0"/>
          </a:p>
          <a:p>
            <a:r>
              <a:rPr lang="en-US" sz="1800" b="1" dirty="0" smtClean="0">
                <a:latin typeface="+mj-lt"/>
              </a:rPr>
              <a:t>Other</a:t>
            </a:r>
          </a:p>
          <a:p>
            <a:pPr lvl="1"/>
            <a:r>
              <a:rPr lang="en-US" sz="1800" dirty="0" smtClean="0">
                <a:latin typeface="+mj-lt"/>
              </a:rPr>
              <a:t>Google Earth Engine</a:t>
            </a:r>
          </a:p>
          <a:p>
            <a:pPr lvl="1"/>
            <a:r>
              <a:rPr lang="en-US" sz="1800" dirty="0" smtClean="0"/>
              <a:t>Amazon Web Services</a:t>
            </a:r>
          </a:p>
          <a:p>
            <a:pPr lvl="1"/>
            <a:r>
              <a:rPr lang="en-US" sz="1800" dirty="0" err="1" smtClean="0">
                <a:latin typeface="+mj-lt"/>
              </a:rPr>
              <a:t>Sinergise</a:t>
            </a:r>
            <a:endParaRPr lang="en-US" sz="1800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10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Inputs Received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74497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r>
              <a:rPr lang="en-US" sz="1800" b="1" i="1" dirty="0" smtClean="0"/>
              <a:t>Overall feedback is very positive, instrument quality is high, and data utility is very strong.</a:t>
            </a:r>
          </a:p>
          <a:p>
            <a:endParaRPr lang="en-US" sz="1800" dirty="0"/>
          </a:p>
          <a:p>
            <a:r>
              <a:rPr lang="en-US" sz="1800" dirty="0" smtClean="0"/>
              <a:t>For the purposes of discussion highlighting some specific cases</a:t>
            </a:r>
          </a:p>
          <a:p>
            <a:pPr lvl="1"/>
            <a:r>
              <a:rPr lang="en-US" sz="1800" dirty="0" smtClean="0"/>
              <a:t>USGS - </a:t>
            </a:r>
            <a:r>
              <a:rPr lang="en-US" sz="1800" dirty="0"/>
              <a:t>Sentinel </a:t>
            </a:r>
            <a:r>
              <a:rPr lang="en-US" sz="1800" dirty="0" err="1"/>
              <a:t>utalisation</a:t>
            </a:r>
            <a:r>
              <a:rPr lang="en-US" sz="1800" dirty="0"/>
              <a:t> and management</a:t>
            </a:r>
          </a:p>
          <a:p>
            <a:pPr lvl="1"/>
            <a:r>
              <a:rPr lang="en-US" sz="1800" dirty="0" smtClean="0"/>
              <a:t>SEO </a:t>
            </a:r>
            <a:r>
              <a:rPr lang="en-US" sz="1800" dirty="0"/>
              <a:t>- Data Cubes and ARD</a:t>
            </a:r>
          </a:p>
          <a:p>
            <a:pPr lvl="1"/>
            <a:r>
              <a:rPr lang="en-US" sz="1800" dirty="0" smtClean="0"/>
              <a:t>GFOI/SDCG - </a:t>
            </a:r>
            <a:r>
              <a:rPr lang="en-US" sz="1800" dirty="0"/>
              <a:t>Application of data</a:t>
            </a:r>
          </a:p>
          <a:p>
            <a:pPr lvl="1"/>
            <a:r>
              <a:rPr lang="en-US" sz="1800" dirty="0" smtClean="0"/>
              <a:t>GA/CEO - </a:t>
            </a:r>
            <a:r>
              <a:rPr lang="en-US" sz="1800" dirty="0"/>
              <a:t>experience </a:t>
            </a:r>
            <a:r>
              <a:rPr lang="en-US" sz="1800" dirty="0" smtClean="0"/>
              <a:t>with Australian Copernicus hub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Each followed by discussion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11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Highlighted Inputs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7463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5586" y="1320154"/>
            <a:ext cx="8286750" cy="24384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smtClean="0"/>
              <a:t>Sentinel-1</a:t>
            </a:r>
            <a:endParaRPr lang="en-US" sz="18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Getting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the data is not an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issue </a:t>
            </a:r>
            <a:r>
              <a:rPr lang="mr-IN" sz="1800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 defining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the ARD is the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issue.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U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ncertainty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about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certain processing steps.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For Data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Cube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use: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ave an S-1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ingestor and have combined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S-1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, ALOS and Landsat in the Vietnam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Data Cube.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12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>
                <a:solidFill>
                  <a:schemeClr val="bg1"/>
                </a:solidFill>
              </a:rPr>
              <a:t>CEOS SEO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788258"/>
            <a:ext cx="6900889" cy="261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00331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Sentinel-2</a:t>
            </a:r>
            <a:endParaRPr lang="en-US" sz="1800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USGS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now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have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a complete mirror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archive</a:t>
            </a:r>
          </a:p>
          <a:p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ey question: how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do we get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ARD?</a:t>
            </a:r>
          </a:p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Uncertainty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about the atmospheric correction algorithm and other "add on" processing (e.g. NBAR, terrain, solar illumination)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steps.</a:t>
            </a:r>
          </a:p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For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now, the Open Data Cube project has requested processed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S-2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data (using Sen2Cor) for Vietnam and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Colombia.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This will allow early testing of ingestion code and interoperability with other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datasets.</a:t>
            </a:r>
          </a:p>
          <a:p>
            <a:pPr lvl="1"/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800" b="1" dirty="0"/>
              <a:t>Common desire:</a:t>
            </a:r>
          </a:p>
          <a:p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eed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open source algorithms for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S-1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S-2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to support user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applications.</a:t>
            </a:r>
          </a:p>
          <a:p>
            <a:pPr lvl="1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Goal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is to convert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code into Python and connect them to the Data Cube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API.</a:t>
            </a:r>
          </a:p>
          <a:p>
            <a:pPr lvl="1"/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Will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greatly enhance the use of Sentinel data.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13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>
                <a:solidFill>
                  <a:schemeClr val="bg1"/>
                </a:solidFill>
              </a:rPr>
              <a:t>CEOS SEO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12944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153400" cy="47244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ey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issues that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GFOI/SDCG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see as important for ESA/EC action to optimise Copernicus data from the Sentinel series for forest monitoring use and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users: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Some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users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continue to report difficulty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with downloads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from the </a:t>
            </a:r>
            <a:r>
              <a:rPr lang="en-US" sz="1600" b="1" dirty="0" err="1" smtClean="0">
                <a:solidFill>
                  <a:schemeClr val="tx2">
                    <a:lumMod val="75000"/>
                  </a:schemeClr>
                </a:solidFill>
              </a:rPr>
              <a:t>SciHub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, in some cases this is access and they download via ASF and EROS. In some cases its file issues (e.g. empty). We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note that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CEOS FDA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strategy is taking steps to address some of the ‘Global Data Flows’ Report recommendations and we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encourage ESA/EC to engage actively in this strategy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 since it may address some of these issues around the volume, velocity and variety of data. These include the ARD and FDA P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ilots.</a:t>
            </a:r>
            <a:r>
              <a:rPr lang="en-US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</a:rPr>
              <a:t>Specific issues being worked and resolved as they arise. </a:t>
            </a:r>
            <a:endParaRPr lang="en-US" sz="1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GFOI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users continue to request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Analysis Ready Data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and we encourage ESA/EC to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continue taking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steps to provide this for Sentinel-2 in particular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. As free and open data, this would require a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free and open path for users all the way to the SR/ARD product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and not require user purchase of proprietary IP for any atmospheric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correction.</a:t>
            </a:r>
            <a:r>
              <a:rPr lang="en-US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</a:rPr>
              <a:t>Discussions ongoing.</a:t>
            </a:r>
            <a:endParaRPr lang="en-US" sz="1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We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ask ESA/EC to </a:t>
            </a:r>
            <a:r>
              <a:rPr lang="en-US" sz="1600" dirty="0" err="1">
                <a:solidFill>
                  <a:schemeClr val="tx2">
                    <a:lumMod val="75000"/>
                  </a:schemeClr>
                </a:solidFill>
              </a:rPr>
              <a:t>prioritise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provision of Sentinel ARD for the CEOS FDA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Pilots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, including the Vietnam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Data Cube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. This can only promote awareness and uptake of Copernicus globally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</a:rPr>
              <a:t>Data support to Vietnam Data Cube will be provided.</a:t>
            </a:r>
            <a:endParaRPr lang="en-US" sz="16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14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>
                <a:solidFill>
                  <a:schemeClr val="bg1"/>
                </a:solidFill>
              </a:rPr>
              <a:t>GFOI/SDCG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0773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752600"/>
            <a:ext cx="81534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LSI-VC-3 meeting made significant strides towards convergence on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SAR ARD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definitions for CEOS. We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encourage ESA/EC to continue to take active leadership and support in this area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given the value of the S-1 dataset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</a:rPr>
              <a:t>Definitions being progressed, but remain open for discussion.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SDCG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would like to promote an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Early Warning capability for GFOI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and to see S-1 and S-2 data flow regularly to any demo system to show the value of Copernicus. We ask ESA/EC to support this specifically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</a:rPr>
              <a:t>Early discussions supportive.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Forest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monitoring countries should be able to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make best use of Landsat and Sentinel-2 interchangeably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and without significant complications. The USGS initiative to address this in 2017 is very welcome and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we ask that ESA/EC and USGS work to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</a:rPr>
              <a:t>characterise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 issues like geo-registration of Sentinel data in the Data Cube to ensure best results for the ARD initiative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. The engagement of an ESA Co-Chair in the CEOS FDA team is most welcome and engagement on the working progress would help accelerate technical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issues. </a:t>
            </a:r>
            <a:r>
              <a:rPr lang="en-US" sz="1600" b="1" i="1" dirty="0" smtClean="0">
                <a:solidFill>
                  <a:schemeClr val="accent3">
                    <a:lumMod val="75000"/>
                  </a:schemeClr>
                </a:solidFill>
              </a:rPr>
              <a:t>Will be pursued once Global Reference Image is completed in early 2018.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15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>
                <a:solidFill>
                  <a:schemeClr val="bg1"/>
                </a:solidFill>
              </a:rPr>
              <a:t>GFOI/SDCG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169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752600"/>
            <a:ext cx="8153400" cy="4724400"/>
          </a:xfrm>
        </p:spPr>
        <p:txBody>
          <a:bodyPr/>
          <a:lstStyle/>
          <a:p>
            <a:r>
              <a:rPr lang="en-US" sz="2800" b="1" dirty="0"/>
              <a:t>Intended purpose/use </a:t>
            </a:r>
            <a:r>
              <a:rPr lang="mr-IN" sz="2800" dirty="0"/>
              <a:t>–</a:t>
            </a:r>
            <a:r>
              <a:rPr lang="en-US" sz="2800" dirty="0"/>
              <a:t> primary use and data needs.</a:t>
            </a:r>
            <a:endParaRPr lang="en-US" sz="2800" b="1" dirty="0"/>
          </a:p>
          <a:p>
            <a:r>
              <a:rPr lang="en-US" sz="2800" b="1" dirty="0"/>
              <a:t>Acquisition</a:t>
            </a:r>
            <a:r>
              <a:rPr lang="en-US" sz="2800" dirty="0"/>
              <a:t> </a:t>
            </a:r>
            <a:r>
              <a:rPr lang="mr-IN" sz="2800" dirty="0"/>
              <a:t>–</a:t>
            </a:r>
            <a:r>
              <a:rPr lang="en-US" sz="2800" dirty="0"/>
              <a:t> feedback on acquisition planning.</a:t>
            </a:r>
            <a:endParaRPr lang="en-US" sz="2800" b="1" dirty="0"/>
          </a:p>
          <a:p>
            <a:r>
              <a:rPr lang="en-US" sz="2800" b="1" dirty="0"/>
              <a:t>Discovery and Access </a:t>
            </a:r>
            <a:r>
              <a:rPr lang="mr-IN" sz="2800" dirty="0"/>
              <a:t>–</a:t>
            </a:r>
            <a:r>
              <a:rPr lang="en-US" sz="2800" dirty="0"/>
              <a:t> data access channels and issues.</a:t>
            </a:r>
          </a:p>
          <a:p>
            <a:r>
              <a:rPr lang="en-US" sz="2800" b="1" dirty="0"/>
              <a:t>Application </a:t>
            </a:r>
            <a:r>
              <a:rPr lang="mr-IN" sz="2800" dirty="0"/>
              <a:t>–</a:t>
            </a:r>
            <a:r>
              <a:rPr lang="en-US" sz="2800" dirty="0"/>
              <a:t> information needs, products, and </a:t>
            </a:r>
            <a:r>
              <a:rPr lang="en-US" sz="2800" dirty="0" smtClean="0"/>
              <a:t>processing</a:t>
            </a:r>
          </a:p>
          <a:p>
            <a:r>
              <a:rPr lang="en-US" sz="2800" dirty="0" smtClean="0"/>
              <a:t>Other points?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16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>
                <a:solidFill>
                  <a:schemeClr val="bg1"/>
                </a:solidFill>
              </a:rPr>
              <a:t>Discussion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109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153400" cy="4419600"/>
          </a:xfrm>
        </p:spPr>
        <p:txBody>
          <a:bodyPr/>
          <a:lstStyle/>
          <a:p>
            <a:r>
              <a:rPr lang="en-US" dirty="0" smtClean="0"/>
              <a:t>Review of SIT Chair objective and process</a:t>
            </a:r>
          </a:p>
          <a:p>
            <a:endParaRPr lang="en-US" dirty="0"/>
          </a:p>
          <a:p>
            <a:r>
              <a:rPr lang="en-US" dirty="0" smtClean="0"/>
              <a:t>SIT-31 session outcomes</a:t>
            </a:r>
          </a:p>
          <a:p>
            <a:endParaRPr lang="en-US" dirty="0"/>
          </a:p>
          <a:p>
            <a:pPr lvl="0"/>
            <a:r>
              <a:rPr lang="en-US" dirty="0"/>
              <a:t>Space and Ground Segment Status (I </a:t>
            </a:r>
            <a:r>
              <a:rPr lang="en-US" dirty="0" err="1"/>
              <a:t>Petiteville</a:t>
            </a:r>
            <a:r>
              <a:rPr lang="en-US" dirty="0"/>
              <a:t> and P </a:t>
            </a:r>
            <a:r>
              <a:rPr lang="en-US" dirty="0" err="1"/>
              <a:t>Counet</a:t>
            </a:r>
            <a:r>
              <a:rPr lang="en-US" dirty="0"/>
              <a:t>)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Space </a:t>
            </a:r>
            <a:r>
              <a:rPr lang="en-GB" dirty="0"/>
              <a:t>Strategy for Europe (also known as SS4E) (10 min) (A Koch)</a:t>
            </a:r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/>
              <a:t>Inputs from CEOS Initiatives (VCs, WGs, AHTs etc.) on Access and Uptake of Sentinel Data in </a:t>
            </a:r>
            <a:r>
              <a:rPr lang="en-US" dirty="0" smtClean="0"/>
              <a:t>CEOS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Session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 marL="0" lvl="0" indent="0">
              <a:buNone/>
            </a:pPr>
            <a:r>
              <a:rPr lang="en-GB" b="1" dirty="0" smtClean="0"/>
              <a:t>ESA SIT Chair Team Objective</a:t>
            </a:r>
          </a:p>
          <a:p>
            <a:pPr marL="0" lvl="0" indent="0">
              <a:buNone/>
            </a:pPr>
            <a:r>
              <a:rPr lang="en-GB" dirty="0" smtClean="0"/>
              <a:t>“</a:t>
            </a:r>
            <a:r>
              <a:rPr lang="en-GB" dirty="0"/>
              <a:t>Ensure full access to, and exploitation of </a:t>
            </a:r>
            <a:r>
              <a:rPr lang="en-GB" b="1" dirty="0"/>
              <a:t>Copernicus Sentinel </a:t>
            </a:r>
            <a:r>
              <a:rPr lang="en-GB" dirty="0"/>
              <a:t>data</a:t>
            </a:r>
            <a:r>
              <a:rPr lang="en-GB" dirty="0" smtClean="0"/>
              <a:t>;”</a:t>
            </a:r>
            <a:endParaRPr lang="en-US" b="1" dirty="0"/>
          </a:p>
          <a:p>
            <a:pPr marL="0" lv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Response Template Circulated to CEOS Agencies Covering:</a:t>
            </a:r>
            <a:endParaRPr lang="en-US" sz="1100" dirty="0" smtClean="0"/>
          </a:p>
          <a:p>
            <a:r>
              <a:rPr lang="en-US" b="1" dirty="0" smtClean="0"/>
              <a:t>Intended purpose/use </a:t>
            </a:r>
            <a:r>
              <a:rPr lang="mr-IN" dirty="0" smtClean="0"/>
              <a:t>–</a:t>
            </a:r>
            <a:r>
              <a:rPr lang="en-US" dirty="0" smtClean="0"/>
              <a:t> primary use and data needs.</a:t>
            </a:r>
            <a:endParaRPr lang="en-US" b="1" dirty="0" smtClean="0"/>
          </a:p>
          <a:p>
            <a:r>
              <a:rPr lang="en-US" b="1" dirty="0" smtClean="0"/>
              <a:t>Acquisition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feedback on acquisition planning.</a:t>
            </a:r>
            <a:endParaRPr lang="en-US" b="1" dirty="0" smtClean="0"/>
          </a:p>
          <a:p>
            <a:r>
              <a:rPr lang="en-US" b="1" dirty="0" smtClean="0"/>
              <a:t>Discovery </a:t>
            </a:r>
            <a:r>
              <a:rPr lang="en-US" b="1" dirty="0"/>
              <a:t>and </a:t>
            </a:r>
            <a:r>
              <a:rPr lang="en-US" b="1" dirty="0" smtClean="0"/>
              <a:t>Access </a:t>
            </a:r>
            <a:r>
              <a:rPr lang="mr-IN" dirty="0" smtClean="0"/>
              <a:t>–</a:t>
            </a:r>
            <a:r>
              <a:rPr lang="en-US" dirty="0" smtClean="0"/>
              <a:t> data access channels and issues.</a:t>
            </a:r>
          </a:p>
          <a:p>
            <a:r>
              <a:rPr lang="en-US" b="1" dirty="0" smtClean="0"/>
              <a:t>Application </a:t>
            </a:r>
            <a:r>
              <a:rPr lang="mr-IN" dirty="0" smtClean="0"/>
              <a:t>–</a:t>
            </a:r>
            <a:r>
              <a:rPr lang="en-US" dirty="0" smtClean="0"/>
              <a:t> information needs, products, and processing</a:t>
            </a:r>
          </a:p>
          <a:p>
            <a:endParaRPr lang="en-US" dirty="0" smtClean="0"/>
          </a:p>
          <a:p>
            <a:r>
              <a:rPr lang="en-US" dirty="0" smtClean="0"/>
              <a:t>Input to be shared with Copernicus Mission Managers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Open discussion under item #34 seeded by 3-4 ‘highlighted’ submissions each with 1-2 minutes to speak to their inputs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72755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Since SIT-31 have added two units and Sentinel-3 data products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February 2016: Sentinel-3A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April 2016: Sentinel-1B (joins 1A)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March 2017: Sentinel-2B (joins 1A)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Ground segment partnerships opened up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Sentinel-1 archive mirror at ASF (2016)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Sentinel-2 archive mirror at EROS (2016)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Australian ground segment deployed (mid-2016)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Significant mirror archives on Google Cloud / Earth Engine (S1, S2), and AWS (S2)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i="1" dirty="0">
                <a:solidFill>
                  <a:schemeClr val="tx2">
                    <a:lumMod val="75000"/>
                  </a:schemeClr>
                </a:solidFill>
              </a:rPr>
              <a:t>Ivan and Paul to report further on progress in the Copernicus Space and Ground Segments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Progress Since SIT-31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40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smtClean="0"/>
              <a:t>Recall </a:t>
            </a:r>
            <a:r>
              <a:rPr lang="en-US" sz="1800" b="1" dirty="0"/>
              <a:t>- the main points from the same session at SIT-31 (April 2016):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Overall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, the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session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was positive and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encouraging, with the positive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response to, and uptake of Copernicus Sentinel 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</a:rPr>
              <a:t>recognised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Some issues data access via </a:t>
            </a:r>
            <a:r>
              <a:rPr lang="en-US" sz="1800" b="1" dirty="0" err="1" smtClean="0">
                <a:solidFill>
                  <a:schemeClr val="tx2">
                    <a:lumMod val="75000"/>
                  </a:schemeClr>
                </a:solidFill>
              </a:rPr>
              <a:t>SciHub</a:t>
            </a: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 were reported.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Specifically around dropped, incomplete, empty, or corrupt downloads, and data product issues were identified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by users in relation to: file naming, metadata content, duplication of scenes, etc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sz="1800" b="1" i="1" dirty="0" smtClean="0">
                <a:solidFill>
                  <a:schemeClr val="accent3">
                    <a:lumMod val="75000"/>
                  </a:schemeClr>
                </a:solidFill>
              </a:rPr>
              <a:t> Improvements have been made, but download and product issues still being reported and resolved.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Plans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to increase data distribution capacity were welcomed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(e.g., via international/national mirror sites, the Collaborative Ground Segment). Access to SciHub/APIHub through scripting (OData, OpenSearch) was desired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sz="1800" b="1" i="1" dirty="0" smtClean="0">
                <a:solidFill>
                  <a:schemeClr val="accent3">
                    <a:lumMod val="75000"/>
                  </a:schemeClr>
                </a:solidFill>
              </a:rPr>
              <a:t> US and Australian mirrors have helped to distribute user demand.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It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was clear that there is a demand for the supply of higher-level products (e.g., ARD)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or the tools to produce them. A prompt and unified approach to surface reflectance products was desired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sz="1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i="1" dirty="0" smtClean="0">
                <a:solidFill>
                  <a:schemeClr val="accent3">
                    <a:lumMod val="75000"/>
                  </a:schemeClr>
                </a:solidFill>
              </a:rPr>
              <a:t>Sentinel-1 and -2 standard products being planned / developed; tools being exercised.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5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SIT-31 Session Recap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95026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smtClean="0"/>
              <a:t>Some </a:t>
            </a:r>
            <a:r>
              <a:rPr lang="en-US" sz="1800" b="1" dirty="0"/>
              <a:t>domain-specific suggestions were also </a:t>
            </a:r>
            <a:r>
              <a:rPr lang="en-US" sz="1800" b="1" dirty="0" smtClean="0"/>
              <a:t>noted at SIT-31:</a:t>
            </a:r>
            <a:endParaRPr lang="en-US" sz="18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Copernicus REDD+ Service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should strongly encourage its use in applying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Sentinel data in National Forest Monitoring Systems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sz="1800" b="1" i="1" dirty="0" smtClean="0">
                <a:solidFill>
                  <a:schemeClr val="accent3">
                    <a:lumMod val="75000"/>
                  </a:schemeClr>
                </a:solidFill>
              </a:rPr>
              <a:t> Copernicus land service dev continues; REDD+ focused products remain TBD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Increased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dual-polarization acquisitions of Sentinel-1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should be used to build up a dense systematic C-band data archive over the </a:t>
            </a: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pan-tropics.</a:t>
            </a:r>
            <a:endParaRPr lang="en-US" sz="180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Increased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SAR agricultural coverage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was encouraged – these acquisitions should be coordinated with other SAR instruments to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support multi-frequency analyses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i="1" dirty="0">
                <a:solidFill>
                  <a:schemeClr val="accent3">
                    <a:lumMod val="75000"/>
                  </a:schemeClr>
                </a:solidFill>
              </a:rPr>
              <a:t>Have built to 12-day global dual-pol coverage, with 6-day in some areas, and target of 6-day for tropics</a:t>
            </a:r>
            <a:r>
              <a:rPr lang="en-US" sz="1800" b="1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10m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fused Sentinel-2/Landsat-8 products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(cross-calibrated, georeferenced time series)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were desired for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medium and small agricultural field studies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1800" b="1" i="1" dirty="0" smtClean="0">
                <a:solidFill>
                  <a:schemeClr val="accent3">
                    <a:lumMod val="75000"/>
                  </a:schemeClr>
                </a:solidFill>
              </a:rPr>
              <a:t>Being developed, and a focus of the case study of the USGS CEOS Chair MRI initiative.</a:t>
            </a:r>
            <a:endParaRPr lang="en-US" sz="18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6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SIT-31 Session Recap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0111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207269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rgbClr val="FFFFFF"/>
                </a:solidFill>
                <a:latin typeface="+mj-lt"/>
              </a:rPr>
              <a:t>Copernicus Space and Ground Segment Status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 </a:t>
            </a:r>
            <a:r>
              <a:rPr lang="en-US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Petiteville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P </a:t>
            </a:r>
            <a:r>
              <a:rPr lang="en-US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Counet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#33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Strategic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Headquarters, Paris, France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-27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914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18288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074900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207269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rgbClr val="FFFFFF"/>
                </a:solidFill>
                <a:latin typeface="+mj-lt"/>
              </a:rPr>
              <a:t>Space Strategy for Europe 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 Koch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#33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Strategic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Headquarters, Paris, France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-27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914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18288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354178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207269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rgbClr val="FFFFFF"/>
                </a:solidFill>
                <a:latin typeface="+mj-lt"/>
              </a:rPr>
              <a:t>Copernicus Sentinel Data Uptake and Application </a:t>
            </a:r>
            <a:r>
              <a:rPr lang="mr-IN" sz="3200" b="1" dirty="0" smtClean="0">
                <a:solidFill>
                  <a:srgbClr val="FFFFFF"/>
                </a:solidFill>
                <a:latin typeface="+mj-lt"/>
              </a:rPr>
              <a:t>–</a:t>
            </a:r>
            <a:r>
              <a:rPr lang="en-US" sz="3200" b="1" dirty="0" smtClean="0">
                <a:solidFill>
                  <a:srgbClr val="FFFFFF"/>
                </a:solidFill>
                <a:latin typeface="+mj-lt"/>
              </a:rPr>
              <a:t> Agency Inputs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Chair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#33 and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34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Strategic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Headquarters, Paris, France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-27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914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18288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80865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9127</TotalTime>
  <Words>1469</Words>
  <Application>Microsoft Macintosh PowerPoint</Application>
  <PresentationFormat>On-screen Show (4:3)</PresentationFormat>
  <Paragraphs>149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Copernicus Sentinel Data Uptake and Application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Copernicus Space and Ground Segment Status</vt:lpstr>
      <vt:lpstr>Space Strategy for Europe </vt:lpstr>
      <vt:lpstr>Copernicus Sentinel Data Uptake and Application – Agency Inputs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George Dyke</cp:lastModifiedBy>
  <cp:revision>367</cp:revision>
  <dcterms:modified xsi:type="dcterms:W3CDTF">2017-04-21T02:59:54Z</dcterms:modified>
</cp:coreProperties>
</file>