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1"/>
  </p:notesMasterIdLst>
  <p:sldIdLst>
    <p:sldId id="256" r:id="rId2"/>
    <p:sldId id="282" r:id="rId3"/>
    <p:sldId id="283" r:id="rId4"/>
    <p:sldId id="285" r:id="rId5"/>
    <p:sldId id="286" r:id="rId6"/>
    <p:sldId id="284" r:id="rId7"/>
    <p:sldId id="276" r:id="rId8"/>
    <p:sldId id="278" r:id="rId9"/>
    <p:sldId id="281" r:id="rId10"/>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86385"/>
  </p:normalViewPr>
  <p:slideViewPr>
    <p:cSldViewPr>
      <p:cViewPr varScale="1">
        <p:scale>
          <a:sx n="69" d="100"/>
          <a:sy n="69" d="100"/>
        </p:scale>
        <p:origin x="1224" y="4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893621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3000426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Quality</a:t>
            </a:r>
            <a:r>
              <a:rPr kumimoji="1" lang="ja-JP" altLang="en-US" dirty="0"/>
              <a:t> </a:t>
            </a:r>
            <a:r>
              <a:rPr kumimoji="1" lang="en-US" altLang="ja-JP" dirty="0"/>
              <a:t>control</a:t>
            </a:r>
            <a:r>
              <a:rPr kumimoji="1" lang="ja-JP" altLang="en-US" dirty="0"/>
              <a:t>の面でよい活動になる（塩見さん）</a:t>
            </a:r>
            <a:endParaRPr kumimoji="1" lang="en-US" altLang="ja-JP" dirty="0"/>
          </a:p>
          <a:p>
            <a:r>
              <a:rPr kumimoji="1" lang="ja-JP" altLang="en-US" dirty="0"/>
              <a:t>・衛星</a:t>
            </a:r>
            <a:r>
              <a:rPr kumimoji="1" lang="en-US" altLang="ja-JP" dirty="0"/>
              <a:t>GHG</a:t>
            </a:r>
            <a:r>
              <a:rPr kumimoji="1" lang="ja-JP" altLang="en-US" dirty="0"/>
              <a:t>データ利用に向けた体制も紹介したい。</a:t>
            </a:r>
            <a:endParaRPr kumimoji="1" lang="en-US" altLang="ja-JP" dirty="0"/>
          </a:p>
          <a:p>
            <a:r>
              <a:rPr kumimoji="1" lang="ja-JP" altLang="en-US" dirty="0"/>
              <a:t>・日本では、ガイドラインの改定に加えて、どうやって衛星データからインベントリを検証するのかのガイダンス文書も作成する予定である。</a:t>
            </a:r>
            <a:endParaRPr kumimoji="1" lang="en-US" altLang="ja-JP" dirty="0"/>
          </a:p>
        </p:txBody>
      </p:sp>
      <p:sp>
        <p:nvSpPr>
          <p:cNvPr id="4" name="スライド番号プレースホルダー 3"/>
          <p:cNvSpPr>
            <a:spLocks noGrp="1"/>
          </p:cNvSpPr>
          <p:nvPr>
            <p:ph type="sldNum" sz="quarter" idx="10"/>
          </p:nvPr>
        </p:nvSpPr>
        <p:spPr/>
        <p:txBody>
          <a:bodyPr/>
          <a:lstStyle/>
          <a:p>
            <a:fld id="{E7E1725B-1AB5-C546-B9D2-7F3C14DD68B0}" type="slidenum">
              <a:rPr kumimoji="1" lang="ja-JP" altLang="en-US" smtClean="0"/>
              <a:t>7</a:t>
            </a:fld>
            <a:endParaRPr kumimoji="1" lang="ja-JP" altLang="en-US" dirty="0"/>
          </a:p>
        </p:txBody>
      </p:sp>
    </p:spTree>
    <p:extLst>
      <p:ext uri="{BB962C8B-B14F-4D97-AF65-F5344CB8AC3E}">
        <p14:creationId xmlns:p14="http://schemas.microsoft.com/office/powerpoint/2010/main" val="1314385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defTabSz="457200" eaLnBrk="1" fontAlgn="auto" latinLnBrk="0" hangingPunct="1">
              <a:lnSpc>
                <a:spcPct val="125000"/>
              </a:lnSpc>
              <a:spcBef>
                <a:spcPts val="0"/>
              </a:spcBef>
              <a:spcAft>
                <a:spcPts val="0"/>
              </a:spcAft>
              <a:buClrTx/>
              <a:buSzTx/>
              <a:buFontTx/>
              <a:buNone/>
              <a:tabLst/>
              <a:defRPr/>
            </a:pPr>
            <a:r>
              <a:rPr kumimoji="1" lang="en-US" altLang="ja-JP" dirty="0"/>
              <a:t>Authors of the methodology document will include Japanese and international researchers.(</a:t>
            </a:r>
            <a:r>
              <a:rPr kumimoji="1" lang="ja-JP" altLang="en-US" dirty="0"/>
              <a:t>口頭）</a:t>
            </a:r>
            <a:endParaRPr kumimoji="1" lang="en-US" altLang="ja-JP" dirty="0"/>
          </a:p>
          <a:p>
            <a:endParaRPr kumimoji="1" lang="ja-JP" altLang="en-US" dirty="0"/>
          </a:p>
        </p:txBody>
      </p:sp>
    </p:spTree>
    <p:extLst>
      <p:ext uri="{BB962C8B-B14F-4D97-AF65-F5344CB8AC3E}">
        <p14:creationId xmlns:p14="http://schemas.microsoft.com/office/powerpoint/2010/main" val="5110244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userDrawn="1">
  <p:cSld name="Blank">
    <p:spTree>
      <p:nvGrpSpPr>
        <p:cNvPr id="1" name=""/>
        <p:cNvGrpSpPr/>
        <p:nvPr/>
      </p:nvGrpSpPr>
      <p:grpSpPr>
        <a:xfrm>
          <a:off x="0" y="0"/>
          <a:ext cx="0" cy="0"/>
          <a:chOff x="0" y="0"/>
          <a:chExt cx="0" cy="0"/>
        </a:xfrm>
      </p:grpSpPr>
      <p:sp>
        <p:nvSpPr>
          <p:cNvPr id="6" name="Shape 6"/>
          <p:cNvSpPr>
            <a:spLocks noGrp="1"/>
          </p:cNvSpPr>
          <p:nvPr>
            <p:ph type="sldNum" sz="quarter" idx="2"/>
          </p:nvPr>
        </p:nvSpPr>
        <p:spPr>
          <a:xfrm>
            <a:off x="8763000" y="6629400"/>
            <a:ext cx="304800" cy="187285"/>
          </a:xfrm>
          <a:prstGeom prst="roundRect">
            <a:avLst/>
          </a:prstGeom>
          <a:solidFill>
            <a:schemeClr val="lt1">
              <a:alpha val="49000"/>
            </a:schemeClr>
          </a:solidFill>
          <a:ln>
            <a:solidFill>
              <a:schemeClr val="tx2">
                <a:alpha val="60000"/>
              </a:schemeClr>
            </a:solidFill>
          </a:ln>
        </p:spPr>
        <p:style>
          <a:lnRef idx="2">
            <a:schemeClr val="dk1"/>
          </a:lnRef>
          <a:fillRef idx="1">
            <a:schemeClr val="lt1"/>
          </a:fillRef>
          <a:effectRef idx="0">
            <a:schemeClr val="dk1"/>
          </a:effectRef>
          <a:fontRef idx="minor">
            <a:schemeClr val="dk1"/>
          </a:fontRef>
        </p:style>
        <p:txBody>
          <a:bodyPr wrap="square" lIns="0" tIns="0" rIns="0" bIns="0">
            <a:spAutoFit/>
          </a:bodyPr>
          <a:lstStyle>
            <a:lvl1pPr algn="ctr">
              <a:defRPr lang="uk-UA" sz="1100" i="1" smtClean="0">
                <a:solidFill>
                  <a:schemeClr val="tx2"/>
                </a:solidFill>
                <a:latin typeface="+mj-lt"/>
                <a:ea typeface="+mj-ea"/>
                <a:cs typeface="Proxima Nova Regular"/>
              </a:defRPr>
            </a:lvl1pPr>
          </a:lstStyle>
          <a:p>
            <a:pPr defTabSz="914400"/>
            <a:fld id="{86CB4B4D-7CA3-9044-876B-883B54F8677D}" type="slidenum">
              <a:rPr lang="uk-UA" smtClean="0"/>
              <a:pPr defTabSz="914400"/>
              <a:t>‹#›</a:t>
            </a:fld>
            <a:endParaRPr lang="uk-UA" dirty="0"/>
          </a:p>
        </p:txBody>
      </p:sp>
      <p:sp>
        <p:nvSpPr>
          <p:cNvPr id="3" name="Content Placeholder 2"/>
          <p:cNvSpPr>
            <a:spLocks noGrp="1"/>
          </p:cNvSpPr>
          <p:nvPr>
            <p:ph sz="quarter" idx="10"/>
          </p:nvPr>
        </p:nvSpPr>
        <p:spPr>
          <a:xfrm>
            <a:off x="457200" y="1600200"/>
            <a:ext cx="8153400" cy="4724400"/>
          </a:xfrm>
          <a:prstGeom prst="rect">
            <a:avLst/>
          </a:prstGeom>
        </p:spPr>
        <p:txBody>
          <a:bodyPr/>
          <a:lstStyle>
            <a:lvl1pPr>
              <a:defRPr sz="2000">
                <a:latin typeface="+mj-lt"/>
                <a:cs typeface="Arial" panose="020B0604020202020204" pitchFamily="34" charset="0"/>
              </a:defRPr>
            </a:lvl1pPr>
            <a:lvl2pPr marL="768927" indent="-311727">
              <a:buFont typeface="Courier New" panose="02070309020205020404" pitchFamily="49" charset="0"/>
              <a:buChar char="o"/>
              <a:defRPr sz="2000">
                <a:latin typeface="+mj-lt"/>
                <a:cs typeface="Arial" panose="020B0604020202020204" pitchFamily="34" charset="0"/>
              </a:defRPr>
            </a:lvl2pPr>
            <a:lvl3pPr marL="1188719" indent="-274319">
              <a:buFont typeface="Wingdings" panose="05000000000000000000" pitchFamily="2" charset="2"/>
              <a:buChar char="§"/>
              <a:defRPr sz="2000">
                <a:latin typeface="+mj-lt"/>
                <a:cs typeface="Arial" panose="020B0604020202020204" pitchFamily="34" charset="0"/>
              </a:defRPr>
            </a:lvl3pPr>
            <a:lvl4pPr>
              <a:defRPr sz="2000">
                <a:latin typeface="+mj-lt"/>
                <a:cs typeface="Arial" panose="020B0604020202020204" pitchFamily="34" charset="0"/>
              </a:defRPr>
            </a:lvl4pPr>
            <a:lvl5pPr>
              <a:defRPr sz="2000">
                <a:latin typeface="+mj-lt"/>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hape 3"/>
          <p:cNvSpPr/>
          <p:nvPr userDrawn="1"/>
        </p:nvSpPr>
        <p:spPr>
          <a:xfrm>
            <a:off x="76200" y="6629400"/>
            <a:ext cx="2133600" cy="187285"/>
          </a:xfrm>
          <a:prstGeom prst="roundRect">
            <a:avLst/>
          </a:prstGeom>
          <a:solidFill>
            <a:schemeClr val="lt1">
              <a:alpha val="49000"/>
            </a:schemeClr>
          </a:solidFill>
          <a:ln>
            <a:solidFill>
              <a:schemeClr val="tx2">
                <a:alpha val="60000"/>
              </a:schemeClr>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0" tIns="0" rIns="0" bIns="0">
            <a:spAutoFit/>
          </a:bodyPr>
          <a:lstStyle/>
          <a:p>
            <a:pPr lvl="0" algn="ctr" defTabSz="914400">
              <a:defRPr>
                <a:solidFill>
                  <a:srgbClr val="000000"/>
                </a:solidFill>
              </a:defRPr>
            </a:pPr>
            <a:r>
              <a:rPr lang="en-AU" sz="1100" i="1" dirty="0">
                <a:solidFill>
                  <a:schemeClr val="tx2"/>
                </a:solidFill>
                <a:latin typeface="+mj-ea"/>
                <a:ea typeface="+mj-ea"/>
                <a:cs typeface="Proxima Nova Regular"/>
                <a:sym typeface="Proxima Nova Regular"/>
              </a:rPr>
              <a:t>SIT-32,</a:t>
            </a:r>
            <a:r>
              <a:rPr lang="en-AU" sz="1100" i="1" baseline="0" dirty="0">
                <a:solidFill>
                  <a:schemeClr val="tx2"/>
                </a:solidFill>
                <a:latin typeface="+mj-ea"/>
                <a:ea typeface="+mj-ea"/>
                <a:cs typeface="Proxima Nova Regular"/>
                <a:sym typeface="Proxima Nova Regular"/>
              </a:rPr>
              <a:t> </a:t>
            </a:r>
            <a:r>
              <a:rPr lang="en-AU" sz="1100" i="1" dirty="0">
                <a:solidFill>
                  <a:schemeClr val="tx2"/>
                </a:solidFill>
                <a:latin typeface="+mj-ea"/>
                <a:ea typeface="+mj-ea"/>
                <a:cs typeface="Proxima Nova Regular"/>
                <a:sym typeface="Proxima Nova Regular"/>
              </a:rPr>
              <a:t>ESA HQ, 26-27 Apr 2017</a:t>
            </a:r>
            <a:endParaRPr sz="1100" i="1" dirty="0">
              <a:solidFill>
                <a:schemeClr val="tx2"/>
              </a:solidFill>
              <a:latin typeface="+mj-ea"/>
              <a:ea typeface="+mj-ea"/>
              <a:cs typeface="Proxima Nova Regular"/>
              <a:sym typeface="Proxima Nova Regular"/>
            </a:endParaRPr>
          </a:p>
        </p:txBody>
      </p:sp>
      <p:sp>
        <p:nvSpPr>
          <p:cNvPr id="9" name="Content Placeholder 3"/>
          <p:cNvSpPr>
            <a:spLocks noGrp="1"/>
          </p:cNvSpPr>
          <p:nvPr>
            <p:ph sz="quarter" idx="11"/>
          </p:nvPr>
        </p:nvSpPr>
        <p:spPr>
          <a:xfrm>
            <a:off x="2057400" y="304800"/>
            <a:ext cx="4953000" cy="533400"/>
          </a:xfrm>
          <a:prstGeom prst="rect">
            <a:avLst/>
          </a:prstGeom>
        </p:spPr>
        <p:txBody>
          <a:bodyPr/>
          <a:lstStyle>
            <a:lvl1pPr>
              <a:defRPr>
                <a:solidFill>
                  <a:schemeClr val="bg1"/>
                </a:solidFill>
                <a:latin typeface="+mj-lt"/>
              </a:defRPr>
            </a:lvl1pPr>
          </a:lstStyle>
          <a:p>
            <a:pPr marL="342900" marR="0" lvl="0" indent="-342900" defTabSz="914400" eaLnBrk="1" fontAlgn="auto" latinLnBrk="0" hangingPunct="1">
              <a:lnSpc>
                <a:spcPct val="100000"/>
              </a:lnSpc>
              <a:spcBef>
                <a:spcPts val="500"/>
              </a:spcBef>
              <a:spcAft>
                <a:spcPts val="0"/>
              </a:spcAft>
              <a:buClrTx/>
              <a:buSzPct val="100000"/>
              <a:buFont typeface="Arial"/>
              <a:buNone/>
              <a:tabLst/>
              <a:defRPr/>
            </a:pPr>
            <a:endParaRPr lang="en-US" dirty="0"/>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ED1C8C7-1868-4B4A-939D-AE11C1F54E93}" type="datetimeFigureOut">
              <a:rPr kumimoji="1" lang="ja-JP" altLang="en-US" smtClean="0"/>
              <a:t>2017/4/27</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C5B281CE-54D5-4342-A965-6161C2CFB5A4}" type="slidenum">
              <a:rPr kumimoji="1" lang="ja-JP" altLang="en-US" smtClean="0"/>
              <a:t>‹#›</a:t>
            </a:fld>
            <a:endParaRPr kumimoji="1" lang="ja-JP" altLang="en-US" dirty="0"/>
          </a:p>
        </p:txBody>
      </p:sp>
    </p:spTree>
    <p:extLst>
      <p:ext uri="{BB962C8B-B14F-4D97-AF65-F5344CB8AC3E}">
        <p14:creationId xmlns:p14="http://schemas.microsoft.com/office/powerpoint/2010/main" val="39470140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5"/>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0"/>
            <a:ext cx="1905000" cy="256540"/>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ransitio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89" y="2514600"/>
            <a:ext cx="8216411" cy="993131"/>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latin typeface="Droid Serif"/>
                <a:ea typeface="Droid Serif"/>
                <a:cs typeface="Droid Serif"/>
                <a:sym typeface="Droid Serif"/>
              </a:defRPr>
            </a:lvl1pPr>
          </a:lstStyle>
          <a:p>
            <a:pPr lvl="0">
              <a:defRPr sz="1800" b="0">
                <a:solidFill>
                  <a:srgbClr val="000000"/>
                </a:solidFill>
              </a:defRPr>
            </a:pPr>
            <a:r>
              <a:rPr lang="en-US" sz="3200" dirty="0">
                <a:solidFill>
                  <a:schemeClr val="bg1"/>
                </a:solidFill>
                <a:latin typeface="+mj-lt"/>
              </a:rPr>
              <a:t>UNFCCC and IPCC Engagement Status</a:t>
            </a:r>
            <a:endParaRPr sz="3200" b="1" dirty="0">
              <a:solidFill>
                <a:schemeClr val="bg1"/>
              </a:solidFill>
              <a:latin typeface="+mj-lt"/>
            </a:endParaRPr>
          </a:p>
        </p:txBody>
      </p:sp>
      <p:sp>
        <p:nvSpPr>
          <p:cNvPr id="11" name="Shape 11"/>
          <p:cNvSpPr/>
          <p:nvPr/>
        </p:nvSpPr>
        <p:spPr>
          <a:xfrm>
            <a:off x="622789" y="3759200"/>
            <a:ext cx="4810858" cy="2541589"/>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p>
            <a:pPr lvl="0" defTabSz="914400">
              <a:lnSpc>
                <a:spcPct val="150000"/>
              </a:lnSpc>
              <a:defRPr>
                <a:solidFill>
                  <a:srgbClr val="000000"/>
                </a:solidFill>
              </a:defRPr>
            </a:pPr>
            <a:r>
              <a:rPr lang="en-US" altLang="ja-JP" dirty="0" err="1">
                <a:solidFill>
                  <a:srgbClr val="FFFFFF"/>
                </a:solidFill>
                <a:ea typeface="Arial Bold"/>
                <a:cs typeface="Arial Bold"/>
                <a:sym typeface="Arial Bold"/>
              </a:rPr>
              <a:t>Shizu</a:t>
            </a:r>
            <a:r>
              <a:rPr lang="ja-JP" altLang="en-US" dirty="0">
                <a:solidFill>
                  <a:srgbClr val="FFFFFF"/>
                </a:solidFill>
                <a:ea typeface="Arial Bold"/>
                <a:cs typeface="Arial Bold"/>
                <a:sym typeface="Arial Bold"/>
              </a:rPr>
              <a:t> </a:t>
            </a:r>
            <a:r>
              <a:rPr lang="en-US" altLang="ja-JP" dirty="0">
                <a:solidFill>
                  <a:srgbClr val="FFFFFF"/>
                </a:solidFill>
                <a:ea typeface="Arial Bold"/>
                <a:cs typeface="Arial Bold"/>
                <a:sym typeface="Arial Bold"/>
              </a:rPr>
              <a:t>Yabe,</a:t>
            </a:r>
            <a:r>
              <a:rPr lang="ja-JP" altLang="en-US" dirty="0">
                <a:solidFill>
                  <a:srgbClr val="FFFFFF"/>
                </a:solidFill>
                <a:ea typeface="Arial Bold"/>
                <a:cs typeface="Arial Bold"/>
                <a:sym typeface="Arial Bold"/>
              </a:rPr>
              <a:t> </a:t>
            </a:r>
            <a:r>
              <a:rPr lang="en-US" altLang="ja-JP" dirty="0">
                <a:solidFill>
                  <a:srgbClr val="FFFFFF"/>
                </a:solidFill>
                <a:ea typeface="Arial Bold"/>
                <a:cs typeface="Arial Bold"/>
                <a:sym typeface="Arial Bold"/>
              </a:rPr>
              <a:t>JAXA</a:t>
            </a:r>
          </a:p>
          <a:p>
            <a:pPr lvl="0" defTabSz="914400">
              <a:lnSpc>
                <a:spcPct val="150000"/>
              </a:lnSpc>
              <a:defRPr>
                <a:solidFill>
                  <a:srgbClr val="000000"/>
                </a:solidFill>
              </a:defRPr>
            </a:pPr>
            <a:r>
              <a:rPr lang="en-US" altLang="ja-JP" dirty="0">
                <a:solidFill>
                  <a:srgbClr val="FFFFFF"/>
                </a:solidFill>
                <a:ea typeface="Arial Bold"/>
                <a:cs typeface="Arial Bold"/>
                <a:sym typeface="Arial Bold"/>
              </a:rPr>
              <a:t>SIT-32 Agenda Item 29</a:t>
            </a:r>
          </a:p>
          <a:p>
            <a:pPr lvl="0" defTabSz="914400">
              <a:lnSpc>
                <a:spcPct val="150000"/>
              </a:lnSpc>
              <a:defRPr>
                <a:solidFill>
                  <a:srgbClr val="000000"/>
                </a:solidFill>
              </a:defRPr>
            </a:pPr>
            <a:r>
              <a:rPr lang="en-US" altLang="ja-JP" dirty="0">
                <a:solidFill>
                  <a:srgbClr val="FFFFFF"/>
                </a:solidFill>
                <a:ea typeface="Arial Bold"/>
                <a:cs typeface="Arial Bold"/>
                <a:sym typeface="Arial Bold"/>
              </a:rPr>
              <a:t>CEOS Strategic Implementation Team</a:t>
            </a:r>
          </a:p>
          <a:p>
            <a:pPr lvl="0" defTabSz="914400">
              <a:lnSpc>
                <a:spcPct val="150000"/>
              </a:lnSpc>
              <a:defRPr>
                <a:solidFill>
                  <a:srgbClr val="000000"/>
                </a:solidFill>
              </a:defRPr>
            </a:pPr>
            <a:r>
              <a:rPr lang="en-US" altLang="ja-JP" dirty="0">
                <a:solidFill>
                  <a:srgbClr val="FFFFFF"/>
                </a:solidFill>
                <a:ea typeface="Arial Bold"/>
                <a:cs typeface="Arial Bold"/>
                <a:sym typeface="Arial Bold"/>
              </a:rPr>
              <a:t>ESA Headquarters, Paris, France</a:t>
            </a:r>
          </a:p>
          <a:p>
            <a:pPr lvl="0" defTabSz="914400">
              <a:lnSpc>
                <a:spcPct val="150000"/>
              </a:lnSpc>
              <a:defRPr>
                <a:solidFill>
                  <a:srgbClr val="000000"/>
                </a:solidFill>
              </a:defRPr>
            </a:pPr>
            <a:r>
              <a:rPr lang="en-US" altLang="ja-JP" dirty="0">
                <a:solidFill>
                  <a:srgbClr val="FFFFFF"/>
                </a:solidFill>
                <a:ea typeface="Arial Bold"/>
                <a:cs typeface="Arial Bold"/>
                <a:sym typeface="Arial Bold"/>
              </a:rPr>
              <a:t>26</a:t>
            </a:r>
            <a:r>
              <a:rPr lang="en-US" altLang="ja-JP" baseline="30000" dirty="0">
                <a:solidFill>
                  <a:srgbClr val="FFFFFF"/>
                </a:solidFill>
                <a:ea typeface="Arial Bold"/>
                <a:cs typeface="Arial Bold"/>
                <a:sym typeface="Arial Bold"/>
              </a:rPr>
              <a:t>th</a:t>
            </a:r>
            <a:r>
              <a:rPr lang="en-US" altLang="ja-JP" dirty="0">
                <a:solidFill>
                  <a:srgbClr val="FFFFFF"/>
                </a:solidFill>
                <a:ea typeface="Arial Bold"/>
                <a:cs typeface="Arial Bold"/>
                <a:sym typeface="Arial Bold"/>
              </a:rPr>
              <a:t>-27</a:t>
            </a:r>
            <a:r>
              <a:rPr lang="en-US" altLang="ja-JP" baseline="30000" dirty="0">
                <a:solidFill>
                  <a:srgbClr val="FFFFFF"/>
                </a:solidFill>
                <a:ea typeface="Arial Bold"/>
                <a:cs typeface="Arial Bold"/>
                <a:sym typeface="Arial Bold"/>
              </a:rPr>
              <a:t>th</a:t>
            </a:r>
            <a:r>
              <a:rPr lang="en-US" altLang="ja-JP" dirty="0">
                <a:solidFill>
                  <a:srgbClr val="FFFFFF"/>
                </a:solidFill>
                <a:ea typeface="Arial Bold"/>
                <a:cs typeface="Arial Bold"/>
                <a:sym typeface="Arial Bold"/>
              </a:rPr>
              <a:t> April 2017</a:t>
            </a:r>
          </a:p>
        </p:txBody>
      </p:sp>
      <p:pic>
        <p:nvPicPr>
          <p:cNvPr id="12" name="ceos_logo.png"/>
          <p:cNvPicPr/>
          <p:nvPr/>
        </p:nvPicPr>
        <p:blipFill>
          <a:blip r:embed="rId2">
            <a:extLst/>
          </a:blip>
          <a:stretch>
            <a:fillRect/>
          </a:stretch>
        </p:blipFill>
        <p:spPr>
          <a:xfrm>
            <a:off x="622789" y="1217405"/>
            <a:ext cx="2507906" cy="993132"/>
          </a:xfrm>
          <a:prstGeom prst="rect">
            <a:avLst/>
          </a:prstGeom>
          <a:ln w="12700">
            <a:miter lim="400000"/>
          </a:ln>
        </p:spPr>
      </p:pic>
      <p:sp>
        <p:nvSpPr>
          <p:cNvPr id="5" name="Shape 10"/>
          <p:cNvSpPr txBox="1">
            <a:spLocks/>
          </p:cNvSpPr>
          <p:nvPr/>
        </p:nvSpPr>
        <p:spPr>
          <a:xfrm>
            <a:off x="622789" y="2246634"/>
            <a:ext cx="2806211" cy="210183"/>
          </a:xfrm>
          <a:prstGeom prst="rect">
            <a:avLst/>
          </a:prstGeom>
          <a:ln w="12700">
            <a:miter lim="400000"/>
          </a:ln>
          <a:extLst>
            <a:ext uri="{C572A759-6A51-4108-AA02-DFA0A04FC94B}">
              <ma14:wrappingTextBoxFlag xmlns=""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a:solidFill>
                  <a:schemeClr val="bg1">
                    <a:lumMod val="20000"/>
                    <a:lumOff val="80000"/>
                  </a:schemeClr>
                </a:solidFill>
                <a:latin typeface="+mj-lt"/>
              </a:rPr>
              <a:t>Committee on Earth Observation Satellites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2</a:t>
            </a:fld>
            <a:endParaRPr lang="uk-UA" dirty="0"/>
          </a:p>
        </p:txBody>
      </p:sp>
      <p:sp>
        <p:nvSpPr>
          <p:cNvPr id="3" name="コンテンツ プレースホルダー 2"/>
          <p:cNvSpPr>
            <a:spLocks noGrp="1"/>
          </p:cNvSpPr>
          <p:nvPr>
            <p:ph sz="quarter" idx="10"/>
          </p:nvPr>
        </p:nvSpPr>
        <p:spPr>
          <a:xfrm>
            <a:off x="457200" y="1189180"/>
            <a:ext cx="8153400" cy="4724400"/>
          </a:xfrm>
        </p:spPr>
        <p:txBody>
          <a:bodyPr/>
          <a:lstStyle/>
          <a:p>
            <a:pPr marL="0" indent="0">
              <a:buNone/>
            </a:pPr>
            <a:r>
              <a:rPr kumimoji="1" lang="en-US" altLang="ja-JP" dirty="0"/>
              <a:t>SIT Technical WS in Oxford in September 2016</a:t>
            </a:r>
          </a:p>
          <a:p>
            <a:r>
              <a:rPr kumimoji="1" lang="en-US" altLang="ja-JP" dirty="0"/>
              <a:t>JAXA stressed the importance of 2006 IPCC Guidelines for National Greenhouse Gas Inventories which will be refined in 2019.</a:t>
            </a:r>
          </a:p>
          <a:p>
            <a:r>
              <a:rPr kumimoji="1" lang="en-US" altLang="ja-JP" dirty="0"/>
              <a:t>During Climate &amp; Carbon session, JAXA proposed CEOS engagement with IPCC and UNFCCC as one of WG and VC initiatives of carbon.</a:t>
            </a:r>
          </a:p>
          <a:p>
            <a:pPr marL="0" indent="0">
              <a:spcBef>
                <a:spcPts val="1800"/>
              </a:spcBef>
              <a:buNone/>
            </a:pPr>
            <a:r>
              <a:rPr kumimoji="1" lang="en-US" altLang="ja-JP" dirty="0"/>
              <a:t>30</a:t>
            </a:r>
            <a:r>
              <a:rPr kumimoji="1" lang="en-US" altLang="ja-JP" baseline="30000" dirty="0"/>
              <a:t>th</a:t>
            </a:r>
            <a:r>
              <a:rPr kumimoji="1" lang="en-US" altLang="ja-JP" dirty="0"/>
              <a:t> CEOS Plenary in Brisbane in October 2016</a:t>
            </a:r>
          </a:p>
          <a:p>
            <a:r>
              <a:rPr kumimoji="1" lang="en-US" altLang="ja-JP" dirty="0"/>
              <a:t>The Plenary agreed on the initial selection of WG and VC initiatives including engagement with IPCC and UNFCCC.</a:t>
            </a:r>
          </a:p>
          <a:p>
            <a:pPr marL="0" indent="0">
              <a:spcBef>
                <a:spcPts val="1800"/>
              </a:spcBef>
              <a:buNone/>
            </a:pPr>
            <a:r>
              <a:rPr kumimoji="1" lang="en-US" altLang="ja-JP" dirty="0"/>
              <a:t>COP-22 in Marrakech in November 2016</a:t>
            </a:r>
          </a:p>
          <a:p>
            <a:r>
              <a:rPr kumimoji="1" lang="en-US" altLang="ja-JP" dirty="0"/>
              <a:t>Ministry</a:t>
            </a:r>
            <a:r>
              <a:rPr kumimoji="1" lang="ja-JP" altLang="en-US" dirty="0"/>
              <a:t> </a:t>
            </a:r>
            <a:r>
              <a:rPr kumimoji="1" lang="en-US" altLang="ja-JP" dirty="0"/>
              <a:t>of</a:t>
            </a:r>
            <a:r>
              <a:rPr kumimoji="1" lang="ja-JP" altLang="en-US" dirty="0"/>
              <a:t> </a:t>
            </a:r>
            <a:r>
              <a:rPr kumimoji="1" lang="en-US" altLang="ja-JP" dirty="0"/>
              <a:t>Environment,</a:t>
            </a:r>
            <a:r>
              <a:rPr kumimoji="1" lang="ja-JP" altLang="en-US" dirty="0"/>
              <a:t> </a:t>
            </a:r>
            <a:r>
              <a:rPr kumimoji="1" lang="en-US" altLang="ja-JP" dirty="0"/>
              <a:t>Japan</a:t>
            </a:r>
            <a:r>
              <a:rPr kumimoji="1" lang="ja-JP" altLang="en-US" dirty="0"/>
              <a:t> </a:t>
            </a:r>
            <a:r>
              <a:rPr kumimoji="1" lang="en-US" altLang="ja-JP" dirty="0"/>
              <a:t>(MOE)</a:t>
            </a:r>
            <a:r>
              <a:rPr kumimoji="1" lang="ja-JP" altLang="en-US" dirty="0"/>
              <a:t> </a:t>
            </a:r>
            <a:r>
              <a:rPr kumimoji="1" lang="en-US" altLang="ja-JP" dirty="0"/>
              <a:t>and</a:t>
            </a:r>
            <a:r>
              <a:rPr kumimoji="1" lang="ja-JP" altLang="en-US" dirty="0"/>
              <a:t> </a:t>
            </a:r>
            <a:r>
              <a:rPr kumimoji="1" lang="en-US" altLang="ja-JP" dirty="0"/>
              <a:t>JAXA organized the side event on GHG monitoring from space inviting speakers from IPCC/TFI, GCOS, NIES, NASA, and CNES.</a:t>
            </a:r>
          </a:p>
          <a:p>
            <a:pPr marL="0" indent="0">
              <a:buNone/>
            </a:pPr>
            <a:r>
              <a:rPr kumimoji="1" lang="en-US" altLang="ja-JP" dirty="0"/>
              <a:t>Side meeting on engagement with UNFCCC and IPCC at SIT-32</a:t>
            </a:r>
            <a:endParaRPr kumimoji="1" lang="ja-JP" altLang="en-US" dirty="0"/>
          </a:p>
        </p:txBody>
      </p:sp>
      <p:sp>
        <p:nvSpPr>
          <p:cNvPr id="4" name="コンテンツ プレースホルダー 3"/>
          <p:cNvSpPr>
            <a:spLocks noGrp="1"/>
          </p:cNvSpPr>
          <p:nvPr>
            <p:ph sz="quarter" idx="11"/>
          </p:nvPr>
        </p:nvSpPr>
        <p:spPr/>
        <p:txBody>
          <a:bodyPr/>
          <a:lstStyle/>
          <a:p>
            <a:pPr marL="0" indent="0">
              <a:buNone/>
            </a:pPr>
            <a:r>
              <a:rPr kumimoji="1" lang="en-US" altLang="ja-JP" dirty="0"/>
              <a:t>Background</a:t>
            </a:r>
            <a:endParaRPr kumimoji="1" lang="ja-JP" altLang="en-US" dirty="0"/>
          </a:p>
        </p:txBody>
      </p:sp>
    </p:spTree>
    <p:extLst>
      <p:ext uri="{BB962C8B-B14F-4D97-AF65-F5344CB8AC3E}">
        <p14:creationId xmlns:p14="http://schemas.microsoft.com/office/powerpoint/2010/main" val="4188205658"/>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3</a:t>
            </a:fld>
            <a:endParaRPr lang="uk-UA" dirty="0"/>
          </a:p>
        </p:txBody>
      </p:sp>
      <p:sp>
        <p:nvSpPr>
          <p:cNvPr id="3" name="コンテンツ プレースホルダー 2"/>
          <p:cNvSpPr>
            <a:spLocks noGrp="1"/>
          </p:cNvSpPr>
          <p:nvPr>
            <p:ph sz="quarter" idx="10"/>
          </p:nvPr>
        </p:nvSpPr>
        <p:spPr/>
        <p:txBody>
          <a:bodyPr/>
          <a:lstStyle/>
          <a:p>
            <a:pPr>
              <a:spcBef>
                <a:spcPts val="1200"/>
              </a:spcBef>
            </a:pPr>
            <a:r>
              <a:rPr kumimoji="1" lang="en-US" altLang="ja-JP" sz="2400" dirty="0"/>
              <a:t>Currently, the refinement of “2006 IPCC Guidelines for National Greenhouse Gas Inventories” is underway.</a:t>
            </a:r>
          </a:p>
          <a:p>
            <a:pPr>
              <a:spcBef>
                <a:spcPts val="1200"/>
              </a:spcBef>
            </a:pPr>
            <a:r>
              <a:rPr kumimoji="1" lang="en-US" altLang="ja-JP" sz="2400" dirty="0"/>
              <a:t>The guidelines provide methodologies for estimating national inventories of anthropogenic emissions by sources and removals by sinks of GHG.</a:t>
            </a:r>
          </a:p>
          <a:p>
            <a:pPr>
              <a:spcBef>
                <a:spcPts val="1200"/>
              </a:spcBef>
            </a:pPr>
            <a:r>
              <a:rPr kumimoji="1" lang="en-US" altLang="ja-JP" sz="2400" dirty="0"/>
              <a:t>The</a:t>
            </a:r>
            <a:r>
              <a:rPr kumimoji="1" lang="ja-JP" altLang="en-US" sz="2400" dirty="0"/>
              <a:t> </a:t>
            </a:r>
            <a:r>
              <a:rPr kumimoji="1" lang="en-US" altLang="ja-JP" sz="2400" dirty="0"/>
              <a:t>current guidelines 2006 indicates that each country preferably </a:t>
            </a:r>
            <a:r>
              <a:rPr kumimoji="1" lang="en-US" altLang="ja-JP" sz="2400" dirty="0">
                <a:solidFill>
                  <a:srgbClr val="C00000"/>
                </a:solidFill>
              </a:rPr>
              <a:t>use independent data to verify GHG inventories, and also indicates that satellite data has limitations in spatial, vertical and temporal resolution.  </a:t>
            </a:r>
          </a:p>
        </p:txBody>
      </p:sp>
      <p:sp>
        <p:nvSpPr>
          <p:cNvPr id="4" name="コンテンツ プレースホルダー 3"/>
          <p:cNvSpPr>
            <a:spLocks noGrp="1"/>
          </p:cNvSpPr>
          <p:nvPr>
            <p:ph sz="quarter" idx="11"/>
          </p:nvPr>
        </p:nvSpPr>
        <p:spPr/>
        <p:txBody>
          <a:bodyPr/>
          <a:lstStyle/>
          <a:p>
            <a:pPr marL="0" indent="0">
              <a:buNone/>
            </a:pPr>
            <a:r>
              <a:rPr kumimoji="1" lang="en-US" altLang="ja-JP" dirty="0"/>
              <a:t>Guidelines for GHG Inventories</a:t>
            </a:r>
            <a:endParaRPr kumimoji="1" lang="ja-JP" altLang="en-US" dirty="0"/>
          </a:p>
        </p:txBody>
      </p:sp>
    </p:spTree>
    <p:extLst>
      <p:ext uri="{BB962C8B-B14F-4D97-AF65-F5344CB8AC3E}">
        <p14:creationId xmlns:p14="http://schemas.microsoft.com/office/powerpoint/2010/main" val="2568984546"/>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4</a:t>
            </a:fld>
            <a:endParaRPr lang="uk-UA" dirty="0"/>
          </a:p>
        </p:txBody>
      </p:sp>
      <p:sp>
        <p:nvSpPr>
          <p:cNvPr id="3" name="コンテンツ プレースホルダー 2"/>
          <p:cNvSpPr>
            <a:spLocks noGrp="1"/>
          </p:cNvSpPr>
          <p:nvPr>
            <p:ph sz="quarter" idx="10"/>
          </p:nvPr>
        </p:nvSpPr>
        <p:spPr/>
        <p:txBody>
          <a:bodyPr/>
          <a:lstStyle/>
          <a:p>
            <a:pPr marL="0" indent="0">
              <a:buNone/>
            </a:pPr>
            <a:r>
              <a:rPr kumimoji="1" lang="en-US" altLang="ja-JP" sz="2400" dirty="0"/>
              <a:t>Refinement in relation to Satellite Data</a:t>
            </a:r>
          </a:p>
          <a:p>
            <a:r>
              <a:rPr kumimoji="1" lang="en-US" altLang="ja-JP" sz="2400" dirty="0"/>
              <a:t>Volume 1: General Guidance and Reporting</a:t>
            </a:r>
          </a:p>
          <a:p>
            <a:r>
              <a:rPr kumimoji="1" lang="en-US" altLang="ja-JP" sz="2400" dirty="0"/>
              <a:t>Chapter 6: Quality Assurance/Quality Control and Verification</a:t>
            </a:r>
          </a:p>
          <a:p>
            <a:pPr lvl="1"/>
            <a:r>
              <a:rPr kumimoji="1" lang="en-US" altLang="ja-JP" sz="2400" b="1" dirty="0"/>
              <a:t>Issue: </a:t>
            </a:r>
            <a:r>
              <a:rPr kumimoji="1" lang="en-US" altLang="ja-JP" sz="2400" dirty="0">
                <a:solidFill>
                  <a:srgbClr val="C00000"/>
                </a:solidFill>
              </a:rPr>
              <a:t>Update/elaborate verification guidance because the existing guidance is outdated (especially the guidance on comparisons with atmospheric measurements and new datasets).</a:t>
            </a:r>
          </a:p>
          <a:p>
            <a:pPr lvl="1"/>
            <a:r>
              <a:rPr kumimoji="1" lang="en-US" altLang="ja-JP" sz="2400" b="1" dirty="0"/>
              <a:t>Location in 2006 IPCC Guidelines:</a:t>
            </a:r>
            <a:r>
              <a:rPr kumimoji="1" lang="en-US" altLang="ja-JP" sz="2400" dirty="0"/>
              <a:t> Section 6.10</a:t>
            </a:r>
          </a:p>
          <a:p>
            <a:pPr lvl="1"/>
            <a:r>
              <a:rPr kumimoji="1" lang="en-US" altLang="ja-JP" sz="2400" b="1" dirty="0"/>
              <a:t>Type of refinement:</a:t>
            </a:r>
            <a:r>
              <a:rPr kumimoji="1" lang="en-US" altLang="ja-JP" sz="2400" dirty="0"/>
              <a:t> Update/Elaboration</a:t>
            </a:r>
          </a:p>
          <a:p>
            <a:endParaRPr kumimoji="1" lang="ja-JP" altLang="en-US" sz="2400" dirty="0"/>
          </a:p>
        </p:txBody>
      </p:sp>
      <p:sp>
        <p:nvSpPr>
          <p:cNvPr id="4" name="コンテンツ プレースホルダー 3"/>
          <p:cNvSpPr>
            <a:spLocks noGrp="1"/>
          </p:cNvSpPr>
          <p:nvPr>
            <p:ph sz="quarter" idx="11"/>
          </p:nvPr>
        </p:nvSpPr>
        <p:spPr>
          <a:xfrm>
            <a:off x="1905000" y="304800"/>
            <a:ext cx="6019800" cy="533400"/>
          </a:xfrm>
        </p:spPr>
        <p:txBody>
          <a:bodyPr/>
          <a:lstStyle/>
          <a:p>
            <a:pPr marL="0" indent="0">
              <a:buNone/>
            </a:pPr>
            <a:r>
              <a:rPr kumimoji="1" lang="en-US" altLang="ja-JP" sz="2000" dirty="0"/>
              <a:t>Refinement of IPCC Guidelines (2016-2019)</a:t>
            </a:r>
            <a:endParaRPr kumimoji="1" lang="ja-JP" altLang="en-US" sz="2000" dirty="0"/>
          </a:p>
        </p:txBody>
      </p:sp>
    </p:spTree>
    <p:extLst>
      <p:ext uri="{BB962C8B-B14F-4D97-AF65-F5344CB8AC3E}">
        <p14:creationId xmlns:p14="http://schemas.microsoft.com/office/powerpoint/2010/main" val="3755346548"/>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5</a:t>
            </a:fld>
            <a:endParaRPr lang="uk-UA" dirty="0"/>
          </a:p>
        </p:txBody>
      </p:sp>
      <p:sp>
        <p:nvSpPr>
          <p:cNvPr id="3" name="コンテンツ プレースホルダー 2"/>
          <p:cNvSpPr>
            <a:spLocks noGrp="1"/>
          </p:cNvSpPr>
          <p:nvPr>
            <p:ph sz="quarter" idx="10"/>
          </p:nvPr>
        </p:nvSpPr>
        <p:spPr>
          <a:xfrm>
            <a:off x="457200" y="1600200"/>
            <a:ext cx="8305800" cy="4724400"/>
          </a:xfrm>
        </p:spPr>
        <p:txBody>
          <a:bodyPr/>
          <a:lstStyle/>
          <a:p>
            <a:r>
              <a:rPr kumimoji="1" lang="en-US" altLang="ja-JP" dirty="0"/>
              <a:t>Ministry of Environment, Japan (MOE), and JAXA will launch</a:t>
            </a:r>
            <a:r>
              <a:rPr kumimoji="1" lang="en-US" altLang="ja-JP" dirty="0">
                <a:solidFill>
                  <a:schemeClr val="accent2"/>
                </a:solidFill>
              </a:rPr>
              <a:t> </a:t>
            </a:r>
            <a:r>
              <a:rPr kumimoji="1" lang="en-US" altLang="ja-JP" dirty="0"/>
              <a:t>GOSAT-2 in 2018.</a:t>
            </a:r>
          </a:p>
          <a:p>
            <a:pPr lvl="1"/>
            <a:r>
              <a:rPr kumimoji="1" lang="en-US" altLang="ja-JP" dirty="0"/>
              <a:t>Data acquisition with higher resolution.</a:t>
            </a:r>
          </a:p>
          <a:p>
            <a:r>
              <a:rPr kumimoji="1" lang="en-US" altLang="ja-JP" dirty="0"/>
              <a:t>MOE aims to </a:t>
            </a:r>
            <a:r>
              <a:rPr kumimoji="1" lang="en-US" altLang="ja-JP" dirty="0">
                <a:solidFill>
                  <a:srgbClr val="C00000"/>
                </a:solidFill>
              </a:rPr>
              <a:t>have the refined IPCC GHG Inventory Guidelines refer satellite-based GHG data to enable all countries utilize the data for helping national reports on GHG emissions.</a:t>
            </a:r>
          </a:p>
          <a:p>
            <a:r>
              <a:rPr kumimoji="1" lang="en-US" altLang="ja-JP" dirty="0"/>
              <a:t>MOE</a:t>
            </a:r>
            <a:r>
              <a:rPr kumimoji="1" lang="en-US" altLang="ja-JP" dirty="0">
                <a:solidFill>
                  <a:schemeClr val="accent2"/>
                </a:solidFill>
              </a:rPr>
              <a:t> will develop methodology</a:t>
            </a:r>
            <a:r>
              <a:rPr kumimoji="1" lang="en-US" altLang="ja-JP" dirty="0"/>
              <a:t> to estimate anthropogenic GHG emissions with satellites.</a:t>
            </a:r>
          </a:p>
          <a:p>
            <a:r>
              <a:rPr kumimoji="1" lang="en-US" altLang="ja-JP" dirty="0"/>
              <a:t>MOE will promote training practitioners engaged in GHG inventories in developing countries with the methodology.</a:t>
            </a:r>
          </a:p>
          <a:p>
            <a:r>
              <a:rPr kumimoji="1" lang="en-US" altLang="ja-JP" dirty="0"/>
              <a:t>MOE will collaborate with other countries for monitoring GHG emissions.</a:t>
            </a:r>
            <a:endParaRPr kumimoji="1" lang="ja-JP" altLang="en-US" dirty="0"/>
          </a:p>
        </p:txBody>
      </p:sp>
      <p:sp>
        <p:nvSpPr>
          <p:cNvPr id="4" name="コンテンツ プレースホルダー 3"/>
          <p:cNvSpPr>
            <a:spLocks noGrp="1"/>
          </p:cNvSpPr>
          <p:nvPr>
            <p:ph sz="quarter" idx="11"/>
          </p:nvPr>
        </p:nvSpPr>
        <p:spPr>
          <a:xfrm>
            <a:off x="2057400" y="228600"/>
            <a:ext cx="5486400" cy="533400"/>
          </a:xfrm>
        </p:spPr>
        <p:txBody>
          <a:bodyPr/>
          <a:lstStyle/>
          <a:p>
            <a:pPr marL="0" indent="0">
              <a:buNone/>
            </a:pPr>
            <a:r>
              <a:rPr kumimoji="1" lang="en-US" altLang="ja-JP" dirty="0"/>
              <a:t>Ministry of Environment’s Activities Announced at COP-22 side event</a:t>
            </a:r>
            <a:endParaRPr kumimoji="1" lang="ja-JP" altLang="en-US" dirty="0"/>
          </a:p>
        </p:txBody>
      </p:sp>
    </p:spTree>
    <p:extLst>
      <p:ext uri="{BB962C8B-B14F-4D97-AF65-F5344CB8AC3E}">
        <p14:creationId xmlns:p14="http://schemas.microsoft.com/office/powerpoint/2010/main" val="4195894891"/>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6</a:t>
            </a:fld>
            <a:endParaRPr lang="uk-UA" dirty="0"/>
          </a:p>
        </p:txBody>
      </p:sp>
      <p:graphicFrame>
        <p:nvGraphicFramePr>
          <p:cNvPr id="5" name="コンテンツ プレースホルダー 4"/>
          <p:cNvGraphicFramePr>
            <a:graphicFrameLocks noGrp="1"/>
          </p:cNvGraphicFramePr>
          <p:nvPr>
            <p:ph sz="quarter" idx="10"/>
            <p:extLst/>
          </p:nvPr>
        </p:nvGraphicFramePr>
        <p:xfrm>
          <a:off x="152400" y="1417320"/>
          <a:ext cx="8839200" cy="5059680"/>
        </p:xfrm>
        <a:graphic>
          <a:graphicData uri="http://schemas.openxmlformats.org/drawingml/2006/table">
            <a:tbl>
              <a:tblPr bandRow="1" bandCol="1">
                <a:tableStyleId>{69012ECD-51FC-41F1-AA8D-1B2483CD663E}</a:tableStyleId>
              </a:tblPr>
              <a:tblGrid>
                <a:gridCol w="2057400">
                  <a:extLst>
                    <a:ext uri="{9D8B030D-6E8A-4147-A177-3AD203B41FA5}">
                      <a16:colId xmlns:a16="http://schemas.microsoft.com/office/drawing/2014/main" val="20000"/>
                    </a:ext>
                  </a:extLst>
                </a:gridCol>
                <a:gridCol w="6781800">
                  <a:extLst>
                    <a:ext uri="{9D8B030D-6E8A-4147-A177-3AD203B41FA5}">
                      <a16:colId xmlns:a16="http://schemas.microsoft.com/office/drawing/2014/main" val="20001"/>
                    </a:ext>
                  </a:extLst>
                </a:gridCol>
              </a:tblGrid>
              <a:tr h="370840">
                <a:tc>
                  <a:txBody>
                    <a:bodyPr/>
                    <a:lstStyle/>
                    <a:p>
                      <a:pPr algn="l"/>
                      <a:r>
                        <a:rPr kumimoji="1" lang="en-US" altLang="ja-JP" sz="2000" dirty="0">
                          <a:latin typeface="+mj-ea"/>
                          <a:ea typeface="+mj-ea"/>
                        </a:rPr>
                        <a:t>2016 Sep</a:t>
                      </a:r>
                      <a:endParaRPr kumimoji="1" lang="ja-JP" altLang="en-US" sz="2000" dirty="0">
                        <a:latin typeface="+mj-ea"/>
                        <a:ea typeface="+mj-ea"/>
                      </a:endParaRPr>
                    </a:p>
                  </a:txBody>
                  <a:tcPr>
                    <a:solidFill>
                      <a:schemeClr val="bg1">
                        <a:lumMod val="85000"/>
                      </a:schemeClr>
                    </a:solidFill>
                  </a:tcPr>
                </a:tc>
                <a:tc>
                  <a:txBody>
                    <a:bodyPr/>
                    <a:lstStyle/>
                    <a:p>
                      <a:pPr algn="l"/>
                      <a:r>
                        <a:rPr kumimoji="1" lang="en-US" altLang="ja-JP" sz="2000" dirty="0">
                          <a:latin typeface="+mj-ea"/>
                          <a:ea typeface="+mj-ea"/>
                        </a:rPr>
                        <a:t>Scoping Group meeting</a:t>
                      </a:r>
                      <a:endParaRPr kumimoji="1" lang="ja-JP" altLang="en-US" sz="2000" dirty="0">
                        <a:latin typeface="+mj-ea"/>
                        <a:ea typeface="+mj-ea"/>
                      </a:endParaRPr>
                    </a:p>
                  </a:txBody>
                  <a:tcPr>
                    <a:solidFill>
                      <a:schemeClr val="bg1">
                        <a:lumMod val="85000"/>
                      </a:schemeClr>
                    </a:solidFill>
                  </a:tcPr>
                </a:tc>
                <a:extLst>
                  <a:ext uri="{0D108BD9-81ED-4DB2-BD59-A6C34878D82A}">
                    <a16:rowId xmlns:a16="http://schemas.microsoft.com/office/drawing/2014/main" val="10000"/>
                  </a:ext>
                </a:extLst>
              </a:tr>
              <a:tr h="370840">
                <a:tc>
                  <a:txBody>
                    <a:bodyPr/>
                    <a:lstStyle/>
                    <a:p>
                      <a:pPr algn="l"/>
                      <a:r>
                        <a:rPr kumimoji="1" lang="en-US" altLang="ja-JP" sz="2000" dirty="0">
                          <a:latin typeface="+mj-ea"/>
                          <a:ea typeface="+mj-ea"/>
                        </a:rPr>
                        <a:t>2016 Oct</a:t>
                      </a:r>
                      <a:endParaRPr kumimoji="1" lang="ja-JP" altLang="en-US" sz="2000" dirty="0">
                        <a:latin typeface="+mj-ea"/>
                        <a:ea typeface="+mj-ea"/>
                      </a:endParaRPr>
                    </a:p>
                  </a:txBody>
                  <a:tcPr>
                    <a:solidFill>
                      <a:schemeClr val="bg1">
                        <a:lumMod val="85000"/>
                      </a:schemeClr>
                    </a:solidFill>
                  </a:tcPr>
                </a:tc>
                <a:tc>
                  <a:txBody>
                    <a:bodyPr/>
                    <a:lstStyle/>
                    <a:p>
                      <a:pPr algn="l"/>
                      <a:r>
                        <a:rPr kumimoji="1" lang="en-US" altLang="ja-JP" sz="2000" dirty="0">
                          <a:latin typeface="+mj-ea"/>
                          <a:ea typeface="+mj-ea"/>
                        </a:rPr>
                        <a:t>IPCC decision on outline</a:t>
                      </a:r>
                      <a:endParaRPr kumimoji="1" lang="ja-JP" altLang="en-US" sz="2000" dirty="0">
                        <a:latin typeface="+mj-ea"/>
                        <a:ea typeface="+mj-ea"/>
                      </a:endParaRPr>
                    </a:p>
                  </a:txBody>
                  <a:tcPr>
                    <a:solidFill>
                      <a:schemeClr val="bg1">
                        <a:lumMod val="85000"/>
                      </a:schemeClr>
                    </a:solidFill>
                  </a:tcPr>
                </a:tc>
                <a:extLst>
                  <a:ext uri="{0D108BD9-81ED-4DB2-BD59-A6C34878D82A}">
                    <a16:rowId xmlns:a16="http://schemas.microsoft.com/office/drawing/2014/main" val="10001"/>
                  </a:ext>
                </a:extLst>
              </a:tr>
              <a:tr h="370840">
                <a:tc>
                  <a:txBody>
                    <a:bodyPr/>
                    <a:lstStyle/>
                    <a:p>
                      <a:pPr algn="l"/>
                      <a:r>
                        <a:rPr kumimoji="1" lang="en-US" altLang="ja-JP" sz="2000" dirty="0">
                          <a:latin typeface="+mj-ea"/>
                          <a:ea typeface="+mj-ea"/>
                        </a:rPr>
                        <a:t>2017 Feb</a:t>
                      </a:r>
                      <a:endParaRPr kumimoji="1" lang="ja-JP" altLang="en-US" sz="2000" dirty="0">
                        <a:latin typeface="+mj-ea"/>
                        <a:ea typeface="+mj-ea"/>
                      </a:endParaRPr>
                    </a:p>
                  </a:txBody>
                  <a:tcPr>
                    <a:solidFill>
                      <a:schemeClr val="bg1">
                        <a:lumMod val="85000"/>
                      </a:schemeClr>
                    </a:solidFill>
                  </a:tcPr>
                </a:tc>
                <a:tc>
                  <a:txBody>
                    <a:bodyPr/>
                    <a:lstStyle/>
                    <a:p>
                      <a:pPr algn="l"/>
                      <a:r>
                        <a:rPr kumimoji="1" lang="en-US" altLang="ja-JP" sz="2000" dirty="0">
                          <a:solidFill>
                            <a:schemeClr val="tx1"/>
                          </a:solidFill>
                          <a:latin typeface="+mj-ea"/>
                          <a:ea typeface="+mn-ea"/>
                          <a:cs typeface="+mn-cs"/>
                          <a:sym typeface="Calibri"/>
                        </a:rPr>
                        <a:t>Decision on selection of Authors</a:t>
                      </a:r>
                      <a:endParaRPr kumimoji="1" lang="ja-JP" altLang="en-US" sz="2000" dirty="0">
                        <a:latin typeface="+mj-ea"/>
                        <a:ea typeface="+mj-ea"/>
                      </a:endParaRPr>
                    </a:p>
                  </a:txBody>
                  <a:tcPr>
                    <a:solidFill>
                      <a:schemeClr val="bg1">
                        <a:lumMod val="85000"/>
                      </a:schemeClr>
                    </a:solidFill>
                  </a:tcPr>
                </a:tc>
                <a:extLst>
                  <a:ext uri="{0D108BD9-81ED-4DB2-BD59-A6C34878D82A}">
                    <a16:rowId xmlns:a16="http://schemas.microsoft.com/office/drawing/2014/main" val="10002"/>
                  </a:ext>
                </a:extLst>
              </a:tr>
              <a:tr h="370840">
                <a:tc>
                  <a:txBody>
                    <a:bodyPr/>
                    <a:lstStyle/>
                    <a:p>
                      <a:pPr algn="l"/>
                      <a:r>
                        <a:rPr kumimoji="1" lang="en-US" altLang="ja-JP" sz="2000" dirty="0">
                          <a:latin typeface="+mj-ea"/>
                          <a:ea typeface="+mj-ea"/>
                        </a:rPr>
                        <a:t>2017 Jun</a:t>
                      </a:r>
                      <a:endParaRPr kumimoji="1" lang="ja-JP" altLang="en-US" sz="2000" dirty="0">
                        <a:latin typeface="+mj-ea"/>
                        <a:ea typeface="+mj-ea"/>
                      </a:endParaRPr>
                    </a:p>
                  </a:txBody>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kumimoji="1" lang="en-US" altLang="ja-JP" sz="2000" dirty="0">
                          <a:solidFill>
                            <a:schemeClr val="tx1"/>
                          </a:solidFill>
                          <a:latin typeface="+mj-ea"/>
                          <a:ea typeface="+mn-ea"/>
                          <a:cs typeface="+mn-cs"/>
                          <a:sym typeface="Calibri"/>
                        </a:rPr>
                        <a:t>First Lead Author Meeting (LAM1)</a:t>
                      </a:r>
                    </a:p>
                  </a:txBody>
                  <a:tcPr/>
                </a:tc>
                <a:extLst>
                  <a:ext uri="{0D108BD9-81ED-4DB2-BD59-A6C34878D82A}">
                    <a16:rowId xmlns:a16="http://schemas.microsoft.com/office/drawing/2014/main" val="10003"/>
                  </a:ext>
                </a:extLst>
              </a:tr>
              <a:tr h="370840">
                <a:tc>
                  <a:txBody>
                    <a:bodyPr/>
                    <a:lstStyle/>
                    <a:p>
                      <a:pPr algn="l"/>
                      <a:r>
                        <a:rPr kumimoji="1" lang="en-US" altLang="ja-JP" sz="2000" dirty="0">
                          <a:latin typeface="+mj-ea"/>
                          <a:ea typeface="+mj-ea"/>
                        </a:rPr>
                        <a:t>2017 Sep</a:t>
                      </a:r>
                      <a:endParaRPr kumimoji="1" lang="ja-JP" altLang="en-US" sz="2000" dirty="0">
                        <a:latin typeface="+mj-ea"/>
                        <a:ea typeface="+mj-ea"/>
                      </a:endParaRPr>
                    </a:p>
                  </a:txBody>
                  <a:tcPr/>
                </a:tc>
                <a:tc>
                  <a:txBody>
                    <a:bodyPr/>
                    <a:lstStyle/>
                    <a:p>
                      <a:pPr algn="l"/>
                      <a:r>
                        <a:rPr kumimoji="1" lang="en-US" altLang="ja-JP" sz="2000" dirty="0">
                          <a:latin typeface="+mj-ea"/>
                          <a:ea typeface="+mj-ea"/>
                        </a:rPr>
                        <a:t>Second Lead Author Meeting (LAM2)</a:t>
                      </a:r>
                      <a:endParaRPr kumimoji="1" lang="ja-JP" altLang="en-US" sz="2000" dirty="0">
                        <a:latin typeface="+mj-ea"/>
                        <a:ea typeface="+mj-ea"/>
                      </a:endParaRPr>
                    </a:p>
                  </a:txBody>
                  <a:tcPr/>
                </a:tc>
                <a:extLst>
                  <a:ext uri="{0D108BD9-81ED-4DB2-BD59-A6C34878D82A}">
                    <a16:rowId xmlns:a16="http://schemas.microsoft.com/office/drawing/2014/main" val="10004"/>
                  </a:ext>
                </a:extLst>
              </a:tr>
              <a:tr h="370840">
                <a:tc>
                  <a:txBody>
                    <a:bodyPr/>
                    <a:lstStyle/>
                    <a:p>
                      <a:pPr algn="l"/>
                      <a:r>
                        <a:rPr kumimoji="1" lang="en-US" altLang="ja-JP" sz="2000" dirty="0">
                          <a:latin typeface="+mj-ea"/>
                          <a:ea typeface="+mj-ea"/>
                        </a:rPr>
                        <a:t>2017</a:t>
                      </a:r>
                      <a:r>
                        <a:rPr kumimoji="1" lang="en-US" altLang="ja-JP" sz="2000" baseline="0" dirty="0">
                          <a:latin typeface="+mj-ea"/>
                          <a:ea typeface="+mj-ea"/>
                        </a:rPr>
                        <a:t> Dec – 2018 Feb</a:t>
                      </a:r>
                      <a:endParaRPr kumimoji="1" lang="ja-JP" altLang="en-US" sz="2000" dirty="0">
                        <a:latin typeface="+mj-ea"/>
                        <a:ea typeface="+mj-ea"/>
                      </a:endParaRPr>
                    </a:p>
                  </a:txBody>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kumimoji="1" lang="en-US" altLang="ja-JP" sz="2000" dirty="0">
                          <a:solidFill>
                            <a:schemeClr val="tx1"/>
                          </a:solidFill>
                          <a:latin typeface="+mj-ea"/>
                          <a:ea typeface="+mn-ea"/>
                          <a:cs typeface="+mn-cs"/>
                          <a:sym typeface="Calibri"/>
                        </a:rPr>
                        <a:t>First Order Draft (FOD) Expert Review</a:t>
                      </a:r>
                    </a:p>
                  </a:txBody>
                  <a:tcPr/>
                </a:tc>
                <a:extLst>
                  <a:ext uri="{0D108BD9-81ED-4DB2-BD59-A6C34878D82A}">
                    <a16:rowId xmlns:a16="http://schemas.microsoft.com/office/drawing/2014/main" val="10005"/>
                  </a:ext>
                </a:extLst>
              </a:tr>
              <a:tr h="370840">
                <a:tc>
                  <a:txBody>
                    <a:bodyPr/>
                    <a:lstStyle/>
                    <a:p>
                      <a:pPr algn="l"/>
                      <a:r>
                        <a:rPr kumimoji="1" lang="en-US" altLang="ja-JP" sz="2000" dirty="0">
                          <a:latin typeface="+mj-ea"/>
                          <a:ea typeface="+mj-ea"/>
                        </a:rPr>
                        <a:t>2018 Mar</a:t>
                      </a:r>
                      <a:endParaRPr kumimoji="1" lang="ja-JP" altLang="en-US" sz="2000" dirty="0">
                        <a:latin typeface="+mj-ea"/>
                        <a:ea typeface="+mj-ea"/>
                      </a:endParaRPr>
                    </a:p>
                  </a:txBody>
                  <a:tcPr/>
                </a:tc>
                <a:tc>
                  <a:txBody>
                    <a:bodyPr/>
                    <a:lstStyle/>
                    <a:p>
                      <a:pPr algn="l"/>
                      <a:r>
                        <a:rPr kumimoji="1" lang="en-US" altLang="ja-JP" sz="2000" dirty="0">
                          <a:latin typeface="+mj-ea"/>
                          <a:ea typeface="+mj-ea"/>
                        </a:rPr>
                        <a:t>Science Meeting</a:t>
                      </a:r>
                      <a:endParaRPr kumimoji="1" lang="ja-JP" altLang="en-US" sz="2000" dirty="0">
                        <a:latin typeface="+mj-ea"/>
                        <a:ea typeface="+mj-ea"/>
                      </a:endParaRPr>
                    </a:p>
                  </a:txBody>
                  <a:tcPr/>
                </a:tc>
                <a:extLst>
                  <a:ext uri="{0D108BD9-81ED-4DB2-BD59-A6C34878D82A}">
                    <a16:rowId xmlns:a16="http://schemas.microsoft.com/office/drawing/2014/main" val="10006"/>
                  </a:ext>
                </a:extLst>
              </a:tr>
              <a:tr h="370840">
                <a:tc>
                  <a:txBody>
                    <a:bodyPr/>
                    <a:lstStyle/>
                    <a:p>
                      <a:pPr algn="l"/>
                      <a:r>
                        <a:rPr kumimoji="1" lang="en-US" altLang="ja-JP" sz="2000" dirty="0">
                          <a:latin typeface="+mj-ea"/>
                          <a:ea typeface="+mj-ea"/>
                        </a:rPr>
                        <a:t>2018 Apr</a:t>
                      </a:r>
                      <a:endParaRPr kumimoji="1" lang="ja-JP" altLang="en-US" sz="2000" dirty="0">
                        <a:latin typeface="+mj-ea"/>
                        <a:ea typeface="+mj-ea"/>
                      </a:endParaRPr>
                    </a:p>
                  </a:txBody>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kumimoji="1" lang="en-US" altLang="ja-JP" sz="2000" dirty="0">
                          <a:solidFill>
                            <a:schemeClr val="tx1"/>
                          </a:solidFill>
                          <a:latin typeface="+mj-ea"/>
                          <a:ea typeface="+mn-ea"/>
                          <a:cs typeface="+mn-cs"/>
                          <a:sym typeface="Calibri"/>
                        </a:rPr>
                        <a:t>Third Lead Author Meeting (LAM3)</a:t>
                      </a:r>
                      <a:endParaRPr kumimoji="1" lang="ja-JP" altLang="en-US" sz="2000" dirty="0">
                        <a:solidFill>
                          <a:schemeClr val="tx1"/>
                        </a:solidFill>
                        <a:latin typeface="+mj-ea"/>
                        <a:ea typeface="+mn-ea"/>
                        <a:cs typeface="+mn-cs"/>
                        <a:sym typeface="Calibri"/>
                      </a:endParaRPr>
                    </a:p>
                  </a:txBody>
                  <a:tcPr/>
                </a:tc>
                <a:extLst>
                  <a:ext uri="{0D108BD9-81ED-4DB2-BD59-A6C34878D82A}">
                    <a16:rowId xmlns:a16="http://schemas.microsoft.com/office/drawing/2014/main" val="10007"/>
                  </a:ext>
                </a:extLst>
              </a:tr>
              <a:tr h="370840">
                <a:tc>
                  <a:txBody>
                    <a:bodyPr/>
                    <a:lstStyle/>
                    <a:p>
                      <a:pPr algn="l"/>
                      <a:r>
                        <a:rPr kumimoji="1" lang="en-US" altLang="ja-JP" sz="2000" dirty="0">
                          <a:latin typeface="+mj-ea"/>
                          <a:ea typeface="+mj-ea"/>
                        </a:rPr>
                        <a:t>2018 July - Sep</a:t>
                      </a:r>
                      <a:endParaRPr kumimoji="1" lang="ja-JP" altLang="en-US" sz="2000" dirty="0">
                        <a:latin typeface="+mj-ea"/>
                        <a:ea typeface="+mj-ea"/>
                      </a:endParaRPr>
                    </a:p>
                  </a:txBody>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kumimoji="1" lang="en-US" altLang="ja-JP" sz="2000" dirty="0">
                          <a:solidFill>
                            <a:schemeClr val="tx1"/>
                          </a:solidFill>
                          <a:latin typeface="+mj-ea"/>
                          <a:ea typeface="+mn-ea"/>
                          <a:cs typeface="+mn-cs"/>
                          <a:sym typeface="Calibri"/>
                        </a:rPr>
                        <a:t>Second Order Draft (SOD) Government &amp; Expert Review</a:t>
                      </a:r>
                    </a:p>
                  </a:txBody>
                  <a:tcPr/>
                </a:tc>
                <a:extLst>
                  <a:ext uri="{0D108BD9-81ED-4DB2-BD59-A6C34878D82A}">
                    <a16:rowId xmlns:a16="http://schemas.microsoft.com/office/drawing/2014/main" val="10008"/>
                  </a:ext>
                </a:extLst>
              </a:tr>
              <a:tr h="370840">
                <a:tc>
                  <a:txBody>
                    <a:bodyPr/>
                    <a:lstStyle/>
                    <a:p>
                      <a:pPr algn="l"/>
                      <a:r>
                        <a:rPr kumimoji="1" lang="en-US" altLang="ja-JP" sz="2000" dirty="0">
                          <a:latin typeface="+mj-ea"/>
                          <a:ea typeface="+mj-ea"/>
                        </a:rPr>
                        <a:t>2018</a:t>
                      </a:r>
                      <a:r>
                        <a:rPr kumimoji="1" lang="en-US" altLang="ja-JP" sz="2000" baseline="0" dirty="0">
                          <a:latin typeface="+mj-ea"/>
                          <a:ea typeface="+mj-ea"/>
                        </a:rPr>
                        <a:t> Oct</a:t>
                      </a:r>
                      <a:endParaRPr kumimoji="1" lang="ja-JP" altLang="en-US" sz="2000" dirty="0">
                        <a:latin typeface="+mj-ea"/>
                        <a:ea typeface="+mj-ea"/>
                      </a:endParaRPr>
                    </a:p>
                  </a:txBody>
                  <a:tcPr/>
                </a:tc>
                <a:tc>
                  <a:txBody>
                    <a:bodyPr/>
                    <a:lstStyle/>
                    <a:p>
                      <a:pPr marL="0" marR="0" lvl="0" indent="0" algn="l" defTabSz="457200" eaLnBrk="1" fontAlgn="auto" latinLnBrk="0" hangingPunct="1">
                        <a:lnSpc>
                          <a:spcPct val="100000"/>
                        </a:lnSpc>
                        <a:spcBef>
                          <a:spcPts val="600"/>
                        </a:spcBef>
                        <a:spcAft>
                          <a:spcPts val="0"/>
                        </a:spcAft>
                        <a:buClrTx/>
                        <a:buSzTx/>
                        <a:buFontTx/>
                        <a:buNone/>
                        <a:tabLst/>
                        <a:defRPr/>
                      </a:pPr>
                      <a:r>
                        <a:rPr kumimoji="1" lang="en-US" altLang="ja-JP" sz="2000" dirty="0">
                          <a:solidFill>
                            <a:schemeClr val="tx1"/>
                          </a:solidFill>
                          <a:latin typeface="+mj-ea"/>
                          <a:ea typeface="+mn-ea"/>
                          <a:cs typeface="+mn-cs"/>
                          <a:sym typeface="Calibri"/>
                        </a:rPr>
                        <a:t>Forth Lead Author Meeting (LAM4)</a:t>
                      </a:r>
                      <a:endParaRPr kumimoji="1" lang="ja-JP" altLang="en-US" sz="2000" dirty="0">
                        <a:solidFill>
                          <a:schemeClr val="tx1"/>
                        </a:solidFill>
                        <a:latin typeface="+mj-ea"/>
                        <a:ea typeface="+mn-ea"/>
                        <a:cs typeface="+mn-cs"/>
                        <a:sym typeface="Calibri"/>
                      </a:endParaRPr>
                    </a:p>
                  </a:txBody>
                  <a:tcPr/>
                </a:tc>
                <a:extLst>
                  <a:ext uri="{0D108BD9-81ED-4DB2-BD59-A6C34878D82A}">
                    <a16:rowId xmlns:a16="http://schemas.microsoft.com/office/drawing/2014/main" val="10009"/>
                  </a:ext>
                </a:extLst>
              </a:tr>
              <a:tr h="370840">
                <a:tc>
                  <a:txBody>
                    <a:bodyPr/>
                    <a:lstStyle/>
                    <a:p>
                      <a:pPr algn="l"/>
                      <a:r>
                        <a:rPr kumimoji="1" lang="en-US" altLang="ja-JP" sz="2000" dirty="0">
                          <a:latin typeface="+mj-ea"/>
                          <a:ea typeface="+mj-ea"/>
                        </a:rPr>
                        <a:t>2019 Jan - Mar</a:t>
                      </a:r>
                      <a:endParaRPr kumimoji="1" lang="ja-JP" altLang="en-US" sz="2000" dirty="0">
                        <a:latin typeface="+mj-ea"/>
                        <a:ea typeface="+mj-ea"/>
                      </a:endParaRPr>
                    </a:p>
                  </a:txBody>
                  <a:tcPr/>
                </a:tc>
                <a:tc>
                  <a:txBody>
                    <a:bodyPr/>
                    <a:lstStyle/>
                    <a:p>
                      <a:pPr algn="l"/>
                      <a:r>
                        <a:rPr kumimoji="1" lang="en-US" altLang="ja-JP" sz="2000" dirty="0">
                          <a:latin typeface="+mj-ea"/>
                          <a:ea typeface="+mj-ea"/>
                        </a:rPr>
                        <a:t>Final Government Distribution (FGD) Government Review</a:t>
                      </a:r>
                    </a:p>
                  </a:txBody>
                  <a:tcPr/>
                </a:tc>
                <a:extLst>
                  <a:ext uri="{0D108BD9-81ED-4DB2-BD59-A6C34878D82A}">
                    <a16:rowId xmlns:a16="http://schemas.microsoft.com/office/drawing/2014/main" val="10010"/>
                  </a:ext>
                </a:extLst>
              </a:tr>
              <a:tr h="370840">
                <a:tc>
                  <a:txBody>
                    <a:bodyPr/>
                    <a:lstStyle/>
                    <a:p>
                      <a:pPr algn="l"/>
                      <a:r>
                        <a:rPr kumimoji="1" lang="en-US" altLang="ja-JP" sz="2000" dirty="0">
                          <a:latin typeface="+mj-ea"/>
                          <a:ea typeface="+mj-ea"/>
                        </a:rPr>
                        <a:t>2019 May</a:t>
                      </a:r>
                      <a:endParaRPr kumimoji="1" lang="ja-JP" altLang="en-US" sz="2000" dirty="0">
                        <a:latin typeface="+mj-ea"/>
                        <a:ea typeface="+mj-ea"/>
                      </a:endParaRPr>
                    </a:p>
                  </a:txBody>
                  <a:tcPr/>
                </a:tc>
                <a:tc>
                  <a:txBody>
                    <a:bodyPr/>
                    <a:lstStyle/>
                    <a:p>
                      <a:pPr algn="l"/>
                      <a:r>
                        <a:rPr kumimoji="1" lang="en-US" altLang="ja-JP" sz="2000" dirty="0">
                          <a:solidFill>
                            <a:schemeClr val="tx1"/>
                          </a:solidFill>
                          <a:latin typeface="+mj-ea"/>
                          <a:ea typeface="+mn-ea"/>
                          <a:cs typeface="+mn-cs"/>
                          <a:sym typeface="Calibri"/>
                        </a:rPr>
                        <a:t>IPCC adoption/acceptance</a:t>
                      </a:r>
                      <a:endParaRPr kumimoji="1" lang="en-US" altLang="ja-JP" sz="2000" dirty="0">
                        <a:latin typeface="+mj-ea"/>
                        <a:ea typeface="+mj-ea"/>
                      </a:endParaRPr>
                    </a:p>
                  </a:txBody>
                  <a:tcPr/>
                </a:tc>
                <a:extLst>
                  <a:ext uri="{0D108BD9-81ED-4DB2-BD59-A6C34878D82A}">
                    <a16:rowId xmlns:a16="http://schemas.microsoft.com/office/drawing/2014/main" val="10011"/>
                  </a:ext>
                </a:extLst>
              </a:tr>
            </a:tbl>
          </a:graphicData>
        </a:graphic>
      </p:graphicFrame>
      <p:sp>
        <p:nvSpPr>
          <p:cNvPr id="4" name="コンテンツ プレースホルダー 3"/>
          <p:cNvSpPr>
            <a:spLocks noGrp="1"/>
          </p:cNvSpPr>
          <p:nvPr>
            <p:ph sz="quarter" idx="11"/>
          </p:nvPr>
        </p:nvSpPr>
        <p:spPr/>
        <p:txBody>
          <a:bodyPr/>
          <a:lstStyle/>
          <a:p>
            <a:pPr marL="0" indent="0">
              <a:buNone/>
            </a:pPr>
            <a:r>
              <a:rPr kumimoji="1" lang="en-US" altLang="ja-JP" dirty="0"/>
              <a:t>Timeline for Guidelines Refinement</a:t>
            </a:r>
            <a:endParaRPr kumimoji="1" lang="ja-JP" altLang="en-US" dirty="0"/>
          </a:p>
        </p:txBody>
      </p:sp>
      <p:cxnSp>
        <p:nvCxnSpPr>
          <p:cNvPr id="8" name="直線コネクタ 7"/>
          <p:cNvCxnSpPr/>
          <p:nvPr/>
        </p:nvCxnSpPr>
        <p:spPr>
          <a:xfrm>
            <a:off x="76200" y="2590800"/>
            <a:ext cx="8991600" cy="0"/>
          </a:xfrm>
          <a:prstGeom prst="line">
            <a:avLst/>
          </a:prstGeom>
          <a:noFill/>
          <a:ln w="38100" cap="flat">
            <a:solidFill>
              <a:srgbClr val="FF0000"/>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spTree>
    <p:extLst>
      <p:ext uri="{BB962C8B-B14F-4D97-AF65-F5344CB8AC3E}">
        <p14:creationId xmlns:p14="http://schemas.microsoft.com/office/powerpoint/2010/main" val="1692828842"/>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正方形/長方形 58"/>
          <p:cNvSpPr/>
          <p:nvPr/>
        </p:nvSpPr>
        <p:spPr>
          <a:xfrm>
            <a:off x="0" y="1152940"/>
            <a:ext cx="9144001" cy="5705060"/>
          </a:xfrm>
          <a:prstGeom prst="rect">
            <a:avLst/>
          </a:prstGeom>
          <a:solidFill>
            <a:schemeClr val="accent1">
              <a:lumMod val="20000"/>
              <a:lumOff val="8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dirty="0"/>
          </a:p>
        </p:txBody>
      </p:sp>
      <p:sp>
        <p:nvSpPr>
          <p:cNvPr id="2" name="タイトル 1"/>
          <p:cNvSpPr>
            <a:spLocks noGrp="1"/>
          </p:cNvSpPr>
          <p:nvPr>
            <p:ph type="ctrTitle"/>
          </p:nvPr>
        </p:nvSpPr>
        <p:spPr>
          <a:xfrm>
            <a:off x="-2133600" y="325150"/>
            <a:ext cx="9144000" cy="637473"/>
          </a:xfrm>
          <a:solidFill>
            <a:srgbClr val="FFFFFF"/>
          </a:solidFill>
        </p:spPr>
        <p:txBody>
          <a:bodyPr>
            <a:noAutofit/>
          </a:bodyPr>
          <a:lstStyle/>
          <a:p>
            <a:r>
              <a:rPr kumimoji="1" lang="en-US" altLang="ja-JP" sz="2400" dirty="0">
                <a:latin typeface="+mj-lt"/>
              </a:rPr>
              <a:t>Structure</a:t>
            </a:r>
            <a:r>
              <a:rPr kumimoji="1" lang="en-US" altLang="ja-JP" sz="2400" dirty="0"/>
              <a:t> </a:t>
            </a:r>
            <a:r>
              <a:rPr kumimoji="1" lang="en-US" altLang="ja-JP" sz="2400" dirty="0">
                <a:latin typeface="+mj-lt"/>
              </a:rPr>
              <a:t>for utilization of GHG data</a:t>
            </a:r>
            <a:endParaRPr kumimoji="1" lang="ja-JP" altLang="en-US" sz="2400" dirty="0">
              <a:latin typeface="+mj-lt"/>
            </a:endParaRPr>
          </a:p>
        </p:txBody>
      </p:sp>
      <p:sp>
        <p:nvSpPr>
          <p:cNvPr id="9" name="正方形/長方形 8"/>
          <p:cNvSpPr/>
          <p:nvPr/>
        </p:nvSpPr>
        <p:spPr>
          <a:xfrm>
            <a:off x="562232" y="2994255"/>
            <a:ext cx="3472636" cy="456535"/>
          </a:xfrm>
          <a:prstGeom prst="rect">
            <a:avLst/>
          </a:prstGeom>
          <a:solidFill>
            <a:schemeClr val="bg1"/>
          </a:solidFill>
          <a:ln>
            <a:solidFill>
              <a:schemeClr val="tx1"/>
            </a:solidFill>
            <a:prstDash val="dash"/>
          </a:ln>
        </p:spPr>
        <p:txBody>
          <a:bodyPr wrap="square">
            <a:spAutoFit/>
          </a:bodyPr>
          <a:lstStyle/>
          <a:p>
            <a:pPr algn="ctr">
              <a:lnSpc>
                <a:spcPct val="150000"/>
              </a:lnSpc>
            </a:pPr>
            <a:r>
              <a:rPr lang="en-US" altLang="ja-JP" dirty="0"/>
              <a:t>Methodology document</a:t>
            </a:r>
            <a:endParaRPr lang="ja-JP" altLang="en-US" dirty="0"/>
          </a:p>
        </p:txBody>
      </p:sp>
      <p:sp>
        <p:nvSpPr>
          <p:cNvPr id="10" name="正方形/長方形 9"/>
          <p:cNvSpPr/>
          <p:nvPr/>
        </p:nvSpPr>
        <p:spPr>
          <a:xfrm>
            <a:off x="5693637" y="2989655"/>
            <a:ext cx="2875369" cy="646331"/>
          </a:xfrm>
          <a:prstGeom prst="rect">
            <a:avLst/>
          </a:prstGeom>
          <a:solidFill>
            <a:schemeClr val="bg1">
              <a:lumMod val="85000"/>
            </a:schemeClr>
          </a:solidFill>
          <a:ln>
            <a:solidFill>
              <a:schemeClr val="tx1"/>
            </a:solidFill>
            <a:prstDash val="dash"/>
          </a:ln>
        </p:spPr>
        <p:txBody>
          <a:bodyPr wrap="square">
            <a:spAutoFit/>
          </a:bodyPr>
          <a:lstStyle/>
          <a:p>
            <a:pPr algn="ctr"/>
            <a:r>
              <a:rPr lang="en-US" altLang="ja-JP" dirty="0"/>
              <a:t>Satellite-based GHG Dataset</a:t>
            </a:r>
            <a:endParaRPr lang="ja-JP" altLang="en-US" dirty="0"/>
          </a:p>
        </p:txBody>
      </p:sp>
      <p:sp>
        <p:nvSpPr>
          <p:cNvPr id="12" name="正方形/長方形 11"/>
          <p:cNvSpPr/>
          <p:nvPr/>
        </p:nvSpPr>
        <p:spPr>
          <a:xfrm>
            <a:off x="895952" y="5821028"/>
            <a:ext cx="1381518" cy="669189"/>
          </a:xfrm>
          <a:prstGeom prst="rect">
            <a:avLst/>
          </a:prstGeom>
          <a:solidFill>
            <a:schemeClr val="bg1"/>
          </a:solidFill>
          <a:ln w="19050" cmpd="sng">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sz="1600" dirty="0">
                <a:solidFill>
                  <a:schemeClr val="tx1"/>
                </a:solidFill>
              </a:rPr>
              <a:t>Ministry of Environment/NIES</a:t>
            </a:r>
            <a:endParaRPr kumimoji="1" lang="en-US" altLang="ja-JP" sz="1600" dirty="0">
              <a:solidFill>
                <a:schemeClr val="tx1"/>
              </a:solidFill>
            </a:endParaRPr>
          </a:p>
        </p:txBody>
      </p:sp>
      <p:sp>
        <p:nvSpPr>
          <p:cNvPr id="13" name="正方形/長方形 12"/>
          <p:cNvSpPr/>
          <p:nvPr/>
        </p:nvSpPr>
        <p:spPr>
          <a:xfrm>
            <a:off x="4439519" y="6045350"/>
            <a:ext cx="852915" cy="453464"/>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JAXA</a:t>
            </a:r>
          </a:p>
          <a:p>
            <a:pPr algn="ctr"/>
            <a:r>
              <a:rPr kumimoji="1" lang="en-US" altLang="ja-JP" sz="1200" dirty="0">
                <a:solidFill>
                  <a:schemeClr val="tx1"/>
                </a:solidFill>
              </a:rPr>
              <a:t>GOSAT</a:t>
            </a:r>
          </a:p>
        </p:txBody>
      </p:sp>
      <p:sp>
        <p:nvSpPr>
          <p:cNvPr id="8" name="正方形/長方形 7"/>
          <p:cNvSpPr/>
          <p:nvPr/>
        </p:nvSpPr>
        <p:spPr>
          <a:xfrm>
            <a:off x="2960979" y="2143481"/>
            <a:ext cx="4129426" cy="338554"/>
          </a:xfrm>
          <a:prstGeom prst="rect">
            <a:avLst/>
          </a:prstGeom>
          <a:solidFill>
            <a:schemeClr val="bg1"/>
          </a:solidFill>
          <a:ln>
            <a:solidFill>
              <a:schemeClr val="tx1"/>
            </a:solidFill>
          </a:ln>
        </p:spPr>
        <p:txBody>
          <a:bodyPr wrap="square">
            <a:spAutoFit/>
          </a:bodyPr>
          <a:lstStyle/>
          <a:p>
            <a:pPr algn="ctr"/>
            <a:r>
              <a:rPr lang="en-US" altLang="ja-JP" sz="1600" dirty="0"/>
              <a:t>IPCC Guidelines </a:t>
            </a:r>
            <a:r>
              <a:rPr lang="ja-JP" altLang="en-US" sz="1600" dirty="0"/>
              <a:t>（</a:t>
            </a:r>
            <a:r>
              <a:rPr lang="en-US" altLang="ja-JP" sz="1600" dirty="0"/>
              <a:t>to be refined in 2019</a:t>
            </a:r>
            <a:r>
              <a:rPr lang="ja-JP" altLang="en-US" sz="1600" dirty="0"/>
              <a:t>）</a:t>
            </a:r>
            <a:r>
              <a:rPr lang="ja-JP" altLang="ja-JP" sz="1600" dirty="0"/>
              <a:t> </a:t>
            </a:r>
            <a:endParaRPr lang="ja-JP" altLang="en-US" sz="1600" dirty="0"/>
          </a:p>
        </p:txBody>
      </p:sp>
      <p:sp>
        <p:nvSpPr>
          <p:cNvPr id="19" name="正方形/長方形 18"/>
          <p:cNvSpPr/>
          <p:nvPr/>
        </p:nvSpPr>
        <p:spPr>
          <a:xfrm>
            <a:off x="5280602" y="6022277"/>
            <a:ext cx="827550" cy="466831"/>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NASA</a:t>
            </a:r>
          </a:p>
          <a:p>
            <a:pPr algn="ctr"/>
            <a:r>
              <a:rPr kumimoji="1" lang="en-US" altLang="ja-JP" sz="1200" dirty="0">
                <a:solidFill>
                  <a:schemeClr val="tx1"/>
                </a:solidFill>
              </a:rPr>
              <a:t>OCO-2</a:t>
            </a:r>
          </a:p>
        </p:txBody>
      </p:sp>
      <p:sp>
        <p:nvSpPr>
          <p:cNvPr id="20" name="正方形/長方形 19"/>
          <p:cNvSpPr/>
          <p:nvPr/>
        </p:nvSpPr>
        <p:spPr>
          <a:xfrm>
            <a:off x="6108152" y="6035109"/>
            <a:ext cx="990895" cy="466831"/>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ESA</a:t>
            </a:r>
          </a:p>
          <a:p>
            <a:pPr algn="ctr"/>
            <a:r>
              <a:rPr kumimoji="1" lang="en-US" altLang="ja-JP" sz="1200" dirty="0">
                <a:solidFill>
                  <a:schemeClr val="tx1"/>
                </a:solidFill>
              </a:rPr>
              <a:t>Sentinel-5</a:t>
            </a:r>
          </a:p>
        </p:txBody>
      </p:sp>
      <p:sp>
        <p:nvSpPr>
          <p:cNvPr id="21" name="正方形/長方形 20"/>
          <p:cNvSpPr/>
          <p:nvPr/>
        </p:nvSpPr>
        <p:spPr>
          <a:xfrm>
            <a:off x="7099047" y="6035109"/>
            <a:ext cx="901756" cy="453464"/>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CNES</a:t>
            </a:r>
            <a:endParaRPr lang="en-US" altLang="ja-JP" sz="1200" dirty="0">
              <a:solidFill>
                <a:schemeClr val="tx1"/>
              </a:solidFill>
            </a:endParaRPr>
          </a:p>
          <a:p>
            <a:pPr algn="ctr"/>
            <a:r>
              <a:rPr kumimoji="1" lang="en-US" altLang="ja-JP" sz="1200" dirty="0" err="1">
                <a:solidFill>
                  <a:schemeClr val="tx1"/>
                </a:solidFill>
              </a:rPr>
              <a:t>Microcarb</a:t>
            </a:r>
            <a:endParaRPr kumimoji="1" lang="en-US" altLang="ja-JP" sz="1200" dirty="0">
              <a:solidFill>
                <a:schemeClr val="tx1"/>
              </a:solidFill>
            </a:endParaRPr>
          </a:p>
        </p:txBody>
      </p:sp>
      <p:sp>
        <p:nvSpPr>
          <p:cNvPr id="53" name="角丸四角形 52"/>
          <p:cNvSpPr/>
          <p:nvPr/>
        </p:nvSpPr>
        <p:spPr>
          <a:xfrm>
            <a:off x="361995" y="2896886"/>
            <a:ext cx="8610600" cy="1000101"/>
          </a:xfrm>
          <a:prstGeom prst="roundRect">
            <a:avLst>
              <a:gd name="adj" fmla="val 15641"/>
            </a:avLst>
          </a:prstGeom>
          <a:noFill/>
          <a:ln w="28575"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3" name="左矢印 32"/>
          <p:cNvSpPr/>
          <p:nvPr/>
        </p:nvSpPr>
        <p:spPr>
          <a:xfrm rot="5400000">
            <a:off x="972144" y="4409260"/>
            <a:ext cx="2034570" cy="480112"/>
          </a:xfrm>
          <a:prstGeom prst="lef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35" name="左矢印 34"/>
          <p:cNvSpPr/>
          <p:nvPr/>
        </p:nvSpPr>
        <p:spPr>
          <a:xfrm rot="5400000">
            <a:off x="3186760" y="3851262"/>
            <a:ext cx="1166582" cy="596755"/>
          </a:xfrm>
          <a:prstGeom prst="leftArrow">
            <a:avLst>
              <a:gd name="adj1" fmla="val 50000"/>
              <a:gd name="adj2" fmla="val 34269"/>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62" name="テキスト ボックス 61"/>
          <p:cNvSpPr txBox="1"/>
          <p:nvPr/>
        </p:nvSpPr>
        <p:spPr>
          <a:xfrm>
            <a:off x="17952" y="4515708"/>
            <a:ext cx="1902172" cy="1169551"/>
          </a:xfrm>
          <a:prstGeom prst="rect">
            <a:avLst/>
          </a:prstGeom>
          <a:noFill/>
        </p:spPr>
        <p:txBody>
          <a:bodyPr wrap="square" rtlCol="0">
            <a:spAutoFit/>
          </a:bodyPr>
          <a:lstStyle/>
          <a:p>
            <a:r>
              <a:rPr lang="en-US" altLang="ja-JP" sz="1400" dirty="0">
                <a:solidFill>
                  <a:schemeClr val="tx2"/>
                </a:solidFill>
              </a:rPr>
              <a:t>Develop methodology document for national statistician to use GHG data for verification</a:t>
            </a:r>
          </a:p>
        </p:txBody>
      </p:sp>
      <p:sp>
        <p:nvSpPr>
          <p:cNvPr id="64" name="テキスト ボックス 63"/>
          <p:cNvSpPr txBox="1"/>
          <p:nvPr/>
        </p:nvSpPr>
        <p:spPr>
          <a:xfrm>
            <a:off x="4889743" y="3896987"/>
            <a:ext cx="2425457" cy="954107"/>
          </a:xfrm>
          <a:prstGeom prst="rect">
            <a:avLst/>
          </a:prstGeom>
          <a:noFill/>
        </p:spPr>
        <p:txBody>
          <a:bodyPr wrap="square" rtlCol="0">
            <a:spAutoFit/>
          </a:bodyPr>
          <a:lstStyle/>
          <a:p>
            <a:r>
              <a:rPr lang="en-US" altLang="ja-JP" sz="1400" b="1" dirty="0">
                <a:solidFill>
                  <a:srgbClr val="006666"/>
                </a:solidFill>
              </a:rPr>
              <a:t>Provide highly accurate </a:t>
            </a:r>
          </a:p>
          <a:p>
            <a:r>
              <a:rPr lang="en-US" altLang="ja-JP" sz="1400" b="1" dirty="0">
                <a:solidFill>
                  <a:srgbClr val="006666"/>
                </a:solidFill>
              </a:rPr>
              <a:t>data set </a:t>
            </a:r>
          </a:p>
          <a:p>
            <a:r>
              <a:rPr lang="en-US" altLang="ja-JP" sz="1400" b="1" dirty="0">
                <a:solidFill>
                  <a:srgbClr val="006666"/>
                </a:solidFill>
              </a:rPr>
              <a:t>Calibrations for quality control</a:t>
            </a:r>
          </a:p>
        </p:txBody>
      </p:sp>
      <p:sp>
        <p:nvSpPr>
          <p:cNvPr id="16" name="正方形/長方形 15"/>
          <p:cNvSpPr/>
          <p:nvPr/>
        </p:nvSpPr>
        <p:spPr>
          <a:xfrm>
            <a:off x="3429000" y="4877704"/>
            <a:ext cx="4987191" cy="331810"/>
          </a:xfrm>
          <a:prstGeom prst="rect">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CEOS</a:t>
            </a:r>
            <a:endParaRPr kumimoji="1" lang="en-US" altLang="ja-JP" dirty="0">
              <a:solidFill>
                <a:schemeClr val="tx1"/>
              </a:solidFill>
            </a:endParaRPr>
          </a:p>
        </p:txBody>
      </p:sp>
      <p:cxnSp>
        <p:nvCxnSpPr>
          <p:cNvPr id="71" name="直線コネクタ 70"/>
          <p:cNvCxnSpPr/>
          <p:nvPr/>
        </p:nvCxnSpPr>
        <p:spPr>
          <a:xfrm flipV="1">
            <a:off x="3584845" y="2525387"/>
            <a:ext cx="0" cy="476284"/>
          </a:xfrm>
          <a:prstGeom prst="line">
            <a:avLst/>
          </a:prstGeom>
          <a:ln>
            <a:prstDash val="sysDash"/>
          </a:ln>
        </p:spPr>
        <p:style>
          <a:lnRef idx="2">
            <a:schemeClr val="accent1"/>
          </a:lnRef>
          <a:fillRef idx="0">
            <a:schemeClr val="accent1"/>
          </a:fillRef>
          <a:effectRef idx="1">
            <a:schemeClr val="accent1"/>
          </a:effectRef>
          <a:fontRef idx="minor">
            <a:schemeClr val="tx1"/>
          </a:fontRef>
        </p:style>
      </p:cxnSp>
      <p:sp>
        <p:nvSpPr>
          <p:cNvPr id="73" name="スライド番号プレースホルダー 3"/>
          <p:cNvSpPr>
            <a:spLocks noGrp="1"/>
          </p:cNvSpPr>
          <p:nvPr>
            <p:ph type="sldNum" sz="quarter" idx="12"/>
          </p:nvPr>
        </p:nvSpPr>
        <p:spPr>
          <a:xfrm>
            <a:off x="7010400" y="6569075"/>
            <a:ext cx="2133600" cy="365125"/>
          </a:xfrm>
        </p:spPr>
        <p:txBody>
          <a:bodyPr/>
          <a:lstStyle/>
          <a:p>
            <a:fld id="{F9C7F245-66C1-8E47-92F4-52AFD4B42A6B}" type="slidenum">
              <a:rPr kumimoji="1" lang="ja-JP" altLang="en-US" smtClean="0"/>
              <a:t>7</a:t>
            </a:fld>
            <a:endParaRPr kumimoji="1" lang="ja-JP" altLang="en-US" dirty="0"/>
          </a:p>
        </p:txBody>
      </p:sp>
      <p:sp>
        <p:nvSpPr>
          <p:cNvPr id="68" name="正方形/長方形 67"/>
          <p:cNvSpPr/>
          <p:nvPr/>
        </p:nvSpPr>
        <p:spPr>
          <a:xfrm>
            <a:off x="4434100" y="5814653"/>
            <a:ext cx="4403472" cy="239963"/>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Space Agencies</a:t>
            </a:r>
            <a:endParaRPr kumimoji="1" lang="en-US" altLang="ja-JP" dirty="0">
              <a:solidFill>
                <a:schemeClr val="tx1"/>
              </a:solidFill>
            </a:endParaRPr>
          </a:p>
        </p:txBody>
      </p:sp>
      <p:sp>
        <p:nvSpPr>
          <p:cNvPr id="74" name="正方形/長方形 73"/>
          <p:cNvSpPr/>
          <p:nvPr/>
        </p:nvSpPr>
        <p:spPr>
          <a:xfrm>
            <a:off x="7983178" y="6053515"/>
            <a:ext cx="856022" cy="425715"/>
          </a:xfrm>
          <a:prstGeom prst="rect">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altLang="ja-JP" dirty="0">
                <a:solidFill>
                  <a:schemeClr val="tx1"/>
                </a:solidFill>
              </a:rPr>
              <a:t>CMA</a:t>
            </a:r>
            <a:endParaRPr lang="en-US" altLang="ja-JP" sz="1200" dirty="0">
              <a:solidFill>
                <a:schemeClr val="tx1"/>
              </a:solidFill>
            </a:endParaRPr>
          </a:p>
          <a:p>
            <a:pPr algn="ctr"/>
            <a:r>
              <a:rPr kumimoji="1" lang="en-US" altLang="ja-JP" sz="1200" dirty="0" err="1">
                <a:solidFill>
                  <a:schemeClr val="tx1"/>
                </a:solidFill>
              </a:rPr>
              <a:t>TanSat</a:t>
            </a:r>
            <a:endParaRPr kumimoji="1" lang="en-US" altLang="ja-JP" sz="1200" dirty="0">
              <a:solidFill>
                <a:schemeClr val="tx1"/>
              </a:solidFill>
            </a:endParaRPr>
          </a:p>
        </p:txBody>
      </p:sp>
      <p:sp>
        <p:nvSpPr>
          <p:cNvPr id="75" name="左矢印 34"/>
          <p:cNvSpPr/>
          <p:nvPr/>
        </p:nvSpPr>
        <p:spPr>
          <a:xfrm rot="5400000">
            <a:off x="6601456" y="3906789"/>
            <a:ext cx="1092464" cy="559823"/>
          </a:xfrm>
          <a:prstGeom prst="leftArrow">
            <a:avLst>
              <a:gd name="adj1" fmla="val 50000"/>
              <a:gd name="adj2" fmla="val 34269"/>
            </a:avLst>
          </a:prstGeom>
          <a:solidFill>
            <a:schemeClr val="accent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78" name="左矢印 34"/>
          <p:cNvSpPr/>
          <p:nvPr/>
        </p:nvSpPr>
        <p:spPr>
          <a:xfrm rot="5400000">
            <a:off x="6858313" y="5255181"/>
            <a:ext cx="578752" cy="487421"/>
          </a:xfrm>
          <a:prstGeom prst="leftArrow">
            <a:avLst>
              <a:gd name="adj1" fmla="val 50000"/>
              <a:gd name="adj2" fmla="val 34269"/>
            </a:avLst>
          </a:prstGeom>
          <a:solidFill>
            <a:schemeClr val="bg1"/>
          </a:solidFill>
          <a:ln w="19050">
            <a:solidFill>
              <a:schemeClr val="accent3">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22" name="加算記号 21"/>
          <p:cNvSpPr/>
          <p:nvPr/>
        </p:nvSpPr>
        <p:spPr>
          <a:xfrm>
            <a:off x="4481029" y="2950186"/>
            <a:ext cx="735586" cy="685800"/>
          </a:xfrm>
          <a:prstGeom prst="mathPlus">
            <a:avLst/>
          </a:prstGeom>
          <a:solidFill>
            <a:srgbClr val="FFFFFF"/>
          </a:solidFill>
          <a:ln w="25400" cap="flat">
            <a:solidFill>
              <a:schemeClr val="tx2"/>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2569"/>
              </a:solidFill>
              <a:effectLst/>
              <a:uFillTx/>
            </a:endParaRPr>
          </a:p>
        </p:txBody>
      </p:sp>
      <p:sp>
        <p:nvSpPr>
          <p:cNvPr id="25" name="正方形/長方形 24"/>
          <p:cNvSpPr/>
          <p:nvPr/>
        </p:nvSpPr>
        <p:spPr>
          <a:xfrm>
            <a:off x="4482865" y="5617644"/>
            <a:ext cx="4572000" cy="307777"/>
          </a:xfrm>
          <a:prstGeom prst="rect">
            <a:avLst/>
          </a:prstGeom>
        </p:spPr>
        <p:txBody>
          <a:bodyPr>
            <a:spAutoFit/>
          </a:bodyPr>
          <a:lstStyle/>
          <a:p>
            <a:r>
              <a:rPr lang="en-US" altLang="ja-JP" sz="1400" b="1" dirty="0">
                <a:solidFill>
                  <a:srgbClr val="006666"/>
                </a:solidFill>
              </a:rPr>
              <a:t>Provide and share GHG data</a:t>
            </a:r>
            <a:endParaRPr lang="ja-JP" altLang="en-US" sz="1400" b="1" dirty="0">
              <a:solidFill>
                <a:srgbClr val="006666"/>
              </a:solidFill>
            </a:endParaRPr>
          </a:p>
        </p:txBody>
      </p:sp>
      <p:grpSp>
        <p:nvGrpSpPr>
          <p:cNvPr id="54" name="グループ化 53"/>
          <p:cNvGrpSpPr/>
          <p:nvPr/>
        </p:nvGrpSpPr>
        <p:grpSpPr>
          <a:xfrm>
            <a:off x="562231" y="5725674"/>
            <a:ext cx="4730201" cy="851767"/>
            <a:chOff x="980932" y="5943487"/>
            <a:chExt cx="3697426" cy="851767"/>
          </a:xfrm>
        </p:grpSpPr>
        <p:cxnSp>
          <p:nvCxnSpPr>
            <p:cNvPr id="42" name="直線コネクタ 41"/>
            <p:cNvCxnSpPr/>
            <p:nvPr/>
          </p:nvCxnSpPr>
          <p:spPr>
            <a:xfrm flipV="1">
              <a:off x="3985585" y="6226202"/>
              <a:ext cx="692773" cy="10078"/>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5" name="直線コネクタ 84"/>
            <p:cNvCxnSpPr/>
            <p:nvPr/>
          </p:nvCxnSpPr>
          <p:spPr>
            <a:xfrm flipV="1">
              <a:off x="990600" y="6781269"/>
              <a:ext cx="3681797" cy="9175"/>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6" name="直線コネクタ 85"/>
            <p:cNvCxnSpPr/>
            <p:nvPr/>
          </p:nvCxnSpPr>
          <p:spPr>
            <a:xfrm>
              <a:off x="4669992" y="6192449"/>
              <a:ext cx="0" cy="576440"/>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7" name="直線コネクタ 86"/>
            <p:cNvCxnSpPr/>
            <p:nvPr/>
          </p:nvCxnSpPr>
          <p:spPr>
            <a:xfrm>
              <a:off x="990600" y="5943600"/>
              <a:ext cx="0" cy="851654"/>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cxnSp>
          <p:nvCxnSpPr>
            <p:cNvPr id="88" name="直線コネクタ 87"/>
            <p:cNvCxnSpPr/>
            <p:nvPr/>
          </p:nvCxnSpPr>
          <p:spPr>
            <a:xfrm flipV="1">
              <a:off x="980932" y="5943487"/>
              <a:ext cx="3015165" cy="18771"/>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grpSp>
      <p:pic>
        <p:nvPicPr>
          <p:cNvPr id="90" name="図 89"/>
          <p:cNvPicPr>
            <a:picLocks noChangeAspect="1"/>
          </p:cNvPicPr>
          <p:nvPr/>
        </p:nvPicPr>
        <p:blipFill>
          <a:blip r:embed="rId3"/>
          <a:stretch>
            <a:fillRect/>
          </a:stretch>
        </p:blipFill>
        <p:spPr>
          <a:xfrm>
            <a:off x="2968739" y="1295400"/>
            <a:ext cx="2505691" cy="834640"/>
          </a:xfrm>
          <a:prstGeom prst="rect">
            <a:avLst/>
          </a:prstGeom>
        </p:spPr>
      </p:pic>
      <p:sp>
        <p:nvSpPr>
          <p:cNvPr id="40" name="正方形/長方形 39"/>
          <p:cNvSpPr/>
          <p:nvPr/>
        </p:nvSpPr>
        <p:spPr>
          <a:xfrm>
            <a:off x="3039663" y="5823612"/>
            <a:ext cx="1356807" cy="655618"/>
          </a:xfrm>
          <a:prstGeom prst="rect">
            <a:avLst/>
          </a:prstGeom>
          <a:solidFill>
            <a:schemeClr val="bg1"/>
          </a:solidFill>
          <a:ln w="19050" cmpd="sng">
            <a:prstDash val="solid"/>
          </a:ln>
        </p:spPr>
        <p:style>
          <a:lnRef idx="1">
            <a:schemeClr val="accent1"/>
          </a:lnRef>
          <a:fillRef idx="3">
            <a:schemeClr val="accent1"/>
          </a:fillRef>
          <a:effectRef idx="2">
            <a:schemeClr val="accent1"/>
          </a:effectRef>
          <a:fontRef idx="minor">
            <a:schemeClr val="lt1"/>
          </a:fontRef>
        </p:style>
        <p:txBody>
          <a:bodyPr rtlCol="0" anchor="ctr"/>
          <a:lstStyle/>
          <a:p>
            <a:pPr algn="ctr">
              <a:lnSpc>
                <a:spcPts val="1200"/>
              </a:lnSpc>
            </a:pPr>
            <a:r>
              <a:rPr lang="en-US" altLang="ja-JP" sz="1200" dirty="0">
                <a:solidFill>
                  <a:schemeClr val="tx1"/>
                </a:solidFill>
              </a:rPr>
              <a:t>Ministry of Education, Sports, Culture, Science and Technology </a:t>
            </a:r>
            <a:endParaRPr kumimoji="1" lang="en-US" altLang="ja-JP" sz="1200" dirty="0">
              <a:solidFill>
                <a:schemeClr val="tx1"/>
              </a:solidFill>
            </a:endParaRPr>
          </a:p>
        </p:txBody>
      </p:sp>
      <p:sp>
        <p:nvSpPr>
          <p:cNvPr id="93" name="テキスト ボックス 92"/>
          <p:cNvSpPr txBox="1"/>
          <p:nvPr/>
        </p:nvSpPr>
        <p:spPr>
          <a:xfrm>
            <a:off x="2886006" y="4055929"/>
            <a:ext cx="968449" cy="312722"/>
          </a:xfrm>
          <a:prstGeom prst="rect">
            <a:avLst/>
          </a:prstGeom>
          <a:noFill/>
        </p:spPr>
        <p:txBody>
          <a:bodyPr wrap="square" rtlCol="0">
            <a:spAutoFit/>
          </a:bodyPr>
          <a:lstStyle/>
          <a:p>
            <a:r>
              <a:rPr lang="en-US" altLang="ja-JP" sz="1400" b="1" dirty="0">
                <a:solidFill>
                  <a:srgbClr val="006666"/>
                </a:solidFill>
              </a:rPr>
              <a:t>Review</a:t>
            </a:r>
          </a:p>
        </p:txBody>
      </p:sp>
      <p:cxnSp>
        <p:nvCxnSpPr>
          <p:cNvPr id="89" name="直線コネクタ 88"/>
          <p:cNvCxnSpPr/>
          <p:nvPr/>
        </p:nvCxnSpPr>
        <p:spPr>
          <a:xfrm>
            <a:off x="4419600" y="5717000"/>
            <a:ext cx="0" cy="328350"/>
          </a:xfrm>
          <a:prstGeom prst="line">
            <a:avLst/>
          </a:prstGeom>
          <a:noFill/>
          <a:ln w="57150" cap="flat">
            <a:solidFill>
              <a:schemeClr val="accent1"/>
            </a:solidFill>
            <a:prstDash val="solid"/>
            <a:bevel/>
          </a:ln>
          <a:effectLst>
            <a:outerShdw blurRad="38100" dist="20000" dir="5400000" rotWithShape="0">
              <a:srgbClr val="000000">
                <a:alpha val="38000"/>
              </a:srgbClr>
            </a:outerShdw>
          </a:effectLst>
        </p:spPr>
        <p:style>
          <a:lnRef idx="0">
            <a:scrgbClr r="0" g="0" b="0"/>
          </a:lnRef>
          <a:fillRef idx="0">
            <a:scrgbClr r="0" g="0" b="0"/>
          </a:fillRef>
          <a:effectRef idx="0">
            <a:scrgbClr r="0" g="0" b="0"/>
          </a:effectRef>
          <a:fontRef idx="none"/>
        </p:style>
      </p:cxnSp>
      <p:pic>
        <p:nvPicPr>
          <p:cNvPr id="44" name="図 43"/>
          <p:cNvPicPr>
            <a:picLocks noChangeAspect="1"/>
          </p:cNvPicPr>
          <p:nvPr/>
        </p:nvPicPr>
        <p:blipFill>
          <a:blip r:embed="rId4">
            <a:clrChange>
              <a:clrFrom>
                <a:srgbClr val="EDF2F8"/>
              </a:clrFrom>
              <a:clrTo>
                <a:srgbClr val="EDF2F8">
                  <a:alpha val="0"/>
                </a:srgbClr>
              </a:clrTo>
            </a:clrChange>
          </a:blip>
          <a:stretch>
            <a:fillRect/>
          </a:stretch>
        </p:blipFill>
        <p:spPr>
          <a:xfrm>
            <a:off x="7122899" y="1454825"/>
            <a:ext cx="1384907" cy="1253010"/>
          </a:xfrm>
          <a:prstGeom prst="rect">
            <a:avLst/>
          </a:prstGeom>
        </p:spPr>
      </p:pic>
      <p:sp>
        <p:nvSpPr>
          <p:cNvPr id="46" name="加算記号 45"/>
          <p:cNvSpPr/>
          <p:nvPr/>
        </p:nvSpPr>
        <p:spPr>
          <a:xfrm>
            <a:off x="2395521" y="6018467"/>
            <a:ext cx="470821" cy="424506"/>
          </a:xfrm>
          <a:prstGeom prst="mathPlus">
            <a:avLst/>
          </a:prstGeom>
          <a:solidFill>
            <a:srgbClr val="FFFFFF"/>
          </a:solidFill>
          <a:ln w="25400" cap="flat">
            <a:solidFill>
              <a:schemeClr val="tx2"/>
            </a:solidFill>
            <a:prstDash val="solid"/>
            <a:bevel/>
          </a:ln>
          <a:effectLst/>
        </p:spPr>
        <p:style>
          <a:lnRef idx="0">
            <a:scrgbClr r="0" g="0" b="0"/>
          </a:lnRef>
          <a:fillRef idx="0">
            <a:scrgbClr r="0" g="0" b="0"/>
          </a:fillRef>
          <a:effectRef idx="0">
            <a:scrgbClr r="0" g="0" b="0"/>
          </a:effectRef>
          <a:fontRef idx="none"/>
        </p:style>
        <p:txBody>
          <a:bodyPr rot="0" spcFirstLastPara="1" vertOverflow="overflow" horzOverflow="overflow" vert="horz" wrap="square" lIns="45719" tIns="45719" rIns="45719" bIns="45719" numCol="1" spcCol="38100" rtlCol="0" anchor="ctr">
            <a:spAutoFit/>
          </a:bodyPr>
          <a:lstStyle/>
          <a:p>
            <a:pPr marL="0" marR="0" indent="0" algn="l" defTabSz="457200" rtl="0" fontAlgn="auto" latinLnBrk="1" hangingPunct="0">
              <a:lnSpc>
                <a:spcPct val="100000"/>
              </a:lnSpc>
              <a:spcBef>
                <a:spcPts val="0"/>
              </a:spcBef>
              <a:spcAft>
                <a:spcPts val="0"/>
              </a:spcAft>
              <a:buClrTx/>
              <a:buSzTx/>
              <a:buFontTx/>
              <a:buNone/>
              <a:tabLst/>
            </a:pPr>
            <a:endParaRPr kumimoji="0" lang="ja-JP" altLang="en-US" sz="1800" b="0" i="0" u="none" strike="noStrike" cap="none" spc="0" normalizeH="0" baseline="0">
              <a:ln>
                <a:noFill/>
              </a:ln>
              <a:solidFill>
                <a:srgbClr val="002569"/>
              </a:solidFill>
              <a:effectLst/>
              <a:uFillTx/>
            </a:endParaRPr>
          </a:p>
        </p:txBody>
      </p:sp>
    </p:spTree>
    <p:extLst>
      <p:ext uri="{BB962C8B-B14F-4D97-AF65-F5344CB8AC3E}">
        <p14:creationId xmlns:p14="http://schemas.microsoft.com/office/powerpoint/2010/main" val="88915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8</a:t>
            </a:fld>
            <a:endParaRPr lang="uk-UA" dirty="0"/>
          </a:p>
        </p:txBody>
      </p:sp>
      <p:sp>
        <p:nvSpPr>
          <p:cNvPr id="3" name="コンテンツ プレースホルダー 2"/>
          <p:cNvSpPr>
            <a:spLocks noGrp="1"/>
          </p:cNvSpPr>
          <p:nvPr>
            <p:ph sz="quarter" idx="10"/>
          </p:nvPr>
        </p:nvSpPr>
        <p:spPr>
          <a:xfrm>
            <a:off x="457200" y="1295400"/>
            <a:ext cx="8153400" cy="4724400"/>
          </a:xfrm>
        </p:spPr>
        <p:txBody>
          <a:bodyPr/>
          <a:lstStyle/>
          <a:p>
            <a:r>
              <a:rPr kumimoji="1" lang="en-US" altLang="ja-JP" sz="2400" dirty="0"/>
              <a:t>Ministry of Environment, Japan will develop a methodology document as an input to IPCC/TFI guidelines 2019 to support national GHG inventories by using satellite data. </a:t>
            </a:r>
          </a:p>
          <a:p>
            <a:endParaRPr kumimoji="1" lang="en-US" altLang="ja-JP" sz="2400" dirty="0"/>
          </a:p>
          <a:p>
            <a:r>
              <a:rPr kumimoji="1" lang="en-US" altLang="ja-JP" sz="2400" dirty="0"/>
              <a:t>MOE/JAXA </a:t>
            </a:r>
            <a:r>
              <a:rPr kumimoji="1" lang="en-US" altLang="ja-JP" sz="2400" dirty="0"/>
              <a:t>will highly appreciate CEOS’s review on the draft of methodology document when it is opened to the public in September 2017</a:t>
            </a:r>
            <a:endParaRPr kumimoji="1" lang="en-US" altLang="ja-JP" sz="2400" dirty="0"/>
          </a:p>
          <a:p>
            <a:pPr marL="0" indent="0">
              <a:buNone/>
            </a:pPr>
            <a:endParaRPr kumimoji="1" lang="en-US" altLang="ja-JP" sz="2400" dirty="0"/>
          </a:p>
          <a:p>
            <a:r>
              <a:rPr kumimoji="1" lang="en-US" altLang="ja-JP" sz="2400" dirty="0"/>
              <a:t>International coordination to build consensus advice on use of satellite information into the IPCC process will be necessary. </a:t>
            </a:r>
          </a:p>
          <a:p>
            <a:endParaRPr kumimoji="1" lang="en-US" altLang="ja-JP" sz="2400" dirty="0"/>
          </a:p>
          <a:p>
            <a:endParaRPr kumimoji="1" lang="en-US" altLang="ja-JP" sz="2400" dirty="0"/>
          </a:p>
          <a:p>
            <a:endParaRPr kumimoji="1" lang="en-US" altLang="ja-JP" sz="2400" dirty="0"/>
          </a:p>
        </p:txBody>
      </p:sp>
      <p:sp>
        <p:nvSpPr>
          <p:cNvPr id="4" name="コンテンツ プレースホルダー 3"/>
          <p:cNvSpPr>
            <a:spLocks noGrp="1"/>
          </p:cNvSpPr>
          <p:nvPr>
            <p:ph sz="quarter" idx="11"/>
          </p:nvPr>
        </p:nvSpPr>
        <p:spPr/>
        <p:txBody>
          <a:bodyPr/>
          <a:lstStyle/>
          <a:p>
            <a:pPr marL="0" indent="0">
              <a:buNone/>
            </a:pPr>
            <a:r>
              <a:rPr kumimoji="1" lang="en-US" altLang="ja-JP" dirty="0"/>
              <a:t>Way forward (1/2)</a:t>
            </a:r>
            <a:endParaRPr kumimoji="1" lang="ja-JP" altLang="en-US" dirty="0"/>
          </a:p>
        </p:txBody>
      </p:sp>
    </p:spTree>
    <p:extLst>
      <p:ext uri="{BB962C8B-B14F-4D97-AF65-F5344CB8AC3E}">
        <p14:creationId xmlns:p14="http://schemas.microsoft.com/office/powerpoint/2010/main" val="3799026497"/>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2"/>
          </p:nvPr>
        </p:nvSpPr>
        <p:spPr/>
        <p:txBody>
          <a:bodyPr/>
          <a:lstStyle/>
          <a:p>
            <a:pPr defTabSz="914400"/>
            <a:fld id="{86CB4B4D-7CA3-9044-876B-883B54F8677D}" type="slidenum">
              <a:rPr lang="uk-UA" smtClean="0"/>
              <a:pPr defTabSz="914400"/>
              <a:t>9</a:t>
            </a:fld>
            <a:endParaRPr lang="uk-UA" dirty="0"/>
          </a:p>
        </p:txBody>
      </p:sp>
      <p:sp>
        <p:nvSpPr>
          <p:cNvPr id="3" name="コンテンツ プレースホルダー 2"/>
          <p:cNvSpPr>
            <a:spLocks noGrp="1"/>
          </p:cNvSpPr>
          <p:nvPr>
            <p:ph sz="quarter" idx="10"/>
          </p:nvPr>
        </p:nvSpPr>
        <p:spPr>
          <a:xfrm>
            <a:off x="457200" y="1295400"/>
            <a:ext cx="8153400" cy="4724400"/>
          </a:xfrm>
        </p:spPr>
        <p:txBody>
          <a:bodyPr/>
          <a:lstStyle/>
          <a:p>
            <a:r>
              <a:rPr kumimoji="1" lang="en-US" altLang="ja-JP" sz="2400" dirty="0"/>
              <a:t>JAXA provides satellite-based GHG dataset and will propose the standard methodology for</a:t>
            </a:r>
            <a:r>
              <a:rPr kumimoji="1" lang="ja-JP" altLang="en-US" sz="2400" dirty="0"/>
              <a:t> </a:t>
            </a:r>
            <a:r>
              <a:rPr lang="en-US" altLang="ja-JP" sz="2400" dirty="0"/>
              <a:t>calibrations </a:t>
            </a:r>
            <a:r>
              <a:rPr kumimoji="1" lang="en-US" altLang="ja-JP" sz="2400" dirty="0"/>
              <a:t>to WGCV for quality control of observed data. Quality control is essential for the IPCC Guidelines.</a:t>
            </a:r>
          </a:p>
          <a:p>
            <a:endParaRPr kumimoji="1" lang="en-US" altLang="ja-JP" sz="2400" dirty="0"/>
          </a:p>
          <a:p>
            <a:r>
              <a:rPr kumimoji="1" lang="en-US" altLang="ja-JP" sz="2400" dirty="0"/>
              <a:t>Activities to enhance awareness of importance of satellite data is important. JAXA will organize side events at COP-23 (e.g. a session at Earth Info Day) and others. </a:t>
            </a:r>
          </a:p>
        </p:txBody>
      </p:sp>
      <p:sp>
        <p:nvSpPr>
          <p:cNvPr id="4" name="コンテンツ プレースホルダー 3"/>
          <p:cNvSpPr>
            <a:spLocks noGrp="1"/>
          </p:cNvSpPr>
          <p:nvPr>
            <p:ph sz="quarter" idx="11"/>
          </p:nvPr>
        </p:nvSpPr>
        <p:spPr/>
        <p:txBody>
          <a:bodyPr/>
          <a:lstStyle/>
          <a:p>
            <a:pPr marL="0" indent="0">
              <a:buNone/>
            </a:pPr>
            <a:r>
              <a:rPr kumimoji="1" lang="en-US" altLang="ja-JP" dirty="0"/>
              <a:t>Way forward (2/2)</a:t>
            </a:r>
          </a:p>
        </p:txBody>
      </p:sp>
    </p:spTree>
    <p:extLst>
      <p:ext uri="{BB962C8B-B14F-4D97-AF65-F5344CB8AC3E}">
        <p14:creationId xmlns:p14="http://schemas.microsoft.com/office/powerpoint/2010/main" val="3281143430"/>
      </p:ext>
    </p:extLst>
  </p:cSld>
  <p:clrMapOvr>
    <a:masterClrMapping/>
  </p:clrMapOvr>
  <p:transition spd="med"/>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9656</TotalTime>
  <Words>799</Words>
  <Application>Microsoft Office PowerPoint</Application>
  <PresentationFormat>画面に合わせる (4:3)</PresentationFormat>
  <Paragraphs>107</Paragraphs>
  <Slides>9</Slides>
  <Notes>4</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9</vt:i4>
      </vt:variant>
    </vt:vector>
  </HeadingPairs>
  <TitlesOfParts>
    <vt:vector size="19" baseType="lpstr">
      <vt:lpstr>Avenir Roman</vt:lpstr>
      <vt:lpstr>Droid Serif</vt:lpstr>
      <vt:lpstr>Proxima Nova Regular</vt:lpstr>
      <vt:lpstr>Arial</vt:lpstr>
      <vt:lpstr>Arial Bold</vt:lpstr>
      <vt:lpstr>Calibri</vt:lpstr>
      <vt:lpstr>Courier New</vt:lpstr>
      <vt:lpstr>Helvetica</vt:lpstr>
      <vt:lpstr>Wingdings</vt:lpstr>
      <vt:lpstr>Default</vt:lpstr>
      <vt:lpstr>UNFCCC and IPCC Engagement Status</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Structure for utilization of GHG data</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矢部　志津</cp:lastModifiedBy>
  <cp:revision>180</cp:revision>
  <dcterms:modified xsi:type="dcterms:W3CDTF">2017-04-27T04:33:32Z</dcterms:modified>
</cp:coreProperties>
</file>