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7" r:id="rId2"/>
    <p:sldId id="280" r:id="rId3"/>
    <p:sldId id="281" r:id="rId4"/>
    <p:sldId id="283" r:id="rId5"/>
    <p:sldId id="282" r:id="rId6"/>
    <p:sldId id="299" r:id="rId7"/>
    <p:sldId id="298" r:id="rId8"/>
    <p:sldId id="27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8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9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24/04/17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Space Agency Response to the GCOS 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Pascal Lecomte - </a:t>
            </a:r>
            <a:r>
              <a:rPr lang="en-GB" dirty="0" err="1"/>
              <a:t>WGClimate</a:t>
            </a:r>
            <a:r>
              <a:rPr lang="en-GB" dirty="0"/>
              <a:t> Chair</a:t>
            </a:r>
          </a:p>
          <a:p>
            <a:r>
              <a:rPr lang="en-GB" dirty="0" smtClean="0"/>
              <a:t>April 27</a:t>
            </a:r>
            <a:r>
              <a:rPr lang="en-GB" baseline="30000" dirty="0" smtClean="0"/>
              <a:t>th</a:t>
            </a:r>
            <a:r>
              <a:rPr lang="en-GB" dirty="0"/>
              <a:t>, </a:t>
            </a:r>
            <a:r>
              <a:rPr lang="en-GB" dirty="0" smtClean="0"/>
              <a:t>2017</a:t>
            </a:r>
          </a:p>
          <a:p>
            <a:r>
              <a:rPr lang="en-GB" dirty="0" smtClean="0"/>
              <a:t>SIT-32 Agenda Item 28a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7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Targeting a 20-30 pages document</a:t>
            </a:r>
          </a:p>
          <a:p>
            <a:r>
              <a:rPr lang="en-GB" dirty="0" smtClean="0"/>
              <a:t>Broad Context (10-15 pages)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S</a:t>
            </a:r>
            <a:r>
              <a:rPr lang="en-GB" dirty="0" smtClean="0"/>
              <a:t>oft Actions” and Cross cutting actions</a:t>
            </a:r>
          </a:p>
          <a:p>
            <a:pPr lvl="1"/>
            <a:r>
              <a:rPr lang="en-GB" dirty="0" smtClean="0"/>
              <a:t>Calibration , Validation, Assessment, Data integration and </a:t>
            </a:r>
            <a:r>
              <a:rPr lang="en-GB" dirty="0" err="1" smtClean="0"/>
              <a:t>Intercomparison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Detailed Implementation (6-9 pages)</a:t>
            </a:r>
          </a:p>
          <a:p>
            <a:pPr lvl="1"/>
            <a:r>
              <a:rPr lang="en-GB" dirty="0" smtClean="0"/>
              <a:t>Terrestrial (2-</a:t>
            </a:r>
            <a:r>
              <a:rPr lang="en-GB" dirty="0"/>
              <a:t>3</a:t>
            </a:r>
            <a:r>
              <a:rPr lang="en-GB" dirty="0" smtClean="0"/>
              <a:t> pages - Grouped in meta-Actions)</a:t>
            </a:r>
          </a:p>
          <a:p>
            <a:pPr lvl="1"/>
            <a:r>
              <a:rPr lang="en-GB" dirty="0" smtClean="0"/>
              <a:t>Oceanic </a:t>
            </a:r>
            <a:r>
              <a:rPr lang="en-GB" dirty="0"/>
              <a:t>(2-3 pages - Grouped in meta-Actions)</a:t>
            </a:r>
            <a:endParaRPr lang="en-GB" dirty="0" smtClean="0"/>
          </a:p>
          <a:p>
            <a:pPr lvl="1"/>
            <a:r>
              <a:rPr lang="en-GB" dirty="0" smtClean="0"/>
              <a:t>Atmospheric </a:t>
            </a:r>
            <a:r>
              <a:rPr lang="en-GB" dirty="0"/>
              <a:t>(2-3 pages - Grouped in meta-Actions)</a:t>
            </a:r>
            <a:endParaRPr lang="en-GB" dirty="0" smtClean="0"/>
          </a:p>
          <a:p>
            <a:r>
              <a:rPr lang="en-GB" dirty="0" smtClean="0"/>
              <a:t>Meta-response to the Product Requirement Table (3 pages)</a:t>
            </a:r>
          </a:p>
          <a:p>
            <a:pPr lvl="1"/>
            <a:r>
              <a:rPr lang="en-GB" dirty="0" smtClean="0"/>
              <a:t>Support the feed back process to GCOS</a:t>
            </a:r>
          </a:p>
          <a:p>
            <a:r>
              <a:rPr lang="en-GB" dirty="0" smtClean="0"/>
              <a:t>Annex-1 Responses to detailed Actions – Coordinated Action Plan</a:t>
            </a:r>
          </a:p>
        </p:txBody>
      </p:sp>
    </p:spTree>
    <p:extLst>
      <p:ext uri="{BB962C8B-B14F-4D97-AF65-F5344CB8AC3E}">
        <p14:creationId xmlns:p14="http://schemas.microsoft.com/office/powerpoint/2010/main" val="230055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Broad Context (10-15 pages)</a:t>
            </a:r>
          </a:p>
          <a:p>
            <a:pPr lvl="1"/>
            <a:r>
              <a:rPr lang="en-GB" dirty="0" smtClean="0"/>
              <a:t>Observations for Adaptation, Mitigation and Climate Monitoring</a:t>
            </a:r>
          </a:p>
          <a:p>
            <a:pPr lvl="1"/>
            <a:r>
              <a:rPr lang="en-GB" dirty="0" smtClean="0"/>
              <a:t>Climate Services</a:t>
            </a:r>
          </a:p>
          <a:p>
            <a:pPr lvl="1"/>
            <a:r>
              <a:rPr lang="en-GB" dirty="0" smtClean="0"/>
              <a:t>Climate Indicators</a:t>
            </a:r>
          </a:p>
          <a:p>
            <a:pPr lvl="1"/>
            <a:r>
              <a:rPr lang="en-GB" dirty="0" smtClean="0"/>
              <a:t>Links to other UN conventions and STGs</a:t>
            </a:r>
          </a:p>
          <a:p>
            <a:pPr lvl="1"/>
            <a:r>
              <a:rPr lang="en-GB" dirty="0" smtClean="0"/>
              <a:t>Earth System Cycles</a:t>
            </a:r>
          </a:p>
          <a:p>
            <a:pPr lvl="1"/>
            <a:r>
              <a:rPr lang="en-GB" dirty="0" smtClean="0"/>
              <a:t>Capacity Building</a:t>
            </a:r>
          </a:p>
          <a:p>
            <a:pPr lvl="1"/>
            <a:r>
              <a:rPr lang="en-GB" dirty="0" smtClean="0"/>
              <a:t>Detailed Implementation – Cross cutting Actions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Detailed </a:t>
            </a:r>
            <a:r>
              <a:rPr lang="en-GB" dirty="0" smtClean="0"/>
              <a:t>Implementation (6-9 pages in total)</a:t>
            </a:r>
          </a:p>
          <a:p>
            <a:pPr lvl="1"/>
            <a:r>
              <a:rPr lang="en-GB" dirty="0" smtClean="0"/>
              <a:t>Mission Continuity and new missions</a:t>
            </a:r>
          </a:p>
          <a:p>
            <a:pPr lvl="1"/>
            <a:r>
              <a:rPr lang="en-GB" dirty="0" smtClean="0"/>
              <a:t>Product evolution</a:t>
            </a:r>
          </a:p>
          <a:p>
            <a:pPr lvl="1"/>
            <a:r>
              <a:rPr lang="en-GB" dirty="0" smtClean="0"/>
              <a:t>Product generation and </a:t>
            </a:r>
            <a:r>
              <a:rPr lang="en-GB" dirty="0" err="1" smtClean="0"/>
              <a:t>intercomparison</a:t>
            </a:r>
            <a:endParaRPr lang="en-GB" dirty="0" smtClean="0"/>
          </a:p>
          <a:p>
            <a:pPr lvl="1"/>
            <a:r>
              <a:rPr lang="en-GB" dirty="0" smtClean="0"/>
              <a:t>Reprocessing needs</a:t>
            </a:r>
          </a:p>
          <a:p>
            <a:pPr lvl="1"/>
            <a:r>
              <a:rPr lang="en-GB" dirty="0" smtClean="0"/>
              <a:t>Validation, metadata</a:t>
            </a:r>
          </a:p>
          <a:p>
            <a:pPr lvl="1"/>
            <a:r>
              <a:rPr lang="en-GB" dirty="0" smtClean="0"/>
              <a:t>Capacity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Annex-1 Responses to detailed Actions – Coordinated Action Plan</a:t>
            </a:r>
          </a:p>
          <a:p>
            <a:pPr lvl="1"/>
            <a:r>
              <a:rPr lang="en-GB" dirty="0" smtClean="0"/>
              <a:t>Non by SBSTA Delivery - By February March 2018.</a:t>
            </a:r>
          </a:p>
          <a:p>
            <a:pPr lvl="1"/>
            <a:r>
              <a:rPr lang="en-GB" dirty="0" smtClean="0"/>
              <a:t>A table was created to indicate for each of the 201 actions if it is: Broad, Atmospheric, Oceanic, Terrestrial, related to a specific CDR (then should be picked up the Gap Analysis), non Space. It also indicate merged actions, or actions to be addressed by WGCV.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</a:t>
            </a:r>
            <a:r>
              <a:rPr lang="en-GB" dirty="0" smtClean="0"/>
              <a:t>Table (</a:t>
            </a:r>
            <a:r>
              <a:rPr lang="en-GB" dirty="0"/>
              <a:t>O</a:t>
            </a:r>
            <a:r>
              <a:rPr lang="en-GB" dirty="0" smtClean="0"/>
              <a:t>cean Domain)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657"/>
          <a:stretch/>
        </p:blipFill>
        <p:spPr>
          <a:xfrm>
            <a:off x="0" y="1099428"/>
            <a:ext cx="9144000" cy="40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3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Broad Context</a:t>
            </a:r>
            <a:endParaRPr lang="en-GB" dirty="0"/>
          </a:p>
          <a:p>
            <a:pPr lvl="1"/>
            <a:r>
              <a:rPr lang="en-US" dirty="0" smtClean="0"/>
              <a:t>Pascal Lecomte (ESA)</a:t>
            </a:r>
            <a:endParaRPr lang="en-GB" dirty="0"/>
          </a:p>
          <a:p>
            <a:pPr lvl="1"/>
            <a:r>
              <a:rPr lang="en-US" dirty="0" err="1" smtClean="0"/>
              <a:t>Jörg</a:t>
            </a:r>
            <a:r>
              <a:rPr lang="en-US" dirty="0" smtClean="0"/>
              <a:t> Schulz (EUMETSAT)</a:t>
            </a:r>
            <a:endParaRPr lang="en-GB" dirty="0"/>
          </a:p>
          <a:p>
            <a:pPr lvl="1"/>
            <a:r>
              <a:rPr lang="en-US" dirty="0" smtClean="0"/>
              <a:t>Robert Husband (EUMETSAT)</a:t>
            </a:r>
            <a:endParaRPr lang="en-GB" dirty="0"/>
          </a:p>
          <a:p>
            <a:pPr lvl="1"/>
            <a:r>
              <a:rPr lang="en-US" dirty="0" smtClean="0"/>
              <a:t>Mark Dowell (EC)</a:t>
            </a:r>
            <a:endParaRPr lang="en-GB" dirty="0"/>
          </a:p>
          <a:p>
            <a:pPr lvl="0"/>
            <a:r>
              <a:rPr lang="en-US" dirty="0"/>
              <a:t>Atmospheric Chapter – Stephan </a:t>
            </a:r>
            <a:r>
              <a:rPr lang="en-US" dirty="0" err="1"/>
              <a:t>Bojinski</a:t>
            </a:r>
            <a:r>
              <a:rPr lang="en-US" dirty="0"/>
              <a:t> (WMO)</a:t>
            </a:r>
            <a:endParaRPr lang="en-GB" dirty="0"/>
          </a:p>
          <a:p>
            <a:pPr lvl="0"/>
            <a:r>
              <a:rPr lang="en-US" dirty="0" smtClean="0"/>
              <a:t>Oceanic </a:t>
            </a:r>
            <a:r>
              <a:rPr lang="en-US" dirty="0"/>
              <a:t>Chapter – Chris Merchant (UKSA)</a:t>
            </a:r>
            <a:endParaRPr lang="en-GB" dirty="0"/>
          </a:p>
          <a:p>
            <a:pPr lvl="0"/>
            <a:r>
              <a:rPr lang="en-US" dirty="0" smtClean="0"/>
              <a:t>Terrestrial </a:t>
            </a:r>
            <a:r>
              <a:rPr lang="en-US" dirty="0"/>
              <a:t>Chapter – John Dwyer (USGS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Plus 20 people from CNES, NASA, DLR, INPE, DWD, NOAA, EUMETSAT, JAXA and ESA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1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Agency Response to</a:t>
            </a:r>
            <a:br>
              <a:rPr lang="en-GB" dirty="0" smtClean="0"/>
            </a:br>
            <a:r>
              <a:rPr lang="en-GB" dirty="0" smtClean="0"/>
              <a:t>GCOS 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 smtClean="0"/>
              <a:t>07/02/2017		1</a:t>
            </a:r>
            <a:r>
              <a:rPr lang="en-GB" b="1" baseline="30000" dirty="0" smtClean="0"/>
              <a:t>st</a:t>
            </a:r>
            <a:r>
              <a:rPr lang="en-GB" b="1" dirty="0" smtClean="0"/>
              <a:t> Face to Face meeting</a:t>
            </a:r>
          </a:p>
          <a:p>
            <a:endParaRPr lang="en-GB" dirty="0" smtClean="0"/>
          </a:p>
          <a:p>
            <a:r>
              <a:rPr lang="en-GB" b="1" dirty="0" smtClean="0"/>
              <a:t>13/04/2017		Writing Team teleconference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25/04/2017		CEOS SIT (Paris – France)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10/05/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2017		</a:t>
            </a:r>
            <a:r>
              <a:rPr lang="en-GB" smtClean="0">
                <a:solidFill>
                  <a:schemeClr val="accent6">
                    <a:lumMod val="50000"/>
                  </a:schemeClr>
                </a:solidFill>
              </a:rPr>
              <a:t>SBSTA </a:t>
            </a:r>
            <a:r>
              <a:rPr lang="en-GB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Status report (Bonn – Germany)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12/06/2017		CGMS plenary (Seoul – Korea)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01/08/2017		Gap Analysis report ready</a:t>
            </a:r>
          </a:p>
          <a:p>
            <a:r>
              <a:rPr lang="en-GB" b="1" dirty="0" smtClean="0"/>
              <a:t>11/09/2017		2</a:t>
            </a:r>
            <a:r>
              <a:rPr lang="en-GB" b="1" baseline="30000" dirty="0" smtClean="0"/>
              <a:t>nd</a:t>
            </a:r>
            <a:r>
              <a:rPr lang="en-GB" b="1" dirty="0" smtClean="0"/>
              <a:t> Face to Face meeting (</a:t>
            </a:r>
            <a:r>
              <a:rPr lang="en-GB" b="1" dirty="0" err="1" smtClean="0"/>
              <a:t>Frascati</a:t>
            </a:r>
            <a:r>
              <a:rPr lang="en-GB" b="1" dirty="0" smtClean="0"/>
              <a:t> – Italy)</a:t>
            </a:r>
          </a:p>
          <a:p>
            <a:r>
              <a:rPr lang="en-GB" dirty="0" smtClean="0">
                <a:solidFill>
                  <a:srgbClr val="984807"/>
                </a:solidFill>
              </a:rPr>
              <a:t>12/09/2017</a:t>
            </a:r>
            <a:r>
              <a:rPr lang="en-GB" dirty="0">
                <a:solidFill>
                  <a:srgbClr val="984807"/>
                </a:solidFill>
              </a:rPr>
              <a:t>		</a:t>
            </a:r>
            <a:r>
              <a:rPr lang="en-GB" dirty="0" err="1">
                <a:solidFill>
                  <a:srgbClr val="984807"/>
                </a:solidFill>
              </a:rPr>
              <a:t>WGClimate</a:t>
            </a:r>
            <a:r>
              <a:rPr lang="en-GB" dirty="0">
                <a:solidFill>
                  <a:srgbClr val="984807"/>
                </a:solidFill>
              </a:rPr>
              <a:t> #8 </a:t>
            </a:r>
            <a:r>
              <a:rPr lang="en-GB" dirty="0" smtClean="0">
                <a:solidFill>
                  <a:srgbClr val="984807"/>
                </a:solidFill>
              </a:rPr>
              <a:t>(</a:t>
            </a:r>
            <a:r>
              <a:rPr lang="en-GB" dirty="0" err="1" smtClean="0">
                <a:solidFill>
                  <a:srgbClr val="984807"/>
                </a:solidFill>
              </a:rPr>
              <a:t>Frascati</a:t>
            </a:r>
            <a:r>
              <a:rPr lang="en-GB" dirty="0" smtClean="0">
                <a:solidFill>
                  <a:srgbClr val="984807"/>
                </a:solidFill>
              </a:rPr>
              <a:t> - Italy)</a:t>
            </a:r>
            <a:endParaRPr lang="en-GB" dirty="0">
              <a:solidFill>
                <a:srgbClr val="984807"/>
              </a:solidFill>
            </a:endParaRPr>
          </a:p>
          <a:p>
            <a:r>
              <a:rPr lang="en-GB" dirty="0" smtClean="0">
                <a:solidFill>
                  <a:srgbClr val="984807"/>
                </a:solidFill>
              </a:rPr>
              <a:t>13/09/2017		CEOS SIT Workshop (</a:t>
            </a:r>
            <a:r>
              <a:rPr lang="en-GB" dirty="0" err="1" smtClean="0">
                <a:solidFill>
                  <a:srgbClr val="984807"/>
                </a:solidFill>
              </a:rPr>
              <a:t>Frascati</a:t>
            </a:r>
            <a:r>
              <a:rPr lang="en-GB" dirty="0" smtClean="0">
                <a:solidFill>
                  <a:srgbClr val="984807"/>
                </a:solidFill>
              </a:rPr>
              <a:t> – Italy)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01/10/2017		Coordinated Action Plan</a:t>
            </a:r>
          </a:p>
          <a:p>
            <a:r>
              <a:rPr lang="en-GB" b="1" dirty="0" smtClean="0"/>
              <a:t>06/10 2017		Draft response sent to SBSTA</a:t>
            </a:r>
          </a:p>
          <a:p>
            <a:r>
              <a:rPr lang="en-GB" dirty="0" smtClean="0">
                <a:solidFill>
                  <a:srgbClr val="984807"/>
                </a:solidFill>
              </a:rPr>
              <a:t>18/10/2017		CEOS plenary (Rapid City – USA)</a:t>
            </a:r>
          </a:p>
          <a:p>
            <a:r>
              <a:rPr lang="en-GB" dirty="0" smtClean="0">
                <a:solidFill>
                  <a:srgbClr val="984807"/>
                </a:solidFill>
              </a:rPr>
              <a:t>06/11/2017		COP-23 (Bonn – Germany)</a:t>
            </a:r>
            <a:endParaRPr lang="en-GB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363</Words>
  <Application>Microsoft Macintosh PowerPoint</Application>
  <PresentationFormat>On-screen Show (16:9)</PresentationFormat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Space Agency Response to the GCOS IP</vt:lpstr>
      <vt:lpstr>Outline</vt:lpstr>
      <vt:lpstr>PowerPoint Presentation</vt:lpstr>
      <vt:lpstr>PowerPoint Presentation</vt:lpstr>
      <vt:lpstr>PowerPoint Presentation</vt:lpstr>
      <vt:lpstr>Action Table (Ocean Domain)</vt:lpstr>
      <vt:lpstr>Writing Team</vt:lpstr>
      <vt:lpstr>Space Agency Response to GCOS IP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Pascal Lecomte</cp:lastModifiedBy>
  <cp:revision>69</cp:revision>
  <cp:lastPrinted>2016-11-11T13:57:01Z</cp:lastPrinted>
  <dcterms:created xsi:type="dcterms:W3CDTF">2016-11-10T19:18:14Z</dcterms:created>
  <dcterms:modified xsi:type="dcterms:W3CDTF">2017-04-24T15:22:20Z</dcterms:modified>
</cp:coreProperties>
</file>