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2" r:id="rId4"/>
    <p:sldId id="267" r:id="rId5"/>
    <p:sldId id="264" r:id="rId6"/>
    <p:sldId id="263" r:id="rId7"/>
    <p:sldId id="265" r:id="rId8"/>
    <p:sldId id="269" r:id="rId9"/>
    <p:sldId id="271" r:id="rId10"/>
    <p:sldId id="272" r:id="rId11"/>
    <p:sldId id="268" r:id="rId12"/>
    <p:sldId id="266" r:id="rId13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9"/>
    <p:restoredTop sz="86385"/>
  </p:normalViewPr>
  <p:slideViewPr>
    <p:cSldViewPr>
      <p:cViewPr>
        <p:scale>
          <a:sx n="73" d="100"/>
          <a:sy n="73" d="100"/>
        </p:scale>
        <p:origin x="-99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36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SIT-32,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ESA HQ, 26-27 Apr 2017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79116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fr-CH" sz="4200" b="1" dirty="0" smtClean="0">
                <a:solidFill>
                  <a:srgbClr val="FFFFFF"/>
                </a:solidFill>
                <a:latin typeface="+mj-lt"/>
              </a:rPr>
              <a:t>GCOS </a:t>
            </a:r>
            <a:r>
              <a:rPr lang="fr-CH" sz="4200" b="1" dirty="0" err="1" smtClean="0">
                <a:solidFill>
                  <a:srgbClr val="FFFFFF"/>
                </a:solidFill>
                <a:latin typeface="+mj-lt"/>
              </a:rPr>
              <a:t>Status</a:t>
            </a:r>
            <a:r>
              <a:rPr lang="fr-CH" sz="4200" b="1" dirty="0" smtClean="0">
                <a:solidFill>
                  <a:srgbClr val="FFFFFF"/>
                </a:solidFill>
                <a:latin typeface="+mj-lt"/>
              </a:rPr>
              <a:t> and Outlook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CH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C. Richter, GCOS </a:t>
            </a:r>
            <a:r>
              <a:rPr lang="fr-CH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Secretariat</a:t>
            </a:r>
            <a:r>
              <a:rPr lang="fr-CH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c/o WMO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SIT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-32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lang="fr-CH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27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Strategic 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Implementation Team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ESA Headquarters, Paris, France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26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-27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April 2017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170000"/>
            <a:ext cx="9144001" cy="5307000"/>
          </a:xfrm>
          <a:prstGeom prst="rect">
            <a:avLst/>
          </a:prstGeom>
          <a:solidFill>
            <a:srgbClr val="F49234"/>
          </a:solidFill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charset="0"/>
              <a:buChar char="•"/>
            </a:pP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1" y="1295400"/>
            <a:ext cx="9144000" cy="50292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1 </a:t>
            </a:r>
            <a:r>
              <a:rPr lang="en-GB" dirty="0" smtClean="0">
                <a:solidFill>
                  <a:schemeClr val="bg1"/>
                </a:solidFill>
              </a:rPr>
              <a:t>Evaporation from land should be an ECV</a:t>
            </a:r>
          </a:p>
          <a:p>
            <a:pPr lvl="1"/>
            <a:r>
              <a:rPr lang="en-GB" dirty="0" smtClean="0"/>
              <a:t>Latent and sensible heat fluxes</a:t>
            </a:r>
          </a:p>
          <a:p>
            <a:pPr lvl="1"/>
            <a:r>
              <a:rPr lang="en-GB" dirty="0" smtClean="0"/>
              <a:t>Products derived from a basket of other parameters</a:t>
            </a:r>
          </a:p>
          <a:p>
            <a:pPr lvl="1"/>
            <a:r>
              <a:rPr lang="en-GB" dirty="0" smtClean="0"/>
              <a:t>Confirmation by steering committee  in September</a:t>
            </a:r>
          </a:p>
          <a:p>
            <a:pPr marL="0" indent="0">
              <a:buNone/>
            </a:pPr>
            <a:r>
              <a:rPr lang="en-GB" dirty="0" smtClean="0"/>
              <a:t>2 </a:t>
            </a:r>
            <a:r>
              <a:rPr lang="en-GB" dirty="0" smtClean="0">
                <a:solidFill>
                  <a:schemeClr val="bg1"/>
                </a:solidFill>
              </a:rPr>
              <a:t>Satellite observations may help fill large gaps in reporting in situ observations of rivers and lakes</a:t>
            </a:r>
          </a:p>
          <a:p>
            <a:pPr lvl="1"/>
            <a:r>
              <a:rPr lang="en-GB" dirty="0" smtClean="0"/>
              <a:t>poor or even no reporting of parameters such as river discharge, lake height and area in some areas</a:t>
            </a:r>
          </a:p>
          <a:p>
            <a:pPr marL="0" indent="0">
              <a:buNone/>
            </a:pPr>
            <a:r>
              <a:rPr lang="en-GB" dirty="0" smtClean="0"/>
              <a:t>3 </a:t>
            </a:r>
            <a:r>
              <a:rPr lang="en-GB" dirty="0" smtClean="0">
                <a:solidFill>
                  <a:schemeClr val="bg1"/>
                </a:solidFill>
              </a:rPr>
              <a:t>Consistency between ECV products (e.g. Albedo, LAI, FAPAR, Land surface temperature) needs to be assured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hese are physically related and the products should reflect this</a:t>
            </a:r>
          </a:p>
          <a:p>
            <a:pPr marL="0" indent="0">
              <a:buNone/>
            </a:pPr>
            <a:r>
              <a:rPr lang="en-GB" dirty="0" smtClean="0"/>
              <a:t>4 </a:t>
            </a:r>
            <a:r>
              <a:rPr lang="en-GB" dirty="0" smtClean="0">
                <a:solidFill>
                  <a:schemeClr val="bg1"/>
                </a:solidFill>
              </a:rPr>
              <a:t>Copernicus will deliver many ECVs on a guaranteed long-term basis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everal space agencies also provide products</a:t>
            </a:r>
          </a:p>
          <a:p>
            <a:pPr marL="0" indent="0">
              <a:buNone/>
            </a:pPr>
            <a:r>
              <a:rPr lang="en-GB" dirty="0" smtClean="0"/>
              <a:t>5 </a:t>
            </a:r>
            <a:r>
              <a:rPr lang="en-GB" dirty="0" smtClean="0">
                <a:solidFill>
                  <a:schemeClr val="bg1"/>
                </a:solidFill>
              </a:rPr>
              <a:t>GCOS Surface Reference Network </a:t>
            </a:r>
            <a:r>
              <a:rPr lang="en-GB" dirty="0" smtClean="0"/>
              <a:t>being led by AOPC would support satellite observations by providing high quality ground observations</a:t>
            </a:r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905000" y="92782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CH" sz="2400" dirty="0" err="1" smtClean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Terrestrial</a:t>
            </a:r>
            <a:r>
              <a:rPr lang="fr-CH" sz="2400" dirty="0" smtClean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Observation </a:t>
            </a:r>
            <a:r>
              <a:rPr lang="fr-CH" sz="24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Panel for </a:t>
            </a:r>
            <a:r>
              <a:rPr lang="fr-CH" sz="2400" dirty="0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Climate</a:t>
            </a:r>
            <a:r>
              <a:rPr lang="fr-CH" sz="24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fr-CH" sz="2400" dirty="0" smtClean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(TOPC-19) </a:t>
            </a:r>
            <a:r>
              <a:rPr lang="en-US" sz="24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outcomes of relevance to </a:t>
            </a:r>
            <a:r>
              <a:rPr lang="en-US" sz="2400" dirty="0" smtClean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CEOS:</a:t>
            </a:r>
            <a:endParaRPr lang="en-GB" sz="2400" dirty="0">
              <a:solidFill>
                <a:schemeClr val="bg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7245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000945888"/>
              </p:ext>
            </p:extLst>
          </p:nvPr>
        </p:nvGraphicFramePr>
        <p:xfrm>
          <a:off x="0" y="1447800"/>
          <a:ext cx="9144000" cy="49377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95400"/>
                <a:gridCol w="2872116"/>
                <a:gridCol w="1727593"/>
                <a:gridCol w="3248891"/>
              </a:tblGrid>
              <a:tr h="1861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Topic</a:t>
                      </a:r>
                      <a:endParaRPr lang="en-GB" sz="1400" b="1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Headline Indicator</a:t>
                      </a:r>
                      <a:endParaRPr lang="en-GB" sz="1400" b="1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Baseline</a:t>
                      </a:r>
                      <a:endParaRPr lang="en-GB" sz="1400" b="1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Subsidiary Indicators</a:t>
                      </a:r>
                      <a:endParaRPr lang="en-GB" sz="1400" b="1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67753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Temperature and Energy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Global surface temperature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Pre-industrial temperatures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Top-of-the-atmosphere energy balance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/>
                </a:tc>
              </a:tr>
              <a:tr h="7709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Ocean Warming: </a:t>
                      </a:r>
                      <a:r>
                        <a:rPr lang="en-GB" sz="1600" dirty="0" smtClean="0">
                          <a:effectLst/>
                        </a:rPr>
                        <a:t>0-2000m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data from 1970 onwards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0-700m ocean warming – has the advantage of a much longer time series.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/>
                </a:tc>
              </a:tr>
              <a:tr h="5945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Atmospheric 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effectLst/>
                        </a:rPr>
                        <a:t>composition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Atmospheric CO2 (ppm)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Pre-industrial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Methane, </a:t>
                      </a:r>
                      <a:r>
                        <a:rPr lang="en-GB" sz="1600" dirty="0" smtClean="0">
                          <a:effectLst/>
                        </a:rPr>
                        <a:t>N2O, hydrogenated </a:t>
                      </a:r>
                      <a:r>
                        <a:rPr lang="en-GB" sz="1600" dirty="0">
                          <a:effectLst/>
                        </a:rPr>
                        <a:t>greenhouse gases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/>
                </a:tc>
              </a:tr>
              <a:tr h="1677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Oceans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Sea Level Rise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1870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Ocean </a:t>
                      </a:r>
                      <a:r>
                        <a:rPr lang="en-GB" sz="1600" dirty="0" smtClean="0">
                          <a:effectLst/>
                        </a:rPr>
                        <a:t>Acidification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/>
                </a:tc>
              </a:tr>
              <a:tr h="335505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Cryosphere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Arctic and Antarctic Sea Ice Extent separately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1980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Arctic and Antarctic sea ice extent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/>
                </a:tc>
              </a:tr>
              <a:tr h="3355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Area of land covered by snow and ice, for the N and S </a:t>
                      </a:r>
                      <a:r>
                        <a:rPr lang="en-GB" sz="1600" dirty="0" smtClean="0">
                          <a:effectLst/>
                        </a:rPr>
                        <a:t>Hemispheres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1980 (selected for consistency with the sea ice)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Snow and ice anomaly trackers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/>
                </a:tc>
              </a:tr>
              <a:tr h="167753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Extremes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Heatwaves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/>
                </a:tc>
              </a:tr>
              <a:tr h="1677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Extreme Rainfall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/>
                </a:tc>
              </a:tr>
              <a:tr h="1677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Drought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/>
                </a:tc>
              </a:tr>
              <a:tr h="1677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2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Land Use / </a:t>
                      </a:r>
                      <a:r>
                        <a:rPr lang="fr-CH" sz="2000" b="1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Vegetation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CH" sz="1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 </a:t>
                      </a:r>
                      <a:r>
                        <a:rPr lang="fr-CH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be</a:t>
                      </a:r>
                      <a:r>
                        <a:rPr lang="fr-CH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CH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further</a:t>
                      </a:r>
                      <a:r>
                        <a:rPr lang="fr-CH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CH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discussed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442" marR="15442" marT="0" marB="0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152400"/>
            <a:ext cx="6858000" cy="533400"/>
          </a:xfrm>
        </p:spPr>
        <p:txBody>
          <a:bodyPr/>
          <a:lstStyle/>
          <a:p>
            <a:pPr marL="0" indent="0">
              <a:buNone/>
            </a:pPr>
            <a:r>
              <a:rPr lang="fr-CH" sz="3200" b="1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New: Possible </a:t>
            </a:r>
            <a:r>
              <a:rPr lang="fr-CH" sz="3200" b="1" dirty="0" err="1" smtClean="0">
                <a:latin typeface="Arial Bold" panose="020B0704020202020204" pitchFamily="34" charset="0"/>
                <a:cs typeface="Arial Bold" panose="020B0704020202020204" pitchFamily="34" charset="0"/>
              </a:rPr>
              <a:t>historic</a:t>
            </a:r>
            <a:r>
              <a:rPr lang="fr-CH" sz="3200" b="1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fr-CH" sz="3200" b="1" dirty="0" err="1" smtClean="0">
                <a:latin typeface="Arial Bold" panose="020B0704020202020204" pitchFamily="34" charset="0"/>
                <a:cs typeface="Arial Bold" panose="020B0704020202020204" pitchFamily="34" charset="0"/>
              </a:rPr>
              <a:t>climate</a:t>
            </a:r>
            <a:r>
              <a:rPr lang="fr-CH" sz="3200" b="1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fr-CH" sz="3200" b="1" dirty="0" err="1" smtClean="0">
                <a:latin typeface="Arial Bold" panose="020B0704020202020204" pitchFamily="34" charset="0"/>
                <a:cs typeface="Arial Bold" panose="020B0704020202020204" pitchFamily="34" charset="0"/>
              </a:rPr>
              <a:t>indicators</a:t>
            </a:r>
            <a:endParaRPr lang="en-GB" sz="3200" b="1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6467701"/>
            <a:ext cx="731520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Bookman Old Style" panose="02050604050505020204" pitchFamily="18" charset="0"/>
              </a:rPr>
              <a:t>Current status of discussion</a:t>
            </a:r>
            <a:r>
              <a:rPr kumimoji="0" lang="en-US" sz="12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Bookman Old Style" panose="02050604050505020204" pitchFamily="18" charset="0"/>
              </a:rPr>
              <a:t> after GCOS panel discussions (April 2017)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38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6858000" cy="533400"/>
          </a:xfrm>
        </p:spPr>
        <p:txBody>
          <a:bodyPr/>
          <a:lstStyle/>
          <a:p>
            <a:pPr marL="0" indent="0">
              <a:buNone/>
            </a:pPr>
            <a:r>
              <a:rPr lang="fr-CH" sz="3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Programme Planning 2017 - 2021 </a:t>
            </a:r>
            <a:endParaRPr lang="en-GB" sz="3200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46"/>
          <a:stretch/>
        </p:blipFill>
        <p:spPr bwMode="auto">
          <a:xfrm>
            <a:off x="-1" y="1524001"/>
            <a:ext cx="9154949" cy="337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30908" y="4927496"/>
            <a:ext cx="234134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Bookman Old Style" panose="02050604050505020204" pitchFamily="18" charset="0"/>
              </a:rPr>
              <a:t>Alignment with IPCC AR6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9962" y="4926800"/>
            <a:ext cx="164403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Bookman Old Style" panose="02050604050505020204" pitchFamily="18" charset="0"/>
              </a:rPr>
              <a:t>WG I: April 2021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72253" y="5231319"/>
            <a:ext cx="164564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Bookman Old Style" panose="02050604050505020204" pitchFamily="18" charset="0"/>
              </a:rPr>
              <a:t>WG III: July 2021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3788" y="5519052"/>
            <a:ext cx="189410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Bookman Old Style" panose="02050604050505020204" pitchFamily="18" charset="0"/>
              </a:rPr>
              <a:t>WG II: October 2021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5720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6019800" cy="533400"/>
          </a:xfrm>
        </p:spPr>
        <p:txBody>
          <a:bodyPr/>
          <a:lstStyle/>
          <a:p>
            <a:pPr marL="0" indent="0" algn="l" defTabSz="914400">
              <a:buNone/>
            </a:pPr>
            <a:r>
              <a:rPr lang="en-US" sz="3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NEW Implementation Plan</a:t>
            </a:r>
            <a:endParaRPr lang="en-US" sz="3200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153400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2619375" y="6186488"/>
            <a:ext cx="60198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 defTabSz="914400">
              <a:buFont typeface="Arial"/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You can download finally the English edited version!</a:t>
            </a:r>
          </a:p>
          <a:p>
            <a:pPr marL="0" indent="0" algn="l" defTabSz="914400">
              <a:buFont typeface="Arial"/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Also available: French translation of Exec Summary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0967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" y="1752600"/>
            <a:ext cx="9113838" cy="444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6019800" cy="533400"/>
          </a:xfrm>
        </p:spPr>
        <p:txBody>
          <a:bodyPr/>
          <a:lstStyle/>
          <a:p>
            <a:pPr marL="0" indent="0" algn="l" defTabSz="914400">
              <a:buNone/>
            </a:pPr>
            <a:r>
              <a:rPr lang="en-US" sz="3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NEW Implementation Plan</a:t>
            </a:r>
            <a:endParaRPr lang="en-US" sz="3200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172075"/>
            <a:ext cx="4800829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Bookman Old Style" panose="02050604050505020204" pitchFamily="18" charset="0"/>
              </a:rPr>
              <a:t>19 / CP.22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Bookman Old Style" panose="02050604050505020204" pitchFamily="18" charset="0"/>
              </a:rPr>
              <a:t>(Decision 19,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Bookman Old Style" panose="02050604050505020204" pitchFamily="18" charset="0"/>
              </a:rPr>
              <a:t>COP-22,  Marrakech, Morocco)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5219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6" t="16494" r="8020" b="8078"/>
          <a:stretch/>
        </p:blipFill>
        <p:spPr bwMode="auto">
          <a:xfrm>
            <a:off x="838200" y="1295400"/>
            <a:ext cx="7782792" cy="50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6019800" cy="533400"/>
          </a:xfrm>
        </p:spPr>
        <p:txBody>
          <a:bodyPr/>
          <a:lstStyle/>
          <a:p>
            <a:pPr marL="0" indent="0" algn="l" defTabSz="914400">
              <a:buNone/>
            </a:pPr>
            <a:r>
              <a:rPr lang="en-US" sz="3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NEW: Closing Budgets</a:t>
            </a:r>
            <a:endParaRPr lang="en-US" sz="3200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0086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486400" y="1143000"/>
            <a:ext cx="3657600" cy="5334000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>
            <a:solidFill>
              <a:schemeClr val="bg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828799" y="312234"/>
            <a:ext cx="7186717" cy="525966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>
                <a:latin typeface="Arial Bold" panose="020B0704020202020204" pitchFamily="34" charset="0"/>
                <a:cs typeface="Arial Bold" panose="020B0704020202020204" pitchFamily="34" charset="0"/>
              </a:rPr>
              <a:t>Role of </a:t>
            </a:r>
            <a:r>
              <a:rPr lang="en-GB" sz="3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GCOS Science </a:t>
            </a:r>
            <a:r>
              <a:rPr lang="en-GB" sz="3200" dirty="0">
                <a:latin typeface="Arial Bold" panose="020B0704020202020204" pitchFamily="34" charset="0"/>
                <a:cs typeface="Arial Bold" panose="020B0704020202020204" pitchFamily="34" charset="0"/>
              </a:rPr>
              <a:t>Panels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003" y="2961923"/>
            <a:ext cx="2713568" cy="658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091" y="1616080"/>
            <a:ext cx="2825193" cy="628605"/>
          </a:xfrm>
          <a:prstGeom prst="rect">
            <a:avLst/>
          </a:prstGeom>
        </p:spPr>
      </p:pic>
      <p:pic>
        <p:nvPicPr>
          <p:cNvPr id="8" name="Picture 2" descr="M:\Documents\Prezi Pics\AOPC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081" y="4161770"/>
            <a:ext cx="2162175" cy="91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0" y="838200"/>
            <a:ext cx="5257800" cy="601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Main Objectives:</a:t>
            </a:r>
          </a:p>
          <a:p>
            <a:pPr marL="914400" lvl="1" indent="-457200">
              <a:lnSpc>
                <a:spcPct val="70000"/>
              </a:lnSpc>
              <a:buFont typeface="+mj-lt"/>
              <a:buAutoNum type="arabicPeriod"/>
            </a:pP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Assessing the current state of the global observing system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for climate, and identifying its gaps and inadequacies and designs to ensure long-term monitoring;</a:t>
            </a:r>
          </a:p>
          <a:p>
            <a:pPr marL="914400" lvl="1" indent="-457200">
              <a:lnSpc>
                <a:spcPct val="70000"/>
              </a:lnSpc>
              <a:buFont typeface="+mj-lt"/>
              <a:buAutoNum type="arabicPeriod"/>
            </a:pP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Advocating and promoting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the establishment and enhancement of 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the systems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required to provide long-term and consistent data; securing the implementation of designated GCOS networks;</a:t>
            </a:r>
          </a:p>
          <a:p>
            <a:pPr marL="914400" lvl="1" indent="-457200">
              <a:lnSpc>
                <a:spcPct val="70000"/>
              </a:lnSpc>
              <a:buFont typeface="+mj-lt"/>
              <a:buAutoNum type="arabicPeriod"/>
            </a:pP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Promoting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the transfer and accessibility of 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data to the user community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914400" lvl="1" indent="-457200">
              <a:lnSpc>
                <a:spcPct val="70000"/>
              </a:lnSpc>
              <a:buFont typeface="+mj-lt"/>
              <a:buAutoNum type="arabicPeriod"/>
            </a:pP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Identifying measurable key variables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that control the physical, biological and chemical processes affecting climate, and are indicators of climate change;</a:t>
            </a:r>
          </a:p>
          <a:p>
            <a:pPr marL="914400" lvl="1" indent="-457200">
              <a:lnSpc>
                <a:spcPct val="70000"/>
              </a:lnSpc>
              <a:buFont typeface="+mj-lt"/>
              <a:buAutoNum type="arabicPeriod"/>
            </a:pP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Coordinating activities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with other global observing systems, panels and task groups to ensure the consistency of requirements with overall programmes.</a:t>
            </a:r>
          </a:p>
          <a:p>
            <a:pPr lvl="1">
              <a:lnSpc>
                <a:spcPct val="70000"/>
              </a:lnSpc>
            </a:pPr>
            <a:endParaRPr lang="en-GB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Responsible for overseeing “their”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actions</a:t>
            </a:r>
          </a:p>
          <a:p>
            <a:pPr>
              <a:lnSpc>
                <a:spcPct val="70000"/>
              </a:lnSpc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Panels have flexibility in how to do this BUT there should be consistency in the outputs and timeline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36041" y="2236395"/>
            <a:ext cx="315887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Lead by B. </a:t>
            </a:r>
            <a:r>
              <a:rPr kumimoji="0" lang="fr-CH" sz="1400" b="0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Sloyan</a:t>
            </a:r>
            <a:r>
              <a:rPr kumimoji="0" lang="fr-CH" sz="1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 (CSIRO) &amp;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J. </a:t>
            </a:r>
            <a:r>
              <a:rPr kumimoji="0" lang="fr-CH" sz="1400" b="0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Wilkin</a:t>
            </a:r>
            <a:r>
              <a:rPr kumimoji="0" lang="fr-CH" sz="1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 (Marine Sciences, U</a:t>
            </a:r>
            <a:r>
              <a:rPr kumimoji="0" lang="fr-CH" sz="14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 </a:t>
            </a:r>
            <a:r>
              <a:rPr kumimoji="0" lang="fr-CH" sz="1400" b="0" i="0" u="none" strike="noStrike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Rutgers</a:t>
            </a:r>
            <a:r>
              <a:rPr kumimoji="0" lang="fr-CH" sz="1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)</a:t>
            </a: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6041" y="3638552"/>
            <a:ext cx="359489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Lead by W. Wagner (</a:t>
            </a:r>
            <a:r>
              <a:rPr kumimoji="0" lang="fr-CH" sz="1400" b="0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Remote</a:t>
            </a:r>
            <a:r>
              <a:rPr kumimoji="0" lang="fr-CH" sz="1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 </a:t>
            </a:r>
            <a:r>
              <a:rPr kumimoji="0" lang="fr-CH" sz="1400" b="0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Sensing</a:t>
            </a:r>
            <a:r>
              <a:rPr kumimoji="0" lang="fr-CH" sz="1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, </a:t>
            </a:r>
            <a:r>
              <a:rPr kumimoji="0" lang="fr-CH" sz="1400" b="0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Geo</a:t>
            </a:r>
            <a:r>
              <a:rPr kumimoji="0" lang="fr-CH" sz="1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,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TU Vienna)</a:t>
            </a: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21857" y="5187006"/>
            <a:ext cx="317009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Lead by K. </a:t>
            </a:r>
            <a:r>
              <a:rPr kumimoji="0" lang="fr-CH" sz="1400" b="0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Holmlund</a:t>
            </a:r>
            <a:r>
              <a:rPr kumimoji="0" lang="fr-CH" sz="1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 (EUMETSAT) &amp; 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P. </a:t>
            </a:r>
            <a:r>
              <a:rPr lang="fr-CH" sz="1400" dirty="0" smtClean="0">
                <a:solidFill>
                  <a:schemeClr val="bg1"/>
                </a:solidFill>
              </a:rPr>
              <a:t>Jones (CRU, U East </a:t>
            </a:r>
            <a:r>
              <a:rPr lang="fr-CH" sz="1400" dirty="0" err="1" smtClean="0">
                <a:solidFill>
                  <a:schemeClr val="bg1"/>
                </a:solidFill>
              </a:rPr>
              <a:t>Anglia</a:t>
            </a:r>
            <a:r>
              <a:rPr lang="fr-CH" sz="1400" dirty="0" smtClean="0">
                <a:solidFill>
                  <a:schemeClr val="bg1"/>
                </a:solidFill>
              </a:rPr>
              <a:t>)</a:t>
            </a: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771476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304800"/>
            <a:ext cx="5715001" cy="533400"/>
          </a:xfrm>
        </p:spPr>
        <p:txBody>
          <a:bodyPr/>
          <a:lstStyle/>
          <a:p>
            <a:pPr marL="0" indent="0" algn="r">
              <a:buNone/>
            </a:pPr>
            <a:r>
              <a:rPr lang="en-US" altLang="en-US" sz="3200" dirty="0">
                <a:solidFill>
                  <a:srgbClr val="FFFFFF"/>
                </a:solidFill>
                <a:latin typeface="Arial Bold" pitchFamily="1" charset="0"/>
                <a:sym typeface="Arial Bold" pitchFamily="1" charset="0"/>
              </a:rPr>
              <a:t>Key Science Panel Activities</a:t>
            </a:r>
          </a:p>
          <a:p>
            <a:endParaRPr lang="en-GB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00400" y="1170000"/>
            <a:ext cx="2788655" cy="4926000"/>
          </a:xfrm>
          <a:prstGeom prst="rect">
            <a:avLst/>
          </a:prstGeom>
          <a:solidFill>
            <a:srgbClr val="0DADEA"/>
          </a:solidFill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rgbClr val="FFFF00"/>
                </a:solidFill>
                <a:latin typeface="Segoe Print" charset="0"/>
                <a:ea typeface="Segoe Print" charset="0"/>
                <a:cs typeface="Segoe Print" charset="0"/>
              </a:rPr>
              <a:t>2: Requirements</a:t>
            </a:r>
          </a:p>
          <a:p>
            <a:pPr algn="l"/>
            <a:endParaRPr lang="en-US" sz="2400" dirty="0">
              <a:solidFill>
                <a:srgbClr val="FFFF00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pPr algn="l"/>
            <a:r>
              <a:rPr lang="en-US" sz="1800" dirty="0" smtClean="0"/>
              <a:t>Routinely </a:t>
            </a:r>
            <a:r>
              <a:rPr lang="en-US" sz="1800" dirty="0"/>
              <a:t>maintain, review and revise list of ECV product </a:t>
            </a:r>
            <a:r>
              <a:rPr lang="en-US" sz="1800" dirty="0" smtClean="0"/>
              <a:t>requirements (G10)</a:t>
            </a:r>
          </a:p>
          <a:p>
            <a:pPr algn="l"/>
            <a:endParaRPr lang="en-US" sz="1800" dirty="0"/>
          </a:p>
          <a:p>
            <a:pPr marL="342900" indent="-342900" algn="l">
              <a:buFont typeface="Arial" charset="0"/>
              <a:buChar char="•"/>
            </a:pPr>
            <a:r>
              <a:rPr lang="en-US" sz="1800" b="0" dirty="0" smtClean="0"/>
              <a:t>3-year process (to be ready for update of Implementation Plan)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1800" b="0" dirty="0" smtClean="0"/>
              <a:t>Extensive public consultation and review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1800" b="0" dirty="0" smtClean="0"/>
              <a:t>Links to adaptation and mitigation needs and regional activities</a:t>
            </a:r>
            <a:endParaRPr lang="en-GB" sz="1800" b="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575" y="1170000"/>
            <a:ext cx="2867025" cy="4926000"/>
          </a:xfrm>
          <a:prstGeom prst="rect">
            <a:avLst/>
          </a:prstGeom>
          <a:solidFill>
            <a:srgbClr val="0A8F9D"/>
          </a:solidFill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rgbClr val="FFFF00"/>
                </a:solidFill>
                <a:latin typeface="Segoe Print" charset="0"/>
                <a:ea typeface="Segoe Print" charset="0"/>
                <a:cs typeface="Segoe Print" charset="0"/>
              </a:rPr>
              <a:t>1: Adequacy</a:t>
            </a:r>
          </a:p>
          <a:p>
            <a:pPr algn="l"/>
            <a:endParaRPr lang="en-US" sz="2400" dirty="0" smtClean="0">
              <a:solidFill>
                <a:srgbClr val="FFFF00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pPr algn="l"/>
            <a:r>
              <a:rPr lang="en-US" sz="1800" dirty="0" smtClean="0"/>
              <a:t>Review </a:t>
            </a:r>
            <a:r>
              <a:rPr lang="en-US" sz="1800" dirty="0"/>
              <a:t>adequacy and availability of ECV </a:t>
            </a:r>
            <a:r>
              <a:rPr lang="en-US" sz="1800" dirty="0" smtClean="0"/>
              <a:t>monitoring (G11,12 &amp;13)</a:t>
            </a:r>
          </a:p>
          <a:p>
            <a:pPr algn="l"/>
            <a:endParaRPr lang="en-US" sz="1800" dirty="0"/>
          </a:p>
          <a:p>
            <a:pPr marL="342900" indent="-342900" algn="l">
              <a:buFont typeface="Arial" charset="0"/>
              <a:buChar char="•"/>
            </a:pPr>
            <a:r>
              <a:rPr lang="en-US" sz="1800" b="0" dirty="0" smtClean="0"/>
              <a:t>Use existing systems where they are available 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1800" b="0" dirty="0" smtClean="0"/>
              <a:t>Need an annual process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1800" b="0" dirty="0" smtClean="0"/>
              <a:t>Need to involve other actors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1800" dirty="0" smtClean="0">
                <a:solidFill>
                  <a:srgbClr val="FFCC00"/>
                </a:solidFill>
              </a:rPr>
              <a:t>CEOS/CGMS </a:t>
            </a:r>
            <a:r>
              <a:rPr lang="en-US" sz="1800" dirty="0" err="1" smtClean="0">
                <a:solidFill>
                  <a:srgbClr val="FFCC00"/>
                </a:solidFill>
              </a:rPr>
              <a:t>WGClimate</a:t>
            </a:r>
            <a:r>
              <a:rPr lang="en-US" sz="1800" dirty="0" smtClean="0">
                <a:solidFill>
                  <a:srgbClr val="FFCC00"/>
                </a:solidFill>
              </a:rPr>
              <a:t> is doing  this for satellite data records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1" i="1" dirty="0" smtClean="0">
                <a:solidFill>
                  <a:srgbClr val="FFCC00"/>
                </a:solidFill>
              </a:rPr>
              <a:t>ECV Inventory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1800" b="0" dirty="0" smtClean="0"/>
              <a:t>May need to consider capacity development needs</a:t>
            </a:r>
          </a:p>
          <a:p>
            <a:pPr marL="342900" indent="-342900" algn="l">
              <a:buFont typeface="Arial" charset="0"/>
              <a:buChar char="•"/>
            </a:pPr>
            <a:endParaRPr lang="en-US" sz="1800" dirty="0" smtClean="0"/>
          </a:p>
          <a:p>
            <a:pPr algn="l"/>
            <a:endParaRPr lang="en-US" sz="1800" dirty="0"/>
          </a:p>
          <a:p>
            <a:pPr algn="l"/>
            <a:endParaRPr lang="en-US" sz="1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00801" y="1170000"/>
            <a:ext cx="2743200" cy="4926000"/>
          </a:xfrm>
          <a:prstGeom prst="rect">
            <a:avLst/>
          </a:prstGeom>
          <a:solidFill>
            <a:srgbClr val="F49234"/>
          </a:solidFill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rgbClr val="FFFF00"/>
                </a:solidFill>
                <a:latin typeface="Segoe Print" charset="0"/>
                <a:ea typeface="Segoe Print" charset="0"/>
                <a:cs typeface="Segoe Print" charset="0"/>
              </a:rPr>
              <a:t>3: Progress</a:t>
            </a:r>
          </a:p>
          <a:p>
            <a:pPr algn="l"/>
            <a:endParaRPr lang="en-US" sz="2400" dirty="0">
              <a:solidFill>
                <a:srgbClr val="FFFF00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pPr algn="l"/>
            <a:r>
              <a:rPr lang="en-US" sz="1800" dirty="0" smtClean="0"/>
              <a:t>Monitor progress on implementing actions in Implementation Plan </a:t>
            </a:r>
          </a:p>
          <a:p>
            <a:pPr algn="l"/>
            <a:endParaRPr lang="en-US" sz="1800" dirty="0"/>
          </a:p>
          <a:p>
            <a:pPr marL="342900" indent="-342900" algn="l">
              <a:buFont typeface="Arial" charset="0"/>
              <a:buChar char="•"/>
            </a:pPr>
            <a:r>
              <a:rPr lang="en-US" sz="1800" b="0" dirty="0" smtClean="0"/>
              <a:t>An annual process for the panel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1800" b="0" dirty="0" smtClean="0"/>
              <a:t>Need to allocate responsibilities for each ECV</a:t>
            </a:r>
          </a:p>
          <a:p>
            <a:pPr marL="342900" indent="-342900" algn="l">
              <a:buFont typeface="Arial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164324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30" b="35237"/>
          <a:stretch/>
        </p:blipFill>
        <p:spPr bwMode="auto">
          <a:xfrm>
            <a:off x="1" y="2362200"/>
            <a:ext cx="913166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6858000" cy="533400"/>
          </a:xfrm>
        </p:spPr>
        <p:txBody>
          <a:bodyPr/>
          <a:lstStyle/>
          <a:p>
            <a:pPr marL="0" indent="0">
              <a:buNone/>
            </a:pPr>
            <a:r>
              <a:rPr lang="fr-CH" sz="3200" dirty="0" err="1" smtClean="0">
                <a:latin typeface="Arial Bold" panose="020B0704020202020204" pitchFamily="34" charset="0"/>
                <a:cs typeface="Arial Bold" panose="020B0704020202020204" pitchFamily="34" charset="0"/>
              </a:rPr>
              <a:t>Work</a:t>
            </a:r>
            <a:r>
              <a:rPr lang="fr-CH" sz="3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 Plan for 2017 - 2021</a:t>
            </a:r>
            <a:endParaRPr lang="en-GB" sz="3200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5474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927" y="1170000"/>
            <a:ext cx="9137073" cy="5307000"/>
          </a:xfrm>
          <a:prstGeom prst="rect">
            <a:avLst/>
          </a:prstGeom>
          <a:solidFill>
            <a:srgbClr val="0DADEA"/>
          </a:solidFill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endParaRPr lang="en-GB" sz="18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228600"/>
            <a:ext cx="68580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Atmospheric Observation Panel for Climate (AOPC-22</a:t>
            </a:r>
            <a:r>
              <a:rPr lang="en-US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) outcomes of relevance to CEOS </a:t>
            </a:r>
            <a:r>
              <a:rPr lang="en-US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:</a:t>
            </a:r>
            <a:endParaRPr lang="en-US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1" y="1219200"/>
            <a:ext cx="9067800" cy="59707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1. Radiosondes</a:t>
            </a:r>
            <a:r>
              <a:rPr lang="en-US" sz="1800" dirty="0" smtClean="0"/>
              <a:t>: </a:t>
            </a:r>
            <a:r>
              <a:rPr lang="en-US" sz="1600" dirty="0" smtClean="0"/>
              <a:t>Study the impacts </a:t>
            </a:r>
            <a:r>
              <a:rPr lang="en-US" sz="1600" dirty="0"/>
              <a:t>on obtaining higher altitude for radiosondes, flexible launch time and keeping the original data from </a:t>
            </a:r>
            <a:r>
              <a:rPr lang="en-US" sz="1600" dirty="0" smtClean="0"/>
              <a:t>radiosondes:</a:t>
            </a:r>
          </a:p>
          <a:p>
            <a:r>
              <a:rPr lang="en-US" sz="1600" dirty="0" smtClean="0"/>
              <a:t>Missing </a:t>
            </a:r>
            <a:r>
              <a:rPr lang="en-US" sz="1600" dirty="0"/>
              <a:t>radiosondes have a massive impact on </a:t>
            </a:r>
            <a:r>
              <a:rPr lang="en-US" sz="1600" dirty="0" smtClean="0"/>
              <a:t>reanalysis</a:t>
            </a:r>
          </a:p>
          <a:p>
            <a:r>
              <a:rPr lang="en-US" sz="1600" dirty="0"/>
              <a:t>R</a:t>
            </a:r>
            <a:r>
              <a:rPr lang="en-US" sz="1600" dirty="0" smtClean="0"/>
              <a:t>adiosondes </a:t>
            </a:r>
            <a:r>
              <a:rPr lang="en-US" sz="1600" dirty="0"/>
              <a:t>have very significant impact for NWP in the troposphere and stratosphere with stratospheric radiosonde observations especially important for </a:t>
            </a:r>
            <a:r>
              <a:rPr lang="en-US" sz="1600" dirty="0" smtClean="0"/>
              <a:t>tropical </a:t>
            </a:r>
            <a:r>
              <a:rPr lang="en-US" sz="1600" dirty="0"/>
              <a:t>wind forecast performance. </a:t>
            </a:r>
            <a:endParaRPr lang="en-US" sz="1600" dirty="0" smtClean="0"/>
          </a:p>
          <a:p>
            <a:r>
              <a:rPr lang="en-US" sz="1600" dirty="0" smtClean="0"/>
              <a:t>Radio </a:t>
            </a:r>
            <a:r>
              <a:rPr lang="en-US" sz="1600" dirty="0"/>
              <a:t>occultation compensates for temperature but not for wind.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2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  <a:r>
              <a:rPr lang="en-US" sz="2000" b="1" dirty="0" smtClean="0">
                <a:solidFill>
                  <a:schemeClr val="bg1"/>
                </a:solidFill>
              </a:rPr>
              <a:t>Clouds</a:t>
            </a:r>
            <a:r>
              <a:rPr lang="en-US" sz="1800" dirty="0" smtClean="0"/>
              <a:t>: </a:t>
            </a:r>
          </a:p>
          <a:p>
            <a:r>
              <a:rPr lang="en-US" sz="1800" dirty="0" smtClean="0"/>
              <a:t>Need for observing </a:t>
            </a:r>
            <a:r>
              <a:rPr lang="en-US" sz="1800" dirty="0"/>
              <a:t>cloud profiles from space over several decades with a vertical resolution better than 30m </a:t>
            </a:r>
            <a:endParaRPr lang="en-US" sz="1800" dirty="0" smtClean="0"/>
          </a:p>
          <a:p>
            <a:r>
              <a:rPr lang="en-US" sz="1800" dirty="0" smtClean="0"/>
              <a:t>Developing </a:t>
            </a:r>
            <a:r>
              <a:rPr lang="en-US" sz="1800" dirty="0"/>
              <a:t>a strategy to observe water vapor profile from space in the tropical boundary layer with a vertical resolution of </a:t>
            </a:r>
            <a:r>
              <a:rPr lang="en-US" sz="1800" dirty="0" smtClean="0"/>
              <a:t>100m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3. Lightning</a:t>
            </a:r>
            <a:r>
              <a:rPr lang="en-US" sz="1800" dirty="0" smtClean="0"/>
              <a:t>: New ECV.</a:t>
            </a:r>
          </a:p>
          <a:p>
            <a:pPr marL="0" indent="0">
              <a:buNone/>
            </a:pPr>
            <a:r>
              <a:rPr lang="en-US" sz="1800" b="1" dirty="0" smtClean="0"/>
              <a:t>4</a:t>
            </a:r>
            <a:r>
              <a:rPr lang="en-US" sz="2000" b="1" dirty="0" smtClean="0"/>
              <a:t>. GSRN </a:t>
            </a:r>
            <a:r>
              <a:rPr lang="en-US" sz="2000" b="1" dirty="0"/>
              <a:t>(</a:t>
            </a:r>
            <a:r>
              <a:rPr lang="en-US" sz="2000" b="1" dirty="0">
                <a:solidFill>
                  <a:schemeClr val="bg1"/>
                </a:solidFill>
              </a:rPr>
              <a:t>Global Surface Reference Network</a:t>
            </a:r>
            <a:r>
              <a:rPr lang="en-US" sz="2000" b="1" dirty="0"/>
              <a:t>)</a:t>
            </a:r>
            <a:r>
              <a:rPr lang="en-US" sz="2000" dirty="0"/>
              <a:t>: </a:t>
            </a:r>
            <a:r>
              <a:rPr lang="en-US" sz="1600" dirty="0"/>
              <a:t>Co-located reference quality measurements will provide a valuable data set for the calibration and validation of satellite observations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en-US" sz="1400" b="1" i="1" dirty="0"/>
              <a:t>Task teams are being set up for further studies.</a:t>
            </a: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3123320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8575" y="1170000"/>
            <a:ext cx="9115425" cy="5688000"/>
          </a:xfrm>
          <a:prstGeom prst="rect">
            <a:avLst/>
          </a:prstGeom>
          <a:solidFill>
            <a:srgbClr val="0A8F9D"/>
          </a:solidFill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endParaRPr lang="en-US" sz="1800" dirty="0"/>
          </a:p>
          <a:p>
            <a:pPr algn="l"/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-6927" y="1143000"/>
            <a:ext cx="9150927" cy="597076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1. </a:t>
            </a:r>
            <a:r>
              <a:rPr lang="en-GB" sz="2600" dirty="0" smtClean="0">
                <a:solidFill>
                  <a:schemeClr val="bg1"/>
                </a:solidFill>
              </a:rPr>
              <a:t>Sea Surface Temperature, Sea Ice</a:t>
            </a:r>
            <a:r>
              <a:rPr lang="en-GB" dirty="0"/>
              <a:t>:</a:t>
            </a:r>
            <a:endParaRPr lang="en-GB" dirty="0" smtClean="0"/>
          </a:p>
          <a:p>
            <a:pPr lvl="1"/>
            <a:r>
              <a:rPr lang="en-US" sz="2600" dirty="0" smtClean="0"/>
              <a:t>Advocate </a:t>
            </a:r>
            <a:r>
              <a:rPr lang="en-US" sz="2600" dirty="0"/>
              <a:t>for continuity of </a:t>
            </a:r>
            <a:r>
              <a:rPr lang="en-US" sz="2600" dirty="0" smtClean="0"/>
              <a:t>satellite passive microwave observation of SST and sea ice. </a:t>
            </a:r>
            <a:endParaRPr lang="en-GB" sz="2600" dirty="0" smtClean="0"/>
          </a:p>
          <a:p>
            <a:pPr marL="0" indent="0">
              <a:buNone/>
            </a:pPr>
            <a:r>
              <a:rPr lang="en-GB" dirty="0" smtClean="0"/>
              <a:t>2. </a:t>
            </a:r>
            <a:r>
              <a:rPr lang="en-GB" sz="2600" dirty="0" smtClean="0">
                <a:solidFill>
                  <a:schemeClr val="bg1"/>
                </a:solidFill>
              </a:rPr>
              <a:t>Ocean Surface Stress</a:t>
            </a:r>
            <a:r>
              <a:rPr lang="en-GB" dirty="0" smtClean="0"/>
              <a:t>: </a:t>
            </a:r>
          </a:p>
          <a:p>
            <a:pPr lvl="1"/>
            <a:r>
              <a:rPr lang="en-US" sz="2600" dirty="0" smtClean="0"/>
              <a:t>Form a project to work </a:t>
            </a:r>
            <a:r>
              <a:rPr lang="en-US" sz="2600" dirty="0"/>
              <a:t>with modelling and </a:t>
            </a:r>
            <a:r>
              <a:rPr lang="en-US" sz="2600" dirty="0" smtClean="0"/>
              <a:t>observing communities </a:t>
            </a:r>
            <a:r>
              <a:rPr lang="en-US" sz="2600" dirty="0"/>
              <a:t>to estimate the effect of small-scale convective cells on the discrepancy between satellite and in-situ wind measurements in rainy regions</a:t>
            </a:r>
          </a:p>
          <a:p>
            <a:pPr lvl="2"/>
            <a:r>
              <a:rPr lang="en-US" sz="1500" dirty="0" smtClean="0"/>
              <a:t>Engage </a:t>
            </a:r>
            <a:r>
              <a:rPr lang="en-US" sz="1500" dirty="0"/>
              <a:t>IOVWST to improve consistency of rain flagging </a:t>
            </a:r>
            <a:endParaRPr lang="en-US" sz="1500" dirty="0" smtClean="0"/>
          </a:p>
          <a:p>
            <a:pPr lvl="2"/>
            <a:r>
              <a:rPr lang="en-US" sz="1500" dirty="0" smtClean="0"/>
              <a:t>Encourage </a:t>
            </a:r>
            <a:r>
              <a:rPr lang="en-US" sz="1500" dirty="0"/>
              <a:t>NWP centers with coupled assimilation </a:t>
            </a:r>
            <a:r>
              <a:rPr lang="en-US" sz="1500" dirty="0" smtClean="0"/>
              <a:t>capabilities </a:t>
            </a:r>
            <a:r>
              <a:rPr lang="en-US" sz="1500" dirty="0"/>
              <a:t>to </a:t>
            </a:r>
            <a:r>
              <a:rPr lang="en-US" sz="1500" dirty="0" smtClean="0"/>
              <a:t>implement dynamically consistent account for </a:t>
            </a:r>
            <a:r>
              <a:rPr lang="en-US" sz="1500" dirty="0"/>
              <a:t>ocean surface current </a:t>
            </a:r>
            <a:r>
              <a:rPr lang="en-US" sz="1500" dirty="0" smtClean="0"/>
              <a:t>effects </a:t>
            </a:r>
            <a:r>
              <a:rPr lang="en-US" sz="1500" dirty="0"/>
              <a:t>on wind stress </a:t>
            </a:r>
            <a:r>
              <a:rPr lang="en-US" sz="1500" dirty="0" smtClean="0"/>
              <a:t>retrievals, and </a:t>
            </a:r>
            <a:r>
              <a:rPr lang="en-US" sz="1500" dirty="0"/>
              <a:t>test impacts of </a:t>
            </a:r>
            <a:r>
              <a:rPr lang="en-US" sz="1500" dirty="0" smtClean="0"/>
              <a:t>Tropical Moored Array winds </a:t>
            </a:r>
          </a:p>
          <a:p>
            <a:pPr lvl="2"/>
            <a:r>
              <a:rPr lang="en-US" sz="1500" dirty="0" smtClean="0"/>
              <a:t>Engage </a:t>
            </a:r>
            <a:r>
              <a:rPr lang="en-US" sz="1500" dirty="0"/>
              <a:t>CEOS to </a:t>
            </a:r>
            <a:r>
              <a:rPr lang="en-US" sz="1500" dirty="0" smtClean="0"/>
              <a:t>encourage greater international </a:t>
            </a:r>
            <a:r>
              <a:rPr lang="en-US" sz="1500" dirty="0"/>
              <a:t>data sharing </a:t>
            </a:r>
            <a:r>
              <a:rPr lang="en-US" sz="1500" dirty="0" smtClean="0"/>
              <a:t>(particularly the China </a:t>
            </a:r>
            <a:r>
              <a:rPr lang="en-US" sz="1500" dirty="0"/>
              <a:t>HY Series) </a:t>
            </a:r>
            <a:endParaRPr lang="en-GB" sz="1500" dirty="0" smtClean="0"/>
          </a:p>
          <a:p>
            <a:pPr marL="0" indent="0">
              <a:buNone/>
            </a:pPr>
            <a:r>
              <a:rPr lang="en-GB" dirty="0" smtClean="0"/>
              <a:t>3. </a:t>
            </a:r>
            <a:r>
              <a:rPr lang="en-GB" sz="2600" dirty="0" smtClean="0">
                <a:solidFill>
                  <a:schemeClr val="bg1"/>
                </a:solidFill>
              </a:rPr>
              <a:t>Heat Fluxes:</a:t>
            </a:r>
          </a:p>
          <a:p>
            <a:pPr lvl="1"/>
            <a:r>
              <a:rPr lang="en-US" sz="2600" dirty="0" smtClean="0"/>
              <a:t>Articulate a </a:t>
            </a:r>
            <a:r>
              <a:rPr lang="en-US" sz="2600" dirty="0"/>
              <a:t>strategy for </a:t>
            </a:r>
            <a:r>
              <a:rPr lang="en-US" sz="2600" dirty="0" smtClean="0"/>
              <a:t>coordinated air </a:t>
            </a:r>
            <a:r>
              <a:rPr lang="en-US" sz="2600" dirty="0"/>
              <a:t>sea fluxes </a:t>
            </a:r>
            <a:r>
              <a:rPr lang="en-US" sz="2600" dirty="0" smtClean="0"/>
              <a:t>observations</a:t>
            </a:r>
          </a:p>
          <a:p>
            <a:pPr marL="0" indent="0">
              <a:buNone/>
            </a:pPr>
            <a:r>
              <a:rPr lang="en-GB" dirty="0" smtClean="0"/>
              <a:t>4. </a:t>
            </a:r>
            <a:r>
              <a:rPr lang="en-GB" sz="2600" dirty="0" smtClean="0">
                <a:solidFill>
                  <a:schemeClr val="bg1"/>
                </a:solidFill>
              </a:rPr>
              <a:t>Boundary Currents/Shelf Interactions:</a:t>
            </a:r>
          </a:p>
          <a:p>
            <a:pPr lvl="1"/>
            <a:r>
              <a:rPr lang="en-US" sz="2600" dirty="0" smtClean="0"/>
              <a:t>Form </a:t>
            </a:r>
            <a:r>
              <a:rPr lang="en-US" sz="2600" dirty="0"/>
              <a:t>a Boundary </a:t>
            </a:r>
            <a:r>
              <a:rPr lang="en-US" sz="2600" dirty="0" smtClean="0"/>
              <a:t>Current/Shelf Sea Interaction Task Team</a:t>
            </a:r>
          </a:p>
          <a:p>
            <a:pPr marL="0" indent="0">
              <a:buNone/>
            </a:pPr>
            <a:r>
              <a:rPr lang="en-GB" dirty="0" smtClean="0"/>
              <a:t>5. </a:t>
            </a:r>
            <a:r>
              <a:rPr lang="en-GB" sz="2600" dirty="0" smtClean="0">
                <a:solidFill>
                  <a:schemeClr val="bg1"/>
                </a:solidFill>
              </a:rPr>
              <a:t>Ocean Change detection</a:t>
            </a:r>
            <a:r>
              <a:rPr lang="en-GB" dirty="0" smtClean="0"/>
              <a:t>: </a:t>
            </a:r>
          </a:p>
          <a:p>
            <a:pPr lvl="1"/>
            <a:r>
              <a:rPr lang="en-US" dirty="0" smtClean="0"/>
              <a:t>Develop </a:t>
            </a:r>
            <a:r>
              <a:rPr lang="en-US" dirty="0"/>
              <a:t>proposal for </a:t>
            </a:r>
            <a:r>
              <a:rPr lang="en-US" dirty="0" smtClean="0"/>
              <a:t>ocean Temperature/Heat </a:t>
            </a:r>
            <a:r>
              <a:rPr lang="en-US" dirty="0"/>
              <a:t>Content and Salinity/Freshwater Content </a:t>
            </a:r>
            <a:r>
              <a:rPr lang="en-US" dirty="0" smtClean="0"/>
              <a:t>Review. </a:t>
            </a:r>
          </a:p>
          <a:p>
            <a:pPr lvl="2"/>
            <a:r>
              <a:rPr lang="en-US" sz="1500" dirty="0" smtClean="0"/>
              <a:t>DOOS engage with </a:t>
            </a:r>
            <a:r>
              <a:rPr lang="en-US" sz="1500" dirty="0"/>
              <a:t>OSTST (Ocean Surface Topography Science Team) to explore </a:t>
            </a:r>
            <a:r>
              <a:rPr lang="en-US" sz="1500" dirty="0" smtClean="0"/>
              <a:t>synergy </a:t>
            </a:r>
            <a:r>
              <a:rPr lang="en-US" sz="1500" dirty="0"/>
              <a:t>in DOOS design of pressure </a:t>
            </a:r>
            <a:r>
              <a:rPr lang="en-US" sz="1500" dirty="0" smtClean="0"/>
              <a:t>measurements </a:t>
            </a:r>
            <a:r>
              <a:rPr lang="en-US" sz="1500" dirty="0"/>
              <a:t>to complement satellite altimetry/gravity/geodesy missions</a:t>
            </a:r>
          </a:p>
          <a:p>
            <a:pPr lvl="1"/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52400"/>
            <a:ext cx="6858000" cy="533400"/>
          </a:xfrm>
        </p:spPr>
        <p:txBody>
          <a:bodyPr/>
          <a:lstStyle/>
          <a:p>
            <a:pPr marL="0" indent="0">
              <a:buNone/>
            </a:pPr>
            <a:r>
              <a:rPr lang="fr-CH" dirty="0" err="1" smtClean="0">
                <a:latin typeface="Arial Bold" panose="020B0704020202020204" pitchFamily="34" charset="0"/>
                <a:cs typeface="Arial Bold" panose="020B0704020202020204" pitchFamily="34" charset="0"/>
              </a:rPr>
              <a:t>Ocean</a:t>
            </a:r>
            <a:r>
              <a:rPr lang="fr-CH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 Observations Panel for </a:t>
            </a:r>
            <a:r>
              <a:rPr lang="fr-CH" dirty="0" err="1" smtClean="0">
                <a:latin typeface="Arial Bold" panose="020B0704020202020204" pitchFamily="34" charset="0"/>
                <a:cs typeface="Arial Bold" panose="020B0704020202020204" pitchFamily="34" charset="0"/>
              </a:rPr>
              <a:t>Climate</a:t>
            </a:r>
            <a:r>
              <a:rPr lang="fr-CH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 (OOPC-20</a:t>
            </a:r>
            <a:r>
              <a:rPr lang="fr-CH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) </a:t>
            </a:r>
            <a:r>
              <a:rPr lang="en-US" dirty="0">
                <a:latin typeface="Arial Bold" panose="020B0704020202020204" pitchFamily="34" charset="0"/>
                <a:cs typeface="Arial Bold" panose="020B0704020202020204" pitchFamily="34" charset="0"/>
              </a:rPr>
              <a:t>outcomes of relevance to CEOS</a:t>
            </a:r>
            <a:r>
              <a:rPr lang="fr-CH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fr-CH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:</a:t>
            </a:r>
            <a:endParaRPr lang="en-GB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70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8976</TotalTime>
  <Words>1076</Words>
  <Application>Microsoft Office PowerPoint</Application>
  <PresentationFormat>On-screen Show (4:3)</PresentationFormat>
  <Paragraphs>152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</vt:lpstr>
      <vt:lpstr>GCOS Status and Outlook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Carolin Richter</cp:lastModifiedBy>
  <cp:revision>136</cp:revision>
  <dcterms:modified xsi:type="dcterms:W3CDTF">2017-04-18T13:24:43Z</dcterms:modified>
</cp:coreProperties>
</file>