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1"/>
  </p:notesMasterIdLst>
  <p:sldIdLst>
    <p:sldId id="256" r:id="rId2"/>
    <p:sldId id="259" r:id="rId3"/>
    <p:sldId id="268" r:id="rId4"/>
    <p:sldId id="263" r:id="rId5"/>
    <p:sldId id="265" r:id="rId6"/>
    <p:sldId id="266" r:id="rId7"/>
    <p:sldId id="267" r:id="rId8"/>
    <p:sldId id="269" r:id="rId9"/>
    <p:sldId id="260" r:id="rId10"/>
  </p:sldIdLst>
  <p:sldSz cx="9144000" cy="6858000" type="screen4x3"/>
  <p:notesSz cx="6858000" cy="9144000"/>
  <p:defaultTextStyle>
    <a:lvl1pPr defTabSz="457200">
      <a:defRPr>
        <a:solidFill>
          <a:srgbClr val="002569"/>
        </a:solidFill>
      </a:defRPr>
    </a:lvl1pPr>
    <a:lvl2pPr indent="457200" defTabSz="457200">
      <a:defRPr>
        <a:solidFill>
          <a:srgbClr val="002569"/>
        </a:solidFill>
      </a:defRPr>
    </a:lvl2pPr>
    <a:lvl3pPr indent="914400" defTabSz="457200">
      <a:defRPr>
        <a:solidFill>
          <a:srgbClr val="002569"/>
        </a:solidFill>
      </a:defRPr>
    </a:lvl3pPr>
    <a:lvl4pPr indent="1371600" defTabSz="457200">
      <a:defRPr>
        <a:solidFill>
          <a:srgbClr val="002569"/>
        </a:solidFill>
      </a:defRPr>
    </a:lvl4pPr>
    <a:lvl5pPr indent="1828800" defTabSz="457200">
      <a:defRPr>
        <a:solidFill>
          <a:srgbClr val="002569"/>
        </a:solidFill>
      </a:defRPr>
    </a:lvl5pPr>
    <a:lvl6pPr indent="2286000" defTabSz="457200">
      <a:defRPr>
        <a:solidFill>
          <a:srgbClr val="002569"/>
        </a:solidFill>
      </a:defRPr>
    </a:lvl6pPr>
    <a:lvl7pPr indent="2743200" defTabSz="457200">
      <a:defRPr>
        <a:solidFill>
          <a:srgbClr val="002569"/>
        </a:solidFill>
      </a:defRPr>
    </a:lvl7pPr>
    <a:lvl8pPr indent="3200400" defTabSz="457200">
      <a:defRPr>
        <a:solidFill>
          <a:srgbClr val="002569"/>
        </a:solidFill>
      </a:defRPr>
    </a:lvl8pPr>
    <a:lvl9pPr indent="3657600" defTabSz="457200">
      <a:defRPr>
        <a:solidFill>
          <a:srgbClr val="002569"/>
        </a:solidFill>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DDCA"/>
          </a:solidFill>
        </a:fill>
      </a:tcStyle>
    </a:wholeTbl>
    <a:band2H>
      <a:tcTxStyle/>
      <a:tcStyle>
        <a:tcBdr/>
        <a:fill>
          <a:solidFill>
            <a:srgbClr val="FFEFE6"/>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Row>
  </a:tblStyle>
  <a:tblStyle styleId="{C7B018BB-80A7-4F77-B60F-C8B233D01FF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Row>
  </a:tblStyle>
  <a:tblStyle styleId="{EEE7283C-3CF3-47DC-8721-378D4A62B22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BCBCB"/>
          </a:solidFill>
        </a:fill>
      </a:tcStyle>
    </a:wholeTbl>
    <a:band2H>
      <a:tcTxStyle/>
      <a:tcStyle>
        <a:tcBdr/>
        <a:fill>
          <a:solidFill>
            <a:srgbClr val="EEE7E7"/>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Row>
  </a:tblStyle>
  <a:tblStyle styleId="{CF821DB8-F4EB-4A41-A1BA-3FCAFE7338EE}" styleName="">
    <a:tblBg/>
    <a:wholeTbl>
      <a:tcTxStyle b="on" i="on">
        <a:fontRef idx="major">
          <a:srgbClr val="002569"/>
        </a:fontRef>
        <a:srgbClr val="002569"/>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7EA"/>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9A00"/>
          </a:solidFill>
        </a:fill>
      </a:tcStyle>
    </a:firstCol>
    <a:lastRow>
      <a:tcTxStyle b="on" i="on">
        <a:fontRef idx="major">
          <a:srgbClr val="002569"/>
        </a:fontRef>
        <a:srgbClr val="002569"/>
      </a:tcTxStyle>
      <a:tcStyle>
        <a:tcBdr>
          <a:left>
            <a:ln w="12700" cap="flat">
              <a:noFill/>
              <a:miter lim="400000"/>
            </a:ln>
          </a:left>
          <a:right>
            <a:ln w="12700" cap="flat">
              <a:noFill/>
              <a:miter lim="400000"/>
            </a:ln>
          </a:right>
          <a:top>
            <a:ln w="508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Ref idx="major">
          <a:srgbClr val="FFFFFF"/>
        </a:fontRef>
        <a:srgbClr val="FFFFFF"/>
      </a:tcTxStyle>
      <a:tcStyle>
        <a:tcBdr>
          <a:left>
            <a:ln w="12700" cap="flat">
              <a:noFill/>
              <a:miter lim="400000"/>
            </a:ln>
          </a:left>
          <a:right>
            <a:ln w="12700" cap="flat">
              <a:noFill/>
              <a:miter lim="400000"/>
            </a:ln>
          </a:right>
          <a:top>
            <a:ln w="254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9A00"/>
          </a:solidFill>
        </a:fill>
      </a:tcStyle>
    </a:firstRow>
  </a:tblStyle>
  <a:tblStyle styleId="{33BA23B1-9221-436E-865A-0063620EA4FD}"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BD3"/>
          </a:solidFill>
        </a:fill>
      </a:tcStyle>
    </a:wholeTbl>
    <a:band2H>
      <a:tcTxStyle/>
      <a:tcStyle>
        <a:tcBdr/>
        <a:fill>
          <a:solidFill>
            <a:srgbClr val="E6E7EA"/>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Row>
  </a:tblStyle>
  <a:tblStyle styleId="{2708684C-4D16-4618-839F-0558EEFCDFE6}" styleName="">
    <a:tblBg/>
    <a:wholeTb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wholeTbl>
    <a:band2H>
      <a:tcTxStyle/>
      <a:tcStyle>
        <a:tcBdr/>
        <a:fill>
          <a:solidFill>
            <a:srgbClr val="FFFFFF"/>
          </a:solidFill>
        </a:fill>
      </a:tcStyle>
    </a:band2H>
    <a:firstCo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firstCol>
    <a:la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508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lastRow>
    <a:fir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254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79"/>
    <p:restoredTop sz="86385"/>
  </p:normalViewPr>
  <p:slideViewPr>
    <p:cSldViewPr>
      <p:cViewPr varScale="1">
        <p:scale>
          <a:sx n="94" d="100"/>
          <a:sy n="94" d="100"/>
        </p:scale>
        <p:origin x="-120"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hape 7"/>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8" name="Shape 8"/>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xmlns="" val="3530218368"/>
      </p:ext>
    </p:extLst>
  </p:cSld>
  <p:clrMap bg1="lt1" tx1="dk1" bg2="lt2" tx2="dk2" accent1="accent1" accent2="accent2" accent3="accent3" accent4="accent4" accent5="accent5" accent6="accent6" hlink="hlink" folHlink="folHlink"/>
  <p:notesStyle>
    <a:lvl1pPr defTabSz="457200">
      <a:lnSpc>
        <a:spcPct val="125000"/>
      </a:lnSpc>
      <a:defRPr sz="2400">
        <a:latin typeface="+mn-lt"/>
        <a:ea typeface="+mn-ea"/>
        <a:cs typeface="+mn-cs"/>
        <a:sym typeface="Avenir Roman"/>
      </a:defRPr>
    </a:lvl1pPr>
    <a:lvl2pPr indent="228600" defTabSz="457200">
      <a:lnSpc>
        <a:spcPct val="125000"/>
      </a:lnSpc>
      <a:defRPr sz="2400">
        <a:latin typeface="+mn-lt"/>
        <a:ea typeface="+mn-ea"/>
        <a:cs typeface="+mn-cs"/>
        <a:sym typeface="Avenir Roman"/>
      </a:defRPr>
    </a:lvl2pPr>
    <a:lvl3pPr indent="457200" defTabSz="457200">
      <a:lnSpc>
        <a:spcPct val="125000"/>
      </a:lnSpc>
      <a:defRPr sz="2400">
        <a:latin typeface="+mn-lt"/>
        <a:ea typeface="+mn-ea"/>
        <a:cs typeface="+mn-cs"/>
        <a:sym typeface="Avenir Roman"/>
      </a:defRPr>
    </a:lvl3pPr>
    <a:lvl4pPr indent="685800" defTabSz="457200">
      <a:lnSpc>
        <a:spcPct val="125000"/>
      </a:lnSpc>
      <a:defRPr sz="2400">
        <a:latin typeface="+mn-lt"/>
        <a:ea typeface="+mn-ea"/>
        <a:cs typeface="+mn-cs"/>
        <a:sym typeface="Avenir Roman"/>
      </a:defRPr>
    </a:lvl4pPr>
    <a:lvl5pPr indent="914400" defTabSz="457200">
      <a:lnSpc>
        <a:spcPct val="125000"/>
      </a:lnSpc>
      <a:defRPr sz="2400">
        <a:latin typeface="+mn-lt"/>
        <a:ea typeface="+mn-ea"/>
        <a:cs typeface="+mn-cs"/>
        <a:sym typeface="Avenir Roman"/>
      </a:defRPr>
    </a:lvl5pPr>
    <a:lvl6pPr indent="1143000" defTabSz="457200">
      <a:lnSpc>
        <a:spcPct val="125000"/>
      </a:lnSpc>
      <a:defRPr sz="2400">
        <a:latin typeface="+mn-lt"/>
        <a:ea typeface="+mn-ea"/>
        <a:cs typeface="+mn-cs"/>
        <a:sym typeface="Avenir Roman"/>
      </a:defRPr>
    </a:lvl6pPr>
    <a:lvl7pPr indent="1371600" defTabSz="457200">
      <a:lnSpc>
        <a:spcPct val="125000"/>
      </a:lnSpc>
      <a:defRPr sz="2400">
        <a:latin typeface="+mn-lt"/>
        <a:ea typeface="+mn-ea"/>
        <a:cs typeface="+mn-cs"/>
        <a:sym typeface="Avenir Roman"/>
      </a:defRPr>
    </a:lvl7pPr>
    <a:lvl8pPr indent="1600200" defTabSz="457200">
      <a:lnSpc>
        <a:spcPct val="125000"/>
      </a:lnSpc>
      <a:defRPr sz="2400">
        <a:latin typeface="+mn-lt"/>
        <a:ea typeface="+mn-ea"/>
        <a:cs typeface="+mn-cs"/>
        <a:sym typeface="Avenir Roman"/>
      </a:defRPr>
    </a:lvl8pPr>
    <a:lvl9pPr indent="1828800" defTabSz="457200">
      <a:lnSpc>
        <a:spcPct val="125000"/>
      </a:lnSpc>
      <a:defRPr sz="2400">
        <a:latin typeface="+mn-lt"/>
        <a:ea typeface="+mn-ea"/>
        <a:cs typeface="+mn-cs"/>
        <a:sym typeface="Avenir Roman"/>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Slide">
    <p:bg>
      <p:bgPr>
        <a:blipFill rotWithShape="1">
          <a:blip r:embed="rId2" cstate="print"/>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Blank">
    <p:spTree>
      <p:nvGrpSpPr>
        <p:cNvPr id="1" name=""/>
        <p:cNvGrpSpPr/>
        <p:nvPr/>
      </p:nvGrpSpPr>
      <p:grpSpPr>
        <a:xfrm>
          <a:off x="0" y="0"/>
          <a:ext cx="0" cy="0"/>
          <a:chOff x="0" y="0"/>
          <a:chExt cx="0" cy="0"/>
        </a:xfrm>
      </p:grpSpPr>
      <p:sp>
        <p:nvSpPr>
          <p:cNvPr id="6" name="Shape 6"/>
          <p:cNvSpPr>
            <a:spLocks noGrp="1"/>
          </p:cNvSpPr>
          <p:nvPr>
            <p:ph type="sldNum" sz="quarter" idx="2"/>
          </p:nvPr>
        </p:nvSpPr>
        <p:spPr>
          <a:xfrm>
            <a:off x="8763000" y="6629400"/>
            <a:ext cx="304800" cy="187285"/>
          </a:xfrm>
          <a:prstGeom prst="roundRect">
            <a:avLst/>
          </a:prstGeom>
          <a:solidFill>
            <a:schemeClr val="lt1">
              <a:alpha val="49000"/>
            </a:schemeClr>
          </a:solidFill>
          <a:ln>
            <a:solidFill>
              <a:schemeClr val="tx2">
                <a:alpha val="60000"/>
              </a:schemeClr>
            </a:solidFill>
          </a:ln>
        </p:spPr>
        <p:style>
          <a:lnRef idx="2">
            <a:schemeClr val="dk1"/>
          </a:lnRef>
          <a:fillRef idx="1">
            <a:schemeClr val="lt1"/>
          </a:fillRef>
          <a:effectRef idx="0">
            <a:schemeClr val="dk1"/>
          </a:effectRef>
          <a:fontRef idx="minor">
            <a:schemeClr val="dk1"/>
          </a:fontRef>
        </p:style>
        <p:txBody>
          <a:bodyPr wrap="square" lIns="0" tIns="0" rIns="0" bIns="0">
            <a:spAutoFit/>
          </a:bodyPr>
          <a:lstStyle>
            <a:lvl1pPr algn="ctr">
              <a:defRPr lang="uk-UA" sz="1100" i="1" smtClean="0">
                <a:solidFill>
                  <a:schemeClr val="tx2"/>
                </a:solidFill>
                <a:latin typeface="+mj-lt"/>
                <a:ea typeface="+mj-ea"/>
                <a:cs typeface="Proxima Nova Regular"/>
              </a:defRPr>
            </a:lvl1pPr>
          </a:lstStyle>
          <a:p>
            <a:pPr defTabSz="914400"/>
            <a:fld id="{86CB4B4D-7CA3-9044-876B-883B54F8677D}" type="slidenum">
              <a:rPr lang="uk-UA" smtClean="0"/>
              <a:pPr defTabSz="914400"/>
              <a:t>‹#›</a:t>
            </a:fld>
            <a:endParaRPr lang="uk-UA" dirty="0"/>
          </a:p>
        </p:txBody>
      </p:sp>
      <p:sp>
        <p:nvSpPr>
          <p:cNvPr id="3" name="Content Placeholder 2"/>
          <p:cNvSpPr>
            <a:spLocks noGrp="1"/>
          </p:cNvSpPr>
          <p:nvPr>
            <p:ph sz="quarter" idx="10"/>
          </p:nvPr>
        </p:nvSpPr>
        <p:spPr>
          <a:xfrm>
            <a:off x="457200" y="1600200"/>
            <a:ext cx="8153400" cy="4724400"/>
          </a:xfrm>
          <a:prstGeom prst="rect">
            <a:avLst/>
          </a:prstGeom>
        </p:spPr>
        <p:txBody>
          <a:bodyPr/>
          <a:lstStyle>
            <a:lvl1pPr>
              <a:defRPr sz="2000">
                <a:latin typeface="+mj-lt"/>
                <a:cs typeface="Arial" panose="020B0604020202020204" pitchFamily="34" charset="0"/>
              </a:defRPr>
            </a:lvl1pPr>
            <a:lvl2pPr marL="768927" indent="-311727">
              <a:buFont typeface="Courier New" panose="02070309020205020404" pitchFamily="49" charset="0"/>
              <a:buChar char="o"/>
              <a:defRPr sz="2000">
                <a:latin typeface="+mj-lt"/>
                <a:cs typeface="Arial" panose="020B0604020202020204" pitchFamily="34" charset="0"/>
              </a:defRPr>
            </a:lvl2pPr>
            <a:lvl3pPr marL="1188719" indent="-274319">
              <a:buFont typeface="Wingdings" panose="05000000000000000000" pitchFamily="2" charset="2"/>
              <a:buChar char="§"/>
              <a:defRPr sz="2000">
                <a:latin typeface="+mj-lt"/>
                <a:cs typeface="Arial" panose="020B0604020202020204" pitchFamily="34" charset="0"/>
              </a:defRPr>
            </a:lvl3pPr>
            <a:lvl4pPr>
              <a:defRPr sz="2000">
                <a:latin typeface="+mj-lt"/>
                <a:cs typeface="Arial" panose="020B0604020202020204" pitchFamily="34" charset="0"/>
              </a:defRPr>
            </a:lvl4pPr>
            <a:lvl5pPr>
              <a:defRPr sz="2000">
                <a:latin typeface="+mj-lt"/>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hape 3"/>
          <p:cNvSpPr/>
          <p:nvPr userDrawn="1"/>
        </p:nvSpPr>
        <p:spPr>
          <a:xfrm>
            <a:off x="76200" y="6629400"/>
            <a:ext cx="2133600" cy="187285"/>
          </a:xfrm>
          <a:prstGeom prst="roundRect">
            <a:avLst/>
          </a:prstGeom>
          <a:solidFill>
            <a:schemeClr val="lt1">
              <a:alpha val="49000"/>
            </a:schemeClr>
          </a:solidFill>
          <a:ln>
            <a:solidFill>
              <a:schemeClr val="tx2">
                <a:alpha val="60000"/>
              </a:schemeClr>
            </a:solidFill>
          </a:ln>
          <a:extLst>
            <a:ext uri="{C572A759-6A51-4108-AA02-DFA0A04FC94B}">
              <ma14:wrappingTextBoxFlag xmlns:ma14="http://schemas.microsoft.com/office/mac/drawingml/2011/main" xmlns="" val="1"/>
            </a:ext>
          </a:extLst>
        </p:spPr>
        <p:style>
          <a:lnRef idx="2">
            <a:schemeClr val="dk1"/>
          </a:lnRef>
          <a:fillRef idx="1">
            <a:schemeClr val="lt1"/>
          </a:fillRef>
          <a:effectRef idx="0">
            <a:schemeClr val="dk1"/>
          </a:effectRef>
          <a:fontRef idx="minor">
            <a:schemeClr val="dk1"/>
          </a:fontRef>
        </p:style>
        <p:txBody>
          <a:bodyPr wrap="square" lIns="0" tIns="0" rIns="0" bIns="0">
            <a:spAutoFit/>
          </a:bodyPr>
          <a:lstStyle/>
          <a:p>
            <a:pPr lvl="0" algn="ctr" defTabSz="914400">
              <a:defRPr>
                <a:solidFill>
                  <a:srgbClr val="000000"/>
                </a:solidFill>
              </a:defRPr>
            </a:pPr>
            <a:r>
              <a:rPr lang="en-AU" sz="1100" i="1" dirty="0" smtClean="0">
                <a:solidFill>
                  <a:schemeClr val="tx2"/>
                </a:solidFill>
                <a:latin typeface="+mj-ea"/>
                <a:ea typeface="+mj-ea"/>
                <a:cs typeface="Proxima Nova Regular"/>
                <a:sym typeface="Proxima Nova Regular"/>
              </a:rPr>
              <a:t>SIT-32,</a:t>
            </a:r>
            <a:r>
              <a:rPr lang="en-AU" sz="1100" i="1" baseline="0" dirty="0" smtClean="0">
                <a:solidFill>
                  <a:schemeClr val="tx2"/>
                </a:solidFill>
                <a:latin typeface="+mj-ea"/>
                <a:ea typeface="+mj-ea"/>
                <a:cs typeface="Proxima Nova Regular"/>
                <a:sym typeface="Proxima Nova Regular"/>
              </a:rPr>
              <a:t> </a:t>
            </a:r>
            <a:r>
              <a:rPr lang="en-AU" sz="1100" i="1" dirty="0" smtClean="0">
                <a:solidFill>
                  <a:schemeClr val="tx2"/>
                </a:solidFill>
                <a:latin typeface="+mj-ea"/>
                <a:ea typeface="+mj-ea"/>
                <a:cs typeface="Proxima Nova Regular"/>
                <a:sym typeface="Proxima Nova Regular"/>
              </a:rPr>
              <a:t>ESA HQ, 26-27 Apr 2017</a:t>
            </a:r>
            <a:endParaRPr sz="1100" i="1" dirty="0">
              <a:solidFill>
                <a:schemeClr val="tx2"/>
              </a:solidFill>
              <a:latin typeface="+mj-ea"/>
              <a:ea typeface="+mj-ea"/>
              <a:cs typeface="Proxima Nova Regular"/>
              <a:sym typeface="Proxima Nova Regular"/>
            </a:endParaRPr>
          </a:p>
        </p:txBody>
      </p:sp>
      <p:sp>
        <p:nvSpPr>
          <p:cNvPr id="9" name="Content Placeholder 3"/>
          <p:cNvSpPr>
            <a:spLocks noGrp="1"/>
          </p:cNvSpPr>
          <p:nvPr>
            <p:ph sz="quarter" idx="11"/>
          </p:nvPr>
        </p:nvSpPr>
        <p:spPr>
          <a:xfrm>
            <a:off x="2057400" y="304800"/>
            <a:ext cx="4953000" cy="533400"/>
          </a:xfrm>
          <a:prstGeom prst="rect">
            <a:avLst/>
          </a:prstGeom>
        </p:spPr>
        <p:txBody>
          <a:bodyPr/>
          <a:lstStyle>
            <a:lvl1pPr>
              <a:defRPr>
                <a:solidFill>
                  <a:schemeClr val="bg1"/>
                </a:solidFill>
                <a:latin typeface="+mj-lt"/>
              </a:defRPr>
            </a:lvl1pPr>
          </a:lstStyle>
          <a:p>
            <a:pPr marL="342900" marR="0" lvl="0" indent="-342900" defTabSz="914400" eaLnBrk="1" fontAlgn="auto" latinLnBrk="0" hangingPunct="1">
              <a:lnSpc>
                <a:spcPct val="100000"/>
              </a:lnSpc>
              <a:spcBef>
                <a:spcPts val="500"/>
              </a:spcBef>
              <a:spcAft>
                <a:spcPts val="0"/>
              </a:spcAft>
              <a:buClrTx/>
              <a:buSzPct val="100000"/>
              <a:buFont typeface="Arial"/>
              <a:buNone/>
              <a:tabLst/>
              <a:defRPr/>
            </a:pPr>
            <a:endParaRPr lang="en-US" dirty="0"/>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4" cstate="print"/>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sldNum" sz="quarter" idx="2"/>
          </p:nvPr>
        </p:nvSpPr>
        <p:spPr>
          <a:xfrm>
            <a:off x="7239000" y="6546850"/>
            <a:ext cx="1905000" cy="256540"/>
          </a:xfrm>
          <a:prstGeom prst="rect">
            <a:avLst/>
          </a:prstGeom>
          <a:ln w="12700">
            <a:miter lim="400000"/>
          </a:ln>
        </p:spPr>
        <p:txBody>
          <a:bodyPr lIns="45719" rIns="45719">
            <a:spAutoFit/>
          </a:bodyPr>
          <a:lstStyle>
            <a:lvl1pPr algn="r">
              <a:spcBef>
                <a:spcPts val="600"/>
              </a:spcBef>
              <a:defRPr sz="1000">
                <a:latin typeface="Calibri"/>
                <a:ea typeface="Calibri"/>
                <a:cs typeface="Calibri"/>
                <a:sym typeface="Calibri"/>
              </a:defRPr>
            </a:lvl1pPr>
          </a:lstStyle>
          <a:p>
            <a:pPr lvl="0"/>
            <a:fld id="{86CB4B4D-7CA3-9044-876B-883B54F8677D}" type="slidenum">
              <a:rPr/>
              <a:pPr lvl="0"/>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ransition spd="med"/>
  <p:hf hdr="0" ftr="0" dt="0"/>
  <p:txStyles>
    <p:title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p:titleStyle>
    <p:body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p:bodyStyle>
    <p:otherStyle>
      <a:lvl1pPr algn="r" defTabSz="457200">
        <a:spcBef>
          <a:spcPts val="600"/>
        </a:spcBef>
        <a:defRPr sz="1000">
          <a:solidFill>
            <a:schemeClr val="tx1"/>
          </a:solidFill>
          <a:latin typeface="+mn-lt"/>
          <a:ea typeface="+mn-ea"/>
          <a:cs typeface="+mn-cs"/>
          <a:sym typeface="Calibri"/>
        </a:defRPr>
      </a:lvl1pPr>
      <a:lvl2pPr indent="457200" algn="r" defTabSz="457200">
        <a:spcBef>
          <a:spcPts val="600"/>
        </a:spcBef>
        <a:defRPr sz="1000">
          <a:solidFill>
            <a:schemeClr val="tx1"/>
          </a:solidFill>
          <a:latin typeface="+mn-lt"/>
          <a:ea typeface="+mn-ea"/>
          <a:cs typeface="+mn-cs"/>
          <a:sym typeface="Calibri"/>
        </a:defRPr>
      </a:lvl2pPr>
      <a:lvl3pPr indent="914400" algn="r" defTabSz="457200">
        <a:spcBef>
          <a:spcPts val="600"/>
        </a:spcBef>
        <a:defRPr sz="1000">
          <a:solidFill>
            <a:schemeClr val="tx1"/>
          </a:solidFill>
          <a:latin typeface="+mn-lt"/>
          <a:ea typeface="+mn-ea"/>
          <a:cs typeface="+mn-cs"/>
          <a:sym typeface="Calibri"/>
        </a:defRPr>
      </a:lvl3pPr>
      <a:lvl4pPr indent="1371600" algn="r" defTabSz="457200">
        <a:spcBef>
          <a:spcPts val="600"/>
        </a:spcBef>
        <a:defRPr sz="1000">
          <a:solidFill>
            <a:schemeClr val="tx1"/>
          </a:solidFill>
          <a:latin typeface="+mn-lt"/>
          <a:ea typeface="+mn-ea"/>
          <a:cs typeface="+mn-cs"/>
          <a:sym typeface="Calibri"/>
        </a:defRPr>
      </a:lvl4pPr>
      <a:lvl5pPr indent="1828800" algn="r" defTabSz="457200">
        <a:spcBef>
          <a:spcPts val="600"/>
        </a:spcBef>
        <a:defRPr sz="1000">
          <a:solidFill>
            <a:schemeClr val="tx1"/>
          </a:solidFill>
          <a:latin typeface="+mn-lt"/>
          <a:ea typeface="+mn-ea"/>
          <a:cs typeface="+mn-cs"/>
          <a:sym typeface="Calibri"/>
        </a:defRPr>
      </a:lvl5pPr>
      <a:lvl6pPr indent="2286000" algn="r" defTabSz="457200">
        <a:spcBef>
          <a:spcPts val="600"/>
        </a:spcBef>
        <a:defRPr sz="1000">
          <a:solidFill>
            <a:schemeClr val="tx1"/>
          </a:solidFill>
          <a:latin typeface="+mn-lt"/>
          <a:ea typeface="+mn-ea"/>
          <a:cs typeface="+mn-cs"/>
          <a:sym typeface="Calibri"/>
        </a:defRPr>
      </a:lvl6pPr>
      <a:lvl7pPr indent="2743200" algn="r" defTabSz="457200">
        <a:spcBef>
          <a:spcPts val="600"/>
        </a:spcBef>
        <a:defRPr sz="1000">
          <a:solidFill>
            <a:schemeClr val="tx1"/>
          </a:solidFill>
          <a:latin typeface="+mn-lt"/>
          <a:ea typeface="+mn-ea"/>
          <a:cs typeface="+mn-cs"/>
          <a:sym typeface="Calibri"/>
        </a:defRPr>
      </a:lvl7pPr>
      <a:lvl8pPr indent="3200400" algn="r" defTabSz="457200">
        <a:spcBef>
          <a:spcPts val="600"/>
        </a:spcBef>
        <a:defRPr sz="1000">
          <a:solidFill>
            <a:schemeClr val="tx1"/>
          </a:solidFill>
          <a:latin typeface="+mn-lt"/>
          <a:ea typeface="+mn-ea"/>
          <a:cs typeface="+mn-cs"/>
          <a:sym typeface="Calibri"/>
        </a:defRPr>
      </a:lvl8pPr>
      <a:lvl9pPr indent="3657600" algn="r" defTabSz="457200">
        <a:spcBef>
          <a:spcPts val="600"/>
        </a:spcBef>
        <a:defRPr sz="1000">
          <a:solidFill>
            <a:schemeClr val="tx1"/>
          </a:solidFill>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10"/>
          <p:cNvSpPr>
            <a:spLocks noGrp="1"/>
          </p:cNvSpPr>
          <p:nvPr>
            <p:ph type="title" idx="4294967295"/>
          </p:nvPr>
        </p:nvSpPr>
        <p:spPr>
          <a:xfrm>
            <a:off x="622789" y="2514600"/>
            <a:ext cx="6235211" cy="993131"/>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algn="l">
              <a:defRPr sz="4200" b="1">
                <a:latin typeface="Droid Serif"/>
                <a:ea typeface="Droid Serif"/>
                <a:cs typeface="Droid Serif"/>
                <a:sym typeface="Droid Serif"/>
              </a:defRPr>
            </a:lvl1pPr>
          </a:lstStyle>
          <a:p>
            <a:pPr lvl="0">
              <a:defRPr sz="1800" b="0">
                <a:solidFill>
                  <a:srgbClr val="000000"/>
                </a:solidFill>
              </a:defRPr>
            </a:pPr>
            <a:r>
              <a:rPr lang="en-US" sz="4200" b="1" dirty="0" smtClean="0">
                <a:solidFill>
                  <a:srgbClr val="FFFFFF"/>
                </a:solidFill>
                <a:latin typeface="+mj-lt"/>
              </a:rPr>
              <a:t>GEO </a:t>
            </a:r>
            <a:r>
              <a:rPr lang="en-US" sz="4200" b="1" dirty="0" err="1" smtClean="0">
                <a:solidFill>
                  <a:srgbClr val="FFFFFF"/>
                </a:solidFill>
                <a:latin typeface="+mj-lt"/>
              </a:rPr>
              <a:t>AquaWatch</a:t>
            </a:r>
            <a:r>
              <a:rPr lang="en-US" sz="4200" b="1" dirty="0" smtClean="0">
                <a:solidFill>
                  <a:srgbClr val="FFFFFF"/>
                </a:solidFill>
                <a:latin typeface="+mj-lt"/>
              </a:rPr>
              <a:t> Update</a:t>
            </a:r>
            <a:endParaRPr sz="4200" b="1" dirty="0">
              <a:solidFill>
                <a:srgbClr val="FFFFFF"/>
              </a:solidFill>
              <a:latin typeface="+mj-lt"/>
            </a:endParaRPr>
          </a:p>
        </p:txBody>
      </p:sp>
      <p:sp>
        <p:nvSpPr>
          <p:cNvPr id="11" name="Shape 11"/>
          <p:cNvSpPr/>
          <p:nvPr/>
        </p:nvSpPr>
        <p:spPr>
          <a:xfrm>
            <a:off x="622789" y="3759200"/>
            <a:ext cx="4810858" cy="2541589"/>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p>
            <a:pPr lvl="0" defTabSz="914400">
              <a:lnSpc>
                <a:spcPct val="150000"/>
              </a:lnSpc>
              <a:defRPr>
                <a:solidFill>
                  <a:srgbClr val="000000"/>
                </a:solidFill>
              </a:defRPr>
            </a:pPr>
            <a:r>
              <a:rPr lang="en-US" dirty="0" smtClean="0">
                <a:solidFill>
                  <a:srgbClr val="FFFFFF"/>
                </a:solidFill>
                <a:latin typeface="+mj-lt"/>
                <a:ea typeface="Arial Bold"/>
                <a:cs typeface="Arial Bold"/>
                <a:sym typeface="Arial Bold"/>
              </a:rPr>
              <a:t>Emily </a:t>
            </a:r>
            <a:r>
              <a:rPr lang="en-US" dirty="0" err="1" smtClean="0">
                <a:solidFill>
                  <a:srgbClr val="FFFFFF"/>
                </a:solidFill>
                <a:latin typeface="+mj-lt"/>
                <a:ea typeface="Arial Bold"/>
                <a:cs typeface="Arial Bold"/>
                <a:sym typeface="Arial Bold"/>
              </a:rPr>
              <a:t>Smail</a:t>
            </a:r>
            <a:endParaRPr lang="en-US" dirty="0" smtClean="0">
              <a:solidFill>
                <a:srgbClr val="FFFFFF"/>
              </a:solidFill>
              <a:latin typeface="+mj-lt"/>
              <a:ea typeface="Arial Bold"/>
              <a:cs typeface="Arial Bold"/>
              <a:sym typeface="Arial Bold"/>
            </a:endParaRPr>
          </a:p>
          <a:p>
            <a:pPr lvl="0" defTabSz="914400">
              <a:lnSpc>
                <a:spcPct val="150000"/>
              </a:lnSpc>
              <a:defRPr>
                <a:solidFill>
                  <a:srgbClr val="000000"/>
                </a:solidFill>
              </a:defRPr>
            </a:pPr>
            <a:r>
              <a:rPr lang="en-US" dirty="0" err="1" smtClean="0">
                <a:solidFill>
                  <a:srgbClr val="FFFFFF"/>
                </a:solidFill>
                <a:latin typeface="+mj-lt"/>
                <a:ea typeface="Arial Bold"/>
                <a:cs typeface="Arial Bold"/>
                <a:sym typeface="Arial Bold"/>
              </a:rPr>
              <a:t>AquaWatch</a:t>
            </a:r>
            <a:r>
              <a:rPr lang="en-US" dirty="0" smtClean="0">
                <a:solidFill>
                  <a:srgbClr val="FFFFFF"/>
                </a:solidFill>
                <a:latin typeface="+mj-lt"/>
                <a:ea typeface="Arial Bold"/>
                <a:cs typeface="Arial Bold"/>
                <a:sym typeface="Arial Bold"/>
              </a:rPr>
              <a:t> Secretariat (UMD/NOAA</a:t>
            </a:r>
            <a:r>
              <a:rPr lang="en-US" dirty="0" smtClean="0">
                <a:solidFill>
                  <a:srgbClr val="FFFFFF"/>
                </a:solidFill>
                <a:latin typeface="+mj-lt"/>
                <a:ea typeface="Arial Bold"/>
                <a:cs typeface="Arial Bold"/>
                <a:sym typeface="Arial Bold"/>
              </a:rPr>
              <a:t>)</a:t>
            </a:r>
            <a:endParaRPr dirty="0">
              <a:solidFill>
                <a:srgbClr val="FFFFFF"/>
              </a:solidFill>
              <a:latin typeface="+mj-lt"/>
              <a:ea typeface="Arial Bold"/>
              <a:cs typeface="Arial Bold"/>
              <a:sym typeface="Arial Bold"/>
            </a:endParaRPr>
          </a:p>
          <a:p>
            <a:pPr lvl="0" defTabSz="914400">
              <a:lnSpc>
                <a:spcPct val="150000"/>
              </a:lnSpc>
              <a:defRPr>
                <a:solidFill>
                  <a:srgbClr val="000000"/>
                </a:solidFill>
              </a:defRPr>
            </a:pPr>
            <a:r>
              <a:rPr dirty="0" smtClean="0">
                <a:solidFill>
                  <a:srgbClr val="FFFFFF"/>
                </a:solidFill>
                <a:latin typeface="+mj-lt"/>
                <a:ea typeface="Arial Bold"/>
                <a:cs typeface="Arial Bold"/>
                <a:sym typeface="Arial Bold"/>
              </a:rPr>
              <a:t>SIT</a:t>
            </a:r>
            <a:r>
              <a:rPr lang="en-AU" dirty="0" smtClean="0">
                <a:solidFill>
                  <a:srgbClr val="FFFFFF"/>
                </a:solidFill>
                <a:latin typeface="+mj-lt"/>
                <a:ea typeface="Arial Bold"/>
                <a:cs typeface="Arial Bold"/>
                <a:sym typeface="Arial Bold"/>
              </a:rPr>
              <a:t>-32 </a:t>
            </a:r>
            <a:r>
              <a:rPr dirty="0" smtClean="0">
                <a:solidFill>
                  <a:srgbClr val="FFFFFF"/>
                </a:solidFill>
                <a:latin typeface="+mj-lt"/>
                <a:ea typeface="Arial Bold"/>
                <a:cs typeface="Arial Bold"/>
                <a:sym typeface="Arial Bold"/>
              </a:rPr>
              <a:t>Agenda </a:t>
            </a:r>
            <a:r>
              <a:rPr dirty="0">
                <a:solidFill>
                  <a:srgbClr val="FFFFFF"/>
                </a:solidFill>
                <a:latin typeface="+mj-lt"/>
                <a:ea typeface="Arial Bold"/>
                <a:cs typeface="Arial Bold"/>
                <a:sym typeface="Arial Bold"/>
              </a:rPr>
              <a:t>Item </a:t>
            </a:r>
            <a:r>
              <a:rPr lang="en-US" dirty="0" smtClean="0">
                <a:solidFill>
                  <a:srgbClr val="FFFFFF"/>
                </a:solidFill>
                <a:latin typeface="+mj-lt"/>
                <a:ea typeface="Arial Bold"/>
                <a:cs typeface="Arial Bold"/>
                <a:sym typeface="Arial Bold"/>
              </a:rPr>
              <a:t>22</a:t>
            </a:r>
            <a:endParaRPr dirty="0">
              <a:solidFill>
                <a:srgbClr val="FFFFFF"/>
              </a:solidFill>
              <a:latin typeface="+mj-lt"/>
              <a:ea typeface="Arial Bold"/>
              <a:cs typeface="Arial Bold"/>
              <a:sym typeface="Arial Bold"/>
            </a:endParaRPr>
          </a:p>
          <a:p>
            <a:pPr lvl="0" defTabSz="914400">
              <a:lnSpc>
                <a:spcPct val="150000"/>
              </a:lnSpc>
              <a:defRPr>
                <a:solidFill>
                  <a:srgbClr val="000000"/>
                </a:solidFill>
              </a:defRPr>
            </a:pPr>
            <a:r>
              <a:rPr dirty="0" smtClean="0">
                <a:solidFill>
                  <a:srgbClr val="FFFFFF"/>
                </a:solidFill>
                <a:latin typeface="+mj-lt"/>
                <a:ea typeface="Arial Bold"/>
                <a:cs typeface="Arial Bold"/>
                <a:sym typeface="Arial Bold"/>
              </a:rPr>
              <a:t>CEOS </a:t>
            </a:r>
            <a:r>
              <a:rPr lang="en-US" dirty="0" smtClean="0">
                <a:solidFill>
                  <a:srgbClr val="FFFFFF"/>
                </a:solidFill>
                <a:latin typeface="+mj-lt"/>
                <a:ea typeface="Arial Bold"/>
                <a:cs typeface="Arial Bold"/>
                <a:sym typeface="Arial Bold"/>
              </a:rPr>
              <a:t>Strategic </a:t>
            </a:r>
            <a:r>
              <a:rPr lang="en-AU" dirty="0" smtClean="0">
                <a:solidFill>
                  <a:srgbClr val="FFFFFF"/>
                </a:solidFill>
                <a:latin typeface="+mj-lt"/>
                <a:ea typeface="Arial Bold"/>
                <a:cs typeface="Arial Bold"/>
                <a:sym typeface="Arial Bold"/>
              </a:rPr>
              <a:t>Implementation Team</a:t>
            </a:r>
            <a:endParaRPr dirty="0">
              <a:solidFill>
                <a:srgbClr val="FFFFFF"/>
              </a:solidFill>
              <a:latin typeface="+mj-lt"/>
              <a:ea typeface="Arial Bold"/>
              <a:cs typeface="Arial Bold"/>
              <a:sym typeface="Arial Bold"/>
            </a:endParaRPr>
          </a:p>
          <a:p>
            <a:pPr lvl="0" defTabSz="914400">
              <a:lnSpc>
                <a:spcPct val="150000"/>
              </a:lnSpc>
              <a:defRPr>
                <a:solidFill>
                  <a:srgbClr val="000000"/>
                </a:solidFill>
              </a:defRPr>
            </a:pPr>
            <a:r>
              <a:rPr lang="en-AU" dirty="0" smtClean="0">
                <a:solidFill>
                  <a:srgbClr val="FFFFFF"/>
                </a:solidFill>
                <a:latin typeface="+mj-lt"/>
                <a:ea typeface="Arial Bold"/>
                <a:cs typeface="Arial Bold"/>
                <a:sym typeface="Arial Bold"/>
              </a:rPr>
              <a:t>ESA Headquarters, Paris, France</a:t>
            </a:r>
            <a:endParaRPr dirty="0">
              <a:solidFill>
                <a:srgbClr val="FFFFFF"/>
              </a:solidFill>
              <a:latin typeface="+mj-lt"/>
              <a:ea typeface="Arial Bold"/>
              <a:cs typeface="Arial Bold"/>
              <a:sym typeface="Arial Bold"/>
            </a:endParaRPr>
          </a:p>
          <a:p>
            <a:pPr lvl="0" defTabSz="914400">
              <a:lnSpc>
                <a:spcPct val="150000"/>
              </a:lnSpc>
              <a:defRPr>
                <a:solidFill>
                  <a:srgbClr val="000000"/>
                </a:solidFill>
              </a:defRPr>
            </a:pPr>
            <a:r>
              <a:rPr lang="en-AU" dirty="0" smtClean="0">
                <a:solidFill>
                  <a:srgbClr val="FFFFFF"/>
                </a:solidFill>
                <a:latin typeface="+mj-lt"/>
                <a:ea typeface="Arial Bold"/>
                <a:cs typeface="Arial Bold"/>
                <a:sym typeface="Arial Bold"/>
              </a:rPr>
              <a:t>26</a:t>
            </a:r>
            <a:r>
              <a:rPr lang="en-AU" baseline="30000" dirty="0" smtClean="0">
                <a:solidFill>
                  <a:srgbClr val="FFFFFF"/>
                </a:solidFill>
                <a:latin typeface="+mj-lt"/>
                <a:ea typeface="Arial Bold"/>
                <a:cs typeface="Arial Bold"/>
                <a:sym typeface="Arial Bold"/>
              </a:rPr>
              <a:t>th</a:t>
            </a:r>
            <a:r>
              <a:rPr lang="en-AU" dirty="0" smtClean="0">
                <a:solidFill>
                  <a:srgbClr val="FFFFFF"/>
                </a:solidFill>
                <a:latin typeface="+mj-lt"/>
                <a:ea typeface="Arial Bold"/>
                <a:cs typeface="Arial Bold"/>
                <a:sym typeface="Arial Bold"/>
              </a:rPr>
              <a:t>-27</a:t>
            </a:r>
            <a:r>
              <a:rPr lang="en-AU" baseline="30000" dirty="0" smtClean="0">
                <a:solidFill>
                  <a:srgbClr val="FFFFFF"/>
                </a:solidFill>
                <a:latin typeface="+mj-lt"/>
                <a:ea typeface="Arial Bold"/>
                <a:cs typeface="Arial Bold"/>
                <a:sym typeface="Arial Bold"/>
              </a:rPr>
              <a:t>th</a:t>
            </a:r>
            <a:r>
              <a:rPr lang="en-AU" dirty="0" smtClean="0">
                <a:solidFill>
                  <a:srgbClr val="FFFFFF"/>
                </a:solidFill>
                <a:latin typeface="+mj-lt"/>
                <a:ea typeface="Arial Bold"/>
                <a:cs typeface="Arial Bold"/>
                <a:sym typeface="Arial Bold"/>
              </a:rPr>
              <a:t> April 2017</a:t>
            </a:r>
            <a:endParaRPr dirty="0">
              <a:solidFill>
                <a:srgbClr val="FFFFFF"/>
              </a:solidFill>
              <a:latin typeface="+mj-lt"/>
              <a:ea typeface="Arial Bold"/>
              <a:cs typeface="Arial Bold"/>
              <a:sym typeface="Arial Bold"/>
            </a:endParaRPr>
          </a:p>
        </p:txBody>
      </p:sp>
      <p:pic>
        <p:nvPicPr>
          <p:cNvPr id="12" name="ceos_logo.png"/>
          <p:cNvPicPr/>
          <p:nvPr/>
        </p:nvPicPr>
        <p:blipFill>
          <a:blip r:embed="rId2" cstate="print">
            <a:extLst/>
          </a:blip>
          <a:stretch>
            <a:fillRect/>
          </a:stretch>
        </p:blipFill>
        <p:spPr>
          <a:xfrm>
            <a:off x="622789" y="1217405"/>
            <a:ext cx="2507906" cy="993132"/>
          </a:xfrm>
          <a:prstGeom prst="rect">
            <a:avLst/>
          </a:prstGeom>
          <a:ln w="12700">
            <a:miter lim="400000"/>
          </a:ln>
        </p:spPr>
      </p:pic>
      <p:sp>
        <p:nvSpPr>
          <p:cNvPr id="5" name="Shape 10"/>
          <p:cNvSpPr txBox="1">
            <a:spLocks/>
          </p:cNvSpPr>
          <p:nvPr/>
        </p:nvSpPr>
        <p:spPr>
          <a:xfrm>
            <a:off x="622789" y="2246634"/>
            <a:ext cx="2806211" cy="210183"/>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defTabSz="914400">
              <a:defRPr sz="1800" b="0">
                <a:solidFill>
                  <a:srgbClr val="000000"/>
                </a:solidFill>
              </a:defRPr>
            </a:pPr>
            <a:r>
              <a:rPr lang="en-US" sz="1050" dirty="0" smtClean="0">
                <a:solidFill>
                  <a:schemeClr val="bg1">
                    <a:lumMod val="20000"/>
                    <a:lumOff val="80000"/>
                  </a:schemeClr>
                </a:solidFill>
                <a:latin typeface="+mj-lt"/>
              </a:rPr>
              <a:t>Committee on Earth Observation Satellites</a:t>
            </a:r>
            <a:endParaRPr lang="en-US" sz="1050" dirty="0">
              <a:solidFill>
                <a:schemeClr val="bg1">
                  <a:lumMod val="20000"/>
                  <a:lumOff val="80000"/>
                </a:schemeClr>
              </a:solidFill>
              <a:latin typeface="+mj-lt"/>
            </a:endParaRP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457200" y="1219200"/>
            <a:ext cx="8153400" cy="4724400"/>
          </a:xfrm>
        </p:spPr>
        <p:txBody>
          <a:bodyPr/>
          <a:lstStyle/>
          <a:p>
            <a:pPr>
              <a:buNone/>
            </a:pPr>
            <a:r>
              <a:rPr lang="en-US" b="1" dirty="0" smtClean="0"/>
              <a:t>History</a:t>
            </a:r>
          </a:p>
          <a:p>
            <a:r>
              <a:rPr lang="en-US" dirty="0" err="1" smtClean="0"/>
              <a:t>AquaWatch</a:t>
            </a:r>
            <a:r>
              <a:rPr lang="en-US" dirty="0" smtClean="0"/>
              <a:t> (previously referred to as the GEO Water Quality Community of Practice or the GEO Inland and Near-Coastal Water Quality Working Group) emerged from a </a:t>
            </a:r>
            <a:r>
              <a:rPr lang="en-US" dirty="0" smtClean="0"/>
              <a:t>2007 GEO </a:t>
            </a:r>
            <a:r>
              <a:rPr lang="en-US" dirty="0" smtClean="0"/>
              <a:t>Inland and </a:t>
            </a:r>
            <a:r>
              <a:rPr lang="en-US" dirty="0" err="1" smtClean="0"/>
              <a:t>Nearshore</a:t>
            </a:r>
            <a:r>
              <a:rPr lang="en-US" dirty="0" smtClean="0"/>
              <a:t> Coastal Water Quality Remote Sensing </a:t>
            </a:r>
            <a:r>
              <a:rPr lang="en-US" dirty="0" smtClean="0"/>
              <a:t>Workshop. </a:t>
            </a:r>
            <a:endParaRPr lang="en-US" dirty="0" smtClean="0"/>
          </a:p>
          <a:p>
            <a:endParaRPr lang="en-US" dirty="0" smtClean="0"/>
          </a:p>
          <a:p>
            <a:r>
              <a:rPr lang="en-US" dirty="0" smtClean="0"/>
              <a:t>In 2015, the group drafted a 10-year strategic plan for developing water quality assessment data and information </a:t>
            </a:r>
            <a:r>
              <a:rPr lang="en-US" dirty="0" smtClean="0"/>
              <a:t>products. </a:t>
            </a:r>
            <a:endParaRPr lang="en-US" dirty="0" smtClean="0"/>
          </a:p>
          <a:p>
            <a:endParaRPr lang="en-US" dirty="0" smtClean="0"/>
          </a:p>
          <a:p>
            <a:r>
              <a:rPr lang="en-US" dirty="0" smtClean="0"/>
              <a:t>In 2016, GEO </a:t>
            </a:r>
            <a:r>
              <a:rPr lang="en-US" dirty="0" err="1" smtClean="0"/>
              <a:t>AquaWatch</a:t>
            </a:r>
            <a:r>
              <a:rPr lang="en-US" dirty="0" smtClean="0"/>
              <a:t> established a Secretariat, formally established working groups and identified </a:t>
            </a:r>
            <a:r>
              <a:rPr lang="en-US" dirty="0" smtClean="0"/>
              <a:t>near-term projects and priorities. </a:t>
            </a:r>
            <a:endParaRPr lang="en-US" dirty="0" smtClean="0"/>
          </a:p>
          <a:p>
            <a:endParaRPr lang="en-US" dirty="0" smtClean="0"/>
          </a:p>
          <a:p>
            <a:endParaRPr lang="en-US" dirty="0">
              <a:latin typeface="+mj-lt"/>
            </a:endParaRPr>
          </a:p>
          <a:p>
            <a:endParaRPr lang="en-US" dirty="0">
              <a:latin typeface="+mj-lt"/>
            </a:endParaRPr>
          </a:p>
        </p:txBody>
      </p:sp>
      <p:sp>
        <p:nvSpPr>
          <p:cNvPr id="3" name="Slide Number Placeholder 2"/>
          <p:cNvSpPr>
            <a:spLocks noGrp="1"/>
          </p:cNvSpPr>
          <p:nvPr>
            <p:ph type="sldNum" sz="quarter" idx="2"/>
          </p:nvPr>
        </p:nvSpPr>
        <p:spPr/>
        <p:txBody>
          <a:bodyPr/>
          <a:lstStyle/>
          <a:p>
            <a:pPr lvl="0"/>
            <a:fld id="{86CB4B4D-7CA3-9044-876B-883B54F8677D}" type="slidenum">
              <a:rPr lang="uk-UA" smtClean="0"/>
              <a:pPr lvl="0"/>
              <a:t>2</a:t>
            </a:fld>
            <a:endParaRPr lang="uk-UA"/>
          </a:p>
        </p:txBody>
      </p:sp>
      <p:sp>
        <p:nvSpPr>
          <p:cNvPr id="5" name="Title 3"/>
          <p:cNvSpPr txBox="1">
            <a:spLocks/>
          </p:cNvSpPr>
          <p:nvPr/>
        </p:nvSpPr>
        <p:spPr>
          <a:xfrm>
            <a:off x="1981200" y="365125"/>
            <a:ext cx="6534150" cy="625475"/>
          </a:xfrm>
          <a:prstGeom prst="rect">
            <a:avLst/>
          </a:prstGeom>
        </p:spPr>
        <p:txBody>
          <a:bodyPr/>
          <a:lst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algn="l" defTabSz="914400"/>
            <a:r>
              <a:rPr lang="en-US" b="1" dirty="0" smtClean="0"/>
              <a:t>About GEO </a:t>
            </a:r>
            <a:r>
              <a:rPr lang="en-US" b="1" dirty="0" err="1" smtClean="0"/>
              <a:t>AquaWatch</a:t>
            </a:r>
            <a:r>
              <a:rPr lang="en-US" b="1" dirty="0" smtClean="0"/>
              <a:t> </a:t>
            </a:r>
            <a:endParaRPr lang="en-US" dirty="0"/>
          </a:p>
        </p:txBody>
      </p:sp>
    </p:spTree>
    <p:extLst>
      <p:ext uri="{BB962C8B-B14F-4D97-AF65-F5344CB8AC3E}">
        <p14:creationId xmlns:p14="http://schemas.microsoft.com/office/powerpoint/2010/main" xmlns="" val="1974323787"/>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457200" y="1219200"/>
            <a:ext cx="8153400" cy="4724400"/>
          </a:xfrm>
        </p:spPr>
        <p:txBody>
          <a:bodyPr/>
          <a:lstStyle/>
          <a:p>
            <a:pPr>
              <a:buNone/>
            </a:pPr>
            <a:r>
              <a:rPr lang="en-US" b="1" dirty="0" smtClean="0"/>
              <a:t>The </a:t>
            </a:r>
            <a:r>
              <a:rPr lang="en-US" b="1" dirty="0" err="1" smtClean="0"/>
              <a:t>AquaWatch</a:t>
            </a:r>
            <a:r>
              <a:rPr lang="en-US" b="1" dirty="0" smtClean="0"/>
              <a:t> Mission</a:t>
            </a:r>
          </a:p>
          <a:p>
            <a:r>
              <a:rPr lang="en-US" dirty="0" smtClean="0"/>
              <a:t>To improve water quality in coastal and inland waters through more effective monitoring, management and decision making.</a:t>
            </a:r>
          </a:p>
          <a:p>
            <a:pPr>
              <a:buNone/>
            </a:pPr>
            <a:endParaRPr lang="en-US" b="1" dirty="0" smtClean="0"/>
          </a:p>
          <a:p>
            <a:pPr>
              <a:buNone/>
            </a:pPr>
            <a:r>
              <a:rPr lang="en-US" b="1" dirty="0" smtClean="0"/>
              <a:t>The </a:t>
            </a:r>
            <a:r>
              <a:rPr lang="en-US" b="1" dirty="0" err="1" smtClean="0"/>
              <a:t>AquaWatch</a:t>
            </a:r>
            <a:r>
              <a:rPr lang="en-US" b="1" dirty="0" smtClean="0"/>
              <a:t> Goal</a:t>
            </a:r>
          </a:p>
          <a:p>
            <a:r>
              <a:rPr lang="en-US" dirty="0" smtClean="0"/>
              <a:t>To develop and build the global capacity and utility of Earth Observation-derived water quality data, products and information to support water resources management and decision making.</a:t>
            </a:r>
          </a:p>
          <a:p>
            <a:endParaRPr lang="en-US" dirty="0" smtClean="0"/>
          </a:p>
          <a:p>
            <a:endParaRPr lang="en-US" dirty="0">
              <a:latin typeface="+mj-lt"/>
            </a:endParaRPr>
          </a:p>
          <a:p>
            <a:endParaRPr lang="en-US" dirty="0">
              <a:latin typeface="+mj-lt"/>
            </a:endParaRPr>
          </a:p>
        </p:txBody>
      </p:sp>
      <p:sp>
        <p:nvSpPr>
          <p:cNvPr id="3" name="Slide Number Placeholder 2"/>
          <p:cNvSpPr>
            <a:spLocks noGrp="1"/>
          </p:cNvSpPr>
          <p:nvPr>
            <p:ph type="sldNum" sz="quarter" idx="2"/>
          </p:nvPr>
        </p:nvSpPr>
        <p:spPr/>
        <p:txBody>
          <a:bodyPr/>
          <a:lstStyle/>
          <a:p>
            <a:pPr lvl="0"/>
            <a:fld id="{86CB4B4D-7CA3-9044-876B-883B54F8677D}" type="slidenum">
              <a:rPr lang="uk-UA" smtClean="0"/>
              <a:pPr lvl="0"/>
              <a:t>3</a:t>
            </a:fld>
            <a:endParaRPr lang="uk-UA"/>
          </a:p>
        </p:txBody>
      </p:sp>
      <p:sp>
        <p:nvSpPr>
          <p:cNvPr id="5" name="Title 3"/>
          <p:cNvSpPr txBox="1">
            <a:spLocks/>
          </p:cNvSpPr>
          <p:nvPr/>
        </p:nvSpPr>
        <p:spPr>
          <a:xfrm>
            <a:off x="1981200" y="365125"/>
            <a:ext cx="6534150" cy="625475"/>
          </a:xfrm>
          <a:prstGeom prst="rect">
            <a:avLst/>
          </a:prstGeom>
        </p:spPr>
        <p:txBody>
          <a:bodyPr/>
          <a:lst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algn="l" defTabSz="914400"/>
            <a:r>
              <a:rPr lang="en-US" b="1" dirty="0" smtClean="0"/>
              <a:t>About GEO </a:t>
            </a:r>
            <a:r>
              <a:rPr lang="en-US" b="1" dirty="0" err="1" smtClean="0"/>
              <a:t>AquaWatch</a:t>
            </a:r>
            <a:r>
              <a:rPr lang="en-US" b="1" dirty="0" smtClean="0"/>
              <a:t> </a:t>
            </a:r>
            <a:endParaRPr lang="en-US" dirty="0"/>
          </a:p>
        </p:txBody>
      </p:sp>
      <p:pic>
        <p:nvPicPr>
          <p:cNvPr id="6" name="Picture 5"/>
          <p:cNvPicPr>
            <a:picLocks noChangeAspect="1" noChangeArrowheads="1"/>
          </p:cNvPicPr>
          <p:nvPr/>
        </p:nvPicPr>
        <p:blipFill>
          <a:blip r:embed="rId3" cstate="print">
            <a:extLst>
              <a:ext uri="{28A0092B-C50C-407E-A947-70E740481C1C}">
                <a14:useLocalDpi xmlns="" xmlns:a14="http://schemas.microsoft.com/office/drawing/2010/main" val="0"/>
              </a:ext>
            </a:extLst>
          </a:blip>
          <a:srcRect b="5562"/>
          <a:stretch>
            <a:fillRect/>
          </a:stretch>
        </p:blipFill>
        <p:spPr bwMode="auto">
          <a:xfrm>
            <a:off x="4648200" y="4191000"/>
            <a:ext cx="2574449" cy="1905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 name="Rectangle 1"/>
          <p:cNvSpPr>
            <a:spLocks noChangeArrowheads="1"/>
          </p:cNvSpPr>
          <p:nvPr/>
        </p:nvSpPr>
        <p:spPr bwMode="auto">
          <a:xfrm>
            <a:off x="4495800" y="6110287"/>
            <a:ext cx="3135313" cy="2143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ndara" pitchFamily="34" charset="0"/>
                <a:cs typeface="Arial" charset="0"/>
              </a:defRPr>
            </a:lvl1pPr>
            <a:lvl2pPr marL="742950" indent="-285750" eaLnBrk="0" hangingPunct="0">
              <a:defRPr>
                <a:solidFill>
                  <a:schemeClr val="tx1"/>
                </a:solidFill>
                <a:latin typeface="Candara" pitchFamily="34" charset="0"/>
                <a:cs typeface="Arial" charset="0"/>
              </a:defRPr>
            </a:lvl2pPr>
            <a:lvl3pPr marL="1143000" indent="-228600" eaLnBrk="0" hangingPunct="0">
              <a:defRPr>
                <a:solidFill>
                  <a:schemeClr val="tx1"/>
                </a:solidFill>
                <a:latin typeface="Candara" pitchFamily="34" charset="0"/>
                <a:cs typeface="Arial" charset="0"/>
              </a:defRPr>
            </a:lvl3pPr>
            <a:lvl4pPr marL="1600200" indent="-228600" eaLnBrk="0" hangingPunct="0">
              <a:defRPr>
                <a:solidFill>
                  <a:schemeClr val="tx1"/>
                </a:solidFill>
                <a:latin typeface="Candara" pitchFamily="34" charset="0"/>
                <a:cs typeface="Arial" charset="0"/>
              </a:defRPr>
            </a:lvl4pPr>
            <a:lvl5pPr marL="2057400" indent="-228600" eaLnBrk="0" hangingPunct="0">
              <a:defRPr>
                <a:solidFill>
                  <a:schemeClr val="tx1"/>
                </a:solidFill>
                <a:latin typeface="Candara" pitchFamily="34" charset="0"/>
                <a:cs typeface="Arial" charset="0"/>
              </a:defRPr>
            </a:lvl5pPr>
            <a:lvl6pPr marL="2514600" indent="-228600" eaLnBrk="0" fontAlgn="base" hangingPunct="0">
              <a:spcBef>
                <a:spcPct val="0"/>
              </a:spcBef>
              <a:spcAft>
                <a:spcPct val="0"/>
              </a:spcAft>
              <a:defRPr>
                <a:solidFill>
                  <a:schemeClr val="tx1"/>
                </a:solidFill>
                <a:latin typeface="Candara" pitchFamily="34" charset="0"/>
                <a:cs typeface="Arial" charset="0"/>
              </a:defRPr>
            </a:lvl6pPr>
            <a:lvl7pPr marL="2971800" indent="-228600" eaLnBrk="0" fontAlgn="base" hangingPunct="0">
              <a:spcBef>
                <a:spcPct val="0"/>
              </a:spcBef>
              <a:spcAft>
                <a:spcPct val="0"/>
              </a:spcAft>
              <a:defRPr>
                <a:solidFill>
                  <a:schemeClr val="tx1"/>
                </a:solidFill>
                <a:latin typeface="Candara" pitchFamily="34" charset="0"/>
                <a:cs typeface="Arial" charset="0"/>
              </a:defRPr>
            </a:lvl7pPr>
            <a:lvl8pPr marL="3429000" indent="-228600" eaLnBrk="0" fontAlgn="base" hangingPunct="0">
              <a:spcBef>
                <a:spcPct val="0"/>
              </a:spcBef>
              <a:spcAft>
                <a:spcPct val="0"/>
              </a:spcAft>
              <a:defRPr>
                <a:solidFill>
                  <a:schemeClr val="tx1"/>
                </a:solidFill>
                <a:latin typeface="Candara" pitchFamily="34" charset="0"/>
                <a:cs typeface="Arial" charset="0"/>
              </a:defRPr>
            </a:lvl8pPr>
            <a:lvl9pPr marL="3886200" indent="-228600" eaLnBrk="0" fontAlgn="base" hangingPunct="0">
              <a:spcBef>
                <a:spcPct val="0"/>
              </a:spcBef>
              <a:spcAft>
                <a:spcPct val="0"/>
              </a:spcAft>
              <a:defRPr>
                <a:solidFill>
                  <a:schemeClr val="tx1"/>
                </a:solidFill>
                <a:latin typeface="Candara" pitchFamily="34" charset="0"/>
                <a:cs typeface="Arial" charset="0"/>
              </a:defRPr>
            </a:lvl9pPr>
          </a:lstStyle>
          <a:p>
            <a:pPr eaLnBrk="1" hangingPunct="1"/>
            <a:r>
              <a:rPr lang="en-US" altLang="en-US" sz="800" dirty="0">
                <a:solidFill>
                  <a:srgbClr val="000000"/>
                </a:solidFill>
              </a:rPr>
              <a:t>Lakes Mendota &amp; Monona -University of Wisconsin SSEC image</a:t>
            </a:r>
          </a:p>
        </p:txBody>
      </p:sp>
      <p:pic>
        <p:nvPicPr>
          <p:cNvPr id="8" name="Picture 2" descr="http://buoybay.noaa.gov/sites/default/files/images/cbibssusquehannaapr12.jpg"/>
          <p:cNvPicPr>
            <a:picLocks noChangeAspect="1" noChangeArrowheads="1"/>
          </p:cNvPicPr>
          <p:nvPr/>
        </p:nvPicPr>
        <p:blipFill>
          <a:blip r:embed="rId4" cstate="print"/>
          <a:srcRect/>
          <a:stretch>
            <a:fillRect/>
          </a:stretch>
        </p:blipFill>
        <p:spPr bwMode="auto">
          <a:xfrm>
            <a:off x="1752600" y="4191000"/>
            <a:ext cx="2590800" cy="1941713"/>
          </a:xfrm>
          <a:prstGeom prst="rect">
            <a:avLst/>
          </a:prstGeom>
          <a:noFill/>
        </p:spPr>
      </p:pic>
      <p:sp>
        <p:nvSpPr>
          <p:cNvPr id="9" name="Rectangle 1"/>
          <p:cNvSpPr>
            <a:spLocks noChangeArrowheads="1"/>
          </p:cNvSpPr>
          <p:nvPr/>
        </p:nvSpPr>
        <p:spPr bwMode="auto">
          <a:xfrm>
            <a:off x="2209800" y="6109156"/>
            <a:ext cx="1784463"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ndara" pitchFamily="34" charset="0"/>
                <a:cs typeface="Arial" charset="0"/>
              </a:defRPr>
            </a:lvl1pPr>
            <a:lvl2pPr marL="742950" indent="-285750" eaLnBrk="0" hangingPunct="0">
              <a:defRPr>
                <a:solidFill>
                  <a:schemeClr val="tx1"/>
                </a:solidFill>
                <a:latin typeface="Candara" pitchFamily="34" charset="0"/>
                <a:cs typeface="Arial" charset="0"/>
              </a:defRPr>
            </a:lvl2pPr>
            <a:lvl3pPr marL="1143000" indent="-228600" eaLnBrk="0" hangingPunct="0">
              <a:defRPr>
                <a:solidFill>
                  <a:schemeClr val="tx1"/>
                </a:solidFill>
                <a:latin typeface="Candara" pitchFamily="34" charset="0"/>
                <a:cs typeface="Arial" charset="0"/>
              </a:defRPr>
            </a:lvl3pPr>
            <a:lvl4pPr marL="1600200" indent="-228600" eaLnBrk="0" hangingPunct="0">
              <a:defRPr>
                <a:solidFill>
                  <a:schemeClr val="tx1"/>
                </a:solidFill>
                <a:latin typeface="Candara" pitchFamily="34" charset="0"/>
                <a:cs typeface="Arial" charset="0"/>
              </a:defRPr>
            </a:lvl4pPr>
            <a:lvl5pPr marL="2057400" indent="-228600" eaLnBrk="0" hangingPunct="0">
              <a:defRPr>
                <a:solidFill>
                  <a:schemeClr val="tx1"/>
                </a:solidFill>
                <a:latin typeface="Candara" pitchFamily="34" charset="0"/>
                <a:cs typeface="Arial" charset="0"/>
              </a:defRPr>
            </a:lvl5pPr>
            <a:lvl6pPr marL="2514600" indent="-228600" eaLnBrk="0" fontAlgn="base" hangingPunct="0">
              <a:spcBef>
                <a:spcPct val="0"/>
              </a:spcBef>
              <a:spcAft>
                <a:spcPct val="0"/>
              </a:spcAft>
              <a:defRPr>
                <a:solidFill>
                  <a:schemeClr val="tx1"/>
                </a:solidFill>
                <a:latin typeface="Candara" pitchFamily="34" charset="0"/>
                <a:cs typeface="Arial" charset="0"/>
              </a:defRPr>
            </a:lvl6pPr>
            <a:lvl7pPr marL="2971800" indent="-228600" eaLnBrk="0" fontAlgn="base" hangingPunct="0">
              <a:spcBef>
                <a:spcPct val="0"/>
              </a:spcBef>
              <a:spcAft>
                <a:spcPct val="0"/>
              </a:spcAft>
              <a:defRPr>
                <a:solidFill>
                  <a:schemeClr val="tx1"/>
                </a:solidFill>
                <a:latin typeface="Candara" pitchFamily="34" charset="0"/>
                <a:cs typeface="Arial" charset="0"/>
              </a:defRPr>
            </a:lvl7pPr>
            <a:lvl8pPr marL="3429000" indent="-228600" eaLnBrk="0" fontAlgn="base" hangingPunct="0">
              <a:spcBef>
                <a:spcPct val="0"/>
              </a:spcBef>
              <a:spcAft>
                <a:spcPct val="0"/>
              </a:spcAft>
              <a:defRPr>
                <a:solidFill>
                  <a:schemeClr val="tx1"/>
                </a:solidFill>
                <a:latin typeface="Candara" pitchFamily="34" charset="0"/>
                <a:cs typeface="Arial" charset="0"/>
              </a:defRPr>
            </a:lvl8pPr>
            <a:lvl9pPr marL="3886200" indent="-228600" eaLnBrk="0" fontAlgn="base" hangingPunct="0">
              <a:spcBef>
                <a:spcPct val="0"/>
              </a:spcBef>
              <a:spcAft>
                <a:spcPct val="0"/>
              </a:spcAft>
              <a:defRPr>
                <a:solidFill>
                  <a:schemeClr val="tx1"/>
                </a:solidFill>
                <a:latin typeface="Candara" pitchFamily="34" charset="0"/>
                <a:cs typeface="Arial" charset="0"/>
              </a:defRPr>
            </a:lvl9pPr>
          </a:lstStyle>
          <a:p>
            <a:pPr eaLnBrk="1" hangingPunct="1"/>
            <a:r>
              <a:rPr lang="en-US" altLang="en-US" sz="800" dirty="0">
                <a:solidFill>
                  <a:srgbClr val="000000"/>
                </a:solidFill>
              </a:rPr>
              <a:t>Chesapeake Bay Buoy – NOAA Image</a:t>
            </a:r>
          </a:p>
        </p:txBody>
      </p:sp>
    </p:spTree>
    <p:extLst>
      <p:ext uri="{BB962C8B-B14F-4D97-AF65-F5344CB8AC3E}">
        <p14:creationId xmlns:p14="http://schemas.microsoft.com/office/powerpoint/2010/main" xmlns="" val="1974323787"/>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457200" y="1219200"/>
            <a:ext cx="8153400" cy="4724400"/>
          </a:xfrm>
        </p:spPr>
        <p:txBody>
          <a:bodyPr/>
          <a:lstStyle/>
          <a:p>
            <a:pPr>
              <a:buNone/>
            </a:pPr>
            <a:r>
              <a:rPr lang="en-US" b="1" dirty="0" err="1" smtClean="0"/>
              <a:t>AquaWatch</a:t>
            </a:r>
            <a:r>
              <a:rPr lang="en-US" b="1" dirty="0" smtClean="0"/>
              <a:t> Objectives</a:t>
            </a:r>
          </a:p>
          <a:p>
            <a:r>
              <a:rPr lang="en-US" dirty="0" smtClean="0"/>
              <a:t>Facilitate effective partnerships between the producers, providers and users of water quality data, products and information.</a:t>
            </a:r>
          </a:p>
          <a:p>
            <a:pPr lvl="0"/>
            <a:r>
              <a:rPr lang="en-US" dirty="0" smtClean="0"/>
              <a:t>Improve analysis and integration of in situ and remote sensing water quality data.</a:t>
            </a:r>
          </a:p>
          <a:p>
            <a:pPr lvl="0"/>
            <a:r>
              <a:rPr lang="en-US" dirty="0" smtClean="0"/>
              <a:t>Develop and deliver fit-for-purpose water quality products and information services.</a:t>
            </a:r>
          </a:p>
          <a:p>
            <a:pPr lvl="0"/>
            <a:r>
              <a:rPr lang="en-US" dirty="0" smtClean="0"/>
              <a:t>Support technology transfer and access to water quality data products and information.</a:t>
            </a:r>
          </a:p>
          <a:p>
            <a:pPr lvl="0"/>
            <a:r>
              <a:rPr lang="en-US" dirty="0" smtClean="0"/>
              <a:t>Advocate for increased capacity for and use of water quality information for decision making.</a:t>
            </a:r>
          </a:p>
          <a:p>
            <a:endParaRPr lang="en-US" dirty="0" smtClean="0"/>
          </a:p>
          <a:p>
            <a:endParaRPr lang="en-US" dirty="0">
              <a:latin typeface="+mj-lt"/>
            </a:endParaRPr>
          </a:p>
          <a:p>
            <a:endParaRPr lang="en-US" dirty="0">
              <a:latin typeface="+mj-lt"/>
            </a:endParaRPr>
          </a:p>
        </p:txBody>
      </p:sp>
      <p:sp>
        <p:nvSpPr>
          <p:cNvPr id="3" name="Slide Number Placeholder 2"/>
          <p:cNvSpPr>
            <a:spLocks noGrp="1"/>
          </p:cNvSpPr>
          <p:nvPr>
            <p:ph type="sldNum" sz="quarter" idx="2"/>
          </p:nvPr>
        </p:nvSpPr>
        <p:spPr/>
        <p:txBody>
          <a:bodyPr/>
          <a:lstStyle/>
          <a:p>
            <a:pPr lvl="0"/>
            <a:fld id="{86CB4B4D-7CA3-9044-876B-883B54F8677D}" type="slidenum">
              <a:rPr lang="uk-UA" smtClean="0"/>
              <a:pPr lvl="0"/>
              <a:t>4</a:t>
            </a:fld>
            <a:endParaRPr lang="uk-UA"/>
          </a:p>
        </p:txBody>
      </p:sp>
      <p:sp>
        <p:nvSpPr>
          <p:cNvPr id="5" name="Title 3"/>
          <p:cNvSpPr txBox="1">
            <a:spLocks/>
          </p:cNvSpPr>
          <p:nvPr/>
        </p:nvSpPr>
        <p:spPr>
          <a:xfrm>
            <a:off x="1981200" y="365125"/>
            <a:ext cx="6534150" cy="625475"/>
          </a:xfrm>
          <a:prstGeom prst="rect">
            <a:avLst/>
          </a:prstGeom>
        </p:spPr>
        <p:txBody>
          <a:bodyPr/>
          <a:lst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algn="l" defTabSz="914400"/>
            <a:r>
              <a:rPr lang="en-US" b="1" dirty="0" smtClean="0"/>
              <a:t>About GEO </a:t>
            </a:r>
            <a:r>
              <a:rPr lang="en-US" b="1" dirty="0" err="1" smtClean="0"/>
              <a:t>AquaWatch</a:t>
            </a:r>
            <a:r>
              <a:rPr lang="en-US" b="1" dirty="0" smtClean="0"/>
              <a:t> </a:t>
            </a:r>
            <a:endParaRPr lang="en-US" dirty="0"/>
          </a:p>
        </p:txBody>
      </p:sp>
      <p:pic>
        <p:nvPicPr>
          <p:cNvPr id="6"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62000" y="4953000"/>
            <a:ext cx="7267575" cy="1746247"/>
          </a:xfrm>
          <a:prstGeom prst="rect">
            <a:avLst/>
          </a:prstGeom>
          <a:noFill/>
          <a:ln w="9525">
            <a:noFill/>
            <a:miter lim="800000"/>
            <a:headEnd/>
            <a:tailEnd/>
          </a:ln>
        </p:spPr>
      </p:pic>
    </p:spTree>
    <p:extLst>
      <p:ext uri="{BB962C8B-B14F-4D97-AF65-F5344CB8AC3E}">
        <p14:creationId xmlns:p14="http://schemas.microsoft.com/office/powerpoint/2010/main" xmlns="" val="1974323787"/>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457200" y="1219200"/>
            <a:ext cx="8153400" cy="4724400"/>
          </a:xfrm>
        </p:spPr>
        <p:txBody>
          <a:bodyPr/>
          <a:lstStyle/>
          <a:p>
            <a:pPr>
              <a:buNone/>
            </a:pPr>
            <a:r>
              <a:rPr lang="en-US" b="1" dirty="0" smtClean="0"/>
              <a:t>The Water Quality Information Service</a:t>
            </a:r>
          </a:p>
          <a:p>
            <a:r>
              <a:rPr lang="en-US" dirty="0" smtClean="0"/>
              <a:t>Develop international operational water quality information systems based on Earth observation with a focus on the developing world, leveraging and transferring capabilities of developed nations</a:t>
            </a:r>
          </a:p>
          <a:p>
            <a:endParaRPr lang="en-US" dirty="0" smtClean="0"/>
          </a:p>
          <a:p>
            <a:endParaRPr lang="en-US" dirty="0">
              <a:latin typeface="+mj-lt"/>
            </a:endParaRPr>
          </a:p>
          <a:p>
            <a:endParaRPr lang="en-US" dirty="0">
              <a:latin typeface="+mj-lt"/>
            </a:endParaRPr>
          </a:p>
        </p:txBody>
      </p:sp>
      <p:sp>
        <p:nvSpPr>
          <p:cNvPr id="3" name="Slide Number Placeholder 2"/>
          <p:cNvSpPr>
            <a:spLocks noGrp="1"/>
          </p:cNvSpPr>
          <p:nvPr>
            <p:ph type="sldNum" sz="quarter" idx="2"/>
          </p:nvPr>
        </p:nvSpPr>
        <p:spPr/>
        <p:txBody>
          <a:bodyPr/>
          <a:lstStyle/>
          <a:p>
            <a:pPr lvl="0"/>
            <a:fld id="{86CB4B4D-7CA3-9044-876B-883B54F8677D}" type="slidenum">
              <a:rPr lang="uk-UA" smtClean="0"/>
              <a:pPr lvl="0"/>
              <a:t>5</a:t>
            </a:fld>
            <a:endParaRPr lang="uk-UA"/>
          </a:p>
        </p:txBody>
      </p:sp>
      <p:sp>
        <p:nvSpPr>
          <p:cNvPr id="5" name="Title 3"/>
          <p:cNvSpPr txBox="1">
            <a:spLocks/>
          </p:cNvSpPr>
          <p:nvPr/>
        </p:nvSpPr>
        <p:spPr>
          <a:xfrm>
            <a:off x="1981200" y="365125"/>
            <a:ext cx="6534150" cy="625475"/>
          </a:xfrm>
          <a:prstGeom prst="rect">
            <a:avLst/>
          </a:prstGeom>
        </p:spPr>
        <p:txBody>
          <a:bodyPr/>
          <a:lst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algn="l" defTabSz="914400"/>
            <a:r>
              <a:rPr lang="en-US" b="1" dirty="0" smtClean="0"/>
              <a:t>Current Activities</a:t>
            </a:r>
            <a:endParaRPr lang="en-US" dirty="0"/>
          </a:p>
        </p:txBody>
      </p:sp>
      <p:pic>
        <p:nvPicPr>
          <p:cNvPr id="2050" name="Picture 2"/>
          <p:cNvPicPr>
            <a:picLocks noChangeAspect="1" noChangeArrowheads="1"/>
          </p:cNvPicPr>
          <p:nvPr/>
        </p:nvPicPr>
        <p:blipFill>
          <a:blip r:embed="rId3" cstate="print"/>
          <a:srcRect t="7768"/>
          <a:stretch>
            <a:fillRect/>
          </a:stretch>
        </p:blipFill>
        <p:spPr bwMode="auto">
          <a:xfrm>
            <a:off x="2274094" y="2590800"/>
            <a:ext cx="4595812" cy="4267200"/>
          </a:xfrm>
          <a:prstGeom prst="rect">
            <a:avLst/>
          </a:prstGeom>
          <a:noFill/>
          <a:ln w="9525">
            <a:noFill/>
            <a:miter lim="800000"/>
            <a:headEnd/>
            <a:tailEnd/>
          </a:ln>
        </p:spPr>
      </p:pic>
    </p:spTree>
    <p:extLst>
      <p:ext uri="{BB962C8B-B14F-4D97-AF65-F5344CB8AC3E}">
        <p14:creationId xmlns:p14="http://schemas.microsoft.com/office/powerpoint/2010/main" xmlns="" val="1974323787"/>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457200" y="1219200"/>
            <a:ext cx="8153400" cy="4724400"/>
          </a:xfrm>
        </p:spPr>
        <p:txBody>
          <a:bodyPr/>
          <a:lstStyle/>
          <a:p>
            <a:pPr>
              <a:buNone/>
            </a:pPr>
            <a:r>
              <a:rPr lang="en-US" b="1" dirty="0" smtClean="0"/>
              <a:t>Work Packages 3 and 4 </a:t>
            </a:r>
          </a:p>
          <a:p>
            <a:r>
              <a:rPr lang="en-US" u="sng" dirty="0" smtClean="0"/>
              <a:t>Work package 3:</a:t>
            </a:r>
            <a:r>
              <a:rPr lang="en-US" dirty="0" smtClean="0"/>
              <a:t> </a:t>
            </a:r>
            <a:r>
              <a:rPr lang="en-US" dirty="0" err="1" smtClean="0"/>
              <a:t>AquaWatch</a:t>
            </a:r>
            <a:r>
              <a:rPr lang="en-US" dirty="0" smtClean="0"/>
              <a:t> has begun the development of an NTU turbidity product, a </a:t>
            </a:r>
            <a:r>
              <a:rPr lang="en-US" dirty="0" err="1" smtClean="0"/>
              <a:t>Secchi</a:t>
            </a:r>
            <a:r>
              <a:rPr lang="en-US" dirty="0" smtClean="0"/>
              <a:t> disk depth product, a diffuse attenuation coefficient product, and a surface reflectance product. Absorption and scattering information will also be included where appropriate for added value and product comparability. The product will be done at three resolutions – 1 km, 300 m and 100 m. The product will be coherent globally at the 1 km level, continent or country level at 300m and regional “zoom-in” at the ≤100 m level. </a:t>
            </a:r>
          </a:p>
          <a:p>
            <a:endParaRPr lang="en-US" dirty="0" smtClean="0"/>
          </a:p>
          <a:p>
            <a:r>
              <a:rPr lang="en-US" u="sng" dirty="0" smtClean="0"/>
              <a:t>Work package 4:</a:t>
            </a:r>
            <a:r>
              <a:rPr lang="en-US" dirty="0" smtClean="0"/>
              <a:t> </a:t>
            </a:r>
            <a:r>
              <a:rPr lang="en-US" dirty="0" err="1" smtClean="0"/>
              <a:t>AquaWatch</a:t>
            </a:r>
            <a:r>
              <a:rPr lang="en-US" dirty="0" smtClean="0"/>
              <a:t> is currently producing a booklet highlighting the functionality of prototype projects that products that include in situ data, remote sensing data and modeling. The booklet will be used to educate potential end users about available functionality and spur interest and funding for the development of new </a:t>
            </a:r>
            <a:r>
              <a:rPr lang="en-US" dirty="0" err="1" smtClean="0"/>
              <a:t>AquaWatch</a:t>
            </a:r>
            <a:r>
              <a:rPr lang="en-US" dirty="0" smtClean="0"/>
              <a:t> prototype projects. </a:t>
            </a:r>
          </a:p>
          <a:p>
            <a:endParaRPr lang="en-US" dirty="0" smtClean="0"/>
          </a:p>
          <a:p>
            <a:endParaRPr lang="en-US" dirty="0">
              <a:latin typeface="+mj-lt"/>
            </a:endParaRPr>
          </a:p>
          <a:p>
            <a:endParaRPr lang="en-US" dirty="0">
              <a:latin typeface="+mj-lt"/>
            </a:endParaRPr>
          </a:p>
        </p:txBody>
      </p:sp>
      <p:sp>
        <p:nvSpPr>
          <p:cNvPr id="3" name="Slide Number Placeholder 2"/>
          <p:cNvSpPr>
            <a:spLocks noGrp="1"/>
          </p:cNvSpPr>
          <p:nvPr>
            <p:ph type="sldNum" sz="quarter" idx="2"/>
          </p:nvPr>
        </p:nvSpPr>
        <p:spPr/>
        <p:txBody>
          <a:bodyPr/>
          <a:lstStyle/>
          <a:p>
            <a:pPr lvl="0"/>
            <a:fld id="{86CB4B4D-7CA3-9044-876B-883B54F8677D}" type="slidenum">
              <a:rPr lang="uk-UA" smtClean="0"/>
              <a:pPr lvl="0"/>
              <a:t>6</a:t>
            </a:fld>
            <a:endParaRPr lang="uk-UA"/>
          </a:p>
        </p:txBody>
      </p:sp>
      <p:sp>
        <p:nvSpPr>
          <p:cNvPr id="5" name="Title 3"/>
          <p:cNvSpPr txBox="1">
            <a:spLocks/>
          </p:cNvSpPr>
          <p:nvPr/>
        </p:nvSpPr>
        <p:spPr>
          <a:xfrm>
            <a:off x="1981200" y="365125"/>
            <a:ext cx="6534150" cy="625475"/>
          </a:xfrm>
          <a:prstGeom prst="rect">
            <a:avLst/>
          </a:prstGeom>
        </p:spPr>
        <p:txBody>
          <a:bodyPr/>
          <a:lst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algn="l" defTabSz="914400"/>
            <a:r>
              <a:rPr lang="en-US" b="1" dirty="0" smtClean="0"/>
              <a:t>Current Activities</a:t>
            </a:r>
            <a:endParaRPr lang="en-US" dirty="0"/>
          </a:p>
        </p:txBody>
      </p:sp>
    </p:spTree>
    <p:extLst>
      <p:ext uri="{BB962C8B-B14F-4D97-AF65-F5344CB8AC3E}">
        <p14:creationId xmlns:p14="http://schemas.microsoft.com/office/powerpoint/2010/main" xmlns="" val="1974323787"/>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457200" y="1219200"/>
            <a:ext cx="8153400" cy="4724400"/>
          </a:xfrm>
        </p:spPr>
        <p:txBody>
          <a:bodyPr/>
          <a:lstStyle/>
          <a:p>
            <a:pPr>
              <a:buNone/>
            </a:pPr>
            <a:r>
              <a:rPr lang="en-US" b="1" dirty="0" smtClean="0"/>
              <a:t>Near term </a:t>
            </a:r>
            <a:endParaRPr lang="en-US" b="1" dirty="0" smtClean="0"/>
          </a:p>
          <a:p>
            <a:r>
              <a:rPr lang="en-US" dirty="0" smtClean="0"/>
              <a:t>Launch new website </a:t>
            </a:r>
          </a:p>
          <a:p>
            <a:r>
              <a:rPr lang="en-US" dirty="0" smtClean="0"/>
              <a:t>Submit Implementation Plan to GEO for </a:t>
            </a:r>
            <a:r>
              <a:rPr lang="en-US" dirty="0" err="1" smtClean="0"/>
              <a:t>AquaWatch</a:t>
            </a:r>
            <a:r>
              <a:rPr lang="en-US" dirty="0" smtClean="0"/>
              <a:t> to be an </a:t>
            </a:r>
            <a:r>
              <a:rPr lang="en-US" i="1" dirty="0" smtClean="0"/>
              <a:t>Initiative </a:t>
            </a:r>
            <a:r>
              <a:rPr lang="en-US" dirty="0" smtClean="0"/>
              <a:t>in the GEO Work </a:t>
            </a:r>
            <a:r>
              <a:rPr lang="en-US" dirty="0" err="1" smtClean="0"/>
              <a:t>Programme</a:t>
            </a:r>
            <a:r>
              <a:rPr lang="en-US" dirty="0" smtClean="0"/>
              <a:t> </a:t>
            </a:r>
            <a:endParaRPr lang="en-US" dirty="0" smtClean="0"/>
          </a:p>
          <a:p>
            <a:r>
              <a:rPr lang="en-US" dirty="0" smtClean="0"/>
              <a:t>Publish booklet and continue work on </a:t>
            </a:r>
            <a:r>
              <a:rPr lang="en-US" dirty="0" err="1" smtClean="0"/>
              <a:t>turibidy</a:t>
            </a:r>
            <a:r>
              <a:rPr lang="en-US" dirty="0" smtClean="0"/>
              <a:t>/SDD product suite </a:t>
            </a:r>
            <a:endParaRPr lang="en-US" dirty="0" smtClean="0"/>
          </a:p>
          <a:p>
            <a:endParaRPr lang="en-US" sz="1200" dirty="0" smtClean="0"/>
          </a:p>
          <a:p>
            <a:pPr>
              <a:buNone/>
            </a:pPr>
            <a:r>
              <a:rPr lang="en-US" b="1" dirty="0" smtClean="0"/>
              <a:t>2017 – 2019</a:t>
            </a:r>
          </a:p>
          <a:p>
            <a:r>
              <a:rPr lang="en-US" dirty="0" smtClean="0"/>
              <a:t>Support and </a:t>
            </a:r>
            <a:r>
              <a:rPr lang="en-US" dirty="0" smtClean="0"/>
              <a:t>collaborate with other GEO groups on water quality project needs (GEOGLOWS, EO4SDGS, GEO Blue Planet, GEO Wetlands, GEO BON, Regional GEO groups)  </a:t>
            </a:r>
          </a:p>
          <a:p>
            <a:r>
              <a:rPr lang="en-US" dirty="0" smtClean="0"/>
              <a:t>Continue to </a:t>
            </a:r>
            <a:r>
              <a:rPr lang="en-US" dirty="0" smtClean="0"/>
              <a:t>build on work package 3 and 4, initiate 5 and 6 </a:t>
            </a:r>
          </a:p>
          <a:p>
            <a:r>
              <a:rPr lang="en-US" dirty="0" smtClean="0"/>
              <a:t>Populate formal Steering Committee and build </a:t>
            </a:r>
            <a:r>
              <a:rPr lang="en-US" dirty="0" smtClean="0"/>
              <a:t>Working Groups</a:t>
            </a:r>
            <a:endParaRPr lang="en-US" dirty="0" smtClean="0"/>
          </a:p>
          <a:p>
            <a:r>
              <a:rPr lang="en-US" dirty="0" smtClean="0"/>
              <a:t>Work </a:t>
            </a:r>
            <a:r>
              <a:rPr lang="en-US" dirty="0" smtClean="0"/>
              <a:t>to increase engagement and begin capacity building activities </a:t>
            </a:r>
          </a:p>
          <a:p>
            <a:endParaRPr lang="en-US" dirty="0" smtClean="0"/>
          </a:p>
          <a:p>
            <a:endParaRPr lang="en-US" dirty="0" smtClean="0"/>
          </a:p>
          <a:p>
            <a:endParaRPr lang="en-US" dirty="0">
              <a:latin typeface="+mj-lt"/>
            </a:endParaRPr>
          </a:p>
          <a:p>
            <a:endParaRPr lang="en-US" dirty="0">
              <a:latin typeface="+mj-lt"/>
            </a:endParaRPr>
          </a:p>
        </p:txBody>
      </p:sp>
      <p:sp>
        <p:nvSpPr>
          <p:cNvPr id="3" name="Slide Number Placeholder 2"/>
          <p:cNvSpPr>
            <a:spLocks noGrp="1"/>
          </p:cNvSpPr>
          <p:nvPr>
            <p:ph type="sldNum" sz="quarter" idx="2"/>
          </p:nvPr>
        </p:nvSpPr>
        <p:spPr/>
        <p:txBody>
          <a:bodyPr/>
          <a:lstStyle/>
          <a:p>
            <a:pPr lvl="0"/>
            <a:fld id="{86CB4B4D-7CA3-9044-876B-883B54F8677D}" type="slidenum">
              <a:rPr lang="uk-UA" smtClean="0"/>
              <a:pPr lvl="0"/>
              <a:t>7</a:t>
            </a:fld>
            <a:endParaRPr lang="uk-UA"/>
          </a:p>
        </p:txBody>
      </p:sp>
      <p:sp>
        <p:nvSpPr>
          <p:cNvPr id="5" name="Title 3"/>
          <p:cNvSpPr txBox="1">
            <a:spLocks/>
          </p:cNvSpPr>
          <p:nvPr/>
        </p:nvSpPr>
        <p:spPr>
          <a:xfrm>
            <a:off x="1828800" y="228600"/>
            <a:ext cx="6534150" cy="625475"/>
          </a:xfrm>
          <a:prstGeom prst="rect">
            <a:avLst/>
          </a:prstGeom>
        </p:spPr>
        <p:txBody>
          <a:bodyPr/>
          <a:lst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algn="l" defTabSz="914400"/>
            <a:r>
              <a:rPr lang="en-US" b="1" dirty="0" smtClean="0"/>
              <a:t>Near term &amp; Future Activities</a:t>
            </a:r>
            <a:endParaRPr lang="en-US" dirty="0"/>
          </a:p>
        </p:txBody>
      </p:sp>
    </p:spTree>
    <p:extLst>
      <p:ext uri="{BB962C8B-B14F-4D97-AF65-F5344CB8AC3E}">
        <p14:creationId xmlns:p14="http://schemas.microsoft.com/office/powerpoint/2010/main" xmlns="" val="1974323787"/>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457200" y="1219200"/>
            <a:ext cx="8153400" cy="4724400"/>
          </a:xfrm>
        </p:spPr>
        <p:txBody>
          <a:bodyPr/>
          <a:lstStyle/>
          <a:p>
            <a:pPr marL="0" indent="0">
              <a:buNone/>
            </a:pPr>
            <a:r>
              <a:rPr lang="en-US" b="1" dirty="0" smtClean="0">
                <a:latin typeface="Helvetica (Headings)"/>
              </a:rPr>
              <a:t>Linkages</a:t>
            </a:r>
            <a:endParaRPr lang="en-US" b="1" dirty="0">
              <a:latin typeface="Helvetica (Headings)"/>
            </a:endParaRPr>
          </a:p>
          <a:p>
            <a:r>
              <a:rPr lang="en-US" dirty="0" smtClean="0">
                <a:latin typeface="Helvetica (Headings)"/>
                <a:cs typeface="Times New Roman"/>
              </a:rPr>
              <a:t>CEOS has representation in GEO </a:t>
            </a:r>
            <a:r>
              <a:rPr lang="en-US" dirty="0" err="1" smtClean="0">
                <a:latin typeface="Helvetica (Headings)"/>
                <a:cs typeface="Times New Roman"/>
              </a:rPr>
              <a:t>AquaWatch</a:t>
            </a:r>
            <a:r>
              <a:rPr lang="en-US" dirty="0" smtClean="0">
                <a:latin typeface="Helvetica (Headings)"/>
                <a:cs typeface="Times New Roman"/>
              </a:rPr>
              <a:t> management and working groups</a:t>
            </a:r>
          </a:p>
          <a:p>
            <a:r>
              <a:rPr lang="en-US" dirty="0" smtClean="0">
                <a:latin typeface="Helvetica (Headings)"/>
                <a:cs typeface="Times New Roman"/>
              </a:rPr>
              <a:t>The </a:t>
            </a:r>
            <a:r>
              <a:rPr lang="en-US" dirty="0" smtClean="0">
                <a:latin typeface="Helvetica (Headings)"/>
                <a:cs typeface="Times New Roman"/>
              </a:rPr>
              <a:t>work of the CEOS Virtual Constellations (especially the Ocean Color Radiometry Virtual Constellation, OCR-VC) and </a:t>
            </a:r>
            <a:r>
              <a:rPr lang="en-US" dirty="0" smtClean="0">
                <a:latin typeface="Helvetica (Headings)"/>
                <a:cs typeface="Times New Roman"/>
              </a:rPr>
              <a:t>Working Groups </a:t>
            </a:r>
            <a:r>
              <a:rPr lang="en-US" dirty="0" smtClean="0">
                <a:latin typeface="Helvetica (Headings)"/>
                <a:cs typeface="Times New Roman"/>
              </a:rPr>
              <a:t>has and will continue to support the work of </a:t>
            </a:r>
            <a:r>
              <a:rPr lang="en-US" dirty="0" err="1" smtClean="0">
                <a:latin typeface="Helvetica (Headings)"/>
                <a:cs typeface="Times New Roman"/>
              </a:rPr>
              <a:t>AquaWatch</a:t>
            </a:r>
            <a:r>
              <a:rPr lang="en-US" dirty="0" smtClean="0">
                <a:latin typeface="Helvetica (Headings)"/>
                <a:cs typeface="Times New Roman"/>
              </a:rPr>
              <a:t> </a:t>
            </a:r>
          </a:p>
          <a:p>
            <a:r>
              <a:rPr lang="en-US" dirty="0" smtClean="0">
                <a:latin typeface="Helvetica (Headings)"/>
                <a:cs typeface="Times New Roman"/>
              </a:rPr>
              <a:t>CEOS </a:t>
            </a:r>
            <a:r>
              <a:rPr lang="en-US" dirty="0" smtClean="0">
                <a:latin typeface="Helvetica (Headings)"/>
                <a:cs typeface="Times New Roman"/>
              </a:rPr>
              <a:t>tools and services, including the CEOS Water Portal, will likely be utilized and integrated into future </a:t>
            </a:r>
            <a:r>
              <a:rPr lang="en-US" dirty="0" err="1" smtClean="0">
                <a:latin typeface="Helvetica (Headings)"/>
                <a:cs typeface="Times New Roman"/>
              </a:rPr>
              <a:t>AquaWatch</a:t>
            </a:r>
            <a:r>
              <a:rPr lang="en-US" dirty="0" smtClean="0">
                <a:latin typeface="Helvetica (Headings)"/>
                <a:cs typeface="Times New Roman"/>
              </a:rPr>
              <a:t> products </a:t>
            </a:r>
          </a:p>
          <a:p>
            <a:endParaRPr lang="en-US" dirty="0" smtClean="0">
              <a:latin typeface="Helvetica (Headings)"/>
              <a:cs typeface="Times New Roman"/>
            </a:endParaRPr>
          </a:p>
          <a:p>
            <a:pPr>
              <a:buNone/>
            </a:pPr>
            <a:r>
              <a:rPr lang="en-US" b="1" dirty="0" smtClean="0">
                <a:latin typeface="Helvetica (Headings)"/>
              </a:rPr>
              <a:t>Moving Forward</a:t>
            </a:r>
            <a:endParaRPr lang="en-US" b="1" dirty="0" smtClean="0">
              <a:latin typeface="Helvetica (Headings)"/>
            </a:endParaRPr>
          </a:p>
          <a:p>
            <a:r>
              <a:rPr lang="en-US" dirty="0" smtClean="0">
                <a:latin typeface="Helvetica (Headings)"/>
                <a:cs typeface="Times New Roman"/>
              </a:rPr>
              <a:t>Increased participation of CEOS in GEO </a:t>
            </a:r>
            <a:r>
              <a:rPr lang="en-US" dirty="0" err="1" smtClean="0">
                <a:latin typeface="Helvetica (Headings)"/>
                <a:cs typeface="Times New Roman"/>
              </a:rPr>
              <a:t>AquaWatch</a:t>
            </a:r>
            <a:r>
              <a:rPr lang="en-US" dirty="0" smtClean="0">
                <a:latin typeface="Helvetica (Headings)"/>
                <a:cs typeface="Times New Roman"/>
              </a:rPr>
              <a:t> Working </a:t>
            </a:r>
            <a:r>
              <a:rPr lang="en-US" dirty="0" smtClean="0">
                <a:latin typeface="Helvetica (Headings)"/>
                <a:cs typeface="Times New Roman"/>
              </a:rPr>
              <a:t>G</a:t>
            </a:r>
            <a:r>
              <a:rPr lang="en-US" dirty="0" smtClean="0">
                <a:latin typeface="Helvetica (Headings)"/>
                <a:cs typeface="Times New Roman"/>
              </a:rPr>
              <a:t>roups</a:t>
            </a:r>
          </a:p>
          <a:p>
            <a:r>
              <a:rPr lang="en-US" dirty="0" smtClean="0">
                <a:latin typeface="Helvetica (Headings)"/>
                <a:cs typeface="Times New Roman"/>
              </a:rPr>
              <a:t>CEOS representation in the GEO </a:t>
            </a:r>
            <a:r>
              <a:rPr lang="en-US" dirty="0" err="1" smtClean="0">
                <a:latin typeface="Helvetica (Headings)"/>
                <a:cs typeface="Times New Roman"/>
              </a:rPr>
              <a:t>AquaWatch</a:t>
            </a:r>
            <a:r>
              <a:rPr lang="en-US" dirty="0" smtClean="0">
                <a:latin typeface="Helvetica (Headings)"/>
                <a:cs typeface="Times New Roman"/>
              </a:rPr>
              <a:t> Steering Committee </a:t>
            </a:r>
          </a:p>
          <a:p>
            <a:r>
              <a:rPr lang="en-US" dirty="0" smtClean="0">
                <a:latin typeface="Helvetica (Headings)"/>
                <a:cs typeface="Times New Roman"/>
              </a:rPr>
              <a:t>Continued support of GEO </a:t>
            </a:r>
            <a:r>
              <a:rPr lang="en-US" dirty="0" err="1" smtClean="0">
                <a:latin typeface="Helvetica (Headings)"/>
                <a:cs typeface="Times New Roman"/>
              </a:rPr>
              <a:t>AquaWatch</a:t>
            </a:r>
            <a:r>
              <a:rPr lang="en-US" dirty="0" smtClean="0">
                <a:latin typeface="Helvetica (Headings)"/>
                <a:cs typeface="Times New Roman"/>
              </a:rPr>
              <a:t> activities</a:t>
            </a:r>
          </a:p>
          <a:p>
            <a:endParaRPr lang="en-US" sz="1600" dirty="0">
              <a:latin typeface="+mj-lt"/>
            </a:endParaRPr>
          </a:p>
          <a:p>
            <a:endParaRPr lang="en-US" dirty="0">
              <a:latin typeface="+mj-lt"/>
            </a:endParaRPr>
          </a:p>
          <a:p>
            <a:endParaRPr lang="en-US" dirty="0">
              <a:latin typeface="+mj-lt"/>
            </a:endParaRPr>
          </a:p>
        </p:txBody>
      </p:sp>
      <p:sp>
        <p:nvSpPr>
          <p:cNvPr id="3" name="Slide Number Placeholder 2"/>
          <p:cNvSpPr>
            <a:spLocks noGrp="1"/>
          </p:cNvSpPr>
          <p:nvPr>
            <p:ph type="sldNum" sz="quarter" idx="2"/>
          </p:nvPr>
        </p:nvSpPr>
        <p:spPr/>
        <p:txBody>
          <a:bodyPr/>
          <a:lstStyle/>
          <a:p>
            <a:pPr lvl="0"/>
            <a:fld id="{86CB4B4D-7CA3-9044-876B-883B54F8677D}" type="slidenum">
              <a:rPr lang="uk-UA" smtClean="0"/>
              <a:pPr lvl="0"/>
              <a:t>8</a:t>
            </a:fld>
            <a:endParaRPr lang="uk-UA"/>
          </a:p>
        </p:txBody>
      </p:sp>
      <p:sp>
        <p:nvSpPr>
          <p:cNvPr id="5" name="Title 3"/>
          <p:cNvSpPr txBox="1">
            <a:spLocks/>
          </p:cNvSpPr>
          <p:nvPr/>
        </p:nvSpPr>
        <p:spPr>
          <a:xfrm>
            <a:off x="1981200" y="365125"/>
            <a:ext cx="6534150" cy="625475"/>
          </a:xfrm>
          <a:prstGeom prst="rect">
            <a:avLst/>
          </a:prstGeom>
        </p:spPr>
        <p:txBody>
          <a:bodyPr/>
          <a:lst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algn="l" defTabSz="914400"/>
            <a:r>
              <a:rPr lang="en-US" b="1" dirty="0" err="1" smtClean="0"/>
              <a:t>AquaWatch</a:t>
            </a:r>
            <a:r>
              <a:rPr lang="en-US" b="1" dirty="0" smtClean="0"/>
              <a:t> and CEOS</a:t>
            </a:r>
            <a:endParaRPr lang="en-US" dirty="0"/>
          </a:p>
        </p:txBody>
      </p:sp>
    </p:spTree>
    <p:extLst>
      <p:ext uri="{BB962C8B-B14F-4D97-AF65-F5344CB8AC3E}">
        <p14:creationId xmlns:p14="http://schemas.microsoft.com/office/powerpoint/2010/main" xmlns="" val="1974323787"/>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9</a:t>
            </a:fld>
            <a:endParaRPr lang="uk-UA" dirty="0"/>
          </a:p>
        </p:txBody>
      </p:sp>
      <p:sp>
        <p:nvSpPr>
          <p:cNvPr id="4" name="Title 3"/>
          <p:cNvSpPr>
            <a:spLocks noGrp="1"/>
          </p:cNvSpPr>
          <p:nvPr>
            <p:ph type="title" idx="4294967295"/>
          </p:nvPr>
        </p:nvSpPr>
        <p:spPr>
          <a:xfrm>
            <a:off x="1981200" y="365125"/>
            <a:ext cx="6534150" cy="625475"/>
          </a:xfrm>
          <a:prstGeom prst="rect">
            <a:avLst/>
          </a:prstGeom>
        </p:spPr>
        <p:txBody>
          <a:bodyPr/>
          <a:lstStyle/>
          <a:p>
            <a:pPr algn="l"/>
            <a:r>
              <a:rPr lang="en-US" dirty="0" smtClean="0"/>
              <a:t>Questions?</a:t>
            </a:r>
            <a:endParaRPr lang="en-US" dirty="0"/>
          </a:p>
        </p:txBody>
      </p:sp>
      <p:pic>
        <p:nvPicPr>
          <p:cNvPr id="7" name="Picture 6" descr="AquaWatch_LOGO.png"/>
          <p:cNvPicPr>
            <a:picLocks noChangeAspect="1"/>
          </p:cNvPicPr>
          <p:nvPr/>
        </p:nvPicPr>
        <p:blipFill>
          <a:blip r:embed="rId2" cstate="print"/>
          <a:stretch>
            <a:fillRect/>
          </a:stretch>
        </p:blipFill>
        <p:spPr>
          <a:xfrm>
            <a:off x="1465991" y="2286000"/>
            <a:ext cx="6212017" cy="1753285"/>
          </a:xfrm>
          <a:prstGeom prst="rect">
            <a:avLst/>
          </a:prstGeom>
        </p:spPr>
      </p:pic>
    </p:spTree>
    <p:extLst>
      <p:ext uri="{BB962C8B-B14F-4D97-AF65-F5344CB8AC3E}">
        <p14:creationId xmlns:p14="http://schemas.microsoft.com/office/powerpoint/2010/main" xmlns="" val="294138093"/>
      </p:ext>
    </p:extLst>
  </p:cSld>
  <p:clrMapOvr>
    <a:masterClrMapping/>
  </p:clrMapOvr>
  <p:transition spd="med"/>
</p:sld>
</file>

<file path=ppt/theme/theme1.xml><?xml version="1.0" encoding="utf-8"?>
<a:theme xmlns:a="http://schemas.openxmlformats.org/drawingml/2006/main" name="Defaul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FF9A00"/>
      </a:accent1>
      <a:accent2>
        <a:srgbClr val="9F2D20"/>
      </a:accent2>
      <a:accent3>
        <a:srgbClr val="8F8F8F"/>
      </a:accent3>
      <a:accent4>
        <a:srgbClr val="001E59"/>
      </a:accent4>
      <a:accent5>
        <a:srgbClr val="FFCAAA"/>
      </a:accent5>
      <a:accent6>
        <a:srgbClr val="90281C"/>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9383</TotalTime>
  <Words>661</Words>
  <Application>Microsoft Office PowerPoint</Application>
  <PresentationFormat>On-screen Show (4:3)</PresentationFormat>
  <Paragraphs>76</Paragraphs>
  <Slides>9</Slides>
  <Notes>6</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Default</vt:lpstr>
      <vt:lpstr>GEO AquaWatch Update</vt:lpstr>
      <vt:lpstr>Slide 2</vt:lpstr>
      <vt:lpstr>Slide 3</vt:lpstr>
      <vt:lpstr>Slide 4</vt:lpstr>
      <vt:lpstr>Slide 5</vt:lpstr>
      <vt:lpstr>Slide 6</vt:lpstr>
      <vt:lpstr>Slide 7</vt:lpstr>
      <vt:lpstr>Slide 8</vt:lpstr>
      <vt:lpstr>Questions?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dc:title>
  <dc:creator>Brian R. Williams</dc:creator>
  <cp:lastModifiedBy>Emily Smail</cp:lastModifiedBy>
  <cp:revision>195</cp:revision>
  <dcterms:modified xsi:type="dcterms:W3CDTF">2017-04-21T21:45:30Z</dcterms:modified>
</cp:coreProperties>
</file>