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1" r:id="rId4"/>
    <p:sldId id="292" r:id="rId5"/>
    <p:sldId id="293" r:id="rId6"/>
    <p:sldId id="290" r:id="rId7"/>
    <p:sldId id="298" r:id="rId8"/>
    <p:sldId id="283" r:id="rId9"/>
    <p:sldId id="291" r:id="rId10"/>
    <p:sldId id="284" r:id="rId11"/>
    <p:sldId id="297" r:id="rId12"/>
    <p:sldId id="282" r:id="rId13"/>
    <p:sldId id="296" r:id="rId14"/>
    <p:sldId id="285" r:id="rId15"/>
    <p:sldId id="286" r:id="rId16"/>
    <p:sldId id="287" r:id="rId17"/>
    <p:sldId id="295" r:id="rId18"/>
    <p:sldId id="294" r:id="rId19"/>
  </p:sldIdLst>
  <p:sldSz cx="9144000" cy="6858000" type="screen4x3"/>
  <p:notesSz cx="7010400" cy="9296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/>
    <p:restoredTop sz="93312"/>
  </p:normalViewPr>
  <p:slideViewPr>
    <p:cSldViewPr>
      <p:cViewPr varScale="1">
        <p:scale>
          <a:sx n="70" d="100"/>
          <a:sy n="70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7T15:07:48.301" idx="1">
    <p:pos x="10" y="10"/>
    <p:text>3 for Asia, 1 for Africa for the time being, and 1 for South / Latin 
not enough for South America
not enough for Africa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83230-CA58-4E76-8DB7-5EBAFE4E98A6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C987D3-FD70-4071-A3A9-C4D772306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5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56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69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78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20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4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69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9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hape 6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10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22370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hape 6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10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5045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hape 6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10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83284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hape 6"/>
          <p:cNvSpPr txBox="1">
            <a:spLocks/>
          </p:cNvSpPr>
          <p:nvPr userDrawn="1"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10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9495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688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>
                <a:solidFill>
                  <a:srgbClr val="1F497D"/>
                </a:solidFill>
              </a:rPr>
              <a:pPr defTabSz="914400"/>
              <a:t>‹#›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rgbClr val="1F497D"/>
                </a:solidFill>
                <a:latin typeface="Helvetica"/>
                <a:ea typeface="+mj-ea"/>
                <a:cs typeface="Proxima Nova Regular"/>
                <a:sym typeface="Proxima Nova Regular"/>
              </a:rPr>
              <a:t>SIT-31, ESRIN, 19-20 </a:t>
            </a:r>
            <a:r>
              <a:rPr lang="en-AU" sz="1100" i="1" smtClean="0">
                <a:solidFill>
                  <a:srgbClr val="1F497D"/>
                </a:solidFill>
                <a:latin typeface="Helvetica"/>
                <a:ea typeface="+mj-ea"/>
                <a:cs typeface="Proxima Nova Regular"/>
                <a:sym typeface="Proxima Nova Regular"/>
              </a:rPr>
              <a:t>Apr 2016</a:t>
            </a:r>
            <a:endParaRPr sz="1100" i="1" dirty="0">
              <a:solidFill>
                <a:srgbClr val="1F497D"/>
              </a:solidFill>
              <a:latin typeface="Helvetic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1815358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02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02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96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euters.com/article/us-technology-satellites-humanitarian-idUSKBN1661K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ourwork/workinggroups/disasters/geo-darm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057400" y="15240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UN-WCDRR</a:t>
            </a:r>
            <a:br>
              <a:rPr lang="en-US" sz="4400" dirty="0">
                <a:solidFill>
                  <a:schemeClr val="bg1"/>
                </a:solidFill>
                <a:latin typeface="+mj-lt"/>
              </a:rPr>
            </a:b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Process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Update and CEOS Way Forward </a:t>
            </a:r>
            <a:endParaRPr sz="4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I.Petiteville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(ESA, CEOS WGDisasters)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itchFamily="34" charset="0"/>
              </a:rPr>
              <a:t>a Steering Committee </a:t>
            </a:r>
            <a:endParaRPr lang="en-US" sz="2400" b="1" u="sng" dirty="0" smtClean="0">
              <a:latin typeface="Arial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</a:rPr>
              <a:t>H</a:t>
            </a:r>
            <a:r>
              <a:rPr lang="en-US" sz="2400" dirty="0" smtClean="0">
                <a:latin typeface="Arial" pitchFamily="34" charset="0"/>
              </a:rPr>
              <a:t>igh </a:t>
            </a:r>
            <a:r>
              <a:rPr lang="en-US" sz="2400" dirty="0">
                <a:latin typeface="Arial" pitchFamily="34" charset="0"/>
              </a:rPr>
              <a:t>level </a:t>
            </a:r>
            <a:r>
              <a:rPr lang="en-US" sz="2400" dirty="0" smtClean="0">
                <a:latin typeface="Arial" pitchFamily="34" charset="0"/>
              </a:rPr>
              <a:t>persons, </a:t>
            </a:r>
            <a:r>
              <a:rPr lang="en-US" sz="2400" dirty="0">
                <a:latin typeface="Arial" pitchFamily="34" charset="0"/>
              </a:rPr>
              <a:t>representing International </a:t>
            </a:r>
            <a:r>
              <a:rPr lang="en-US" sz="2400" dirty="0" err="1">
                <a:latin typeface="Arial" pitchFamily="34" charset="0"/>
              </a:rPr>
              <a:t>Organisations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</a:rPr>
              <a:t>Financial Institutions, end-User </a:t>
            </a:r>
            <a:r>
              <a:rPr lang="en-US" sz="2400" dirty="0">
                <a:latin typeface="Arial" pitchFamily="34" charset="0"/>
              </a:rPr>
              <a:t>Communities, Scientific communities, National Disaster Management Agencies, National Resource Management Agencies, </a:t>
            </a:r>
            <a:r>
              <a:rPr lang="en-US" sz="2400" dirty="0" smtClean="0">
                <a:latin typeface="Arial" pitchFamily="34" charset="0"/>
              </a:rPr>
              <a:t>…</a:t>
            </a:r>
            <a:r>
              <a:rPr lang="en-US" sz="2400" b="1" dirty="0" smtClean="0">
                <a:latin typeface="Arial" pitchFamily="34" charset="0"/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All continents represented.</a:t>
            </a:r>
            <a:endParaRPr lang="en-US" sz="2400" dirty="0">
              <a:latin typeface="Arial" pitchFamily="34" charset="0"/>
            </a:endParaRPr>
          </a:p>
          <a:p>
            <a:pPr>
              <a:buFontTx/>
              <a:buChar char="-"/>
            </a:pPr>
            <a:endParaRPr lang="en-US" sz="1000" b="1" dirty="0">
              <a:latin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itchFamily="34" charset="0"/>
              </a:rPr>
              <a:t>a Technical Committee.</a:t>
            </a:r>
          </a:p>
          <a:p>
            <a:pPr>
              <a:buFontTx/>
              <a:buChar char="-"/>
            </a:pPr>
            <a:endParaRPr lang="en-US" sz="2400" b="1" dirty="0">
              <a:latin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itchFamily="34" charset="0"/>
              </a:rPr>
              <a:t>Project </a:t>
            </a:r>
            <a:r>
              <a:rPr lang="en-US" sz="2400" b="1" u="sng" dirty="0" smtClean="0">
                <a:latin typeface="Arial" pitchFamily="34" charset="0"/>
              </a:rPr>
              <a:t>teams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similar to CEOS Pilot teams: one per project. To be set up at end of Concept phase</a:t>
            </a:r>
            <a:endParaRPr lang="en-US" sz="2400" dirty="0">
              <a:latin typeface="Arial" pitchFamily="34" charset="0"/>
            </a:endParaRPr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GEO-DARMA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sz="32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783995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9144000" cy="4953000"/>
          </a:xfrm>
        </p:spPr>
        <p:txBody>
          <a:bodyPr/>
          <a:lstStyle/>
          <a:p>
            <a:r>
              <a:rPr lang="en-GB" b="1" dirty="0" smtClean="0"/>
              <a:t>GEO-DARMA in GEO 2017-2019 WP; endorsed at 2016 GEO Plenary</a:t>
            </a:r>
          </a:p>
          <a:p>
            <a:endParaRPr lang="en-GB" sz="1000" dirty="0"/>
          </a:p>
          <a:p>
            <a:r>
              <a:rPr lang="en-GB" b="1" dirty="0"/>
              <a:t>Steering committee </a:t>
            </a:r>
            <a:r>
              <a:rPr lang="en-GB" b="1" dirty="0" smtClean="0"/>
              <a:t>being assembled with </a:t>
            </a:r>
            <a:r>
              <a:rPr lang="en-GB" b="1" dirty="0"/>
              <a:t>major </a:t>
            </a:r>
            <a:r>
              <a:rPr lang="en-GB" b="1" dirty="0" smtClean="0"/>
              <a:t>stakeholders: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e.g. </a:t>
            </a:r>
            <a:r>
              <a:rPr lang="en-GB" b="1" dirty="0" smtClean="0"/>
              <a:t>GFDRR</a:t>
            </a:r>
            <a:r>
              <a:rPr lang="en-GB" dirty="0" smtClean="0"/>
              <a:t> </a:t>
            </a:r>
            <a:r>
              <a:rPr lang="en-GB" sz="1800" i="1" dirty="0"/>
              <a:t>(Global Facility for DRR </a:t>
            </a:r>
            <a:r>
              <a:rPr lang="en-GB" sz="1800" i="1" dirty="0" smtClean="0"/>
              <a:t>; lead </a:t>
            </a:r>
            <a:r>
              <a:rPr lang="en-GB" sz="1800" i="1" dirty="0"/>
              <a:t>by WB</a:t>
            </a:r>
            <a:r>
              <a:rPr lang="en-GB" sz="1800" i="1" dirty="0" smtClean="0"/>
              <a:t>) </a:t>
            </a:r>
            <a:r>
              <a:rPr lang="en-GB" dirty="0" smtClean="0"/>
              <a:t>or </a:t>
            </a:r>
            <a:r>
              <a:rPr lang="en-GB" b="1" dirty="0" smtClean="0"/>
              <a:t>UNESCAP</a:t>
            </a:r>
            <a:r>
              <a:rPr lang="en-GB" dirty="0" smtClean="0"/>
              <a:t> </a:t>
            </a:r>
            <a:r>
              <a:rPr lang="en-GB" sz="1800" i="1" dirty="0"/>
              <a:t>(UN </a:t>
            </a:r>
            <a:r>
              <a:rPr lang="en-US" sz="1800" i="1" dirty="0"/>
              <a:t>Economic and Social Commission for Asia and the Pacific)</a:t>
            </a:r>
            <a:r>
              <a:rPr lang="en-US" dirty="0" smtClean="0"/>
              <a:t> </a:t>
            </a:r>
            <a:endParaRPr lang="en-GB" dirty="0" smtClean="0"/>
          </a:p>
          <a:p>
            <a:pPr lvl="1"/>
            <a:r>
              <a:rPr lang="en-GB" dirty="0" smtClean="0"/>
              <a:t>10% of WB’s annual budget is allocated to disaster management</a:t>
            </a:r>
          </a:p>
          <a:p>
            <a:pPr lvl="1"/>
            <a:r>
              <a:rPr lang="en-GB" dirty="0" smtClean="0"/>
              <a:t>GFDRR </a:t>
            </a:r>
            <a:r>
              <a:rPr lang="en-GB" dirty="0"/>
              <a:t>already </a:t>
            </a:r>
            <a:r>
              <a:rPr lang="en-GB" dirty="0" smtClean="0"/>
              <a:t>cooperates with CEOS WGDisasters in </a:t>
            </a:r>
            <a:r>
              <a:rPr lang="en-GB" dirty="0"/>
              <a:t>RO </a:t>
            </a:r>
            <a:endParaRPr lang="en-GB" dirty="0" smtClean="0"/>
          </a:p>
          <a:p>
            <a:pPr lvl="1"/>
            <a:r>
              <a:rPr lang="en-GB" dirty="0" smtClean="0"/>
              <a:t>8 members confirmed so far (out of 12 expected)</a:t>
            </a:r>
          </a:p>
          <a:p>
            <a:pPr lvl="1"/>
            <a:r>
              <a:rPr lang="en-GB" dirty="0" smtClean="0"/>
              <a:t>Related to the Future Partnerships with Banks and UN system</a:t>
            </a:r>
          </a:p>
          <a:p>
            <a:pPr lvl="1"/>
            <a:endParaRPr lang="en-GB" sz="1000" dirty="0"/>
          </a:p>
          <a:p>
            <a:r>
              <a:rPr lang="en-GB" b="1" dirty="0" smtClean="0"/>
              <a:t>GEO-DARMA workshop </a:t>
            </a:r>
            <a:r>
              <a:rPr lang="en-GB" dirty="0"/>
              <a:t>(25 </a:t>
            </a:r>
            <a:r>
              <a:rPr lang="en-GB" dirty="0" smtClean="0"/>
              <a:t>May) </a:t>
            </a:r>
            <a:r>
              <a:rPr lang="en-GB" b="1" dirty="0" smtClean="0"/>
              <a:t>at GPDRR</a:t>
            </a:r>
            <a:r>
              <a:rPr lang="en-GB" dirty="0" smtClean="0"/>
              <a:t> (22-26 May 2017).</a:t>
            </a:r>
          </a:p>
          <a:p>
            <a:endParaRPr lang="en-GB" sz="1000" dirty="0" smtClean="0"/>
          </a:p>
          <a:p>
            <a:r>
              <a:rPr lang="en-GB" b="1" dirty="0" smtClean="0"/>
              <a:t>Meetings with individual Regional Institutions during Summer 2017</a:t>
            </a:r>
            <a:r>
              <a:rPr lang="en-GB" dirty="0" smtClean="0"/>
              <a:t>. </a:t>
            </a:r>
            <a:endParaRPr lang="en-GB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b="1" dirty="0" smtClean="0"/>
              <a:t>Opportunity to take stock of current CEOS Pilots.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Could be an opportunity to extend the current Pilots with new objectives.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Where do we stand ?</a:t>
            </a:r>
          </a:p>
        </p:txBody>
      </p:sp>
    </p:spTree>
    <p:extLst>
      <p:ext uri="{BB962C8B-B14F-4D97-AF65-F5344CB8AC3E}">
        <p14:creationId xmlns:p14="http://schemas.microsoft.com/office/powerpoint/2010/main" val="2261549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 descr="Screen Shot 2016-09-07 at 19.11.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2775237"/>
            <a:ext cx="8229600" cy="2175889"/>
          </a:xfrm>
        </p:spPr>
      </p:pic>
      <p:sp>
        <p:nvSpPr>
          <p:cNvPr id="33" name="Rectangle 32"/>
          <p:cNvSpPr/>
          <p:nvPr/>
        </p:nvSpPr>
        <p:spPr>
          <a:xfrm>
            <a:off x="930479" y="1855204"/>
            <a:ext cx="461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 Logic – Conceptual Phase (KO – M8)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07776" y="218262"/>
            <a:ext cx="7135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Work Flow – Concept Phase 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(KO to 8 Mo)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76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381" y="1295400"/>
            <a:ext cx="8612619" cy="33288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381" y="1319347"/>
            <a:ext cx="8805643" cy="5121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Francis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Ghesquiere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Head,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GFDRR  (lead by WB)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Michael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Szoenyi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Group Head of Flood Resilience, Zurich Insurance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group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Ronald Jackson, Executive Director, Caribbean Disaster and Emergency Management Agency (CDEMA)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Mohammed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Ibrahim, Principal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officer, ECOWAS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Commission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Tiziana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Bonapace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Director ICT and DRR, UNESCAP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Faisal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Djalal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Chairperson, Asia-Pacific Alliance for Disaster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Management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Peeranan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Towashiraporn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Capacity Development Specialist, Asian Disaster Preparedness Center (ADPC)  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Ivan Petiteville, GEO-DARMA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PoC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,  CEOS / 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ESA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Mamadou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Toure</a:t>
            </a:r>
            <a:r>
              <a:rPr lang="en-US" sz="1600" dirty="0">
                <a:solidFill>
                  <a:schemeClr val="bg1"/>
                </a:solidFill>
              </a:rPr>
              <a:t>, Founder and Chairman, Africa 2.0 </a:t>
            </a:r>
            <a:r>
              <a:rPr lang="en-US" sz="1600" dirty="0" smtClean="0">
                <a:solidFill>
                  <a:schemeClr val="bg1"/>
                </a:solidFill>
              </a:rPr>
              <a:t>Foundation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Joseph </a:t>
            </a:r>
            <a:r>
              <a:rPr lang="en-US" sz="1600" dirty="0" err="1">
                <a:solidFill>
                  <a:schemeClr val="bg1"/>
                </a:solidFill>
              </a:rPr>
              <a:t>Tocco</a:t>
            </a:r>
            <a:r>
              <a:rPr lang="en-US" sz="1600" dirty="0">
                <a:solidFill>
                  <a:schemeClr val="bg1"/>
                </a:solidFill>
              </a:rPr>
              <a:t>, Chief Executive, Americas, XL Catlin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DG-GROW, </a:t>
            </a:r>
            <a:r>
              <a:rPr lang="en-US" sz="1600" dirty="0">
                <a:solidFill>
                  <a:schemeClr val="bg1"/>
                </a:solidFill>
              </a:rPr>
              <a:t>European Commission 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Irene </a:t>
            </a:r>
            <a:r>
              <a:rPr lang="en-US" sz="1600" dirty="0" err="1">
                <a:solidFill>
                  <a:schemeClr val="bg1"/>
                </a:solidFill>
              </a:rPr>
              <a:t>Céspedes</a:t>
            </a:r>
            <a:r>
              <a:rPr lang="en-US" sz="1600" dirty="0">
                <a:solidFill>
                  <a:schemeClr val="bg1"/>
                </a:solidFill>
              </a:rPr>
              <a:t>, General Director, Regional Center for Disaster Information for Latin America and the Caribbean (CRID)  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endParaRPr kumimoji="0" lang="en-US" sz="16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764885" y="187820"/>
            <a:ext cx="6244600" cy="94856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Proposed GEO-DARMA Steering Committee Members (in bold confirmed)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10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0" smtClean="0"/>
              <a:t>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CA" i="1" dirty="0" smtClean="0"/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554288" y="304800"/>
            <a:ext cx="6589712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Potential Regional Institutions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 descr="800px-UN_regional_groups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648200"/>
          </a:xfrm>
          <a:prstGeom prst="rect">
            <a:avLst/>
          </a:prstGeom>
        </p:spPr>
      </p:pic>
      <p:pic>
        <p:nvPicPr>
          <p:cNvPr id="8" name="Picture 7" descr="Screen Shot 2016-03-22 at 13.44.22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3124199" cy="12699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77030" y="2599343"/>
            <a:ext cx="2528169" cy="3258631"/>
          </a:xfrm>
          <a:prstGeom prst="ellipse">
            <a:avLst/>
          </a:prstGeom>
          <a:noFill/>
          <a:ln w="38100" cap="flat">
            <a:solidFill>
              <a:srgbClr val="EA4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2667000"/>
            <a:ext cx="2133600" cy="2743200"/>
          </a:xfrm>
          <a:prstGeom prst="ellipse">
            <a:avLst/>
          </a:prstGeom>
          <a:noFill/>
          <a:ln w="38100" cap="flat">
            <a:solidFill>
              <a:srgbClr val="0000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8800" y="1828800"/>
            <a:ext cx="2286000" cy="2590800"/>
          </a:xfrm>
          <a:prstGeom prst="ellipse">
            <a:avLst/>
          </a:prstGeom>
          <a:noFill/>
          <a:ln w="38100" cap="flat">
            <a:solidFill>
              <a:srgbClr val="16801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981200"/>
            <a:ext cx="190500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7F4D00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ASEAN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ADRC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SDMC (SAARC)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UNESCAP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APEC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PIFS</a:t>
            </a: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276600"/>
            <a:ext cx="16764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CDEMA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CEPRELAC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INDM (OAS)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CAPRADE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CRID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ECLAC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971800"/>
            <a:ext cx="167640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SADC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</a:rPr>
              <a:t>LAS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ECOWAS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CILSS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IGAD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UNECA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867400"/>
            <a:ext cx="8915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International: consider regional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processes and </a:t>
            </a:r>
            <a:r>
              <a:rPr kumimoji="0" lang="en-US" sz="1600" b="1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programmes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World Bank, 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GFDRR, UNDP, UNEP, UNESCO, UNISDR, across all regions, especially in areas where there is no regional </a:t>
            </a:r>
            <a:r>
              <a:rPr kumimoji="0" lang="en-US" sz="1600" b="1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organisation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(e.g. </a:t>
            </a:r>
            <a:r>
              <a:rPr lang="en-US" sz="1600" b="1" i="1" dirty="0" smtClean="0"/>
              <a:t>C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entral </a:t>
            </a:r>
            <a:r>
              <a:rPr lang="en-US" sz="1600" b="1" i="1" dirty="0" smtClean="0"/>
              <a:t>A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sia)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0" y="2599343"/>
            <a:ext cx="16825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Latin America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Caribbean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D70FC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0490" y="2460192"/>
            <a:ext cx="7466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</a:rPr>
              <a:t>Africa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6780" y="2090862"/>
            <a:ext cx="14010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Asia-Pacific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2695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Organized on 25 May, during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Platform for Disaster Risk Reduction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(GPDRR,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22-26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2017):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international forum dedicated to the disaster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Every 2 year.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by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Nations Office for Disaster Risk Reduction (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UNISDR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5,000 participants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Makers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Risk Managers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GPDRR: first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opportunity for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to review global progress on the implementation of the Sendai Framework for Disaster Risk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(2015).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04999" y="152400"/>
            <a:ext cx="6589047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Kick-Off Workshop </a:t>
            </a:r>
          </a:p>
          <a:p>
            <a:pPr marL="0" indent="0" defTabSz="914400">
              <a:buNone/>
            </a:pP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&amp; Steering Committee meeting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43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686800" y="6629400"/>
            <a:ext cx="381000" cy="228599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0" y="6629400"/>
            <a:ext cx="6248400" cy="609600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 smtClean="0">
                <a:hlinkClick r:id="rId2"/>
              </a:rPr>
              <a:t>http</a:t>
            </a:r>
            <a:r>
              <a:rPr lang="en-GB" sz="1200" dirty="0">
                <a:hlinkClick r:id="rId2"/>
              </a:rPr>
              <a:t>://</a:t>
            </a:r>
            <a:r>
              <a:rPr lang="en-GB" sz="1200" dirty="0" smtClean="0">
                <a:hlinkClick r:id="rId2"/>
              </a:rPr>
              <a:t>www.reuters.com/article/us-technology-satellites-humanitarian-idUSKBN1661KH</a:t>
            </a:r>
            <a:r>
              <a:rPr lang="en-US" sz="1200" dirty="0"/>
              <a:t/>
            </a:r>
            <a:br>
              <a:rPr lang="en-US" sz="1200" dirty="0"/>
            </a:br>
            <a:endParaRPr lang="en-GB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/>
              <a:t>satellites to save the </a:t>
            </a:r>
            <a:r>
              <a:rPr lang="en-US" dirty="0" smtClean="0"/>
              <a:t>world …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1219200"/>
            <a:ext cx="3276600" cy="2247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219200"/>
            <a:ext cx="5791200" cy="2514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GB" dirty="0" err="1" smtClean="0"/>
              <a:t>B.Gates</a:t>
            </a:r>
            <a:r>
              <a:rPr lang="en-GB" dirty="0" smtClean="0"/>
              <a:t> and </a:t>
            </a:r>
            <a:r>
              <a:rPr lang="en-GB" dirty="0" err="1" smtClean="0"/>
              <a:t>P.Omidyar</a:t>
            </a:r>
            <a:r>
              <a:rPr lang="en-GB" dirty="0" smtClean="0"/>
              <a:t> (</a:t>
            </a:r>
            <a:r>
              <a:rPr lang="en-GB" dirty="0" err="1" smtClean="0"/>
              <a:t>Ebay</a:t>
            </a:r>
            <a:r>
              <a:rPr lang="en-GB" dirty="0" smtClean="0"/>
              <a:t>) will fund the </a:t>
            </a:r>
            <a:r>
              <a:rPr lang="en-GB" b="1" dirty="0" smtClean="0"/>
              <a:t>Radiant Earth</a:t>
            </a:r>
            <a:r>
              <a:rPr lang="en-GB" dirty="0" smtClean="0"/>
              <a:t> project</a:t>
            </a:r>
          </a:p>
          <a:p>
            <a:pPr marL="0" indent="0" defTabSz="914400">
              <a:buFont typeface="Arial"/>
              <a:buNone/>
            </a:pPr>
            <a:endParaRPr lang="en-GB" sz="1200" dirty="0" smtClean="0"/>
          </a:p>
          <a:p>
            <a:pPr marL="0" indent="0" defTabSz="914400">
              <a:buNone/>
            </a:pPr>
            <a:r>
              <a:rPr lang="en-US" b="1" u="sng" dirty="0" smtClean="0"/>
              <a:t>A powerful </a:t>
            </a:r>
            <a:r>
              <a:rPr lang="en-US" b="1" u="sng" dirty="0"/>
              <a:t>digital platform </a:t>
            </a:r>
            <a:r>
              <a:rPr lang="en-US" b="1" u="sng" dirty="0" smtClean="0"/>
              <a:t>to</a:t>
            </a:r>
            <a:r>
              <a:rPr lang="en-US" u="sng" dirty="0" smtClean="0"/>
              <a:t>:</a:t>
            </a:r>
          </a:p>
          <a:p>
            <a:pPr defTabSz="914400"/>
            <a:r>
              <a:rPr lang="en-US" dirty="0" smtClean="0"/>
              <a:t>Harness </a:t>
            </a:r>
            <a:r>
              <a:rPr lang="en-US" dirty="0"/>
              <a:t>the avalanche of data sent from satellites each day - and make it freely available for humanitarian and environmental </a:t>
            </a:r>
            <a:r>
              <a:rPr lang="en-US" dirty="0" smtClean="0"/>
              <a:t>causes </a:t>
            </a:r>
            <a:r>
              <a:rPr lang="en-US" sz="1800" i="1" dirty="0" smtClean="0"/>
              <a:t>(e.g. </a:t>
            </a:r>
            <a:r>
              <a:rPr lang="en-US" sz="1800" i="1" dirty="0"/>
              <a:t>planning and management of </a:t>
            </a:r>
            <a:r>
              <a:rPr lang="en-US" sz="1800" i="1" dirty="0" smtClean="0"/>
              <a:t>issues</a:t>
            </a:r>
            <a:endParaRPr lang="en-GB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3733800"/>
            <a:ext cx="8915400" cy="2362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426027" lvl="1" indent="0" defTabSz="914400">
              <a:buNone/>
            </a:pPr>
            <a:r>
              <a:rPr lang="en-US" sz="1800" i="1" dirty="0"/>
              <a:t>such as land tenure, global health, sustainable development, food security and disaster response.</a:t>
            </a:r>
            <a:r>
              <a:rPr lang="en-GB" sz="1800" i="1" dirty="0"/>
              <a:t> </a:t>
            </a:r>
            <a:r>
              <a:rPr lang="en-GB" sz="1800" i="1" dirty="0" smtClean="0"/>
              <a:t>)</a:t>
            </a:r>
            <a:endParaRPr lang="en-US" dirty="0" smtClean="0"/>
          </a:p>
          <a:p>
            <a:pPr defTabSz="914400"/>
            <a:endParaRPr lang="en-US" sz="1000" dirty="0"/>
          </a:p>
          <a:p>
            <a:pPr defTabSz="914400"/>
            <a:r>
              <a:rPr lang="en-US" dirty="0" smtClean="0"/>
              <a:t>Foster </a:t>
            </a:r>
            <a:r>
              <a:rPr lang="en-US" dirty="0"/>
              <a:t>more informed decision-making about the Earth's </a:t>
            </a:r>
            <a:r>
              <a:rPr lang="en-US" dirty="0" smtClean="0"/>
              <a:t>resources.</a:t>
            </a:r>
          </a:p>
          <a:p>
            <a:pPr defTabSz="914400"/>
            <a:endParaRPr lang="en-US" sz="1000" dirty="0"/>
          </a:p>
          <a:p>
            <a:pPr defTabSz="914400"/>
            <a:r>
              <a:rPr lang="en-US" dirty="0" smtClean="0"/>
              <a:t>Find </a:t>
            </a:r>
            <a:r>
              <a:rPr lang="en-US" dirty="0"/>
              <a:t>ways to combine and analyze Earth data and imagery and offer it free of charge in formats that do not require specific expertise to understand</a:t>
            </a:r>
            <a:r>
              <a:rPr lang="en-US" dirty="0" smtClean="0"/>
              <a:t>.” </a:t>
            </a:r>
          </a:p>
          <a:p>
            <a:pPr marL="0" indent="0" defTabSz="914400">
              <a:buNone/>
            </a:pPr>
            <a:endParaRPr lang="en-US" sz="1000" dirty="0" smtClean="0"/>
          </a:p>
          <a:p>
            <a:pPr marL="0" indent="0" defTabSz="91440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Any potential opportunity for CEOS, GEO, Copernicus, …?</a:t>
            </a:r>
          </a:p>
          <a:p>
            <a:pPr marL="0" indent="0" defTabSz="91440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3472192"/>
            <a:ext cx="108138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100" dirty="0"/>
              <a:t>© 2017 Reuters</a:t>
            </a:r>
            <a:endParaRPr kumimoji="0" lang="en-GB" sz="11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5351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ESAtitle" panose="00000400000000000000" pitchFamily="2" charset="0"/>
            </a:endParaRPr>
          </a:p>
          <a:p>
            <a:pPr marL="0" indent="0">
              <a:buNone/>
            </a:pPr>
            <a:endParaRPr lang="en-US" dirty="0">
              <a:latin typeface="ESAtitle" panose="000004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ESAtitle" panose="00000400000000000000" pitchFamily="2" charset="0"/>
              </a:rPr>
              <a:t>Thank you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more information see  </a:t>
            </a:r>
            <a:r>
              <a:rPr lang="en-US" dirty="0">
                <a:hlinkClick r:id="rId2"/>
              </a:rPr>
              <a:t>http://ceos.org/ourwork/workinggroups/disasters/geo-darma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05000" y="274637"/>
            <a:ext cx="4495800" cy="1325563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6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GEO-DARMA</a:t>
            </a:r>
            <a:endParaRPr lang="en-US" sz="2800" b="1" u="sng" dirty="0"/>
          </a:p>
          <a:p>
            <a:pPr marL="0" indent="0">
              <a:buNone/>
            </a:pPr>
            <a:endParaRPr lang="en-US" sz="2800" b="1" dirty="0" smtClean="0"/>
          </a:p>
          <a:p>
            <a:pPr lvl="1"/>
            <a:r>
              <a:rPr lang="en-US" sz="2800" b="1" dirty="0" smtClean="0"/>
              <a:t>Recall GEO-DARMA </a:t>
            </a:r>
            <a:r>
              <a:rPr lang="en-US" sz="2800" b="1" dirty="0"/>
              <a:t>Principles</a:t>
            </a:r>
          </a:p>
          <a:p>
            <a:pPr marL="426027" lvl="1" indent="0">
              <a:buNone/>
            </a:pPr>
            <a:endParaRPr lang="en-US" sz="2800" b="1" dirty="0"/>
          </a:p>
          <a:p>
            <a:pPr lvl="1"/>
            <a:r>
              <a:rPr lang="en-US" sz="2800" b="1" dirty="0" smtClean="0"/>
              <a:t>Report on current status on GEO-DARMA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u="sng" dirty="0" smtClean="0"/>
              <a:t>A multi-M$  initiative …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348749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Session objectives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050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1268760"/>
            <a:ext cx="8496944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Growing awareness of decision makers and key stakeholders on the need to use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ALL data sources</a:t>
            </a:r>
            <a:r>
              <a:rPr lang="en-US" sz="2400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(in-situ, remote sensing, socio-economic, models,…)</a:t>
            </a:r>
            <a:r>
              <a:rPr lang="en-US" sz="2400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for </a:t>
            </a:r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taking better- informed disaster risk reduction decision and resilience measures</a:t>
            </a:r>
            <a:r>
              <a:rPr lang="en-US" sz="2400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.</a:t>
            </a:r>
          </a:p>
          <a:p>
            <a:endParaRPr lang="en-US" sz="2400" dirty="0" smtClean="0"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endParaRPr lang="en-US" sz="2400" dirty="0"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Need for sustained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end-to-end solutions </a:t>
            </a:r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with involvement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ALL relevant actors </a:t>
            </a:r>
            <a:r>
              <a:rPr lang="en-US" sz="2400" b="1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from data / information providers down to final end users</a:t>
            </a:r>
            <a:r>
              <a:rPr lang="en-US" sz="2400" dirty="0" smtClean="0"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.</a:t>
            </a:r>
          </a:p>
          <a:p>
            <a:endParaRPr lang="en-US" sz="2400" dirty="0"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algn="l" rtl="0" latinLnBrk="1" hangingPunct="0"/>
            <a:endParaRPr lang="en-GB" sz="1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Expectations </a:t>
            </a:r>
            <a:r>
              <a:rPr lang="en-US" dirty="0" smtClean="0">
                <a:solidFill>
                  <a:srgbClr val="FFFFFF"/>
                </a:solidFill>
                <a:sym typeface="Arial Bold"/>
              </a:rPr>
              <a:t>After </a:t>
            </a:r>
            <a:r>
              <a:rPr lang="en-US" dirty="0">
                <a:solidFill>
                  <a:srgbClr val="FFFFFF"/>
                </a:solidFill>
                <a:sym typeface="Arial Bold"/>
              </a:rPr>
              <a:t>Sendai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086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>
                <a:solidFill>
                  <a:srgbClr val="1F497D"/>
                </a:solidFill>
              </a:rPr>
              <a:pPr defTabSz="914400"/>
              <a:t>4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991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“Sendai Framework for Disaster Risk Reduction 2015-2030”: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1</a:t>
            </a:r>
            <a:r>
              <a:rPr lang="en-US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time in 20 y, explicit references to satellite EO.</a:t>
            </a:r>
          </a:p>
          <a:p>
            <a:r>
              <a:rPr lang="en-US" sz="2400" b="1" dirty="0" smtClean="0"/>
              <a:t>UN ISDR requested concrete follow-on actions </a:t>
            </a:r>
            <a:r>
              <a:rPr lang="en-US" sz="2400" b="1" dirty="0" smtClean="0"/>
              <a:t>from </a:t>
            </a:r>
            <a:r>
              <a:rPr lang="en-US" sz="2400" b="1" dirty="0" smtClean="0"/>
              <a:t>both CEOS &amp; </a:t>
            </a:r>
            <a:r>
              <a:rPr lang="en-US" sz="2400" b="1" dirty="0" smtClean="0"/>
              <a:t>GEO.</a:t>
            </a:r>
            <a:endParaRPr lang="en-US" sz="2400" b="1" dirty="0" smtClean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Some on-going disaster-related activities initiated by space agencies </a:t>
            </a:r>
            <a:r>
              <a:rPr lang="en-US" sz="2400" dirty="0"/>
              <a:t>(CEOS or non-CEOS)</a:t>
            </a:r>
            <a:r>
              <a:rPr lang="en-US" sz="2400" b="1" dirty="0"/>
              <a:t> </a:t>
            </a:r>
            <a:r>
              <a:rPr lang="en-US" sz="2400" b="1" u="sng" dirty="0" smtClean="0"/>
              <a:t>before Sendai</a:t>
            </a:r>
            <a:r>
              <a:rPr lang="en-US" sz="2400" b="1" dirty="0" smtClean="0"/>
              <a:t>, address some recommendations from the Sendai Framework.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u="sng" dirty="0" smtClean="0"/>
              <a:t>After Sendai</a:t>
            </a:r>
            <a:r>
              <a:rPr lang="en-US" sz="2400" b="1" dirty="0" smtClean="0"/>
              <a:t>, CEOS  WGDisasters &amp; GEO SEC developed  a new GEO initiative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GEO-DARMA</a:t>
            </a:r>
            <a:r>
              <a:rPr lang="en-US" sz="2400" b="1" dirty="0"/>
              <a:t> </a:t>
            </a:r>
            <a:r>
              <a:rPr lang="en-US" sz="2400" b="1" dirty="0" smtClean="0"/>
              <a:t>directly linked to Sendai Framework. Endorse</a:t>
            </a:r>
            <a:r>
              <a:rPr lang="en-US" sz="2400" b="1" dirty="0"/>
              <a:t>d at </a:t>
            </a:r>
            <a:r>
              <a:rPr lang="en-US" sz="2400" b="1" dirty="0" smtClean="0"/>
              <a:t>last GEO Plenary (</a:t>
            </a:r>
            <a:r>
              <a:rPr lang="en-US" sz="2400" b="1" dirty="0"/>
              <a:t>N</a:t>
            </a:r>
            <a:r>
              <a:rPr lang="en-US" sz="2400" b="1" dirty="0" smtClean="0"/>
              <a:t>ov. 2016).</a:t>
            </a:r>
          </a:p>
          <a:p>
            <a:pPr lvl="1"/>
            <a:r>
              <a:rPr lang="en-GB" sz="2400" dirty="0" smtClean="0"/>
              <a:t>as </a:t>
            </a:r>
            <a:r>
              <a:rPr lang="en-GB" sz="2400" dirty="0"/>
              <a:t>per </a:t>
            </a:r>
            <a:r>
              <a:rPr lang="en-GB" sz="2400" dirty="0" smtClean="0"/>
              <a:t>SDGs, linked </a:t>
            </a:r>
            <a:r>
              <a:rPr lang="en-GB" sz="2400" dirty="0"/>
              <a:t>to </a:t>
            </a:r>
            <a:r>
              <a:rPr lang="en-GB" sz="2400" dirty="0" smtClean="0"/>
              <a:t>indicators </a:t>
            </a:r>
            <a:r>
              <a:rPr lang="en-GB" sz="2400" dirty="0"/>
              <a:t>and to </a:t>
            </a:r>
            <a:r>
              <a:rPr lang="en-GB" sz="2400" dirty="0" smtClean="0"/>
              <a:t>targets.</a:t>
            </a:r>
            <a:endParaRPr lang="en-GB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b="1" dirty="0" smtClean="0"/>
              <a:t>Follow-on Actions After Sendai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31699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Concept Phase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Data providers (e.g. Space agencies) not fully aware of DRR priorities &amp; user needs ….</a:t>
            </a:r>
          </a:p>
          <a:p>
            <a:pPr marL="0" indent="0"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Support from knowledgeable bodies sought for 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independent assessment of DRR priorities 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community needs 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2015-2030:</a:t>
            </a:r>
            <a:endParaRPr lang="en-US" sz="1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At regional level, 2 or 3 independent and authoritative regional institutions such as World Bank, GFDRR, UNESCAP, UNISDR, UNDP, UNOOSA, RCMRD, others, … 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Three initial </a:t>
            </a:r>
            <a:r>
              <a:rPr lang="en-US" sz="1400" b="0" u="sng" dirty="0" smtClean="0">
                <a:latin typeface="Arial" pitchFamily="34" charset="0"/>
                <a:cs typeface="Arial" pitchFamily="34" charset="0"/>
              </a:rPr>
              <a:t>regions: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 South-East Asia, Latin America &amp; Caribbean, Southern Africa)</a:t>
            </a:r>
            <a:endParaRPr lang="en-US" sz="1600" b="0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Identification of hazards affecting most of the countries in the region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require regional and multi-country involvement. </a:t>
            </a:r>
            <a:endParaRPr lang="en-US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11777" lvl="1" indent="-285750"/>
            <a:r>
              <a:rPr lang="en-US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e.g. highest human and economic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losses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transboundary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risks</a:t>
            </a:r>
          </a:p>
          <a:p>
            <a:pPr marL="450850" indent="-450850">
              <a:buFont typeface="+mj-lt"/>
              <a:buAutoNum type="arabicPeriod"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Identification of 1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set of countries within the region that are ready to actively participate in future projects at the very beginning.</a:t>
            </a:r>
          </a:p>
        </p:txBody>
      </p:sp>
    </p:spTree>
    <p:extLst>
      <p:ext uri="{BB962C8B-B14F-4D97-AF65-F5344CB8AC3E}">
        <p14:creationId xmlns:p14="http://schemas.microsoft.com/office/powerpoint/2010/main" val="18646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Bold"/>
              </a:rPr>
              <a:t>World</a:t>
            </a:r>
            <a:r>
              <a:rPr lang="en-GB" dirty="0" smtClean="0"/>
              <a:t> </a:t>
            </a:r>
            <a:r>
              <a:rPr lang="en-GB" sz="2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Bold"/>
              </a:rPr>
              <a:t>Risk </a:t>
            </a:r>
            <a:r>
              <a:rPr lang="en-GB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Bold"/>
              </a:rPr>
              <a:t>Index 2016</a:t>
            </a:r>
            <a:endParaRPr lang="en-GB" sz="2800" b="1" dirty="0">
              <a:solidFill>
                <a:schemeClr val="bg1">
                  <a:lumMod val="20000"/>
                  <a:lumOff val="80000"/>
                </a:schemeClr>
              </a:solidFill>
              <a:latin typeface="Arial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" y="1371600"/>
            <a:ext cx="9014157" cy="50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4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–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Just an Example !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2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537779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07" y="490154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4296540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7" y="4984394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43" y="346749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40" y="373094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441879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8195" y="5657671"/>
            <a:ext cx="3300687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For each region: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Types of hazards,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DRR Issues to be solved,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Initial countries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4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9" y="456426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rved Right Arrow 21"/>
          <p:cNvSpPr/>
          <p:nvPr/>
        </p:nvSpPr>
        <p:spPr bwMode="auto">
          <a:xfrm rot="3940438">
            <a:off x="1046671" y="4386707"/>
            <a:ext cx="593809" cy="185974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Curved Right Arrow 25"/>
          <p:cNvSpPr/>
          <p:nvPr/>
        </p:nvSpPr>
        <p:spPr bwMode="auto">
          <a:xfrm rot="3064333" flipH="1">
            <a:off x="4307610" y="5240915"/>
            <a:ext cx="335621" cy="148897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Curved Right Arrow 26"/>
          <p:cNvSpPr/>
          <p:nvPr/>
        </p:nvSpPr>
        <p:spPr bwMode="auto">
          <a:xfrm rot="3566343" flipH="1">
            <a:off x="5138054" y="4881964"/>
            <a:ext cx="670491" cy="256318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547" y="1456202"/>
            <a:ext cx="72112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Identification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of users needs and DRR priorities per region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10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67309" y="1219200"/>
            <a:ext cx="8824292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1. Realistic assessment of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recommendations / user needs)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Regional Institutions, given resources from the potential actors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(e.g. data providers, value-added information providers, ..).</a:t>
            </a:r>
          </a:p>
          <a:p>
            <a:pPr marL="0" indent="0"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2. Define and implement possible prototype projects at country level to address recommended priorities;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2 to 3 per region</a:t>
            </a:r>
          </a:p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Close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iterations with end users. </a:t>
            </a:r>
          </a:p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Maximum reuse of existing initiatives / activities (operational, research, capacity building) e.g. CEOS Disaster Pilots, SERVIR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Copernicus EMS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 Progressive extension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of solutions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neighboring countries where applicable. </a:t>
            </a:r>
          </a:p>
          <a:p>
            <a:pPr marL="0" indent="0"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4. If “successful” prototype project and if strong request from end users to continue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Assess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of resources needed to transition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to operation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(e.g. identification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donors)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Prototype Phase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4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– Just an Example !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710748" y="46452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901854" y="5178587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901854" y="5799464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148823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6594" y="498813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035209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6007880" y="381249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691592" y="395521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657414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194458" y="433611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636594" y="4404216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3259321" y="468063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489325" y="354482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7128061" y="375955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960815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360053" y="454317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084424" y="449018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56202"/>
            <a:ext cx="86106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Prototype projects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– progressive extension to neighbouring countries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56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Microsoft Office PowerPoint</Application>
  <PresentationFormat>On-screen Show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</vt:lpstr>
      <vt:lpstr>4_Default</vt:lpstr>
      <vt:lpstr>UN-WCDRR Process Update and CEOS Way Forward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Ivan Petiteville</cp:lastModifiedBy>
  <cp:revision>377</cp:revision>
  <cp:lastPrinted>2017-04-13T11:25:29Z</cp:lastPrinted>
  <dcterms:modified xsi:type="dcterms:W3CDTF">2017-04-26T12:46:22Z</dcterms:modified>
</cp:coreProperties>
</file>