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1" r:id="rId5"/>
    <p:sldMasterId id="2147483962" r:id="rId6"/>
  </p:sldMasterIdLst>
  <p:notesMasterIdLst>
    <p:notesMasterId r:id="rId12"/>
  </p:notesMasterIdLst>
  <p:handoutMasterIdLst>
    <p:handoutMasterId r:id="rId13"/>
  </p:handoutMasterIdLst>
  <p:sldIdLst>
    <p:sldId id="262" r:id="rId7"/>
    <p:sldId id="258" r:id="rId8"/>
    <p:sldId id="259" r:id="rId9"/>
    <p:sldId id="260" r:id="rId10"/>
    <p:sldId id="261" r:id="rId11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8" autoAdjust="0"/>
    <p:restoredTop sz="93317" autoAdjust="0"/>
  </p:normalViewPr>
  <p:slideViewPr>
    <p:cSldViewPr snapToGrid="0">
      <p:cViewPr varScale="1">
        <p:scale>
          <a:sx n="134" d="100"/>
          <a:sy n="134" d="100"/>
        </p:scale>
        <p:origin x="6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4/22/17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1"/>
            <a:ext cx="5033721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8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9143999" cy="5142855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9143999" cy="5142855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7735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"/>
            <a:ext cx="9143996" cy="5142855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1547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549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712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72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295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869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68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207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"/>
            <a:ext cx="9143996" cy="5142855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0576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76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uk-UA" smtClean="0">
                <a:solidFill>
                  <a:srgbClr val="1F497D"/>
                </a:solidFill>
              </a:rPr>
              <a:pPr defTabSz="685800"/>
              <a:t>‹#›</a:t>
            </a:fld>
            <a:endParaRPr lang="uk-UA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1336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en-AU" sz="825" i="1" kern="0" dirty="0" smtClean="0">
                <a:solidFill>
                  <a:srgbClr val="1F497D"/>
                </a:solidFill>
                <a:latin typeface="Helvetica"/>
                <a:ea typeface="Helvetica"/>
                <a:cs typeface="Proxima Nova Regular"/>
                <a:sym typeface="Proxima Nova Regular"/>
              </a:rPr>
              <a:t>SIT-32, ESA HQ, 26-27 Apr 2017</a:t>
            </a:r>
            <a:endParaRPr sz="825" i="1" kern="0" dirty="0">
              <a:solidFill>
                <a:srgbClr val="1F497D"/>
              </a:solidFill>
              <a:latin typeface="Helvetica"/>
              <a:ea typeface="Helvetic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05979"/>
            <a:ext cx="8461374" cy="6393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2" y="4878249"/>
            <a:ext cx="6083845" cy="93206"/>
          </a:xfrm>
          <a:prstGeom prst="rect">
            <a:avLst/>
          </a:prstGeo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AU" kern="0" smtClean="0">
                <a:solidFill>
                  <a:srgbClr val="002569"/>
                </a:solidFill>
              </a:rPr>
              <a:t>The role of international EO organisations (CEOS and GEO) - Jan 2017</a:t>
            </a:r>
            <a:endParaRPr lang="en-AU" kern="0">
              <a:solidFill>
                <a:srgbClr val="002569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4067"/>
            <a:ext cx="288789" cy="103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8650"/>
            <a:ext cx="8352928" cy="5389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8352928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uk-UA" smtClean="0">
                <a:solidFill>
                  <a:srgbClr val="1F497D"/>
                </a:solidFill>
              </a:rPr>
              <a:pPr defTabSz="685800"/>
              <a:t>‹#›</a:t>
            </a:fld>
            <a:endParaRPr lang="uk-UA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1336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en-AU" sz="825" i="1" kern="0" dirty="0" smtClean="0">
                <a:solidFill>
                  <a:srgbClr val="1F497D"/>
                </a:solidFill>
                <a:latin typeface="Helvetica"/>
                <a:ea typeface="Helvetica"/>
                <a:cs typeface="Proxima Nova Regular"/>
                <a:sym typeface="Proxima Nova Regular"/>
              </a:rPr>
              <a:t>SIT TWS ‘16, 14-15 Sept 2016</a:t>
            </a:r>
            <a:endParaRPr sz="825" i="1" kern="0" dirty="0">
              <a:solidFill>
                <a:srgbClr val="1F497D"/>
              </a:solidFill>
              <a:latin typeface="Helvetica"/>
              <a:ea typeface="Helvetic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/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openxmlformats.org/officeDocument/2006/relationships/image" Target="../media/image21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openxmlformats.org/officeDocument/2006/relationships/image" Target="../media/image21.png"/><Relationship Id="rId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12" Type="http://schemas.openxmlformats.org/officeDocument/2006/relationships/image" Target="../media/image32.jpe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81512"/>
            <a:ext cx="8748000" cy="35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50" r:id="rId2"/>
    <p:sldLayoutId id="2147483941" r:id="rId3"/>
    <p:sldLayoutId id="2147483930" r:id="rId4"/>
    <p:sldLayoutId id="2147483943" r:id="rId5"/>
    <p:sldLayoutId id="2147483944" r:id="rId6"/>
    <p:sldLayoutId id="2147483945" r:id="rId7"/>
    <p:sldLayoutId id="2147483947" r:id="rId8"/>
    <p:sldLayoutId id="2147483948" r:id="rId9"/>
    <p:sldLayoutId id="214748394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81512"/>
            <a:ext cx="8748000" cy="35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6414" y="164538"/>
            <a:ext cx="4231518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64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0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4910138"/>
            <a:ext cx="1905000" cy="20774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450"/>
              </a:spcBef>
              <a:defRPr sz="75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342900" fontAlgn="auto">
              <a:spcAft>
                <a:spcPts val="0"/>
              </a:spcAft>
            </a:pPr>
            <a:fld id="{86CB4B4D-7CA3-9044-876B-883B54F8677D}" type="slidenum">
              <a:rPr lang="uk-UA" kern="0" smtClean="0">
                <a:solidFill>
                  <a:srgbClr val="002569"/>
                </a:solidFill>
              </a:rPr>
              <a:pPr defTabSz="342900" fontAlgn="auto">
                <a:spcAft>
                  <a:spcPts val="0"/>
                </a:spcAft>
              </a:pPr>
              <a:t>‹#›</a:t>
            </a:fld>
            <a:endParaRPr lang="uk-UA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</p:sldLayoutIdLst>
  <p:transition spd="med"/>
  <p:hf hdr="0" ftr="0" dt="0"/>
  <p:txStyles>
    <p:titleStyle>
      <a:lvl1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3429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6858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0287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3716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2571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576695" indent="-23379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891539" indent="-205739">
        <a:spcBef>
          <a:spcPts val="375"/>
        </a:spcBef>
        <a:buSzPct val="100000"/>
        <a:buFont typeface="Arial"/>
        <a:buChar char="o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257300" indent="-228600">
        <a:spcBef>
          <a:spcPts val="375"/>
        </a:spcBef>
        <a:buSzPct val="100000"/>
        <a:buFont typeface="Arial"/>
        <a:buChar char="▪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16287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17145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0574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24003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27432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429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858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0287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3716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7145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0574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4003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7432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596298" y="1640325"/>
            <a:ext cx="6219458" cy="74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000" dirty="0" smtClean="0">
                <a:solidFill>
                  <a:schemeClr val="bg1"/>
                </a:solidFill>
                <a:latin typeface="+mj-lt"/>
              </a:rPr>
              <a:t>World Cover 2017 Conference</a:t>
            </a:r>
            <a:endParaRPr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10092" y="2819400"/>
            <a:ext cx="3608144" cy="190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S. Briggs</a:t>
            </a:r>
            <a:endParaRPr sz="1600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SIT</a:t>
            </a: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-32 </a:t>
            </a:r>
            <a:r>
              <a:rPr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Agenda </a:t>
            </a:r>
            <a:r>
              <a:rPr sz="1600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Item </a:t>
            </a:r>
            <a:r>
              <a:rPr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#</a:t>
            </a: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</a:t>
            </a: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18</a:t>
            </a:r>
            <a:endParaRPr sz="1600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CEOS </a:t>
            </a:r>
            <a:r>
              <a:rPr lang="en-US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Strategic </a:t>
            </a: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Implementation Team</a:t>
            </a:r>
            <a:endParaRPr sz="1600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ESA Headquarters, Paris, France</a:t>
            </a:r>
            <a:endParaRPr sz="1600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26</a:t>
            </a:r>
            <a:r>
              <a:rPr lang="en-AU" sz="1600" kern="0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th</a:t>
            </a: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-27</a:t>
            </a:r>
            <a:r>
              <a:rPr lang="en-AU" sz="1600" kern="0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th</a:t>
            </a:r>
            <a:r>
              <a:rPr lang="en-AU" sz="1600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April 2017</a:t>
            </a:r>
            <a:endParaRPr sz="1600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297" y="583414"/>
            <a:ext cx="1880930" cy="7448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1610092" y="1328263"/>
            <a:ext cx="2104658" cy="15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788" b="0" kern="0" dirty="0">
                <a:solidFill>
                  <a:prstClr val="white">
                    <a:lumMod val="20000"/>
                    <a:lumOff val="80000"/>
                  </a:prstClr>
                </a:solidFill>
                <a:latin typeface="Helvetica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978450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4361" y="2887954"/>
            <a:ext cx="7948800" cy="485774"/>
          </a:xfrm>
        </p:spPr>
        <p:txBody>
          <a:bodyPr/>
          <a:lstStyle/>
          <a:p>
            <a:r>
              <a:rPr lang="en-GB" sz="2400" i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a typeface="+mj-ea"/>
              </a:rPr>
              <a:t>Round table conclusions</a:t>
            </a:r>
            <a:endParaRPr lang="en-GB" sz="2400" i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a typeface="+mj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7375" y="1825318"/>
            <a:ext cx="7947025" cy="646331"/>
          </a:xfrm>
        </p:spPr>
        <p:txBody>
          <a:bodyPr/>
          <a:lstStyle/>
          <a:p>
            <a:r>
              <a:rPr lang="en-GB" sz="3600" b="1" dirty="0" smtClean="0">
                <a:ln>
                  <a:solidFill>
                    <a:schemeClr val="tx1"/>
                  </a:solidFill>
                </a:ln>
              </a:rPr>
              <a:t>World Cover 2017 Conference</a:t>
            </a:r>
            <a:endParaRPr lang="en-GB" sz="36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268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26039"/>
            <a:ext cx="7174846" cy="677108"/>
          </a:xfrm>
        </p:spPr>
        <p:txBody>
          <a:bodyPr/>
          <a:lstStyle/>
          <a:p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World Cover 2017</a:t>
            </a:r>
            <a:r>
              <a:rPr lang="en-GB" b="1" dirty="0" smtClean="0">
                <a:solidFill>
                  <a:schemeClr val="accent1"/>
                </a:solidFill>
              </a:rPr>
              <a:t/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sz="1600" i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Round table conclusions</a:t>
            </a:r>
            <a:endParaRPr lang="en-GB" i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280"/>
            <a:ext cx="9144000" cy="3791089"/>
          </a:xfrm>
        </p:spPr>
        <p:txBody>
          <a:bodyPr/>
          <a:lstStyle/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Agreed that a wider collaborative initiative bringing together worldwide expertise desirable, possibly through a GEO </a:t>
            </a:r>
            <a:r>
              <a:rPr lang="en-US" sz="1050" i="1" dirty="0" smtClean="0"/>
              <a:t>Initiative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Retain also individual initiatives, including those delivering single-issue thematic maps (water, tree cover, </a:t>
            </a:r>
            <a:r>
              <a:rPr lang="en-US" sz="1050" i="1" dirty="0" smtClean="0"/>
              <a:t>urban, …)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Need for land cover classification schemes to be relevant to specific problem areas: no single scheme will satisfy all </a:t>
            </a:r>
            <a:r>
              <a:rPr lang="en-US" sz="1050" i="1" dirty="0" smtClean="0"/>
              <a:t>needs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Nevertheless a generic classification could be of use to a wide range of service areas in societal areas such as </a:t>
            </a:r>
            <a:r>
              <a:rPr lang="en-US" sz="1050" i="1" dirty="0" smtClean="0"/>
              <a:t>SDGs</a:t>
            </a:r>
            <a:endParaRPr lang="en-US" sz="1050" i="1" dirty="0"/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Need for consistency in approach, some near real time mapping capacity, more penetrating analysis of accuracy </a:t>
            </a:r>
            <a:r>
              <a:rPr lang="en-US" sz="1050" i="1" dirty="0" smtClean="0"/>
              <a:t>assessment than </a:t>
            </a:r>
            <a:r>
              <a:rPr lang="en-US" sz="1050" i="1" dirty="0"/>
              <a:t>simple </a:t>
            </a:r>
            <a:r>
              <a:rPr lang="en-US" sz="1050" i="1" dirty="0" smtClean="0"/>
              <a:t>comparisons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Generic land cover clearly important for </a:t>
            </a:r>
            <a:r>
              <a:rPr lang="en-US" sz="1050" i="1" dirty="0" smtClean="0"/>
              <a:t>biodiversity </a:t>
            </a:r>
            <a:r>
              <a:rPr lang="en-US" sz="1050" i="1" dirty="0"/>
              <a:t>and ecosystem analysis, but care needed to ensure correct </a:t>
            </a:r>
            <a:r>
              <a:rPr lang="en-US" sz="1050" i="1" dirty="0" smtClean="0"/>
              <a:t>typology of classification schemes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Transparency of results and validation, sharing of validation data </a:t>
            </a:r>
            <a:r>
              <a:rPr lang="en-US" sz="1050" i="1" dirty="0" smtClean="0"/>
              <a:t>is important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Be wary of crowd-sourced validation </a:t>
            </a:r>
            <a:r>
              <a:rPr lang="en-US" sz="1050" i="1" dirty="0" smtClean="0"/>
              <a:t>data</a:t>
            </a:r>
            <a:endParaRPr lang="en-US" sz="1050" i="1" dirty="0"/>
          </a:p>
          <a:p>
            <a:pPr marL="360000" indent="-360000">
              <a:spcAft>
                <a:spcPts val="600"/>
              </a:spcAft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050" i="1" dirty="0"/>
              <a:t>Commercial sector capable and willing to deliver, in particular, tailored services on land cover and </a:t>
            </a:r>
            <a:r>
              <a:rPr lang="en-US" sz="1050" i="1" dirty="0" smtClean="0"/>
              <a:t>analysis</a:t>
            </a:r>
            <a:endParaRPr lang="en-US" sz="1050" i="1" dirty="0"/>
          </a:p>
          <a:p>
            <a:pPr indent="0" algn="ctr">
              <a:spcAft>
                <a:spcPts val="600"/>
              </a:spcAft>
              <a:buClr>
                <a:schemeClr val="bg2"/>
              </a:buClr>
            </a:pPr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spcAft>
                <a:spcPts val="600"/>
              </a:spcAft>
              <a:buClr>
                <a:schemeClr val="bg2"/>
              </a:buClr>
            </a:pPr>
            <a:r>
              <a:rPr lang="en-US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</a:t>
            </a:r>
            <a:r>
              <a:rPr lang="en-US" sz="10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 DIALOGUE WITH USERS TO UNDERSTAND THEIR INFORMATION NEEDS AND POTENTIAL TO SATISFY </a:t>
            </a:r>
            <a:r>
              <a:rPr lang="en-US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endParaRPr lang="en-US" sz="105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1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5" y="-20127"/>
            <a:ext cx="7515287" cy="769441"/>
          </a:xfrm>
        </p:spPr>
        <p:txBody>
          <a:bodyPr/>
          <a:lstStyle/>
          <a:p>
            <a:r>
              <a:rPr lang="en-US" dirty="0" smtClean="0"/>
              <a:t>Terrestrial observations discussion ESRIN 13/3/17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981512"/>
            <a:ext cx="6312581" cy="3568888"/>
          </a:xfrm>
        </p:spPr>
        <p:txBody>
          <a:bodyPr/>
          <a:lstStyle/>
          <a:p>
            <a:r>
              <a:rPr lang="en-US" u="sng" dirty="0" smtClean="0"/>
              <a:t>Participants:</a:t>
            </a:r>
          </a:p>
          <a:p>
            <a:r>
              <a:rPr lang="en-US" b="1" dirty="0" smtClean="0"/>
              <a:t>GEO* (Chair), ESA, UNEP, ICSU*, GCOS*, WMO, GOFC/GOLD, EC-JRC</a:t>
            </a:r>
          </a:p>
          <a:p>
            <a:r>
              <a:rPr lang="en-US" u="sng" dirty="0" smtClean="0"/>
              <a:t>Objective:</a:t>
            </a:r>
          </a:p>
          <a:p>
            <a:r>
              <a:rPr lang="en-US" b="1" dirty="0" smtClean="0"/>
              <a:t>Reconstruction of framework for future Terrestrial Observations</a:t>
            </a:r>
            <a:endParaRPr lang="en-US" dirty="0"/>
          </a:p>
          <a:p>
            <a:r>
              <a:rPr lang="en-US" u="sng" dirty="0" smtClean="0"/>
              <a:t>Outcome document (in draft):</a:t>
            </a:r>
          </a:p>
          <a:p>
            <a:r>
              <a:rPr lang="en-US" b="1" dirty="0" smtClean="0"/>
              <a:t>Coordinating </a:t>
            </a:r>
            <a:r>
              <a:rPr lang="en-US" b="1" dirty="0"/>
              <a:t>Terrestrial </a:t>
            </a:r>
            <a:r>
              <a:rPr lang="en-US" b="1" dirty="0" smtClean="0"/>
              <a:t>Observations </a:t>
            </a:r>
            <a:r>
              <a:rPr lang="en-US" b="1" dirty="0"/>
              <a:t>for Sustainable </a:t>
            </a:r>
            <a:r>
              <a:rPr lang="en-US" b="1" dirty="0" err="1" smtClean="0"/>
              <a:t>Development:Thoughts</a:t>
            </a:r>
            <a:r>
              <a:rPr lang="en-US" b="1" dirty="0" smtClean="0"/>
              <a:t> </a:t>
            </a:r>
            <a:r>
              <a:rPr lang="en-US" b="1" dirty="0"/>
              <a:t>to Facilitate a Path </a:t>
            </a:r>
            <a:r>
              <a:rPr lang="en-US" b="1" dirty="0" smtClean="0"/>
              <a:t>Forward</a:t>
            </a:r>
          </a:p>
          <a:p>
            <a:endParaRPr lang="en-US" b="1" dirty="0"/>
          </a:p>
          <a:p>
            <a:r>
              <a:rPr lang="en-US" dirty="0" smtClean="0"/>
              <a:t>*Co-</a:t>
            </a:r>
            <a:r>
              <a:rPr lang="en-US" dirty="0" err="1" smtClean="0"/>
              <a:t>ordinators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/>
          <a:stretch/>
        </p:blipFill>
        <p:spPr bwMode="auto">
          <a:xfrm>
            <a:off x="6753636" y="1367981"/>
            <a:ext cx="2320082" cy="298533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8263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Draft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036"/>
            <a:ext cx="8748000" cy="3568888"/>
          </a:xfrm>
        </p:spPr>
        <p:txBody>
          <a:bodyPr/>
          <a:lstStyle/>
          <a:p>
            <a:r>
              <a:rPr lang="en-US" sz="1050" b="1" dirty="0" smtClean="0"/>
              <a:t>Coordination </a:t>
            </a:r>
            <a:r>
              <a:rPr lang="en-US" sz="1050" b="1" dirty="0"/>
              <a:t>goals and approaches for consideration</a:t>
            </a:r>
            <a:endParaRPr lang="en-GB" sz="1050" dirty="0"/>
          </a:p>
          <a:p>
            <a:r>
              <a:rPr lang="en-US" sz="1050" b="1" dirty="0"/>
              <a:t>1) Goals (Acquisition):</a:t>
            </a:r>
            <a:endParaRPr lang="en-GB" sz="1050" dirty="0"/>
          </a:p>
          <a:p>
            <a:pPr lvl="0"/>
            <a:r>
              <a:rPr lang="en-US" sz="1050" dirty="0"/>
              <a:t>Shared sites and co-location of observations (e.g., integrated site system)</a:t>
            </a:r>
            <a:endParaRPr lang="en-GB" sz="1050" dirty="0"/>
          </a:p>
          <a:p>
            <a:pPr lvl="0"/>
            <a:r>
              <a:rPr lang="en-US" sz="1050" dirty="0"/>
              <a:t>Shared site database and/or meta-database</a:t>
            </a:r>
            <a:endParaRPr lang="en-GB" sz="1050" dirty="0"/>
          </a:p>
          <a:p>
            <a:pPr lvl="0"/>
            <a:r>
              <a:rPr lang="en-US" sz="1050" dirty="0"/>
              <a:t>Identify and fill gaps</a:t>
            </a:r>
            <a:endParaRPr lang="en-GB" sz="1050" dirty="0"/>
          </a:p>
          <a:p>
            <a:pPr lvl="0"/>
            <a:r>
              <a:rPr lang="en-US" sz="1050" dirty="0"/>
              <a:t>Eliminate overlaps (or extract more value from them)</a:t>
            </a:r>
            <a:endParaRPr lang="en-GB" sz="1050" dirty="0"/>
          </a:p>
          <a:p>
            <a:pPr lvl="0"/>
            <a:r>
              <a:rPr lang="en-US" sz="1050" dirty="0"/>
              <a:t>Coordinated observing methods and protocols (standards)</a:t>
            </a:r>
            <a:endParaRPr lang="en-GB" sz="1050" dirty="0"/>
          </a:p>
          <a:p>
            <a:r>
              <a:rPr lang="en-US" sz="1050" b="1" dirty="0"/>
              <a:t>2) Goals (Delivery):</a:t>
            </a:r>
            <a:endParaRPr lang="en-GB" sz="1050" dirty="0"/>
          </a:p>
          <a:p>
            <a:pPr lvl="0"/>
            <a:r>
              <a:rPr lang="en-US" sz="1050" dirty="0"/>
              <a:t>Harmonized parameter formats and units (standards)</a:t>
            </a:r>
            <a:endParaRPr lang="en-GB" sz="1050" dirty="0"/>
          </a:p>
          <a:p>
            <a:pPr lvl="0"/>
            <a:r>
              <a:rPr lang="en-US" sz="1050" dirty="0"/>
              <a:t>Harmonized systems with increased interoperability</a:t>
            </a:r>
            <a:endParaRPr lang="en-GB" sz="1050" dirty="0"/>
          </a:p>
          <a:p>
            <a:pPr lvl="0"/>
            <a:r>
              <a:rPr lang="en-US" sz="1050" dirty="0"/>
              <a:t>Improved data discovery and access of related cross-theme and cross-system observations</a:t>
            </a:r>
            <a:endParaRPr lang="en-GB" sz="1050" dirty="0"/>
          </a:p>
          <a:p>
            <a:r>
              <a:rPr lang="en-US" sz="1050" b="1" dirty="0"/>
              <a:t>3) Approaches for consideration (General):</a:t>
            </a:r>
            <a:endParaRPr lang="en-GB" sz="1050" dirty="0"/>
          </a:p>
          <a:p>
            <a:pPr lvl="0"/>
            <a:r>
              <a:rPr lang="en-US" sz="1050" dirty="0"/>
              <a:t>Agree on an overall framework within which terrestrial observation systems collectively operate (e.g., analogous to the Framework for Ocean Observations)</a:t>
            </a:r>
            <a:endParaRPr lang="en-GB" sz="1050" dirty="0"/>
          </a:p>
          <a:p>
            <a:r>
              <a:rPr lang="en-US" sz="1050" b="1" dirty="0"/>
              <a:t>4) Approaches for consideration (Specific):</a:t>
            </a:r>
            <a:endParaRPr lang="en-GB" sz="1050" dirty="0"/>
          </a:p>
          <a:p>
            <a:pPr lvl="0"/>
            <a:r>
              <a:rPr lang="en-US" sz="1050" dirty="0"/>
              <a:t>Create thematic working groups for within-theme discussion </a:t>
            </a:r>
            <a:endParaRPr lang="en-GB" sz="1050" dirty="0"/>
          </a:p>
          <a:p>
            <a:pPr lvl="0"/>
            <a:r>
              <a:rPr lang="en-US" sz="1050" dirty="0"/>
              <a:t>Focused workshops, online forums, discussions</a:t>
            </a:r>
            <a:endParaRPr lang="en-GB" sz="1050" dirty="0"/>
          </a:p>
          <a:p>
            <a:pPr lvl="0"/>
            <a:r>
              <a:rPr lang="en-US" sz="1050" dirty="0"/>
              <a:t>Clear identification of benefits </a:t>
            </a:r>
            <a:r>
              <a:rPr lang="en-US" sz="1050" dirty="0" smtClean="0"/>
              <a:t>to users (</a:t>
            </a:r>
            <a:r>
              <a:rPr lang="en-US" sz="1050" dirty="0"/>
              <a:t>how does coordination help them fulfill their mission)</a:t>
            </a:r>
            <a:endParaRPr lang="en-GB" sz="1050" dirty="0"/>
          </a:p>
          <a:p>
            <a:pPr lvl="0"/>
            <a:r>
              <a:rPr lang="en-US" sz="1050" dirty="0"/>
              <a:t>Create cross-theme discussion mechanisms</a:t>
            </a:r>
            <a:endParaRPr lang="en-GB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31324812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1_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f2760952-b3bb-408f-ace6-eb1e07642b86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13</TotalTime>
  <Words>424</Words>
  <Application>Microsoft Macintosh PowerPoint</Application>
  <PresentationFormat>On-screen Show (16:9)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Verdana</vt:lpstr>
      <vt:lpstr>Wingdings</vt:lpstr>
      <vt:lpstr>ESA Presentation 16-9</vt:lpstr>
      <vt:lpstr>1_ESA Presentation 16-9</vt:lpstr>
      <vt:lpstr>Default</vt:lpstr>
      <vt:lpstr>World Cover 2017 Conference</vt:lpstr>
      <vt:lpstr>World Cover 2017 Conference</vt:lpstr>
      <vt:lpstr>World Cover 2017 Round table conclusions</vt:lpstr>
      <vt:lpstr>Terrestrial observations discussion ESRIN 13/3/17 </vt:lpstr>
      <vt:lpstr>Draft Outcomes</vt:lpstr>
    </vt:vector>
  </TitlesOfParts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Irene Renis</dc:creator>
  <cp:lastModifiedBy>George Dyke</cp:lastModifiedBy>
  <cp:revision>21</cp:revision>
  <cp:lastPrinted>2017-03-16T09:36:09Z</cp:lastPrinted>
  <dcterms:created xsi:type="dcterms:W3CDTF">2017-01-13T13:49:42Z</dcterms:created>
  <dcterms:modified xsi:type="dcterms:W3CDTF">2017-04-22T07:14:42Z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1999-12-31T23:00:00Z</vt:filetime>
  </property>
</Properties>
</file>