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8" r:id="rId4"/>
    <p:sldId id="262" r:id="rId5"/>
    <p:sldId id="263" r:id="rId6"/>
    <p:sldId id="265" r:id="rId7"/>
    <p:sldId id="266" r:id="rId8"/>
    <p:sldId id="261" r:id="rId9"/>
    <p:sldId id="269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/>
    <p:restoredTop sz="86385"/>
  </p:normalViewPr>
  <p:slideViewPr>
    <p:cSldViewPr>
      <p:cViewPr varScale="1">
        <p:scale>
          <a:sx n="94" d="100"/>
          <a:sy n="94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OECS is the </a:t>
            </a:r>
            <a:r>
              <a:rPr lang="en-US" dirty="0" err="1" smtClean="0"/>
              <a:t>Organisation</a:t>
            </a:r>
            <a:r>
              <a:rPr lang="en-US" baseline="0" dirty="0" smtClean="0"/>
              <a:t> of Eastern Caribbean States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Symposium speakers include:</a:t>
            </a:r>
          </a:p>
          <a:p>
            <a:endParaRPr lang="en-US" dirty="0" smtClean="0"/>
          </a:p>
          <a:p>
            <a:pPr marL="0" marR="0" indent="0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Craig McLean (NOAA), Christopher</a:t>
            </a:r>
            <a:r>
              <a:rPr lang="en-US" baseline="0" dirty="0" smtClean="0"/>
              <a:t> Corbin (UNEP), Dick Feely (NOAA), 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Werner </a:t>
            </a:r>
            <a:r>
              <a:rPr lang="en-US" sz="2400" b="0" i="0" u="none" strike="noStrike" dirty="0" err="1" smtClean="0">
                <a:latin typeface="+mn-lt"/>
                <a:ea typeface="+mn-ea"/>
                <a:cs typeface="+mn-cs"/>
                <a:sym typeface="Avenir Roman"/>
              </a:rPr>
              <a:t>Kiene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 (Marine Stewardship Council), Rashid </a:t>
            </a:r>
            <a:r>
              <a:rPr lang="en-US" sz="2400" b="0" i="0" u="none" strike="noStrike" dirty="0" err="1" smtClean="0">
                <a:latin typeface="+mn-lt"/>
                <a:ea typeface="+mn-ea"/>
                <a:cs typeface="+mn-cs"/>
                <a:sym typeface="Avenir Roman"/>
              </a:rPr>
              <a:t>Sumaila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 (University of British Columbia), Martin Le </a:t>
            </a:r>
            <a:r>
              <a:rPr lang="en-US" sz="2400" b="0" i="0" u="none" strike="noStrike" dirty="0" err="1" smtClean="0">
                <a:latin typeface="+mn-lt"/>
                <a:ea typeface="+mn-ea"/>
                <a:cs typeface="+mn-cs"/>
                <a:sym typeface="Avenir Roman"/>
              </a:rPr>
              <a:t>Tissier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 (Future Earth Coasts), Claire Jolly (Head, Ocean Economy Group, OECD),</a:t>
            </a:r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b="0" i="0" u="none" strike="noStrike" dirty="0" err="1" smtClean="0">
                <a:latin typeface="+mn-lt"/>
                <a:ea typeface="+mn-ea"/>
                <a:cs typeface="+mn-cs"/>
                <a:sym typeface="Avenir Roman"/>
              </a:rPr>
              <a:t>Dail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 Rowe (Weather Predict Consulting Inc.), CMD</a:t>
            </a:r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Ruth Lane</a:t>
            </a:r>
            <a:r>
              <a:rPr lang="en-US" sz="2400" b="0" i="0" u="none" strike="noStrike" baseline="0" dirty="0" smtClean="0">
                <a:latin typeface="+mn-lt"/>
                <a:ea typeface="+mn-ea"/>
                <a:cs typeface="+mn-cs"/>
                <a:sym typeface="Avenir Roman"/>
              </a:rPr>
              <a:t> (North American Ice Center), </a:t>
            </a:r>
            <a:r>
              <a:rPr lang="en-US" sz="2400" b="0" i="0" u="none" strike="noStrike" dirty="0" err="1" smtClean="0">
                <a:latin typeface="+mn-lt"/>
                <a:ea typeface="+mn-ea"/>
                <a:cs typeface="+mn-cs"/>
                <a:sym typeface="Avenir Roman"/>
              </a:rPr>
              <a:t>Okalik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b="0" i="0" u="none" strike="noStrike" dirty="0" err="1" smtClean="0">
                <a:latin typeface="+mn-lt"/>
                <a:ea typeface="+mn-ea"/>
                <a:cs typeface="+mn-cs"/>
                <a:sym typeface="Avenir Roman"/>
              </a:rPr>
              <a:t>Eegeesiak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 (Chair of the Inuit Circumpolar Council), James </a:t>
            </a:r>
            <a:r>
              <a:rPr lang="en-US" sz="2400" b="0" i="0" u="none" strike="noStrike" dirty="0" err="1" smtClean="0">
                <a:latin typeface="+mn-lt"/>
                <a:ea typeface="+mn-ea"/>
                <a:cs typeface="+mn-cs"/>
                <a:sym typeface="Avenir Roman"/>
              </a:rPr>
              <a:t>Movick</a:t>
            </a:r>
            <a:r>
              <a:rPr lang="en-US" sz="2400" b="0" i="0" u="none" strike="noStrike" dirty="0" smtClean="0">
                <a:latin typeface="+mn-lt"/>
                <a:ea typeface="+mn-ea"/>
                <a:cs typeface="+mn-cs"/>
                <a:sym typeface="Avenir Roman"/>
              </a:rPr>
              <a:t> (Pacific Islands Forum Fisheries Agency)</a:t>
            </a:r>
            <a:endParaRPr lang="en-US" b="0" dirty="0" smtClean="0"/>
          </a:p>
          <a:p>
            <a:pPr marL="0" marR="0" indent="0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OECS is the </a:t>
            </a:r>
            <a:r>
              <a:rPr lang="en-US" dirty="0" err="1" smtClean="0"/>
              <a:t>Organisation</a:t>
            </a:r>
            <a:r>
              <a:rPr lang="en-US" baseline="0" dirty="0" smtClean="0"/>
              <a:t> of Eastern Caribbean States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 Meeting title: “Building partnerships for Integrated Ocean Observing and Information in support of the implementation of SDG 14”. Emily </a:t>
            </a:r>
            <a:r>
              <a:rPr lang="en-US" dirty="0" err="1" smtClean="0"/>
              <a:t>Smail</a:t>
            </a:r>
            <a:r>
              <a:rPr lang="en-US" dirty="0" smtClean="0"/>
              <a:t> was a speaker at the side event on behalf of Blue Planet. </a:t>
            </a:r>
          </a:p>
          <a:p>
            <a:endParaRPr lang="en-US" dirty="0" smtClean="0"/>
          </a:p>
          <a:p>
            <a:r>
              <a:rPr lang="en-US" dirty="0" smtClean="0"/>
              <a:t>SDG</a:t>
            </a:r>
            <a:r>
              <a:rPr lang="en-US" baseline="0" dirty="0" smtClean="0"/>
              <a:t> Caribbean workshop will be hosted by the minister of St. Vincent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2352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GEO Blue Planet Update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Emily </a:t>
            </a:r>
            <a:r>
              <a:rPr lang="en-US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Smail</a:t>
            </a:r>
            <a:endParaRPr lang="en-US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GEO Blue Planet Secretariat (UMD/NOAA)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Oceans </a:t>
            </a:r>
            <a:r>
              <a:rPr lang="en-US" dirty="0" smtClean="0"/>
              <a:t>and Society: Blue Planet is an Initiative within the Group on Earth Observations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GEO Blue Planet’s</a:t>
            </a:r>
            <a:r>
              <a:rPr lang="en-US" b="1" dirty="0" smtClean="0"/>
              <a:t> mission </a:t>
            </a:r>
            <a:r>
              <a:rPr lang="en-US" dirty="0" smtClean="0"/>
              <a:t>is to:</a:t>
            </a:r>
          </a:p>
          <a:p>
            <a:pPr lvl="1"/>
            <a:r>
              <a:rPr lang="en-US" dirty="0" smtClean="0"/>
              <a:t>advance and exploit synergies among the many observational </a:t>
            </a:r>
            <a:r>
              <a:rPr lang="en-US" dirty="0" err="1" smtClean="0"/>
              <a:t>programmes</a:t>
            </a:r>
            <a:r>
              <a:rPr lang="en-US" dirty="0" smtClean="0"/>
              <a:t> devoted to ocean and coastal waters; </a:t>
            </a:r>
          </a:p>
          <a:p>
            <a:pPr lvl="1"/>
            <a:r>
              <a:rPr lang="en-US" dirty="0" smtClean="0"/>
              <a:t>to improve engagement with a variety of users for enhancing the timeliness, quality and range of services delivered; and </a:t>
            </a:r>
          </a:p>
          <a:p>
            <a:pPr lvl="1"/>
            <a:r>
              <a:rPr lang="en-US" dirty="0" smtClean="0"/>
              <a:t>to raise awareness of the societal benefits of ocean observations at the public and policy levels.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2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About GEO Blue Planet</a:t>
            </a:r>
            <a:endParaRPr lang="en-US" dirty="0"/>
          </a:p>
        </p:txBody>
      </p:sp>
      <p:pic>
        <p:nvPicPr>
          <p:cNvPr id="6" name="Picture 5" descr="Blue Planet Geo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1044" y="2362200"/>
            <a:ext cx="3041912" cy="16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600200" y="1600200"/>
            <a:ext cx="1828800" cy="45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Components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3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About GEO Blue Planet</a:t>
            </a:r>
            <a:endParaRPr lang="en-US" dirty="0"/>
          </a:p>
        </p:txBody>
      </p:sp>
      <p:pic>
        <p:nvPicPr>
          <p:cNvPr id="6" name="image6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133600"/>
            <a:ext cx="3657600" cy="3429000"/>
          </a:xfrm>
          <a:prstGeom prst="rect">
            <a:avLst/>
          </a:prstGeom>
        </p:spPr>
      </p:pic>
      <p:pic>
        <p:nvPicPr>
          <p:cNvPr id="7" name="image4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514600"/>
            <a:ext cx="4191000" cy="2524472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5715000" y="1600200"/>
            <a:ext cx="1828800" cy="457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Themes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r>
              <a:rPr lang="en-US" dirty="0" smtClean="0"/>
              <a:t>Populating a </a:t>
            </a:r>
            <a:r>
              <a:rPr lang="en-US" dirty="0" smtClean="0"/>
              <a:t>new Advisory Board and expanded the Steering Committee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Planning </a:t>
            </a:r>
            <a:r>
              <a:rPr lang="en-US" dirty="0" smtClean="0"/>
              <a:t>a Blue Planet symposium in College Park, MD 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4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Current Activities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815165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64008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4M – Multipurpose Marine Monitoring Mechanism </a:t>
            </a:r>
            <a:endParaRPr lang="en-US" b="1" dirty="0">
              <a:latin typeface="+mj-lt"/>
            </a:endParaRPr>
          </a:p>
          <a:p>
            <a:r>
              <a:rPr lang="en-US" dirty="0" smtClean="0"/>
              <a:t>Project concept (for implementation in Barbados and Grenada) currently being developed by UNDP Barbados and the OECS, IOCARIBE-GOOS and GEO Blue Planet</a:t>
            </a:r>
          </a:p>
          <a:p>
            <a:r>
              <a:rPr lang="en-US" dirty="0" smtClean="0"/>
              <a:t>4M will work to support Caribbean SIDS by: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 smtClean="0"/>
              <a:t>technology for effective </a:t>
            </a:r>
            <a:r>
              <a:rPr lang="en-US" dirty="0" smtClean="0"/>
              <a:t>monitoring of the marine environment </a:t>
            </a:r>
            <a:endParaRPr lang="en-US" dirty="0" smtClean="0"/>
          </a:p>
          <a:p>
            <a:pPr lvl="1"/>
            <a:r>
              <a:rPr lang="en-US" dirty="0" smtClean="0"/>
              <a:t>Increasing capacity for marine data collection and analysis</a:t>
            </a:r>
          </a:p>
          <a:p>
            <a:pPr lvl="1"/>
            <a:r>
              <a:rPr lang="en-US" dirty="0" smtClean="0"/>
              <a:t>Improving access to real-time data in the region</a:t>
            </a:r>
          </a:p>
          <a:p>
            <a:pPr lvl="1"/>
            <a:r>
              <a:rPr lang="en-US" dirty="0" smtClean="0"/>
              <a:t>Increasing data sharing in the region </a:t>
            </a:r>
          </a:p>
          <a:p>
            <a:pPr lvl="1"/>
            <a:r>
              <a:rPr lang="en-US" dirty="0" smtClean="0"/>
              <a:t>Establishing a data platform for Caribbean SIDS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5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Current Activities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1" y="1166751"/>
            <a:ext cx="2222290" cy="532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GEO Blue Planet and the UN Sustainable Development Goals</a:t>
            </a:r>
            <a:endParaRPr lang="en-US" b="1" dirty="0">
              <a:latin typeface="+mj-lt"/>
            </a:endParaRPr>
          </a:p>
          <a:p>
            <a:r>
              <a:rPr lang="en-US" dirty="0" smtClean="0"/>
              <a:t>Contributed to side event on ocean observing at the February preparatory meeting </a:t>
            </a:r>
            <a:r>
              <a:rPr lang="en-US" dirty="0" smtClean="0"/>
              <a:t>UN Oceans Conference</a:t>
            </a:r>
          </a:p>
          <a:p>
            <a:r>
              <a:rPr lang="en-US" dirty="0" smtClean="0"/>
              <a:t>Members of the GEO Blue Planet network will participate in the UN Oceans Conference in June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GEO </a:t>
            </a:r>
            <a:r>
              <a:rPr lang="en-US" dirty="0" smtClean="0"/>
              <a:t>Blue Planet is working on a proposal to NASA to fund a workshop in the Caribbean titled: “Implementing and Monitoring the Sustainable Development Goals in the Caribbean: </a:t>
            </a:r>
            <a:r>
              <a:rPr lang="en-US" dirty="0" smtClean="0"/>
              <a:t>The </a:t>
            </a:r>
            <a:r>
              <a:rPr lang="en-US" dirty="0" smtClean="0"/>
              <a:t>Role of the Ocean”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6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Current Activities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48000"/>
            <a:ext cx="7200900" cy="1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Near term </a:t>
            </a:r>
          </a:p>
          <a:p>
            <a:r>
              <a:rPr lang="en-US" dirty="0" smtClean="0"/>
              <a:t>Work with EOS Data </a:t>
            </a:r>
            <a:r>
              <a:rPr lang="en-US" dirty="0" smtClean="0"/>
              <a:t>Analytics, Inc. </a:t>
            </a:r>
            <a:r>
              <a:rPr lang="en-US" dirty="0" smtClean="0"/>
              <a:t>on </a:t>
            </a:r>
            <a:r>
              <a:rPr lang="en-US" dirty="0" smtClean="0"/>
              <a:t>demonstration projects related </a:t>
            </a:r>
            <a:r>
              <a:rPr lang="en-US" dirty="0" smtClean="0"/>
              <a:t>to ocean </a:t>
            </a:r>
            <a:r>
              <a:rPr lang="en-US" dirty="0" smtClean="0"/>
              <a:t>and coastal observing </a:t>
            </a:r>
            <a:endParaRPr lang="en-US" dirty="0" smtClean="0"/>
          </a:p>
          <a:p>
            <a:r>
              <a:rPr lang="en-US" dirty="0" smtClean="0"/>
              <a:t>Host the GEO Blue Planet Symposium 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2017 – 2019</a:t>
            </a:r>
          </a:p>
          <a:p>
            <a:r>
              <a:rPr lang="en-US" dirty="0" smtClean="0"/>
              <a:t>Build and engage working groups </a:t>
            </a:r>
          </a:p>
          <a:p>
            <a:r>
              <a:rPr lang="en-US" dirty="0" smtClean="0"/>
              <a:t>Secure funding for implementation of 4M</a:t>
            </a:r>
          </a:p>
          <a:p>
            <a:r>
              <a:rPr lang="en-US" dirty="0" smtClean="0"/>
              <a:t>Identify and begin work on additional prototype/pilot projects </a:t>
            </a:r>
          </a:p>
          <a:p>
            <a:r>
              <a:rPr lang="en-US" dirty="0" smtClean="0"/>
              <a:t>Work to increase </a:t>
            </a:r>
            <a:r>
              <a:rPr lang="en-US" dirty="0" smtClean="0"/>
              <a:t>engagement and begin capacity building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Advocate for sustained ocean and coastal observations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7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828800" y="228600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Near term &amp; Future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Helvetica (Headings)"/>
              </a:rPr>
              <a:t>Linkages </a:t>
            </a:r>
            <a:endParaRPr lang="en-US" b="1" dirty="0">
              <a:latin typeface="Helvetica (Headings)"/>
            </a:endParaRPr>
          </a:p>
          <a:p>
            <a:r>
              <a:rPr lang="en-US" dirty="0" smtClean="0">
                <a:latin typeface="Helvetica (Headings)"/>
                <a:cs typeface="Times New Roman"/>
              </a:rPr>
              <a:t>CEOS is </a:t>
            </a:r>
            <a:r>
              <a:rPr lang="en-US" dirty="0" smtClean="0">
                <a:latin typeface="Helvetica (Headings)"/>
                <a:cs typeface="Times New Roman"/>
              </a:rPr>
              <a:t>a founding partner of </a:t>
            </a:r>
            <a:r>
              <a:rPr lang="en-US" dirty="0" smtClean="0">
                <a:latin typeface="Helvetica (Headings)"/>
                <a:cs typeface="Times New Roman"/>
              </a:rPr>
              <a:t>GEO Blue Planet</a:t>
            </a:r>
          </a:p>
          <a:p>
            <a:r>
              <a:rPr lang="en-US" dirty="0" smtClean="0">
                <a:latin typeface="Helvetica (Headings)"/>
                <a:cs typeface="Times New Roman"/>
              </a:rPr>
              <a:t>Paul </a:t>
            </a:r>
            <a:r>
              <a:rPr lang="en-US" dirty="0" err="1" smtClean="0">
                <a:latin typeface="Helvetica (Headings)"/>
                <a:cs typeface="Times New Roman"/>
              </a:rPr>
              <a:t>DiGiacomo</a:t>
            </a:r>
            <a:r>
              <a:rPr lang="en-US" dirty="0" smtClean="0">
                <a:latin typeface="Helvetica (Headings)"/>
                <a:cs typeface="Times New Roman"/>
              </a:rPr>
              <a:t> is designated as the CEOS Blue Planet Expert </a:t>
            </a:r>
          </a:p>
          <a:p>
            <a:r>
              <a:rPr lang="en-US" dirty="0" smtClean="0">
                <a:latin typeface="Helvetica (Headings)"/>
                <a:cs typeface="Times New Roman"/>
              </a:rPr>
              <a:t>Steve </a:t>
            </a:r>
            <a:r>
              <a:rPr lang="en-US" dirty="0" err="1" smtClean="0">
                <a:latin typeface="Helvetica (Headings)"/>
                <a:cs typeface="Times New Roman"/>
              </a:rPr>
              <a:t>Volz</a:t>
            </a:r>
            <a:r>
              <a:rPr lang="en-US" dirty="0" smtClean="0">
                <a:latin typeface="Helvetica (Headings)"/>
                <a:cs typeface="Times New Roman"/>
              </a:rPr>
              <a:t> has been invited to represent CEOS on the Advisory Board </a:t>
            </a:r>
            <a:endParaRPr lang="en-US" dirty="0" smtClean="0">
              <a:latin typeface="Helvetica (Headings)"/>
              <a:cs typeface="Times New Roman"/>
            </a:endParaRPr>
          </a:p>
          <a:p>
            <a:r>
              <a:rPr lang="en-US" dirty="0" smtClean="0">
                <a:latin typeface="Helvetica (Headings)"/>
                <a:cs typeface="Times New Roman"/>
              </a:rPr>
              <a:t>GEO Blue </a:t>
            </a:r>
            <a:r>
              <a:rPr lang="en-US" dirty="0" smtClean="0">
                <a:latin typeface="Helvetica (Headings)"/>
                <a:cs typeface="Times New Roman"/>
              </a:rPr>
              <a:t>Planet </a:t>
            </a:r>
            <a:r>
              <a:rPr lang="en-US" dirty="0" smtClean="0">
                <a:latin typeface="Helvetica (Headings)"/>
                <a:cs typeface="Times New Roman"/>
              </a:rPr>
              <a:t>seeks to support CEOS with identifying </a:t>
            </a:r>
            <a:r>
              <a:rPr lang="en-US" dirty="0" smtClean="0">
                <a:latin typeface="Helvetica (Headings)"/>
                <a:cs typeface="Times New Roman"/>
              </a:rPr>
              <a:t>observation requirements/priorities for ocean-related </a:t>
            </a:r>
            <a:r>
              <a:rPr lang="en-US" dirty="0" smtClean="0">
                <a:latin typeface="Helvetica (Headings)"/>
                <a:cs typeface="Times New Roman"/>
              </a:rPr>
              <a:t>services</a:t>
            </a:r>
          </a:p>
          <a:p>
            <a:endParaRPr lang="en-US" dirty="0" smtClean="0">
              <a:latin typeface="Helvetica (Headings)"/>
              <a:cs typeface="Times New Roman"/>
            </a:endParaRPr>
          </a:p>
          <a:p>
            <a:pPr>
              <a:buNone/>
            </a:pPr>
            <a:r>
              <a:rPr lang="en-US" b="1" dirty="0" smtClean="0">
                <a:latin typeface="Helvetica (Headings)"/>
              </a:rPr>
              <a:t>Moving Forward</a:t>
            </a:r>
            <a:endParaRPr lang="en-US" b="1" dirty="0" smtClean="0">
              <a:latin typeface="Helvetica (Headings)"/>
            </a:endParaRPr>
          </a:p>
          <a:p>
            <a:r>
              <a:rPr lang="en-US" dirty="0" smtClean="0">
                <a:latin typeface="Helvetica (Headings)"/>
                <a:cs typeface="Times New Roman"/>
              </a:rPr>
              <a:t>Participation of CEOS in GEO Blue Planet Working Groups</a:t>
            </a:r>
          </a:p>
          <a:p>
            <a:r>
              <a:rPr lang="en-US" dirty="0" smtClean="0">
                <a:latin typeface="Helvetica (Headings)"/>
                <a:cs typeface="Times New Roman"/>
              </a:rPr>
              <a:t>Continued support of GEO Blue Planet activities</a:t>
            </a:r>
          </a:p>
          <a:p>
            <a:r>
              <a:rPr lang="en-US" dirty="0" smtClean="0">
                <a:latin typeface="Helvetica (Headings)"/>
                <a:cs typeface="Times New Roman"/>
              </a:rPr>
              <a:t>Participation in the upcoming symposium and 2018 symposium </a:t>
            </a:r>
            <a:endParaRPr lang="en-US" dirty="0" smtClean="0">
              <a:latin typeface="Helvetica (Headings)"/>
              <a:cs typeface="Times New Roman"/>
            </a:endParaRPr>
          </a:p>
          <a:p>
            <a:endParaRPr lang="en-US" sz="1600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8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Blue Planet and CEOS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9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b="1" dirty="0" smtClean="0"/>
              <a:t>Questions?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1879" y="3277262"/>
            <a:ext cx="5200242" cy="3580738"/>
          </a:xfrm>
          <a:prstGeom prst="rect">
            <a:avLst/>
          </a:prstGeom>
        </p:spPr>
      </p:pic>
      <p:pic>
        <p:nvPicPr>
          <p:cNvPr id="8" name="Picture 7" descr="Blue Planet Geo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1300" y="1143000"/>
            <a:ext cx="3581400" cy="19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3237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9287</TotalTime>
  <Words>612</Words>
  <Application>Microsoft Office PowerPoint</Application>
  <PresentationFormat>On-screen Show (4:3)</PresentationFormat>
  <Paragraphs>98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GEO Blue Planet Update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Emily Smail</cp:lastModifiedBy>
  <cp:revision>198</cp:revision>
  <dcterms:modified xsi:type="dcterms:W3CDTF">2017-04-21T21:45:24Z</dcterms:modified>
</cp:coreProperties>
</file>