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7" r:id="rId3"/>
    <p:sldId id="261" r:id="rId4"/>
    <p:sldId id="263" r:id="rId5"/>
    <p:sldId id="276" r:id="rId6"/>
    <p:sldId id="268" r:id="rId7"/>
    <p:sldId id="279" r:id="rId8"/>
    <p:sldId id="280" r:id="rId9"/>
    <p:sldId id="277" r:id="rId10"/>
    <p:sldId id="278" r:id="rId11"/>
    <p:sldId id="264" r:id="rId12"/>
    <p:sldId id="265" r:id="rId13"/>
    <p:sldId id="269" r:id="rId14"/>
    <p:sldId id="271" r:id="rId15"/>
    <p:sldId id="272" r:id="rId16"/>
    <p:sldId id="273"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2805" autoAdjust="0"/>
  </p:normalViewPr>
  <p:slideViewPr>
    <p:cSldViewPr>
      <p:cViewPr>
        <p:scale>
          <a:sx n="89" d="100"/>
          <a:sy n="89" d="100"/>
        </p:scale>
        <p:origin x="-109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4369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4588260-2351-2E44-9A96-9F3DD99DFCF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5627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Leverage connections with agricultural</a:t>
            </a:r>
            <a:r>
              <a:rPr lang="en-CA" baseline="0" dirty="0" smtClean="0"/>
              <a:t> statistics agencies – show the ways we are already contributing (AAFC, MARS, AAFC) </a:t>
            </a:r>
          </a:p>
          <a:p>
            <a:endParaRPr lang="en-CA"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D6273DE-60DE-4C0B-98D6-EB2A006E5595}" type="slidenum">
              <a:rPr lang="en-US" smtClean="0"/>
              <a:t>9</a:t>
            </a:fld>
            <a:endParaRPr lang="en-US"/>
          </a:p>
        </p:txBody>
      </p:sp>
    </p:spTree>
    <p:extLst>
      <p:ext uri="{BB962C8B-B14F-4D97-AF65-F5344CB8AC3E}">
        <p14:creationId xmlns:p14="http://schemas.microsoft.com/office/powerpoint/2010/main" val="449779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7207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686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781CE63-FE96-4108-8F58-232DDB49E421}" type="slidenum">
              <a:rPr lang="en-US" altLang="en-US"/>
              <a:pPr/>
              <a:t>‹N°›</a:t>
            </a:fld>
            <a:r>
              <a:rPr lang="en-US" altLang="en-US"/>
              <a:t> / 10</a:t>
            </a:r>
          </a:p>
        </p:txBody>
      </p:sp>
    </p:spTree>
    <p:extLst>
      <p:ext uri="{BB962C8B-B14F-4D97-AF65-F5344CB8AC3E}">
        <p14:creationId xmlns:p14="http://schemas.microsoft.com/office/powerpoint/2010/main" val="343234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defTabSz="914400" eaLnBrk="0" fontAlgn="base" hangingPunct="0">
              <a:spcBef>
                <a:spcPct val="0"/>
              </a:spcBef>
              <a:spcAft>
                <a:spcPct val="0"/>
              </a:spcAft>
              <a:defRPr kumimoji="0">
                <a:latin typeface="Arial" charset="0"/>
                <a:ea typeface="ＭＳ Ｐゴシック" charset="-128"/>
                <a:cs typeface="+mn-cs"/>
              </a:defRPr>
            </a:lvl1pPr>
          </a:lstStyle>
          <a:p>
            <a:pPr>
              <a:defRPr/>
            </a:pPr>
            <a:fld id="{9DD853FB-062F-4CB1-B9EA-D289E3181DA9}" type="datetimeFigureOut">
              <a:rPr lang="ja-JP" altLang="en-US"/>
              <a:pPr>
                <a:defRPr/>
              </a:pPr>
              <a:t>2017/4/25</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defTabSz="914400" eaLnBrk="0" fontAlgn="base" hangingPunct="0">
              <a:spcBef>
                <a:spcPct val="0"/>
              </a:spcBef>
              <a:spcAft>
                <a:spcPct val="0"/>
              </a:spcAft>
              <a:defRPr kumimoji="0">
                <a:latin typeface="Arial" charset="0"/>
                <a:ea typeface="ＭＳ Ｐゴシック" charset="-128"/>
                <a:cs typeface="+mn-cs"/>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hangingPunct="0">
              <a:defRPr kumimoji="0">
                <a:latin typeface="Arial" panose="020B0604020202020204" pitchFamily="34" charset="0"/>
              </a:defRPr>
            </a:lvl1pPr>
          </a:lstStyle>
          <a:p>
            <a:fld id="{F5C63EA8-E0FF-40B0-9A1A-42E52670580C}" type="slidenum">
              <a:rPr lang="ja-JP" altLang="en-US"/>
              <a:pPr/>
              <a:t>‹N°›</a:t>
            </a:fld>
            <a:endParaRPr lang="ja-JP" altLang="en-US"/>
          </a:p>
        </p:txBody>
      </p:sp>
    </p:spTree>
    <p:extLst>
      <p:ext uri="{BB962C8B-B14F-4D97-AF65-F5344CB8AC3E}">
        <p14:creationId xmlns:p14="http://schemas.microsoft.com/office/powerpoint/2010/main" val="119071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ホワイト">
    <p:spTree>
      <p:nvGrpSpPr>
        <p:cNvPr id="1" name=""/>
        <p:cNvGrpSpPr/>
        <p:nvPr/>
      </p:nvGrpSpPr>
      <p:grpSpPr>
        <a:xfrm>
          <a:off x="0" y="0"/>
          <a:ext cx="0" cy="0"/>
          <a:chOff x="0" y="0"/>
          <a:chExt cx="0" cy="0"/>
        </a:xfrm>
      </p:grpSpPr>
      <p:sp>
        <p:nvSpPr>
          <p:cNvPr id="30" name="Shape 30"/>
          <p:cNvSpPr>
            <a:spLocks noGrp="1"/>
          </p:cNvSpPr>
          <p:nvPr>
            <p:ph type="title"/>
          </p:nvPr>
        </p:nvSpPr>
        <p:spPr>
          <a:xfrm>
            <a:off x="-11113" y="-20638"/>
            <a:ext cx="9144001" cy="676276"/>
          </a:xfrm>
          <a:prstGeom prst="rect">
            <a:avLst/>
          </a:prstGeom>
          <a:gradFill>
            <a:gsLst>
              <a:gs pos="0">
                <a:srgbClr val="008FC7"/>
              </a:gs>
              <a:gs pos="100000">
                <a:srgbClr val="1F59A0"/>
              </a:gs>
            </a:gsLst>
            <a:lin ang="16200000"/>
          </a:gradFill>
          <a:effectLst>
            <a:outerShdw blurRad="50800" dist="38100" dir="2700000" rotWithShape="0">
              <a:srgbClr val="929292">
                <a:alpha val="42999"/>
              </a:srgbClr>
            </a:outerShdw>
          </a:effectLst>
        </p:spPr>
        <p:txBody>
          <a:bodyPr lIns="50800" tIns="50800" rIns="50800" bIns="50800">
            <a:noAutofit/>
          </a:bodyPr>
          <a:lstStyle>
            <a:lvl1pPr marL="40639" marR="40639" defTabSz="457200">
              <a:defRPr sz="3000">
                <a:solidFill>
                  <a:srgbClr val="FFFFFF"/>
                </a:solidFill>
                <a:uFill>
                  <a:solidFill>
                    <a:srgbClr val="FFFFFF"/>
                  </a:solidFill>
                </a:uFill>
                <a:latin typeface="メイリオ"/>
                <a:ea typeface="メイリオ"/>
                <a:cs typeface="メイリオ"/>
                <a:sym typeface="メイリオ"/>
              </a:defRPr>
            </a:lvl1pPr>
          </a:lstStyle>
          <a:p>
            <a:r>
              <a:t>タイトルテキスト</a:t>
            </a:r>
          </a:p>
        </p:txBody>
      </p:sp>
      <p:sp>
        <p:nvSpPr>
          <p:cNvPr id="31" name="Shape 31"/>
          <p:cNvSpPr>
            <a:spLocks noGrp="1"/>
          </p:cNvSpPr>
          <p:nvPr>
            <p:ph type="body" sz="half" idx="1"/>
          </p:nvPr>
        </p:nvSpPr>
        <p:spPr>
          <a:xfrm>
            <a:off x="234950" y="815975"/>
            <a:ext cx="8674100" cy="1714500"/>
          </a:xfrm>
          <a:prstGeom prst="rect">
            <a:avLst/>
          </a:prstGeom>
        </p:spPr>
        <p:txBody>
          <a:bodyPr lIns="50800" tIns="50800" rIns="50800" bIns="50800">
            <a:noAutofit/>
          </a:bodyPr>
          <a:lstStyle>
            <a:lvl1pPr marL="383540" marR="40639"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1pPr>
            <a:lvl2pPr marL="783590" marR="40639" indent="-285750"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2pPr>
            <a:lvl3pPr marL="1183639" marR="40639" indent="-228600" defTabSz="457200">
              <a:spcBef>
                <a:spcPts val="500"/>
              </a:spcBef>
              <a:buClr>
                <a:srgbClr val="000000"/>
              </a:buClr>
              <a:buFont typeface="Wingdings"/>
              <a:defRPr sz="2000">
                <a:uFill>
                  <a:solidFill>
                    <a:srgbClr val="000000"/>
                  </a:solidFill>
                </a:uFill>
                <a:latin typeface="メイリオ"/>
                <a:ea typeface="メイリオ"/>
                <a:cs typeface="メイリオ"/>
                <a:sym typeface="メイリオ"/>
              </a:defRPr>
            </a:lvl3pPr>
            <a:lvl4pPr marL="1640839" marR="40639" indent="-228600"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4pPr>
            <a:lvl5pPr marL="2098039" marR="40639" indent="-228600"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5pPr>
          </a:lstStyle>
          <a:p>
            <a:r>
              <a:t>本文レベル1</a:t>
            </a:r>
          </a:p>
          <a:p>
            <a:pPr lvl="1"/>
            <a:r>
              <a:t>本文レベル2</a:t>
            </a:r>
          </a:p>
          <a:p>
            <a:pPr lvl="2"/>
            <a:r>
              <a:t>本文レベル3</a:t>
            </a:r>
          </a:p>
          <a:p>
            <a:pPr lvl="3"/>
            <a:r>
              <a:t>本文レベル4</a:t>
            </a:r>
          </a:p>
          <a:p>
            <a:pPr lvl="4"/>
            <a:r>
              <a:t>本文レベル 5</a:t>
            </a:r>
          </a:p>
        </p:txBody>
      </p:sp>
      <p:sp>
        <p:nvSpPr>
          <p:cNvPr id="4" name="Shape 32"/>
          <p:cNvSpPr>
            <a:spLocks noGrp="1"/>
          </p:cNvSpPr>
          <p:nvPr>
            <p:ph type="sldNum" sz="quarter" idx="10"/>
          </p:nvPr>
        </p:nvSpPr>
        <p:spPr>
          <a:xfrm>
            <a:off x="8740775" y="6535738"/>
            <a:ext cx="268288" cy="279400"/>
          </a:xfrm>
        </p:spPr>
        <p:txBody>
          <a:bodyPr wrap="none" lIns="50800" tIns="50800" rIns="50800" bIns="50800"/>
          <a:lstStyle>
            <a:lvl1pPr algn="ctr" defTabSz="584200" eaLnBrk="0" hangingPunct="0">
              <a:defRPr kumimoji="0">
                <a:solidFill>
                  <a:srgbClr val="000000"/>
                </a:solidFill>
                <a:latin typeface="Arial" panose="020B0604020202020204" pitchFamily="34" charset="0"/>
              </a:defRPr>
            </a:lvl1pPr>
          </a:lstStyle>
          <a:p>
            <a:fld id="{0B7A46D9-E934-48D0-A4B7-4BC8C1C7B090}" type="slidenum">
              <a:rPr lang="en-US" altLang="ja-JP"/>
              <a:pPr/>
              <a:t>‹N°›</a:t>
            </a:fld>
            <a:endParaRPr lang="en-US" altLang="ja-JP"/>
          </a:p>
        </p:txBody>
      </p:sp>
    </p:spTree>
    <p:extLst>
      <p:ext uri="{BB962C8B-B14F-4D97-AF65-F5344CB8AC3E}">
        <p14:creationId xmlns:p14="http://schemas.microsoft.com/office/powerpoint/2010/main" val="220815593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5288" y="6245225"/>
            <a:ext cx="2133600" cy="476250"/>
          </a:xfrm>
          <a:prstGeom prst="rect">
            <a:avLst/>
          </a:prstGeom>
        </p:spPr>
        <p:txBody>
          <a:bodyPr/>
          <a:lstStyle>
            <a:lvl1pPr>
              <a:defRPr/>
            </a:lvl1pPr>
          </a:lstStyle>
          <a:p>
            <a:fld id="{463C2E70-434E-4A7D-A6E1-92B234399F39}" type="datetimeFigureOut">
              <a:rPr lang="en-US" smtClean="0"/>
              <a:t>4/25/2017</a:t>
            </a:fld>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C912C3-5B99-49FD-8169-273DE3B4A453}" type="slidenum">
              <a:rPr lang="en-US" smtClean="0"/>
              <a:t>‹N°›</a:t>
            </a:fld>
            <a:endParaRPr lang="en-US"/>
          </a:p>
        </p:txBody>
      </p:sp>
    </p:spTree>
    <p:extLst>
      <p:ext uri="{BB962C8B-B14F-4D97-AF65-F5344CB8AC3E}">
        <p14:creationId xmlns:p14="http://schemas.microsoft.com/office/powerpoint/2010/main" val="187413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ap.geo-rap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Ad Hoc WG on GEOGLAM</a:t>
            </a:r>
            <a:endParaRPr sz="4200" b="1" dirty="0">
              <a:solidFill>
                <a:srgbClr val="FFFFFF"/>
              </a:solidFill>
              <a:latin typeface="+mj-lt"/>
            </a:endParaRPr>
          </a:p>
        </p:txBody>
      </p:sp>
      <p:sp>
        <p:nvSpPr>
          <p:cNvPr id="11" name="Shape 11"/>
          <p:cNvSpPr/>
          <p:nvPr/>
        </p:nvSpPr>
        <p:spPr>
          <a:xfrm>
            <a:off x="622788" y="3759200"/>
            <a:ext cx="4939811"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Selma Cherchali (CNES) &amp; Brad Doorn (NASA)</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-32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16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a:t>
            </a:r>
            <a:r>
              <a:rPr lang="en-US" dirty="0" smtClean="0">
                <a:solidFill>
                  <a:srgbClr val="FFFFFF"/>
                </a:solidFill>
                <a:latin typeface="+mj-lt"/>
                <a:ea typeface="Arial Bold"/>
                <a:cs typeface="Arial Bold"/>
                <a:sym typeface="Arial Bold"/>
              </a:rPr>
              <a:t>Strategic </a:t>
            </a:r>
            <a:r>
              <a:rPr lang="en-AU" dirty="0" smtClean="0">
                <a:solidFill>
                  <a:srgbClr val="FFFFFF"/>
                </a:solidFill>
                <a:latin typeface="+mj-lt"/>
                <a:ea typeface="Arial Bold"/>
                <a:cs typeface="Arial Bold"/>
                <a:sym typeface="Arial Bold"/>
              </a:rPr>
              <a:t>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 Headquarters, Paris, France</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26</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-27</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329184" y="1295400"/>
            <a:ext cx="8663741" cy="5334000"/>
          </a:xfrm>
          <a:prstGeom prst="rect">
            <a:avLst/>
          </a:prstGeom>
        </p:spPr>
        <p:txBody>
          <a:bodyPr/>
          <a:lstStyle>
            <a:lvl1pPr marL="257175" indent="-257175" algn="l" rtl="0" eaLnBrk="1" fontAlgn="base" hangingPunct="1">
              <a:spcBef>
                <a:spcPct val="20000"/>
              </a:spcBef>
              <a:spcAft>
                <a:spcPct val="0"/>
              </a:spcAft>
              <a:buChar char="•"/>
              <a:defRPr sz="2100" b="1">
                <a:solidFill>
                  <a:srgbClr val="005FAA"/>
                </a:solidFill>
                <a:latin typeface="Arial Narrow" pitchFamily="34" charset="0"/>
                <a:ea typeface="MS PGothic" pitchFamily="34" charset="-128"/>
                <a:cs typeface="+mn-cs"/>
              </a:defRPr>
            </a:lvl1pPr>
            <a:lvl2pPr marL="557213" indent="-214313" algn="l" rtl="0" eaLnBrk="1" fontAlgn="base" hangingPunct="1">
              <a:spcBef>
                <a:spcPct val="20000"/>
              </a:spcBef>
              <a:spcAft>
                <a:spcPct val="0"/>
              </a:spcAft>
              <a:buChar char="–"/>
              <a:defRPr sz="1800" b="1">
                <a:solidFill>
                  <a:srgbClr val="0066FF"/>
                </a:solidFill>
                <a:latin typeface="Arial Narrow" pitchFamily="34" charset="0"/>
                <a:ea typeface="Arial" charset="0"/>
                <a:cs typeface="+mn-cs"/>
              </a:defRPr>
            </a:lvl2pPr>
            <a:lvl3pPr marL="857250" indent="-171450" algn="l" rtl="0" eaLnBrk="1" fontAlgn="base" hangingPunct="1">
              <a:spcBef>
                <a:spcPct val="20000"/>
              </a:spcBef>
              <a:spcAft>
                <a:spcPct val="0"/>
              </a:spcAft>
              <a:buChar char="•"/>
              <a:defRPr sz="1500" b="1" i="1">
                <a:solidFill>
                  <a:srgbClr val="0066FF"/>
                </a:solidFill>
                <a:latin typeface="Arial Narrow" pitchFamily="34" charset="0"/>
                <a:ea typeface="Arial" charset="0"/>
                <a:cs typeface="+mn-cs"/>
              </a:defRPr>
            </a:lvl3pPr>
            <a:lvl4pPr marL="1200150" indent="-171450" algn="l" rtl="0" eaLnBrk="1" fontAlgn="base" hangingPunct="1">
              <a:spcBef>
                <a:spcPct val="20000"/>
              </a:spcBef>
              <a:spcAft>
                <a:spcPct val="0"/>
              </a:spcAft>
              <a:buChar char="–"/>
              <a:defRPr b="1">
                <a:solidFill>
                  <a:srgbClr val="005FAA"/>
                </a:solidFill>
                <a:latin typeface="Arial Narrow" pitchFamily="34" charset="0"/>
                <a:ea typeface="Arial" charset="0"/>
                <a:cs typeface="+mn-cs"/>
              </a:defRPr>
            </a:lvl4pPr>
            <a:lvl5pPr marL="1543050" indent="-171450" algn="l" rtl="0" eaLnBrk="1" fontAlgn="base" hangingPunct="1">
              <a:spcBef>
                <a:spcPct val="20000"/>
              </a:spcBef>
              <a:spcAft>
                <a:spcPct val="0"/>
              </a:spcAft>
              <a:buChar char="»"/>
              <a:defRPr b="1">
                <a:solidFill>
                  <a:srgbClr val="005FAA"/>
                </a:solidFill>
                <a:latin typeface="Arial Narrow" pitchFamily="34" charset="0"/>
                <a:ea typeface="Arial" charset="0"/>
                <a:cs typeface="+mn-cs"/>
              </a:defRPr>
            </a:lvl5pPr>
            <a:lvl6pPr marL="1885950" indent="-171450" algn="l" rtl="0" eaLnBrk="1" fontAlgn="base" hangingPunct="1">
              <a:spcBef>
                <a:spcPct val="20000"/>
              </a:spcBef>
              <a:spcAft>
                <a:spcPct val="0"/>
              </a:spcAft>
              <a:buChar char="»"/>
              <a:defRPr b="1">
                <a:solidFill>
                  <a:srgbClr val="005FAA"/>
                </a:solidFill>
                <a:latin typeface="+mn-lt"/>
                <a:cs typeface="+mn-cs"/>
              </a:defRPr>
            </a:lvl6pPr>
            <a:lvl7pPr marL="2228850" indent="-171450" algn="l" rtl="0" eaLnBrk="1" fontAlgn="base" hangingPunct="1">
              <a:spcBef>
                <a:spcPct val="20000"/>
              </a:spcBef>
              <a:spcAft>
                <a:spcPct val="0"/>
              </a:spcAft>
              <a:buChar char="»"/>
              <a:defRPr b="1">
                <a:solidFill>
                  <a:srgbClr val="005FAA"/>
                </a:solidFill>
                <a:latin typeface="+mn-lt"/>
                <a:cs typeface="+mn-cs"/>
              </a:defRPr>
            </a:lvl7pPr>
            <a:lvl8pPr marL="2571750" indent="-171450" algn="l" rtl="0" eaLnBrk="1" fontAlgn="base" hangingPunct="1">
              <a:spcBef>
                <a:spcPct val="20000"/>
              </a:spcBef>
              <a:spcAft>
                <a:spcPct val="0"/>
              </a:spcAft>
              <a:buChar char="»"/>
              <a:defRPr b="1">
                <a:solidFill>
                  <a:srgbClr val="005FAA"/>
                </a:solidFill>
                <a:latin typeface="+mn-lt"/>
                <a:cs typeface="+mn-cs"/>
              </a:defRPr>
            </a:lvl8pPr>
            <a:lvl9pPr marL="2914650" indent="-171450" algn="l" rtl="0" eaLnBrk="1" fontAlgn="base" hangingPunct="1">
              <a:spcBef>
                <a:spcPct val="20000"/>
              </a:spcBef>
              <a:spcAft>
                <a:spcPct val="0"/>
              </a:spcAft>
              <a:buChar char="»"/>
              <a:defRPr b="1">
                <a:solidFill>
                  <a:srgbClr val="005FAA"/>
                </a:solidFill>
                <a:latin typeface="+mn-lt"/>
                <a:cs typeface="+mn-cs"/>
              </a:defRPr>
            </a:lvl9pPr>
          </a:lstStyle>
          <a:p>
            <a:r>
              <a:rPr lang="en-US" b="0" kern="0" dirty="0" smtClean="0">
                <a:latin typeface="+mj-lt"/>
              </a:rPr>
              <a:t>Short </a:t>
            </a:r>
            <a:r>
              <a:rPr lang="en-US" b="0" kern="0" dirty="0">
                <a:latin typeface="+mj-lt"/>
              </a:rPr>
              <a:t>Term: Leveraging existing activities, create change metrics on the state of growing conditions (extent, severity and type)</a:t>
            </a:r>
          </a:p>
          <a:p>
            <a:pPr lvl="1"/>
            <a:r>
              <a:rPr lang="en-US" b="0" kern="0" dirty="0">
                <a:latin typeface="+mj-lt"/>
              </a:rPr>
              <a:t>June GEOGLAM Implementation </a:t>
            </a:r>
            <a:r>
              <a:rPr lang="en-US" b="0" kern="0" dirty="0" smtClean="0">
                <a:latin typeface="+mj-lt"/>
              </a:rPr>
              <a:t>Team (19</a:t>
            </a:r>
            <a:r>
              <a:rPr lang="en-US" b="0" kern="0" baseline="30000" dirty="0" smtClean="0">
                <a:latin typeface="+mj-lt"/>
              </a:rPr>
              <a:t>th</a:t>
            </a:r>
            <a:r>
              <a:rPr lang="en-US" b="0" kern="0" dirty="0" smtClean="0">
                <a:latin typeface="+mj-lt"/>
              </a:rPr>
              <a:t>-21</a:t>
            </a:r>
            <a:r>
              <a:rPr lang="en-US" b="0" kern="0" baseline="30000" dirty="0" smtClean="0">
                <a:latin typeface="+mj-lt"/>
              </a:rPr>
              <a:t>st</a:t>
            </a:r>
            <a:r>
              <a:rPr lang="en-US" b="0" kern="0" dirty="0" smtClean="0">
                <a:latin typeface="+mj-lt"/>
              </a:rPr>
              <a:t>) </a:t>
            </a:r>
            <a:r>
              <a:rPr lang="en-US" b="0" kern="0" dirty="0">
                <a:latin typeface="+mj-lt"/>
              </a:rPr>
              <a:t>and </a:t>
            </a:r>
            <a:r>
              <a:rPr lang="en-US" b="0" kern="0" dirty="0" smtClean="0">
                <a:latin typeface="+mj-lt"/>
              </a:rPr>
              <a:t>JECAM (28</a:t>
            </a:r>
            <a:r>
              <a:rPr lang="en-US" b="0" kern="0" baseline="30000" dirty="0" smtClean="0">
                <a:latin typeface="+mj-lt"/>
              </a:rPr>
              <a:t>th</a:t>
            </a:r>
            <a:r>
              <a:rPr lang="en-US" b="0" kern="0" dirty="0" smtClean="0">
                <a:latin typeface="+mj-lt"/>
              </a:rPr>
              <a:t>) Meetings</a:t>
            </a:r>
            <a:endParaRPr lang="en-US" b="0" kern="0" dirty="0">
              <a:latin typeface="+mj-lt"/>
            </a:endParaRPr>
          </a:p>
          <a:p>
            <a:r>
              <a:rPr lang="en-US" b="0" kern="0" dirty="0">
                <a:latin typeface="+mj-lt"/>
              </a:rPr>
              <a:t>Medium Term: Step up R&amp;D for the development of quantitative metrics</a:t>
            </a:r>
          </a:p>
          <a:p>
            <a:pPr lvl="1"/>
            <a:r>
              <a:rPr lang="en-US" b="0" kern="0" dirty="0">
                <a:latin typeface="+mj-lt"/>
              </a:rPr>
              <a:t>Yield Forecasting</a:t>
            </a:r>
          </a:p>
          <a:p>
            <a:pPr lvl="1"/>
            <a:r>
              <a:rPr lang="en-US" b="0" kern="0" dirty="0">
                <a:latin typeface="+mj-lt"/>
              </a:rPr>
              <a:t>Crop bio-physical metrics  (phenology, LAI, Biomass, </a:t>
            </a:r>
            <a:r>
              <a:rPr lang="en-US" b="0" kern="0" dirty="0" err="1">
                <a:latin typeface="+mj-lt"/>
              </a:rPr>
              <a:t>etc</a:t>
            </a:r>
            <a:r>
              <a:rPr lang="en-US" b="0" kern="0" dirty="0">
                <a:latin typeface="+mj-lt"/>
              </a:rPr>
              <a:t>)</a:t>
            </a:r>
          </a:p>
          <a:p>
            <a:pPr lvl="1"/>
            <a:r>
              <a:rPr lang="en-US" b="0" kern="0" dirty="0">
                <a:latin typeface="+mj-lt"/>
              </a:rPr>
              <a:t>Increased temporal and spatial resolution</a:t>
            </a:r>
          </a:p>
          <a:p>
            <a:pPr lvl="1"/>
            <a:r>
              <a:rPr lang="en-US" b="0" kern="0" dirty="0">
                <a:latin typeface="+mj-lt"/>
              </a:rPr>
              <a:t>Early season crop acreage estimates</a:t>
            </a:r>
          </a:p>
          <a:p>
            <a:pPr lvl="1"/>
            <a:r>
              <a:rPr lang="en-US" b="0" kern="0" dirty="0">
                <a:latin typeface="+mj-lt"/>
              </a:rPr>
              <a:t>Monitoring smallholder farming </a:t>
            </a:r>
            <a:r>
              <a:rPr lang="en-US" b="0" kern="0" dirty="0" smtClean="0">
                <a:latin typeface="+mj-lt"/>
              </a:rPr>
              <a:t>systems</a:t>
            </a:r>
            <a:endParaRPr lang="en-US" b="0" kern="0" dirty="0">
              <a:latin typeface="+mj-lt"/>
            </a:endParaRPr>
          </a:p>
          <a:p>
            <a:r>
              <a:rPr lang="en-US" b="0" kern="0" dirty="0">
                <a:latin typeface="+mj-lt"/>
              </a:rPr>
              <a:t>Longer Term: Strengthen international cooperation and identify institutional homes for activities</a:t>
            </a:r>
          </a:p>
          <a:p>
            <a:pPr lvl="1"/>
            <a:r>
              <a:rPr lang="en-US" b="0" kern="0" dirty="0">
                <a:latin typeface="+mj-lt"/>
              </a:rPr>
              <a:t>Accelerate the Research-Development-Operations continuum </a:t>
            </a:r>
            <a:endParaRPr lang="en-US" b="0" kern="0" dirty="0" smtClean="0">
              <a:latin typeface="+mj-lt"/>
            </a:endParaRPr>
          </a:p>
          <a:p>
            <a:r>
              <a:rPr lang="en-CA" dirty="0" smtClean="0">
                <a:latin typeface="+mj-lt"/>
              </a:rPr>
              <a:t>Discussion point: </a:t>
            </a:r>
            <a:r>
              <a:rPr lang="en-CA" b="0" dirty="0" smtClean="0">
                <a:latin typeface="+mj-lt"/>
              </a:rPr>
              <a:t>How to align GEO, GEOGLAM, and CEOS efforts to contribute to SDGs? – messaging, outreach, approach… </a:t>
            </a:r>
            <a:endParaRPr lang="en-CA" kern="0" dirty="0">
              <a:latin typeface="+mj-lt"/>
            </a:endParaRPr>
          </a:p>
          <a:p>
            <a:pPr lvl="1"/>
            <a:endParaRPr lang="en-US" b="0" kern="0" dirty="0">
              <a:latin typeface="+mj-lt"/>
            </a:endParaRPr>
          </a:p>
          <a:p>
            <a:pPr marL="0" indent="0">
              <a:buNone/>
            </a:pPr>
            <a:endParaRPr lang="en-US" b="0" kern="0" dirty="0">
              <a:latin typeface="+mj-lt"/>
            </a:endParaRPr>
          </a:p>
          <a:p>
            <a:endParaRPr lang="en-US" b="0" kern="0" dirty="0">
              <a:latin typeface="+mj-lt"/>
            </a:endParaRPr>
          </a:p>
        </p:txBody>
      </p:sp>
      <p:sp>
        <p:nvSpPr>
          <p:cNvPr id="4" name="Content Placeholder 3"/>
          <p:cNvSpPr>
            <a:spLocks noGrp="1"/>
          </p:cNvSpPr>
          <p:nvPr>
            <p:ph sz="quarter" idx="11"/>
          </p:nvPr>
        </p:nvSpPr>
        <p:spPr>
          <a:xfrm>
            <a:off x="2057400" y="152400"/>
            <a:ext cx="5562600" cy="533400"/>
          </a:xfrm>
        </p:spPr>
        <p:txBody>
          <a:bodyPr/>
          <a:lstStyle/>
          <a:p>
            <a:pPr marL="0" indent="0">
              <a:buNone/>
            </a:pPr>
            <a:r>
              <a:rPr lang="en-US" dirty="0" smtClean="0"/>
              <a:t>GEOGLAM, CEOS, and the SDG’s:</a:t>
            </a:r>
          </a:p>
          <a:p>
            <a:pPr marL="0" indent="0">
              <a:buNone/>
            </a:pPr>
            <a:r>
              <a:rPr lang="en-US" i="1" dirty="0" smtClean="0"/>
              <a:t>Moving Forward</a:t>
            </a:r>
            <a:endParaRPr lang="en-US" i="1" dirty="0"/>
          </a:p>
        </p:txBody>
      </p:sp>
    </p:spTree>
    <p:extLst>
      <p:ext uri="{BB962C8B-B14F-4D97-AF65-F5344CB8AC3E}">
        <p14:creationId xmlns:p14="http://schemas.microsoft.com/office/powerpoint/2010/main" val="318605800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76200" y="1295400"/>
            <a:ext cx="8915400" cy="4724400"/>
          </a:xfrm>
        </p:spPr>
        <p:txBody>
          <a:bodyPr/>
          <a:lstStyle/>
          <a:p>
            <a:pPr marL="0" indent="0">
              <a:buNone/>
            </a:pPr>
            <a:r>
              <a:rPr lang="en-US" sz="1800" b="1" dirty="0" smtClean="0"/>
              <a:t>LSI-VC:</a:t>
            </a:r>
          </a:p>
          <a:p>
            <a:r>
              <a:rPr lang="en-US" sz="1800" dirty="0" smtClean="0"/>
              <a:t>GEOGLAM has already been engaging with LSI-VC</a:t>
            </a:r>
          </a:p>
          <a:p>
            <a:pPr lvl="1"/>
            <a:r>
              <a:rPr lang="en-US" sz="1600" dirty="0" smtClean="0"/>
              <a:t>Benefits to adapting GEOGLAM’s requirements development and evaluation process</a:t>
            </a:r>
          </a:p>
          <a:p>
            <a:pPr lvl="2"/>
            <a:r>
              <a:rPr lang="en-US" sz="1600" dirty="0"/>
              <a:t>Tabular &amp; spatial representation of common needs </a:t>
            </a:r>
          </a:p>
          <a:p>
            <a:pPr lvl="3"/>
            <a:r>
              <a:rPr lang="en-US" sz="1600" dirty="0"/>
              <a:t>Where do we have critical gaps across MULTIPLE applications?</a:t>
            </a:r>
          </a:p>
          <a:p>
            <a:pPr lvl="3"/>
            <a:r>
              <a:rPr lang="en-US" sz="1600" dirty="0"/>
              <a:t>Which observations have a high bang-for-their-buck return on investment?</a:t>
            </a:r>
          </a:p>
          <a:p>
            <a:pPr lvl="3"/>
            <a:r>
              <a:rPr lang="en-US" sz="1600" dirty="0"/>
              <a:t>Acquisition planning for non-systematic sensors across multiple apps </a:t>
            </a:r>
          </a:p>
          <a:p>
            <a:pPr lvl="3"/>
            <a:r>
              <a:rPr lang="en-US" sz="1600" dirty="0"/>
              <a:t>Future mission design &amp; justification</a:t>
            </a:r>
          </a:p>
          <a:p>
            <a:pPr lvl="2"/>
            <a:r>
              <a:rPr lang="en-US" sz="1600" dirty="0"/>
              <a:t>Tie-ins to ARD work </a:t>
            </a:r>
            <a:r>
              <a:rPr lang="en-US" sz="1600" dirty="0">
                <a:sym typeface="Wingdings" panose="05000000000000000000" pitchFamily="2" charset="2"/>
              </a:rPr>
              <a:t> what standard pre-processed products have utility across multiple activities? </a:t>
            </a:r>
          </a:p>
          <a:p>
            <a:r>
              <a:rPr lang="en-US" sz="1800" dirty="0" smtClean="0">
                <a:sym typeface="Wingdings" panose="05000000000000000000" pitchFamily="2" charset="2"/>
              </a:rPr>
              <a:t>Joint </a:t>
            </a:r>
            <a:r>
              <a:rPr lang="en-US" sz="1800" dirty="0">
                <a:sym typeface="Wingdings" panose="05000000000000000000" pitchFamily="2" charset="2"/>
              </a:rPr>
              <a:t>LSI-VC, GEOGLAM, GFOI meeting planned September 6-8th </a:t>
            </a:r>
            <a:endParaRPr lang="en-US" sz="1800" b="1" dirty="0" smtClean="0"/>
          </a:p>
          <a:p>
            <a:pPr marL="0" indent="0">
              <a:buNone/>
            </a:pPr>
            <a:r>
              <a:rPr lang="en-US" sz="1800" b="1" dirty="0" err="1" smtClean="0"/>
              <a:t>WGCapD</a:t>
            </a:r>
            <a:r>
              <a:rPr lang="en-US" sz="1800" b="1" dirty="0" smtClean="0"/>
              <a:t>:</a:t>
            </a:r>
          </a:p>
          <a:p>
            <a:r>
              <a:rPr lang="en-US" sz="1800" dirty="0" smtClean="0"/>
              <a:t>GEOGLAM representation at </a:t>
            </a:r>
            <a:r>
              <a:rPr lang="en-US" sz="1800" dirty="0" err="1" smtClean="0"/>
              <a:t>WGCapD</a:t>
            </a:r>
            <a:r>
              <a:rPr lang="en-US" sz="1800" dirty="0" smtClean="0"/>
              <a:t> annual meeting (March 2017); </a:t>
            </a:r>
            <a:r>
              <a:rPr lang="en-US" sz="1800" dirty="0" err="1" smtClean="0"/>
              <a:t>WGCapD</a:t>
            </a:r>
            <a:r>
              <a:rPr lang="en-US" sz="1800" dirty="0" smtClean="0"/>
              <a:t> seeking to enhance coordination with GEOGLAM.</a:t>
            </a:r>
          </a:p>
          <a:p>
            <a:pPr lvl="1"/>
            <a:r>
              <a:rPr lang="en-US" sz="1600" dirty="0" smtClean="0"/>
              <a:t>Opportunity to align GEOGLAM’s operational/institutional capacity development mandate with </a:t>
            </a:r>
            <a:r>
              <a:rPr lang="en-US" sz="1600" dirty="0" err="1" smtClean="0"/>
              <a:t>WGCapD’s</a:t>
            </a:r>
            <a:r>
              <a:rPr lang="en-US" sz="1600" dirty="0" smtClean="0"/>
              <a:t> priorities and activities  </a:t>
            </a:r>
            <a:endParaRPr lang="en-US" sz="1600" dirty="0"/>
          </a:p>
          <a:p>
            <a:endParaRPr lang="en-US" sz="1800" dirty="0"/>
          </a:p>
        </p:txBody>
      </p:sp>
      <p:sp>
        <p:nvSpPr>
          <p:cNvPr id="4" name="Content Placeholder 3"/>
          <p:cNvSpPr>
            <a:spLocks noGrp="1"/>
          </p:cNvSpPr>
          <p:nvPr>
            <p:ph sz="quarter" idx="11"/>
          </p:nvPr>
        </p:nvSpPr>
        <p:spPr/>
        <p:txBody>
          <a:bodyPr/>
          <a:lstStyle/>
          <a:p>
            <a:pPr marL="0" indent="0">
              <a:buNone/>
            </a:pPr>
            <a:r>
              <a:rPr lang="en-US" dirty="0" smtClean="0"/>
              <a:t>GEOGLAM &amp; CEOS: Interactions</a:t>
            </a:r>
            <a:endParaRPr lang="en-US" dirty="0"/>
          </a:p>
        </p:txBody>
      </p:sp>
    </p:spTree>
    <p:extLst>
      <p:ext uri="{BB962C8B-B14F-4D97-AF65-F5344CB8AC3E}">
        <p14:creationId xmlns:p14="http://schemas.microsoft.com/office/powerpoint/2010/main" val="342105417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228600" y="1295400"/>
            <a:ext cx="8839200" cy="5257800"/>
          </a:xfrm>
        </p:spPr>
        <p:txBody>
          <a:bodyPr/>
          <a:lstStyle/>
          <a:p>
            <a:pPr marL="0" indent="0">
              <a:buNone/>
            </a:pPr>
            <a:r>
              <a:rPr lang="en-US" sz="1800" b="1" dirty="0" smtClean="0"/>
              <a:t>Harmonizing</a:t>
            </a:r>
            <a:r>
              <a:rPr lang="en-US" sz="1800" b="1" dirty="0"/>
              <a:t>, centralizing, “glue” </a:t>
            </a:r>
            <a:r>
              <a:rPr lang="en-US" sz="1800" b="1" dirty="0" smtClean="0"/>
              <a:t>functions of GEOGLAM </a:t>
            </a:r>
            <a:r>
              <a:rPr lang="en-US" sz="1800" b="1" dirty="0"/>
              <a:t>Secretariat </a:t>
            </a:r>
          </a:p>
          <a:p>
            <a:pPr marL="762692" lvl="2" indent="-342900">
              <a:buFont typeface="Courier New" panose="02070309020205020404" pitchFamily="49" charset="0"/>
              <a:buChar char="o"/>
            </a:pPr>
            <a:r>
              <a:rPr lang="en-US" sz="1800" dirty="0" smtClean="0"/>
              <a:t>Current program coordinator (French Min Ag) </a:t>
            </a:r>
            <a:r>
              <a:rPr lang="en-US" sz="1800" i="1" dirty="0" err="1" smtClean="0"/>
              <a:t>secondment</a:t>
            </a:r>
            <a:r>
              <a:rPr lang="en-US" sz="1800" i="1" dirty="0" smtClean="0"/>
              <a:t> </a:t>
            </a:r>
            <a:r>
              <a:rPr lang="en-US" sz="1800" dirty="0" smtClean="0"/>
              <a:t>ending Sep 2017</a:t>
            </a:r>
          </a:p>
          <a:p>
            <a:pPr marL="1250373" lvl="3" indent="-342900">
              <a:buFont typeface="Courier New" panose="02070309020205020404" pitchFamily="49" charset="0"/>
              <a:buChar char="o"/>
            </a:pPr>
            <a:r>
              <a:rPr lang="en-US" sz="1600" dirty="0" smtClean="0"/>
              <a:t>Seeking new </a:t>
            </a:r>
            <a:r>
              <a:rPr lang="en-US" sz="1600" i="1" dirty="0" err="1" smtClean="0"/>
              <a:t>secondee</a:t>
            </a:r>
            <a:r>
              <a:rPr lang="en-US" sz="1600" i="1" dirty="0" smtClean="0"/>
              <a:t>(s)</a:t>
            </a:r>
          </a:p>
          <a:p>
            <a:pPr marL="762692" lvl="2" indent="-342900">
              <a:buFont typeface="Courier New" panose="02070309020205020404" pitchFamily="49" charset="0"/>
              <a:buChar char="o"/>
            </a:pPr>
            <a:r>
              <a:rPr lang="en-US" sz="1800" b="1" dirty="0" smtClean="0"/>
              <a:t>Coordinating </a:t>
            </a:r>
            <a:r>
              <a:rPr lang="en-US" sz="1800" b="1" dirty="0"/>
              <a:t>Crop Monitors </a:t>
            </a:r>
            <a:r>
              <a:rPr lang="en-US" sz="1800" dirty="0"/>
              <a:t>(AMIS, Early Warning</a:t>
            </a:r>
            <a:r>
              <a:rPr lang="en-US" sz="1800" dirty="0" smtClean="0"/>
              <a:t>); </a:t>
            </a:r>
            <a:r>
              <a:rPr lang="en-US" sz="1800" b="1" dirty="0" smtClean="0"/>
              <a:t>EO </a:t>
            </a:r>
            <a:r>
              <a:rPr lang="en-US" sz="1800" b="1" dirty="0"/>
              <a:t>Data Coordination with </a:t>
            </a:r>
            <a:r>
              <a:rPr lang="en-US" sz="1800" b="1" dirty="0" smtClean="0"/>
              <a:t>CEOS </a:t>
            </a:r>
            <a:r>
              <a:rPr lang="en-US" sz="1800" dirty="0" smtClean="0"/>
              <a:t>(R&amp;D </a:t>
            </a:r>
            <a:r>
              <a:rPr lang="en-US" sz="1800" dirty="0"/>
              <a:t>activities, baseline dataset generation, and developing/implementing community </a:t>
            </a:r>
            <a:r>
              <a:rPr lang="en-US" sz="1800" dirty="0" smtClean="0"/>
              <a:t>requirements); </a:t>
            </a:r>
            <a:r>
              <a:rPr lang="en-US" sz="1800" b="1" dirty="0" smtClean="0"/>
              <a:t>Operational </a:t>
            </a:r>
            <a:r>
              <a:rPr lang="en-US" sz="1800" b="1" dirty="0"/>
              <a:t>R&amp;D </a:t>
            </a:r>
            <a:r>
              <a:rPr lang="en-US" sz="1800" dirty="0"/>
              <a:t>(JECAM, </a:t>
            </a:r>
            <a:r>
              <a:rPr lang="en-US" sz="1800" dirty="0" smtClean="0"/>
              <a:t>Asia-RICE…); </a:t>
            </a:r>
            <a:r>
              <a:rPr lang="en-US" sz="1800" b="1" dirty="0" smtClean="0"/>
              <a:t>Capacity </a:t>
            </a:r>
            <a:r>
              <a:rPr lang="en-US" sz="1800" b="1" dirty="0"/>
              <a:t>Development </a:t>
            </a:r>
            <a:r>
              <a:rPr lang="en-US" sz="1800" dirty="0" smtClean="0"/>
              <a:t>coordination</a:t>
            </a:r>
            <a:endParaRPr lang="en-US" sz="1800" b="1" dirty="0"/>
          </a:p>
          <a:p>
            <a:pPr marL="0" indent="0">
              <a:buNone/>
            </a:pPr>
            <a:r>
              <a:rPr lang="en-US" sz="1800" b="1" dirty="0" smtClean="0"/>
              <a:t>GEOGLAM </a:t>
            </a:r>
            <a:r>
              <a:rPr lang="en-US" sz="1800" b="1" dirty="0"/>
              <a:t>&amp; CEOS: </a:t>
            </a:r>
            <a:r>
              <a:rPr lang="en-US" sz="1800" b="1" dirty="0" smtClean="0"/>
              <a:t>Priorities</a:t>
            </a:r>
          </a:p>
          <a:p>
            <a:pPr lvl="1"/>
            <a:r>
              <a:rPr lang="en-US" sz="1800" dirty="0" smtClean="0"/>
              <a:t>Continued collaboration with LSI-VC, WGISS on data dissemination and access – ARD, Data Cube, etc. </a:t>
            </a:r>
          </a:p>
          <a:p>
            <a:pPr lvl="1"/>
            <a:r>
              <a:rPr lang="en-US" sz="1800" dirty="0" smtClean="0"/>
              <a:t>Updated data requests/requirements pending the outcome of several key 2017 funding opportunities for GEOGLAM (in Europe, the USA, and China)</a:t>
            </a:r>
          </a:p>
          <a:p>
            <a:pPr lvl="2"/>
            <a:r>
              <a:rPr lang="en-US" sz="1800" dirty="0" smtClean="0"/>
              <a:t>This will determine where the next 3-5 years of work are taking place</a:t>
            </a:r>
          </a:p>
          <a:p>
            <a:pPr marL="0" indent="0">
              <a:buNone/>
            </a:pPr>
            <a:r>
              <a:rPr lang="en-US" sz="1800" b="1" dirty="0"/>
              <a:t>Developing a plan for concretely contributing to the UN </a:t>
            </a:r>
            <a:r>
              <a:rPr lang="en-US" sz="1800" b="1" dirty="0" smtClean="0"/>
              <a:t>SDGs</a:t>
            </a:r>
          </a:p>
          <a:p>
            <a:pPr lvl="1"/>
            <a:r>
              <a:rPr lang="en-US" sz="1800" dirty="0" smtClean="0"/>
              <a:t>In consultation with CEOS</a:t>
            </a:r>
          </a:p>
          <a:p>
            <a:endParaRPr lang="en-US" sz="1800" dirty="0" smtClean="0"/>
          </a:p>
        </p:txBody>
      </p:sp>
      <p:sp>
        <p:nvSpPr>
          <p:cNvPr id="4" name="Content Placeholder 3"/>
          <p:cNvSpPr>
            <a:spLocks noGrp="1"/>
          </p:cNvSpPr>
          <p:nvPr>
            <p:ph sz="quarter" idx="11"/>
          </p:nvPr>
        </p:nvSpPr>
        <p:spPr/>
        <p:txBody>
          <a:bodyPr/>
          <a:lstStyle/>
          <a:p>
            <a:pPr marL="0" indent="0" algn="ctr">
              <a:buNone/>
            </a:pPr>
            <a:r>
              <a:rPr lang="en-US" dirty="0" smtClean="0"/>
              <a:t>Summary</a:t>
            </a:r>
            <a:endParaRPr lang="en-US" dirty="0"/>
          </a:p>
        </p:txBody>
      </p:sp>
    </p:spTree>
    <p:extLst>
      <p:ext uri="{BB962C8B-B14F-4D97-AF65-F5344CB8AC3E}">
        <p14:creationId xmlns:p14="http://schemas.microsoft.com/office/powerpoint/2010/main" val="210502927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457200" y="2971800"/>
            <a:ext cx="8153400" cy="3352800"/>
          </a:xfrm>
        </p:spPr>
        <p:txBody>
          <a:bodyPr/>
          <a:lstStyle/>
          <a:p>
            <a:pPr marL="0" indent="0" algn="ctr">
              <a:buNone/>
            </a:pPr>
            <a:r>
              <a:rPr lang="en-US" sz="3200" dirty="0" smtClean="0"/>
              <a:t>BACKUP MATERIAL</a:t>
            </a:r>
            <a:endParaRPr lang="en-US" sz="3200" dirty="0"/>
          </a:p>
        </p:txBody>
      </p:sp>
      <p:sp>
        <p:nvSpPr>
          <p:cNvPr id="4" name="Content Placeholder 3"/>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51245112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395288" y="0"/>
            <a:ext cx="8229600" cy="720725"/>
          </a:xfrm>
        </p:spPr>
        <p:txBody>
          <a:bodyPr/>
          <a:lstStyle/>
          <a:p>
            <a:pPr algn="ctr"/>
            <a:r>
              <a:rPr lang="en-US" altLang="ja-JP" dirty="0" smtClean="0">
                <a:ea typeface="ＭＳ Ｐゴシック" panose="020B0600070205080204" pitchFamily="34" charset="-128"/>
              </a:rPr>
              <a:t>Major Achievements</a:t>
            </a:r>
            <a:br>
              <a:rPr lang="en-US" altLang="ja-JP" dirty="0" smtClean="0">
                <a:ea typeface="ＭＳ Ｐゴシック" panose="020B0600070205080204" pitchFamily="34" charset="-128"/>
              </a:rPr>
            </a:br>
            <a:r>
              <a:rPr lang="en-US" altLang="ja-JP" dirty="0" smtClean="0">
                <a:ea typeface="ＭＳ Ｐゴシック" panose="020B0600070205080204" pitchFamily="34" charset="-128"/>
              </a:rPr>
              <a:t>- Asia Rice -</a:t>
            </a:r>
          </a:p>
        </p:txBody>
      </p:sp>
      <p:sp>
        <p:nvSpPr>
          <p:cNvPr id="7171" name="Content Placeholder 3"/>
          <p:cNvSpPr>
            <a:spLocks noGrp="1"/>
          </p:cNvSpPr>
          <p:nvPr>
            <p:ph idx="1"/>
          </p:nvPr>
        </p:nvSpPr>
        <p:spPr>
          <a:xfrm>
            <a:off x="0" y="1295399"/>
            <a:ext cx="9251950" cy="2709863"/>
          </a:xfrm>
        </p:spPr>
        <p:txBody>
          <a:bodyPr/>
          <a:lstStyle/>
          <a:p>
            <a:pPr>
              <a:buFontTx/>
              <a:buNone/>
              <a:defRPr/>
            </a:pPr>
            <a:r>
              <a:rPr lang="en-US" altLang="ja-JP" sz="1300" dirty="0">
                <a:latin typeface="Arial" panose="020B0604020202020204" pitchFamily="34" charset="0"/>
                <a:ea typeface="ＭＳ Ｐゴシック" pitchFamily="50" charset="-128"/>
                <a:cs typeface="Arial" panose="020B0604020202020204" pitchFamily="34" charset="0"/>
              </a:rPr>
              <a:t>Asia Rice team meeting was held at Asia Pacific Regional Space Agency Forum in </a:t>
            </a:r>
            <a:r>
              <a:rPr lang="en-US" altLang="ja-JP" sz="1300" dirty="0" smtClean="0">
                <a:latin typeface="Arial" panose="020B0604020202020204" pitchFamily="34" charset="0"/>
                <a:ea typeface="ＭＳ Ｐゴシック" pitchFamily="50" charset="-128"/>
                <a:cs typeface="Arial" panose="020B0604020202020204" pitchFamily="34" charset="0"/>
              </a:rPr>
              <a:t>Manila with ADB in November, 2016 and GEOSS-AP working group 5 was also held in January, 2017 in Tokyo </a:t>
            </a:r>
          </a:p>
          <a:p>
            <a:pPr>
              <a:buFontTx/>
              <a:buNone/>
              <a:defRPr/>
            </a:pPr>
            <a:r>
              <a:rPr lang="en-US" altLang="ja-JP" sz="1300" dirty="0" smtClean="0">
                <a:latin typeface="Arial" panose="020B0604020202020204" pitchFamily="34" charset="0"/>
                <a:ea typeface="ＭＳ Ｐゴシック" pitchFamily="50" charset="-128"/>
                <a:cs typeface="Arial" panose="020B0604020202020204" pitchFamily="34" charset="0"/>
              </a:rPr>
              <a:t>1. Rice crop area and growth monitoring</a:t>
            </a:r>
          </a:p>
          <a:p>
            <a:pPr>
              <a:buFont typeface="Arial" panose="020B0604020202020204" pitchFamily="34" charset="0"/>
              <a:buChar char="•"/>
              <a:defRPr/>
            </a:pPr>
            <a:r>
              <a:rPr lang="en-US" altLang="ja-JP" sz="1300" dirty="0" err="1" smtClean="0">
                <a:latin typeface="Arial" panose="020B0604020202020204" pitchFamily="34" charset="0"/>
                <a:ea typeface="ＭＳ Ｐゴシック" pitchFamily="50" charset="-128"/>
                <a:cs typeface="Arial" panose="020B0604020202020204" pitchFamily="34" charset="0"/>
              </a:rPr>
              <a:t>Techinical</a:t>
            </a:r>
            <a:r>
              <a:rPr lang="en-US" altLang="ja-JP" sz="1300" dirty="0" smtClean="0">
                <a:latin typeface="Arial" panose="020B0604020202020204" pitchFamily="34" charset="0"/>
                <a:ea typeface="ＭＳ Ｐゴシック" pitchFamily="50" charset="-128"/>
                <a:cs typeface="Arial" panose="020B0604020202020204" pitchFamily="34" charset="0"/>
              </a:rPr>
              <a:t> demonstration sites = one province (Chinese Taipei, India, Japan, Malaysia, Philippine, Thailand + Cambodia and Myanmar from 2016). </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Regional area (wall-to-wall): Vietnam and top 10 rice production provinces in Indonesia</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GEORIICE for Vietnam</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ADB project for 4 countries – rice crop area estimation Innovative Data Collection Methods for Agricultural and Rural Statistics results sharing finished by November 2016 with holding regional workshop with on-line training course with INAHOR and ALOS-2 (this training course will be open in ADB from March, 2017)</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L/X/C with optical integration usage study is going with JECAM for rice to estimate rice yield</a:t>
            </a:r>
          </a:p>
          <a:p>
            <a:pPr>
              <a:defRPr/>
            </a:pP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Start to set up pre-operational service for rice crop growing monitoring using ALOS-2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ScanSAR</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on-line service, Sentinel and other satellites in Indonesia and Vietnam (as a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suucessful</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result of wall-to-wall study by Asia Pacific Regional Space Agency Forum SAFE prototyping in Vietnam and Indonesia with ADB project).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Especiall</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for Vietnam, under the cooperation with CSIRO and VSNC, JAXA prepares ALOS-2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ScanSAR</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data on-line access as SAR ARD to CEOS Mekong Data Cube.  CEOS Mekong Data cube will be plan to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demonstarte</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at coming GEOSS-AP meeting this September. </a:t>
            </a:r>
          </a:p>
          <a:p>
            <a:pPr marL="0" indent="0">
              <a:buFontTx/>
              <a:buNone/>
              <a:defRPr/>
            </a:pPr>
            <a:r>
              <a:rPr lang="en-US" altLang="ja-JP" sz="1300" dirty="0" smtClean="0">
                <a:latin typeface="Arial" panose="020B0604020202020204" pitchFamily="34" charset="0"/>
                <a:cs typeface="Arial" panose="020B0604020202020204" pitchFamily="34" charset="0"/>
              </a:rPr>
              <a:t>2</a:t>
            </a:r>
            <a:r>
              <a:rPr lang="en-US" altLang="ja-JP" sz="1300" dirty="0">
                <a:latin typeface="Arial" panose="020B0604020202020204" pitchFamily="34" charset="0"/>
                <a:cs typeface="Arial" panose="020B0604020202020204" pitchFamily="34" charset="0"/>
              </a:rPr>
              <a:t>. Rice crop </a:t>
            </a:r>
            <a:r>
              <a:rPr lang="en-US" altLang="ja-JP" sz="1300" dirty="0" smtClean="0">
                <a:latin typeface="Arial" panose="020B0604020202020204" pitchFamily="34" charset="0"/>
                <a:cs typeface="Arial" panose="020B0604020202020204" pitchFamily="34" charset="0"/>
              </a:rPr>
              <a:t>outlook using agro-met information derived from EO satellites such as GPM, GCOM-W, MODIS, </a:t>
            </a:r>
            <a:r>
              <a:rPr lang="en-US" altLang="ja-JP" sz="1300" dirty="0" err="1" smtClean="0">
                <a:latin typeface="Arial" panose="020B0604020202020204" pitchFamily="34" charset="0"/>
                <a:cs typeface="Arial" panose="020B0604020202020204" pitchFamily="34" charset="0"/>
              </a:rPr>
              <a:t>Himawari</a:t>
            </a:r>
            <a:endParaRPr lang="en-US" altLang="ja-JP" sz="1300" dirty="0" smtClean="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ja-JP" sz="1300" dirty="0" smtClean="0">
                <a:latin typeface="Arial" panose="020B0604020202020204" pitchFamily="34" charset="0"/>
                <a:cs typeface="Arial" panose="020B0604020202020204" pitchFamily="34" charset="0"/>
              </a:rPr>
              <a:t>5 </a:t>
            </a:r>
            <a:r>
              <a:rPr lang="en-US" altLang="ja-JP" sz="1300" dirty="0">
                <a:latin typeface="Arial" panose="020B0604020202020204" pitchFamily="34" charset="0"/>
                <a:cs typeface="Arial" panose="020B0604020202020204" pitchFamily="34" charset="0"/>
              </a:rPr>
              <a:t>countries (Indonesia, </a:t>
            </a:r>
            <a:r>
              <a:rPr lang="en-US" altLang="ja-JP" sz="1300" dirty="0" err="1">
                <a:latin typeface="Arial" panose="020B0604020202020204" pitchFamily="34" charset="0"/>
                <a:cs typeface="Arial" panose="020B0604020202020204" pitchFamily="34" charset="0"/>
              </a:rPr>
              <a:t>Philipine</a:t>
            </a:r>
            <a:r>
              <a:rPr lang="en-US" altLang="ja-JP" sz="1300" dirty="0">
                <a:latin typeface="Arial" panose="020B0604020202020204" pitchFamily="34" charset="0"/>
                <a:cs typeface="Arial" panose="020B0604020202020204" pitchFamily="34" charset="0"/>
              </a:rPr>
              <a:t>, Thailand, Vietnam, </a:t>
            </a:r>
            <a:r>
              <a:rPr lang="en-US" altLang="ja-JP" sz="1300" dirty="0" smtClean="0">
                <a:latin typeface="Arial" panose="020B0604020202020204" pitchFamily="34" charset="0"/>
                <a:cs typeface="Arial" panose="020B0604020202020204" pitchFamily="34" charset="0"/>
              </a:rPr>
              <a:t>Japan) from 2013 + Cambodia, Laos, Myanmar  in cooperation with AFSIS</a:t>
            </a:r>
            <a:endParaRPr lang="en-US" altLang="ja-JP" sz="1300" dirty="0">
              <a:latin typeface="Arial" panose="020B0604020202020204" pitchFamily="34" charset="0"/>
              <a:cs typeface="Arial" panose="020B0604020202020204" pitchFamily="34" charset="0"/>
            </a:endParaRPr>
          </a:p>
          <a:p>
            <a:pPr marL="0" indent="0">
              <a:buFontTx/>
              <a:buNone/>
              <a:defRPr/>
            </a:pPr>
            <a:r>
              <a:rPr lang="en-US" altLang="ja-JP" sz="1300" dirty="0" smtClean="0">
                <a:latin typeface="Arial" panose="020B0604020202020204" pitchFamily="34" charset="0"/>
                <a:ea typeface="ＭＳ Ｐゴシック" pitchFamily="50" charset="-128"/>
                <a:cs typeface="Arial" panose="020B0604020202020204" pitchFamily="34" charset="0"/>
              </a:rPr>
              <a:t>3. Capacity Building and training</a:t>
            </a:r>
          </a:p>
          <a:p>
            <a:pPr>
              <a:buFont typeface="Arial" panose="020B0604020202020204" pitchFamily="34" charset="0"/>
              <a:buChar char="•"/>
              <a:defRPr/>
            </a:pP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Hold a workshop for rice crop growth and outlook monitoring using space technology to ASEAN countries (Vietnam, Lao, Thailand, Philippine and Indonesia) in cooperation with AFSIS in March, 2017 </a:t>
            </a:r>
          </a:p>
          <a:p>
            <a:pPr>
              <a:buFont typeface="Arial" panose="020B0604020202020204" pitchFamily="34" charset="0"/>
              <a:buChar char="•"/>
              <a:defRPr/>
            </a:pPr>
            <a:endParaRPr lang="en-US" altLang="ja-JP" sz="1300" dirty="0">
              <a:solidFill>
                <a:srgbClr val="FF0000"/>
              </a:solidFill>
              <a:latin typeface="Arial" panose="020B0604020202020204" pitchFamily="34" charset="0"/>
              <a:ea typeface="ＭＳ Ｐゴシック" pitchFamily="50" charset="-128"/>
              <a:cs typeface="Arial" panose="020B0604020202020204" pitchFamily="34" charset="0"/>
            </a:endParaRPr>
          </a:p>
          <a:p>
            <a:pPr marL="0" indent="0">
              <a:buFontTx/>
              <a:buNone/>
              <a:defRPr/>
            </a:pPr>
            <a:endPar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1881723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90913" y="2336800"/>
            <a:ext cx="1625600" cy="179546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sz="2800">
                <a:solidFill>
                  <a:srgbClr val="000000"/>
                </a:solidFill>
                <a:sym typeface="Helvetica"/>
              </a:rPr>
              <a:t>Mekong</a:t>
            </a:r>
          </a:p>
          <a:p>
            <a:pPr algn="ctr" defTabSz="457200" eaLnBrk="1" fontAlgn="auto" hangingPunct="1">
              <a:spcBef>
                <a:spcPts val="0"/>
              </a:spcBef>
              <a:spcAft>
                <a:spcPts val="0"/>
              </a:spcAft>
              <a:defRPr/>
            </a:pPr>
            <a:r>
              <a:rPr kumimoji="1" lang="en-US" altLang="ja-JP" sz="2800">
                <a:solidFill>
                  <a:srgbClr val="000000"/>
                </a:solidFill>
                <a:sym typeface="Helvetica"/>
              </a:rPr>
              <a:t>Data Cube</a:t>
            </a:r>
          </a:p>
          <a:p>
            <a:pPr algn="ctr" defTabSz="457200" eaLnBrk="1" fontAlgn="auto" hangingPunct="1">
              <a:spcBef>
                <a:spcPts val="0"/>
              </a:spcBef>
              <a:spcAft>
                <a:spcPts val="0"/>
              </a:spcAft>
              <a:defRPr/>
            </a:pPr>
            <a:r>
              <a:rPr kumimoji="1" lang="en-US" altLang="ja-JP" sz="2800">
                <a:solidFill>
                  <a:srgbClr val="000000"/>
                </a:solidFill>
                <a:sym typeface="Helvetica"/>
              </a:rPr>
              <a:t>(VNSC)</a:t>
            </a:r>
            <a:endParaRPr kumimoji="1" lang="ja-JP" altLang="en-US" sz="2800" dirty="0">
              <a:solidFill>
                <a:srgbClr val="000000"/>
              </a:solidFill>
              <a:sym typeface="Helvetica"/>
            </a:endParaRPr>
          </a:p>
        </p:txBody>
      </p:sp>
      <p:sp>
        <p:nvSpPr>
          <p:cNvPr id="5" name="フローチャート: 順次アクセス記憶 4"/>
          <p:cNvSpPr/>
          <p:nvPr/>
        </p:nvSpPr>
        <p:spPr>
          <a:xfrm>
            <a:off x="877888" y="1493838"/>
            <a:ext cx="1289050" cy="93345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ALOS-2</a:t>
            </a:r>
            <a:endParaRPr kumimoji="1" lang="ja-JP" altLang="en-US" dirty="0">
              <a:solidFill>
                <a:prstClr val="black"/>
              </a:solidFill>
              <a:sym typeface="Helvetica"/>
            </a:endParaRPr>
          </a:p>
        </p:txBody>
      </p:sp>
      <p:sp>
        <p:nvSpPr>
          <p:cNvPr id="6" name="フローチャート: 順次アクセス記憶 5"/>
          <p:cNvSpPr/>
          <p:nvPr/>
        </p:nvSpPr>
        <p:spPr>
          <a:xfrm>
            <a:off x="663575" y="4037013"/>
            <a:ext cx="1503363" cy="93345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Sentinel</a:t>
            </a:r>
            <a:endParaRPr kumimoji="1" lang="ja-JP" altLang="en-US" dirty="0">
              <a:solidFill>
                <a:prstClr val="black"/>
              </a:solidFill>
              <a:sym typeface="Helvetica"/>
            </a:endParaRPr>
          </a:p>
        </p:txBody>
      </p:sp>
      <p:sp>
        <p:nvSpPr>
          <p:cNvPr id="31749" name="テキスト ボックス 6"/>
          <p:cNvSpPr txBox="1">
            <a:spLocks noChangeArrowheads="1"/>
          </p:cNvSpPr>
          <p:nvPr/>
        </p:nvSpPr>
        <p:spPr bwMode="auto">
          <a:xfrm>
            <a:off x="392113" y="2654300"/>
            <a:ext cx="2363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a:solidFill>
                  <a:srgbClr val="000000"/>
                </a:solidFill>
                <a:latin typeface="Calibri" panose="020F0502020204030204" pitchFamily="34" charset="0"/>
                <a:cs typeface="Helvetica" panose="020B0604020202020204" pitchFamily="34" charset="0"/>
                <a:sym typeface="Helvetica" panose="020B0604020202020204" pitchFamily="34" charset="0"/>
              </a:rPr>
              <a:t>ScanSAR every 42 days </a:t>
            </a:r>
          </a:p>
          <a:p>
            <a:pPr eaLnBrk="1" hangingPunct="1"/>
            <a:r>
              <a:rPr kumimoji="1" lang="en-US" altLang="ja-JP">
                <a:solidFill>
                  <a:srgbClr val="000000"/>
                </a:solidFill>
                <a:latin typeface="Calibri" panose="020F0502020204030204" pitchFamily="34" charset="0"/>
                <a:cs typeface="Helvetica" panose="020B0604020202020204" pitchFamily="34" charset="0"/>
                <a:sym typeface="Helvetica" panose="020B0604020202020204" pitchFamily="34" charset="0"/>
              </a:rPr>
              <a:t>+ INAHOR software</a:t>
            </a:r>
            <a:endParaRPr kumimoji="1" lang="ja-JP" altLang="en-US">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0" name="テキスト ボックス 7"/>
          <p:cNvSpPr txBox="1">
            <a:spLocks noChangeArrowheads="1"/>
          </p:cNvSpPr>
          <p:nvPr/>
        </p:nvSpPr>
        <p:spPr bwMode="auto">
          <a:xfrm>
            <a:off x="336550" y="5178425"/>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a:solidFill>
                  <a:srgbClr val="000000"/>
                </a:solidFill>
                <a:latin typeface="Calibri" panose="020F0502020204030204" pitchFamily="34" charset="0"/>
                <a:cs typeface="Helvetica" panose="020B0604020202020204" pitchFamily="34" charset="0"/>
                <a:sym typeface="Helvetica" panose="020B0604020202020204" pitchFamily="34" charset="0"/>
              </a:rPr>
              <a:t>Dual every 12 days</a:t>
            </a:r>
            <a:endParaRPr kumimoji="1" lang="ja-JP" altLang="en-US">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cxnSp>
        <p:nvCxnSpPr>
          <p:cNvPr id="10" name="直線矢印コネクタ 9"/>
          <p:cNvCxnSpPr/>
          <p:nvPr/>
        </p:nvCxnSpPr>
        <p:spPr>
          <a:xfrm>
            <a:off x="2717800" y="2147888"/>
            <a:ext cx="736600" cy="27940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2717800" y="4017963"/>
            <a:ext cx="736600" cy="50165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フローチャート: 順次アクセス記憶 12"/>
          <p:cNvSpPr/>
          <p:nvPr/>
        </p:nvSpPr>
        <p:spPr>
          <a:xfrm>
            <a:off x="2846388" y="4994275"/>
            <a:ext cx="1289050" cy="93345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MODIS</a:t>
            </a:r>
          </a:p>
          <a:p>
            <a:pPr algn="ctr" defTabSz="457200" eaLnBrk="1" fontAlgn="auto" hangingPunct="1">
              <a:spcBef>
                <a:spcPts val="0"/>
              </a:spcBef>
              <a:spcAft>
                <a:spcPts val="0"/>
              </a:spcAft>
              <a:defRPr/>
            </a:pPr>
            <a:r>
              <a:rPr kumimoji="1" lang="en-US" altLang="ja-JP" dirty="0">
                <a:solidFill>
                  <a:prstClr val="black"/>
                </a:solidFill>
                <a:sym typeface="Helvetica"/>
              </a:rPr>
              <a:t>Landsat</a:t>
            </a:r>
            <a:endParaRPr kumimoji="1" lang="ja-JP" altLang="en-US" dirty="0">
              <a:solidFill>
                <a:prstClr val="black"/>
              </a:solidFill>
              <a:sym typeface="Helvetica"/>
            </a:endParaRPr>
          </a:p>
        </p:txBody>
      </p:sp>
      <p:cxnSp>
        <p:nvCxnSpPr>
          <p:cNvPr id="14" name="直線矢印コネクタ 13"/>
          <p:cNvCxnSpPr/>
          <p:nvPr/>
        </p:nvCxnSpPr>
        <p:spPr>
          <a:xfrm flipV="1">
            <a:off x="3829050" y="4173538"/>
            <a:ext cx="166688" cy="690562"/>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1755" name="テキスト ボックス 15"/>
          <p:cNvSpPr txBox="1">
            <a:spLocks noChangeArrowheads="1"/>
          </p:cNvSpPr>
          <p:nvPr/>
        </p:nvSpPr>
        <p:spPr bwMode="auto">
          <a:xfrm>
            <a:off x="477838" y="1123950"/>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JAXA</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6" name="テキスト ボックス 16"/>
          <p:cNvSpPr txBox="1">
            <a:spLocks noChangeArrowheads="1"/>
          </p:cNvSpPr>
          <p:nvPr/>
        </p:nvSpPr>
        <p:spPr bwMode="auto">
          <a:xfrm>
            <a:off x="409575" y="3614738"/>
            <a:ext cx="58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ESA</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7" name="テキスト ボックス 17"/>
          <p:cNvSpPr txBox="1">
            <a:spLocks noChangeArrowheads="1"/>
          </p:cNvSpPr>
          <p:nvPr/>
        </p:nvSpPr>
        <p:spPr bwMode="auto">
          <a:xfrm>
            <a:off x="3829050" y="1090613"/>
            <a:ext cx="122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GA/CSIRO</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8" name="テキスト ボックス 18"/>
          <p:cNvSpPr txBox="1">
            <a:spLocks noChangeArrowheads="1"/>
          </p:cNvSpPr>
          <p:nvPr/>
        </p:nvSpPr>
        <p:spPr bwMode="auto">
          <a:xfrm>
            <a:off x="3016250" y="6210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CSIRO</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9" name="テキスト ボックス 19"/>
          <p:cNvSpPr txBox="1">
            <a:spLocks noChangeArrowheads="1"/>
          </p:cNvSpPr>
          <p:nvPr/>
        </p:nvSpPr>
        <p:spPr bwMode="auto">
          <a:xfrm>
            <a:off x="2072218" y="107657"/>
            <a:ext cx="4949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800" dirty="0">
                <a:solidFill>
                  <a:schemeClr val="bg1"/>
                </a:solidFill>
                <a:cs typeface="Arial" panose="020B0604020202020204" pitchFamily="34" charset="0"/>
                <a:sym typeface="Helvetica" panose="020B0604020202020204" pitchFamily="34" charset="0"/>
              </a:rPr>
              <a:t>CEOS Mekong Data Cube concept (draft)</a:t>
            </a:r>
            <a:endParaRPr kumimoji="1" lang="ja-JP" altLang="en-US" sz="2800" dirty="0">
              <a:solidFill>
                <a:schemeClr val="bg1"/>
              </a:solidFill>
              <a:cs typeface="Arial" panose="020B0604020202020204" pitchFamily="34" charset="0"/>
              <a:sym typeface="Helvetica" panose="020B0604020202020204" pitchFamily="34" charset="0"/>
            </a:endParaRPr>
          </a:p>
        </p:txBody>
      </p:sp>
      <p:sp>
        <p:nvSpPr>
          <p:cNvPr id="21" name="フローチャート: 順次アクセス記憶 20"/>
          <p:cNvSpPr/>
          <p:nvPr/>
        </p:nvSpPr>
        <p:spPr>
          <a:xfrm>
            <a:off x="5970588" y="1312863"/>
            <a:ext cx="1633537" cy="933450"/>
          </a:xfrm>
          <a:prstGeom prst="flowChartMagneticTape">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Ground data</a:t>
            </a:r>
            <a:endParaRPr kumimoji="1" lang="ja-JP" altLang="en-US" dirty="0">
              <a:solidFill>
                <a:prstClr val="black"/>
              </a:solidFill>
              <a:sym typeface="Helvetica"/>
            </a:endParaRPr>
          </a:p>
        </p:txBody>
      </p:sp>
      <p:sp>
        <p:nvSpPr>
          <p:cNvPr id="31761" name="テキスト ボックス 21"/>
          <p:cNvSpPr txBox="1">
            <a:spLocks noChangeArrowheads="1"/>
          </p:cNvSpPr>
          <p:nvPr/>
        </p:nvSpPr>
        <p:spPr bwMode="auto">
          <a:xfrm>
            <a:off x="7686675" y="1676400"/>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GEORIICE</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cxnSp>
        <p:nvCxnSpPr>
          <p:cNvPr id="25" name="直線矢印コネクタ 24"/>
          <p:cNvCxnSpPr/>
          <p:nvPr/>
        </p:nvCxnSpPr>
        <p:spPr>
          <a:xfrm flipH="1">
            <a:off x="5199063" y="2246313"/>
            <a:ext cx="771525" cy="407987"/>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1763" name="テキスト ボックス 27"/>
          <p:cNvSpPr txBox="1">
            <a:spLocks noChangeArrowheads="1"/>
          </p:cNvSpPr>
          <p:nvPr/>
        </p:nvSpPr>
        <p:spPr bwMode="auto">
          <a:xfrm>
            <a:off x="7686675" y="1131888"/>
            <a:ext cx="74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VNSC</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64" name="テキスト ボックス 28"/>
          <p:cNvSpPr txBox="1">
            <a:spLocks noChangeArrowheads="1"/>
          </p:cNvSpPr>
          <p:nvPr/>
        </p:nvSpPr>
        <p:spPr bwMode="auto">
          <a:xfrm>
            <a:off x="5832475" y="6153150"/>
            <a:ext cx="2198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VNSC, VAST, MARD</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0" name="フローチャート: 順次アクセス記憶 29"/>
          <p:cNvSpPr/>
          <p:nvPr/>
        </p:nvSpPr>
        <p:spPr>
          <a:xfrm>
            <a:off x="6256338" y="2555875"/>
            <a:ext cx="1631950" cy="933450"/>
          </a:xfrm>
          <a:prstGeom prst="flowChartMagneticTape">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Statistical info</a:t>
            </a:r>
            <a:endParaRPr kumimoji="1" lang="ja-JP" altLang="en-US" dirty="0">
              <a:solidFill>
                <a:prstClr val="black"/>
              </a:solidFill>
              <a:sym typeface="Helvetica"/>
            </a:endParaRPr>
          </a:p>
        </p:txBody>
      </p:sp>
      <p:sp>
        <p:nvSpPr>
          <p:cNvPr id="31766" name="テキスト ボックス 30"/>
          <p:cNvSpPr txBox="1">
            <a:spLocks noChangeArrowheads="1"/>
          </p:cNvSpPr>
          <p:nvPr/>
        </p:nvSpPr>
        <p:spPr bwMode="auto">
          <a:xfrm>
            <a:off x="8007350" y="3319463"/>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MARD</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2" name="フローチャート: 順次アクセス記憶 31"/>
          <p:cNvSpPr/>
          <p:nvPr/>
        </p:nvSpPr>
        <p:spPr>
          <a:xfrm>
            <a:off x="6256338" y="3862388"/>
            <a:ext cx="1631950" cy="933450"/>
          </a:xfrm>
          <a:prstGeom prst="flowChartMagneticTape">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Met info</a:t>
            </a:r>
            <a:endParaRPr kumimoji="1" lang="ja-JP" altLang="en-US" dirty="0">
              <a:solidFill>
                <a:prstClr val="black"/>
              </a:solidFill>
              <a:sym typeface="Helvetica"/>
            </a:endParaRPr>
          </a:p>
        </p:txBody>
      </p:sp>
      <p:sp>
        <p:nvSpPr>
          <p:cNvPr id="31768" name="テキスト ボックス 32"/>
          <p:cNvSpPr txBox="1">
            <a:spLocks noChangeArrowheads="1"/>
          </p:cNvSpPr>
          <p:nvPr/>
        </p:nvSpPr>
        <p:spPr bwMode="auto">
          <a:xfrm>
            <a:off x="7854950" y="4319588"/>
            <a:ext cx="100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MONRE</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cxnSp>
        <p:nvCxnSpPr>
          <p:cNvPr id="34" name="直線矢印コネクタ 33"/>
          <p:cNvCxnSpPr/>
          <p:nvPr/>
        </p:nvCxnSpPr>
        <p:spPr>
          <a:xfrm flipH="1">
            <a:off x="5194300" y="3268663"/>
            <a:ext cx="858838" cy="0"/>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H="1" flipV="1">
            <a:off x="5199063" y="3722688"/>
            <a:ext cx="854075" cy="314325"/>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1" name="フローチャート: 順次アクセス記憶 40"/>
          <p:cNvSpPr/>
          <p:nvPr/>
        </p:nvSpPr>
        <p:spPr>
          <a:xfrm>
            <a:off x="5199063" y="4994275"/>
            <a:ext cx="1731962" cy="933450"/>
          </a:xfrm>
          <a:prstGeom prst="flowChartMagneticTap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Analyzed info</a:t>
            </a:r>
            <a:endParaRPr kumimoji="1" lang="ja-JP" altLang="en-US" dirty="0">
              <a:solidFill>
                <a:prstClr val="black"/>
              </a:solidFill>
              <a:sym typeface="Helvetica"/>
            </a:endParaRPr>
          </a:p>
        </p:txBody>
      </p:sp>
      <p:cxnSp>
        <p:nvCxnSpPr>
          <p:cNvPr id="42" name="直線矢印コネクタ 41"/>
          <p:cNvCxnSpPr/>
          <p:nvPr/>
        </p:nvCxnSpPr>
        <p:spPr>
          <a:xfrm>
            <a:off x="4826000" y="4319588"/>
            <a:ext cx="500063" cy="674687"/>
          </a:xfrm>
          <a:prstGeom prst="straightConnector1">
            <a:avLst/>
          </a:prstGeom>
          <a:ln w="1270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340225" y="1639888"/>
            <a:ext cx="0" cy="606425"/>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091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82625"/>
            <a:ext cx="330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71" name="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4588" y="682625"/>
            <a:ext cx="330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72" name="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3294063"/>
            <a:ext cx="33020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73" name="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8638" y="3267075"/>
            <a:ext cx="330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98" name="Shape 698"/>
          <p:cNvSpPr>
            <a:spLocks noGrp="1"/>
          </p:cNvSpPr>
          <p:nvPr>
            <p:ph type="title"/>
          </p:nvPr>
        </p:nvSpPr>
        <p:spPr/>
        <p:txBody>
          <a:bodyPr/>
          <a:lstStyle/>
          <a:p>
            <a:pPr marL="39688" marR="0"/>
            <a:r>
              <a:rPr lang="en-US" altLang="ja-JP" sz="2400" b="1" smtClean="0">
                <a:latin typeface="メイリオ" panose="020B0604030504040204" pitchFamily="34" charset="-128"/>
                <a:ea typeface="メイリオ" panose="020B0604030504040204" pitchFamily="34" charset="-128"/>
                <a:cs typeface="メイリオ" panose="020B0604030504040204" pitchFamily="34" charset="-128"/>
                <a:sym typeface="メイリオ" panose="020B0604030504040204" pitchFamily="34" charset="-128"/>
              </a:rPr>
              <a:t>Rice Monitoring Products (example)</a:t>
            </a:r>
          </a:p>
        </p:txBody>
      </p:sp>
      <p:sp>
        <p:nvSpPr>
          <p:cNvPr id="699" name="Shape 699"/>
          <p:cNvSpPr>
            <a:spLocks noGrp="1"/>
          </p:cNvSpPr>
          <p:nvPr>
            <p:ph type="sldNum" sz="quarter" idx="10"/>
          </p:nvPr>
        </p:nvSpPr>
        <p:spPr>
          <a:extLst>
            <a:ext uri="{C572A759-6A51-4108-AA02-DFA0A04FC94B}"/>
          </a:extLst>
        </p:spPr>
        <p:txBody>
          <a:bodyPr/>
          <a:lstStyle>
            <a:lvl1pPr defTabSz="584200">
              <a:defRPr>
                <a:solidFill>
                  <a:schemeClr val="tx1"/>
                </a:solidFill>
                <a:latin typeface="Arial" panose="020B0604020202020204" pitchFamily="34" charset="0"/>
                <a:ea typeface="ＭＳ Ｐゴシック" panose="020B0600070205080204" pitchFamily="34" charset="-128"/>
              </a:defRPr>
            </a:lvl1pPr>
            <a:lvl2pPr marL="742950" indent="-285750" defTabSz="584200">
              <a:defRPr>
                <a:solidFill>
                  <a:schemeClr val="tx1"/>
                </a:solidFill>
                <a:latin typeface="Arial" panose="020B0604020202020204" pitchFamily="34" charset="0"/>
                <a:ea typeface="ＭＳ Ｐゴシック" panose="020B0600070205080204" pitchFamily="34" charset="-128"/>
              </a:defRPr>
            </a:lvl2pPr>
            <a:lvl3pPr marL="1143000" indent="-228600" defTabSz="584200">
              <a:defRPr>
                <a:solidFill>
                  <a:schemeClr val="tx1"/>
                </a:solidFill>
                <a:latin typeface="Arial" panose="020B0604020202020204" pitchFamily="34" charset="0"/>
                <a:ea typeface="ＭＳ Ｐゴシック" panose="020B0600070205080204" pitchFamily="34" charset="-128"/>
              </a:defRPr>
            </a:lvl3pPr>
            <a:lvl4pPr marL="1600200" indent="-228600" defTabSz="584200">
              <a:defRPr>
                <a:solidFill>
                  <a:schemeClr val="tx1"/>
                </a:solidFill>
                <a:latin typeface="Arial" panose="020B0604020202020204" pitchFamily="34" charset="0"/>
                <a:ea typeface="ＭＳ Ｐゴシック" panose="020B0600070205080204" pitchFamily="34" charset="-128"/>
              </a:defRPr>
            </a:lvl4pPr>
            <a:lvl5pPr marL="2057400" indent="-228600" defTabSz="584200">
              <a:defRPr>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5405EF-E59A-4E69-8AA5-E2974C3E22A0}" type="slidenum">
              <a:rPr lang="en-US" altLang="ja-JP">
                <a:solidFill>
                  <a:srgbClr val="000000"/>
                </a:solidFill>
              </a:rPr>
              <a:pPr/>
              <a:t>16</a:t>
            </a:fld>
            <a:endParaRPr lang="en-US" altLang="ja-JP">
              <a:solidFill>
                <a:srgbClr val="000000"/>
              </a:solidFill>
            </a:endParaRPr>
          </a:p>
        </p:txBody>
      </p:sp>
      <p:sp>
        <p:nvSpPr>
          <p:cNvPr id="700" name="Shape 700"/>
          <p:cNvSpPr/>
          <p:nvPr/>
        </p:nvSpPr>
        <p:spPr>
          <a:xfrm>
            <a:off x="414338" y="968375"/>
            <a:ext cx="1470025" cy="381000"/>
          </a:xfrm>
          <a:prstGeom prst="rect">
            <a:avLst/>
          </a:prstGeom>
          <a:solidFill>
            <a:srgbClr val="FFFFFF"/>
          </a:solidFill>
          <a:ln w="12700">
            <a:miter lim="400000"/>
          </a:ln>
          <a:extLst>
            <a:ext uri="{C572A759-6A51-4108-AA02-DFA0A04FC94B}"/>
          </a:extLst>
        </p:spPr>
        <p:txBody>
          <a:bodyPr wrap="none" lIns="38100" tIns="38100" rIns="38100" bIns="38100">
            <a:spAutoFit/>
          </a:bodyPr>
          <a:lstStyle>
            <a:lvl1pPr defTabSz="914400">
              <a:buClr>
                <a:srgbClr val="000000"/>
              </a:buClr>
              <a:defRPr sz="1600" b="1">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Planted Area</a:t>
            </a:r>
          </a:p>
        </p:txBody>
      </p:sp>
      <p:sp>
        <p:nvSpPr>
          <p:cNvPr id="701" name="Shape 701"/>
          <p:cNvSpPr/>
          <p:nvPr/>
        </p:nvSpPr>
        <p:spPr>
          <a:xfrm>
            <a:off x="4027488" y="968375"/>
            <a:ext cx="1471612" cy="381000"/>
          </a:xfrm>
          <a:prstGeom prst="rect">
            <a:avLst/>
          </a:prstGeom>
          <a:solidFill>
            <a:srgbClr val="FFFFFF"/>
          </a:solidFill>
          <a:ln w="12700">
            <a:miter lim="400000"/>
          </a:ln>
          <a:extLst>
            <a:ext uri="{C572A759-6A51-4108-AA02-DFA0A04FC94B}"/>
          </a:extLst>
        </p:spPr>
        <p:txBody>
          <a:bodyPr wrap="none" lIns="38100" tIns="38100" rIns="38100" bIns="38100">
            <a:spAutoFit/>
          </a:bodyPr>
          <a:lstStyle>
            <a:lvl1pPr defTabSz="914400">
              <a:buClr>
                <a:srgbClr val="000000"/>
              </a:buClr>
              <a:defRPr sz="1600" b="1">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Planted Date</a:t>
            </a:r>
          </a:p>
        </p:txBody>
      </p:sp>
      <p:sp>
        <p:nvSpPr>
          <p:cNvPr id="702" name="Shape 702"/>
          <p:cNvSpPr/>
          <p:nvPr/>
        </p:nvSpPr>
        <p:spPr>
          <a:xfrm>
            <a:off x="2514600" y="3522663"/>
            <a:ext cx="2384425" cy="685800"/>
          </a:xfrm>
          <a:prstGeom prst="rect">
            <a:avLst/>
          </a:prstGeom>
          <a:solidFill>
            <a:srgbClr val="FFFFFF"/>
          </a:solidFill>
          <a:ln w="12700">
            <a:miter lim="400000"/>
          </a:ln>
          <a:extLst>
            <a:ext uri="{C572A759-6A51-4108-AA02-DFA0A04FC94B}"/>
          </a:extLst>
        </p:spPr>
        <p:txBody>
          <a:bodyPr wrap="none" lIns="38100" tIns="38100" rIns="38100" bIns="38100">
            <a:spAutoFit/>
          </a:bodyPr>
          <a:lstStyle/>
          <a:p>
            <a:pPr eaLnBrk="1" fontAlgn="auto">
              <a:spcBef>
                <a:spcPts val="0"/>
              </a:spcBef>
              <a:spcAft>
                <a:spcPts val="0"/>
              </a:spcAft>
              <a:buClr>
                <a:srgbClr val="000000"/>
              </a:buClr>
              <a:defRPr sz="1600" b="1">
                <a:uFill>
                  <a:solidFill>
                    <a:srgbClr val="000000"/>
                  </a:solidFill>
                </a:uFill>
                <a:latin typeface="メイリオ"/>
                <a:ea typeface="メイリオ"/>
                <a:cs typeface="メイリオ"/>
                <a:sym typeface="メイリオ"/>
              </a:defRPr>
            </a:pPr>
            <a:r>
              <a:rPr sz="1600" b="1" kern="0">
                <a:solidFill>
                  <a:srgbClr val="000000"/>
                </a:solidFill>
                <a:uFill>
                  <a:solidFill>
                    <a:srgbClr val="000000"/>
                  </a:solidFill>
                </a:uFill>
                <a:latin typeface="メイリオ"/>
                <a:ea typeface="メイリオ"/>
                <a:cs typeface="メイリオ"/>
                <a:sym typeface="メイリオ"/>
              </a:rPr>
              <a:t>Plant Age</a:t>
            </a:r>
            <a:br>
              <a:rPr sz="1600" b="1" kern="0">
                <a:solidFill>
                  <a:srgbClr val="000000"/>
                </a:solidFill>
                <a:uFill>
                  <a:solidFill>
                    <a:srgbClr val="000000"/>
                  </a:solidFill>
                </a:uFill>
                <a:latin typeface="メイリオ"/>
                <a:ea typeface="メイリオ"/>
                <a:cs typeface="メイリオ"/>
                <a:sym typeface="メイリオ"/>
              </a:rPr>
            </a:br>
            <a:r>
              <a:rPr sz="1600" b="1" kern="0">
                <a:solidFill>
                  <a:srgbClr val="000000"/>
                </a:solidFill>
                <a:uFill>
                  <a:solidFill>
                    <a:srgbClr val="000000"/>
                  </a:solidFill>
                </a:uFill>
                <a:latin typeface="メイリオ"/>
                <a:ea typeface="メイリオ"/>
                <a:cs typeface="メイリオ"/>
                <a:sym typeface="メイリオ"/>
              </a:rPr>
              <a:t>(Days since Planting)</a:t>
            </a:r>
          </a:p>
        </p:txBody>
      </p:sp>
      <p:sp>
        <p:nvSpPr>
          <p:cNvPr id="703" name="Shape 703"/>
          <p:cNvSpPr/>
          <p:nvPr/>
        </p:nvSpPr>
        <p:spPr>
          <a:xfrm>
            <a:off x="5997575" y="3506788"/>
            <a:ext cx="2135188" cy="381000"/>
          </a:xfrm>
          <a:prstGeom prst="rect">
            <a:avLst/>
          </a:prstGeom>
          <a:solidFill>
            <a:srgbClr val="FFFFFF"/>
          </a:solidFill>
          <a:ln w="12700">
            <a:miter lim="400000"/>
          </a:ln>
          <a:extLst>
            <a:ext uri="{C572A759-6A51-4108-AA02-DFA0A04FC94B}"/>
          </a:extLst>
        </p:spPr>
        <p:txBody>
          <a:bodyPr wrap="none" lIns="38100" tIns="38100" rIns="38100" bIns="38100">
            <a:spAutoFit/>
          </a:bodyPr>
          <a:lstStyle>
            <a:lvl1pPr defTabSz="914400">
              <a:buClr>
                <a:srgbClr val="000000"/>
              </a:buClr>
              <a:defRPr sz="1600" b="1">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Phenological Stage</a:t>
            </a:r>
          </a:p>
        </p:txBody>
      </p:sp>
      <p:sp>
        <p:nvSpPr>
          <p:cNvPr id="704" name="Shape 704"/>
          <p:cNvSpPr/>
          <p:nvPr/>
        </p:nvSpPr>
        <p:spPr>
          <a:xfrm>
            <a:off x="7423150" y="815975"/>
            <a:ext cx="1622425" cy="685800"/>
          </a:xfrm>
          <a:prstGeom prst="rect">
            <a:avLst/>
          </a:prstGeom>
          <a:ln w="12700">
            <a:miter lim="400000"/>
          </a:ln>
          <a:extLst>
            <a:ext uri="{C572A759-6A51-4108-AA02-DFA0A04FC94B}"/>
          </a:extLst>
        </p:spPr>
        <p:txBody>
          <a:bodyPr lIns="38100" tIns="38100" rIns="38100" bIns="38100">
            <a:spAutoFit/>
          </a:bodyPr>
          <a:lstStyle/>
          <a:p>
            <a:pPr eaLnBrk="1" fontAlgn="auto">
              <a:spcBef>
                <a:spcPts val="0"/>
              </a:spcBef>
              <a:spcAft>
                <a:spcPts val="0"/>
              </a:spcAft>
              <a:buClr>
                <a:srgbClr val="000000"/>
              </a:buClr>
              <a:defRPr sz="1600">
                <a:uFill>
                  <a:solidFill>
                    <a:srgbClr val="000000"/>
                  </a:solidFill>
                </a:uFill>
                <a:latin typeface="メイリオ"/>
                <a:ea typeface="メイリオ"/>
                <a:cs typeface="メイリオ"/>
                <a:sym typeface="メイリオ"/>
              </a:defRPr>
            </a:pPr>
            <a:r>
              <a:rPr sz="1600" kern="0">
                <a:solidFill>
                  <a:srgbClr val="000000"/>
                </a:solidFill>
                <a:uFill>
                  <a:solidFill>
                    <a:srgbClr val="000000"/>
                  </a:solidFill>
                </a:uFill>
                <a:latin typeface="メイリオ"/>
                <a:ea typeface="メイリオ"/>
                <a:cs typeface="メイリオ"/>
                <a:sym typeface="メイリオ"/>
              </a:rPr>
              <a:t>As of </a:t>
            </a:r>
            <a:br>
              <a:rPr sz="1600" kern="0">
                <a:solidFill>
                  <a:srgbClr val="000000"/>
                </a:solidFill>
                <a:uFill>
                  <a:solidFill>
                    <a:srgbClr val="000000"/>
                  </a:solidFill>
                </a:uFill>
                <a:latin typeface="メイリオ"/>
                <a:ea typeface="メイリオ"/>
                <a:cs typeface="メイリオ"/>
                <a:sym typeface="メイリオ"/>
              </a:rPr>
            </a:br>
            <a:r>
              <a:rPr sz="1600" kern="0">
                <a:solidFill>
                  <a:srgbClr val="000000"/>
                </a:solidFill>
                <a:uFill>
                  <a:solidFill>
                    <a:srgbClr val="000000"/>
                  </a:solidFill>
                </a:uFill>
                <a:latin typeface="メイリオ"/>
                <a:ea typeface="メイリオ"/>
                <a:cs typeface="メイリオ"/>
                <a:sym typeface="メイリオ"/>
              </a:rPr>
              <a:t>22 Jul 2016 </a:t>
            </a:r>
          </a:p>
        </p:txBody>
      </p:sp>
      <p:sp>
        <p:nvSpPr>
          <p:cNvPr id="705" name="Shape 705"/>
          <p:cNvSpPr/>
          <p:nvPr/>
        </p:nvSpPr>
        <p:spPr>
          <a:xfrm>
            <a:off x="7423150" y="1663700"/>
            <a:ext cx="1622425" cy="685800"/>
          </a:xfrm>
          <a:prstGeom prst="rect">
            <a:avLst/>
          </a:prstGeom>
          <a:ln w="12700">
            <a:miter lim="400000"/>
          </a:ln>
          <a:extLst>
            <a:ext uri="{C572A759-6A51-4108-AA02-DFA0A04FC94B}"/>
          </a:extLst>
        </p:spPr>
        <p:txBody>
          <a:bodyPr lIns="38100" tIns="38100" rIns="38100" bIns="38100">
            <a:spAutoFit/>
          </a:bodyPr>
          <a:lstStyle>
            <a:lvl1pPr defTabSz="914400">
              <a:buClr>
                <a:srgbClr val="000000"/>
              </a:buClr>
              <a:defRPr sz="1600">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West Java, Indonesia</a:t>
            </a:r>
          </a:p>
        </p:txBody>
      </p:sp>
      <p:sp>
        <p:nvSpPr>
          <p:cNvPr id="706" name="Shape 706"/>
          <p:cNvSpPr/>
          <p:nvPr/>
        </p:nvSpPr>
        <p:spPr>
          <a:xfrm>
            <a:off x="182563" y="5154613"/>
            <a:ext cx="1622425" cy="815975"/>
          </a:xfrm>
          <a:prstGeom prst="rect">
            <a:avLst/>
          </a:prstGeom>
          <a:ln w="12700">
            <a:miter lim="400000"/>
          </a:ln>
          <a:extLst>
            <a:ext uri="{C572A759-6A51-4108-AA02-DFA0A04FC94B}"/>
          </a:extLst>
        </p:spPr>
        <p:txBody>
          <a:bodyPr lIns="38100" tIns="38100" rIns="38100" bIns="38100">
            <a:spAutoFit/>
          </a:bodyPr>
          <a:lstStyle>
            <a:lvl1pPr defTabSz="914400">
              <a:buClr>
                <a:srgbClr val="000000"/>
              </a:buClr>
              <a:defRPr sz="1600">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dirty="0">
                <a:solidFill>
                  <a:srgbClr val="000000"/>
                </a:solidFill>
              </a:rPr>
              <a:t>Joint research with </a:t>
            </a:r>
            <a:r>
              <a:rPr lang="en-US" kern="0" dirty="0" smtClean="0">
                <a:solidFill>
                  <a:srgbClr val="000000"/>
                </a:solidFill>
              </a:rPr>
              <a:t>MoA, </a:t>
            </a:r>
            <a:r>
              <a:rPr kern="0" dirty="0" smtClean="0">
                <a:solidFill>
                  <a:srgbClr val="000000"/>
                </a:solidFill>
              </a:rPr>
              <a:t>Indonesia </a:t>
            </a:r>
            <a:endParaRPr kern="0" dirty="0">
              <a:solidFill>
                <a:srgbClr val="000000"/>
              </a:solidFill>
            </a:endParaRPr>
          </a:p>
        </p:txBody>
      </p:sp>
      <p:pic>
        <p:nvPicPr>
          <p:cNvPr id="32783" name="dropp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059488"/>
            <a:ext cx="693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JAXA_Logo_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8525" y="6076950"/>
            <a:ext cx="1143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52454380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3810000" cy="1981200"/>
          </a:xfrm>
        </p:spPr>
        <p:txBody>
          <a:bodyPr/>
          <a:lstStyle/>
          <a:p>
            <a:r>
              <a:rPr lang="en-US" sz="1600" b="1" dirty="0" smtClean="0"/>
              <a:t>GEOGLAM-wide:</a:t>
            </a:r>
          </a:p>
          <a:p>
            <a:pPr lvl="1"/>
            <a:r>
              <a:rPr lang="en-US" sz="1600" dirty="0" smtClean="0"/>
              <a:t>Re-endorsement of GEOGLAM by G20</a:t>
            </a:r>
          </a:p>
          <a:p>
            <a:pPr lvl="1"/>
            <a:r>
              <a:rPr lang="en-US" sz="1600" dirty="0" smtClean="0"/>
              <a:t>Signaling ever greater support, strengthened political mandate</a:t>
            </a:r>
          </a:p>
          <a:p>
            <a:pPr lvl="2"/>
            <a:r>
              <a:rPr lang="en-US" sz="1600" dirty="0" smtClean="0"/>
              <a:t>EO for timely, reliable information</a:t>
            </a:r>
          </a:p>
          <a:p>
            <a:endParaRPr lang="en-US" sz="1600" dirty="0"/>
          </a:p>
          <a:p>
            <a:endParaRPr lang="en-US" sz="1800" dirty="0"/>
          </a:p>
        </p:txBody>
      </p:sp>
      <p:sp>
        <p:nvSpPr>
          <p:cNvPr id="3" name="Content Placeholder 2"/>
          <p:cNvSpPr>
            <a:spLocks noGrp="1"/>
          </p:cNvSpPr>
          <p:nvPr>
            <p:ph sz="quarter" idx="11"/>
          </p:nvPr>
        </p:nvSpPr>
        <p:spPr/>
        <p:txBody>
          <a:bodyPr/>
          <a:lstStyle/>
          <a:p>
            <a:pPr marL="0" indent="0">
              <a:buNone/>
            </a:pPr>
            <a:r>
              <a:rPr lang="en-US" dirty="0" smtClean="0"/>
              <a:t>GEOGLAM Updates (1)</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200150"/>
            <a:ext cx="5097392" cy="2305050"/>
          </a:xfrm>
          <a:prstGeom prst="rect">
            <a:avLst/>
          </a:prstGeom>
        </p:spPr>
      </p:pic>
      <p:sp>
        <p:nvSpPr>
          <p:cNvPr id="6" name="Content Placeholder 1"/>
          <p:cNvSpPr txBox="1">
            <a:spLocks/>
          </p:cNvSpPr>
          <p:nvPr/>
        </p:nvSpPr>
        <p:spPr>
          <a:xfrm>
            <a:off x="152400" y="3581400"/>
            <a:ext cx="8686800" cy="30480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1600" b="1" dirty="0" smtClean="0"/>
              <a:t>Regional Network Highlights </a:t>
            </a:r>
            <a:r>
              <a:rPr lang="en-US" sz="1600" dirty="0" smtClean="0"/>
              <a:t>(</a:t>
            </a:r>
            <a:r>
              <a:rPr lang="en-US" sz="1600" i="1" dirty="0" smtClean="0"/>
              <a:t>strengthen &amp; coordinate with global network</a:t>
            </a:r>
            <a:r>
              <a:rPr lang="en-US" sz="1600" dirty="0" smtClean="0"/>
              <a:t>):</a:t>
            </a:r>
          </a:p>
          <a:p>
            <a:pPr lvl="1"/>
            <a:r>
              <a:rPr lang="en-US" sz="1600" dirty="0" smtClean="0"/>
              <a:t>4-day </a:t>
            </a:r>
            <a:r>
              <a:rPr lang="en-US" sz="1600" dirty="0"/>
              <a:t>GEOGLAM </a:t>
            </a:r>
            <a:r>
              <a:rPr lang="en-US" sz="1600" dirty="0" err="1" smtClean="0"/>
              <a:t>Latinoamerica</a:t>
            </a:r>
            <a:r>
              <a:rPr lang="en-US" sz="1600" dirty="0" smtClean="0"/>
              <a:t> Training during </a:t>
            </a:r>
            <a:r>
              <a:rPr lang="en-US" sz="1600" dirty="0" err="1" smtClean="0"/>
              <a:t>AmeriGEOSS</a:t>
            </a:r>
            <a:r>
              <a:rPr lang="en-US" sz="1600" dirty="0" smtClean="0"/>
              <a:t> week 2016 (June, Colombia); another being planned for </a:t>
            </a:r>
            <a:r>
              <a:rPr lang="en-US" sz="1600" dirty="0" err="1" smtClean="0"/>
              <a:t>AmeriGEOSS</a:t>
            </a:r>
            <a:r>
              <a:rPr lang="en-US" sz="1600" dirty="0" smtClean="0"/>
              <a:t> Week, 31 July-4 August 2017 (Costa Rica)</a:t>
            </a:r>
            <a:endParaRPr lang="en-US" sz="1600" dirty="0"/>
          </a:p>
          <a:p>
            <a:pPr lvl="1"/>
            <a:r>
              <a:rPr lang="en-US" sz="1600" dirty="0"/>
              <a:t>Launch of </a:t>
            </a:r>
            <a:r>
              <a:rPr lang="en-US" sz="1600" dirty="0" err="1"/>
              <a:t>AfriGAM</a:t>
            </a:r>
            <a:r>
              <a:rPr lang="en-US" sz="1600" dirty="0"/>
              <a:t> </a:t>
            </a:r>
            <a:r>
              <a:rPr lang="en-US" sz="1600" dirty="0" smtClean="0"/>
              <a:t>– joint contribution to </a:t>
            </a:r>
            <a:r>
              <a:rPr lang="en-US" sz="1600" dirty="0" err="1" smtClean="0"/>
              <a:t>AfriGEOSS</a:t>
            </a:r>
            <a:r>
              <a:rPr lang="en-US" sz="1600" dirty="0" smtClean="0"/>
              <a:t> and GEOGLAM</a:t>
            </a:r>
          </a:p>
          <a:p>
            <a:pPr lvl="2"/>
            <a:r>
              <a:rPr lang="en-US" sz="1600" dirty="0" smtClean="0"/>
              <a:t>Full day workshop on needs, priorities, and objectives in Uganda, October 2016</a:t>
            </a:r>
          </a:p>
          <a:p>
            <a:pPr lvl="1"/>
            <a:r>
              <a:rPr lang="en-US" sz="1600" dirty="0" smtClean="0"/>
              <a:t>GEOGLAM </a:t>
            </a:r>
            <a:r>
              <a:rPr lang="en-US" sz="1600" dirty="0" err="1" smtClean="0"/>
              <a:t>Latinoamerica</a:t>
            </a:r>
            <a:r>
              <a:rPr lang="en-US" sz="1600" dirty="0" smtClean="0"/>
              <a:t> &amp; </a:t>
            </a:r>
            <a:r>
              <a:rPr lang="en-US" sz="1600" dirty="0" err="1" smtClean="0"/>
              <a:t>AfriGAM</a:t>
            </a:r>
            <a:r>
              <a:rPr lang="en-US" sz="1600" dirty="0" smtClean="0"/>
              <a:t> still in “ramp up” phase (need funding for coordination, implementation planning) </a:t>
            </a:r>
          </a:p>
          <a:p>
            <a:pPr lvl="1"/>
            <a:r>
              <a:rPr lang="en-US" sz="1600" dirty="0" smtClean="0"/>
              <a:t>Asia-</a:t>
            </a:r>
            <a:r>
              <a:rPr lang="en-US" sz="1600" dirty="0" err="1" smtClean="0"/>
              <a:t>RiCE</a:t>
            </a:r>
            <a:r>
              <a:rPr lang="en-US" sz="1600" dirty="0" smtClean="0"/>
              <a:t> SARI/LCLUC Workshop, Vietnam October 2016, </a:t>
            </a:r>
            <a:r>
              <a:rPr lang="en-US" sz="1600" dirty="0"/>
              <a:t>and GEOGLAM/Asia-Rice Workshop at APGEOSS, Tokyo January </a:t>
            </a:r>
            <a:r>
              <a:rPr lang="en-US" sz="1600" dirty="0" smtClean="0"/>
              <a:t>2017 (discussion about UN SDGs)</a:t>
            </a:r>
            <a:endParaRPr lang="en-US" sz="1600" dirty="0"/>
          </a:p>
        </p:txBody>
      </p:sp>
    </p:spTree>
    <p:extLst>
      <p:ext uri="{BB962C8B-B14F-4D97-AF65-F5344CB8AC3E}">
        <p14:creationId xmlns:p14="http://schemas.microsoft.com/office/powerpoint/2010/main" val="42923494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04" r="7759"/>
          <a:stretch/>
        </p:blipFill>
        <p:spPr>
          <a:xfrm>
            <a:off x="3510455" y="1295400"/>
            <a:ext cx="5633545" cy="4876800"/>
          </a:xfrm>
          <a:prstGeom prst="rect">
            <a:avLst/>
          </a:prstGeom>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0" y="1295400"/>
            <a:ext cx="3657600" cy="5029200"/>
          </a:xfrm>
        </p:spPr>
        <p:txBody>
          <a:bodyPr/>
          <a:lstStyle/>
          <a:p>
            <a:pPr marL="0" indent="0">
              <a:buNone/>
            </a:pPr>
            <a:r>
              <a:rPr lang="en-US" sz="1800" b="1" dirty="0" smtClean="0"/>
              <a:t>GEOGLAM’s New Workflow Diagram </a:t>
            </a:r>
            <a:r>
              <a:rPr lang="en-US" sz="1800" dirty="0" smtClean="0"/>
              <a:t>approved by GEOGLAM Advisory Committee </a:t>
            </a:r>
          </a:p>
          <a:p>
            <a:pPr lvl="1"/>
            <a:r>
              <a:rPr lang="en-US" sz="1600" dirty="0" smtClean="0"/>
              <a:t>Positions EO data coordination (</a:t>
            </a:r>
            <a:r>
              <a:rPr lang="en-US" sz="1600" dirty="0" err="1" smtClean="0"/>
              <a:t>inc.</a:t>
            </a:r>
            <a:r>
              <a:rPr lang="en-US" sz="1600" dirty="0" smtClean="0"/>
              <a:t> CEOS agency data) at the center of all activities, from R&amp;D through operations</a:t>
            </a:r>
          </a:p>
          <a:p>
            <a:pPr marL="0" indent="0">
              <a:spcBef>
                <a:spcPts val="0"/>
              </a:spcBef>
              <a:buNone/>
            </a:pPr>
            <a:r>
              <a:rPr lang="en-US" sz="1600" b="1" dirty="0"/>
              <a:t>EO Data Requirements “reboot” </a:t>
            </a:r>
          </a:p>
          <a:p>
            <a:pPr lvl="1">
              <a:spcBef>
                <a:spcPts val="0"/>
              </a:spcBef>
            </a:pPr>
            <a:r>
              <a:rPr lang="en-US" sz="1600" dirty="0" err="1" smtClean="0"/>
              <a:t>Req’s</a:t>
            </a:r>
            <a:r>
              <a:rPr lang="en-US" sz="1600" dirty="0" smtClean="0"/>
              <a:t> from 2012-2014 still excellent quality</a:t>
            </a:r>
          </a:p>
          <a:p>
            <a:pPr lvl="1">
              <a:spcBef>
                <a:spcPts val="0"/>
              </a:spcBef>
            </a:pPr>
            <a:r>
              <a:rPr lang="en-US" sz="1600" dirty="0" smtClean="0"/>
              <a:t>Reboot = more products, more detail (</a:t>
            </a:r>
            <a:r>
              <a:rPr lang="en-US" sz="1600" i="1" dirty="0" smtClean="0"/>
              <a:t>in situ</a:t>
            </a:r>
            <a:r>
              <a:rPr lang="en-US" sz="1600" dirty="0" smtClean="0"/>
              <a:t>), updated science from R&amp;D activities</a:t>
            </a:r>
          </a:p>
          <a:p>
            <a:pPr lvl="1">
              <a:spcBef>
                <a:spcPts val="0"/>
              </a:spcBef>
            </a:pPr>
            <a:r>
              <a:rPr lang="en-US" sz="1600" dirty="0" smtClean="0"/>
              <a:t>Still </a:t>
            </a:r>
            <a:r>
              <a:rPr lang="en-US" sz="1600" dirty="0"/>
              <a:t>in progress – emphasis on </a:t>
            </a:r>
            <a:r>
              <a:rPr lang="en-US" sz="1600" b="1" dirty="0" smtClean="0"/>
              <a:t>doing it well </a:t>
            </a:r>
            <a:r>
              <a:rPr lang="en-US" sz="1600" dirty="0" smtClean="0"/>
              <a:t>rather </a:t>
            </a:r>
            <a:r>
              <a:rPr lang="en-US" sz="1600" dirty="0"/>
              <a:t>than </a:t>
            </a:r>
            <a:r>
              <a:rPr lang="en-US" sz="1600" dirty="0" smtClean="0"/>
              <a:t>doing it soon</a:t>
            </a:r>
            <a:endParaRPr lang="en-US" sz="1600" dirty="0"/>
          </a:p>
          <a:p>
            <a:pPr lvl="1">
              <a:spcBef>
                <a:spcPts val="0"/>
              </a:spcBef>
            </a:pPr>
            <a:r>
              <a:rPr lang="en-US" sz="1600" dirty="0"/>
              <a:t>Completion slated for Fall 2017 (contingent upon community meeting) </a:t>
            </a:r>
            <a:endParaRPr lang="en-US" sz="1800" b="1" dirty="0"/>
          </a:p>
          <a:p>
            <a:pPr lvl="1"/>
            <a:endParaRPr lang="en-US" sz="1600" dirty="0" smtClean="0"/>
          </a:p>
        </p:txBody>
      </p:sp>
      <p:sp>
        <p:nvSpPr>
          <p:cNvPr id="4" name="Content Placeholder 3"/>
          <p:cNvSpPr>
            <a:spLocks noGrp="1"/>
          </p:cNvSpPr>
          <p:nvPr>
            <p:ph sz="quarter" idx="11"/>
          </p:nvPr>
        </p:nvSpPr>
        <p:spPr/>
        <p:txBody>
          <a:bodyPr/>
          <a:lstStyle/>
          <a:p>
            <a:pPr marL="0" indent="0">
              <a:buNone/>
            </a:pPr>
            <a:r>
              <a:rPr lang="en-US" dirty="0" smtClean="0"/>
              <a:t>GEOGLAM Updates (2)</a:t>
            </a:r>
            <a:endParaRPr lang="en-US" dirty="0"/>
          </a:p>
        </p:txBody>
      </p:sp>
    </p:spTree>
    <p:extLst>
      <p:ext uri="{BB962C8B-B14F-4D97-AF65-F5344CB8AC3E}">
        <p14:creationId xmlns:p14="http://schemas.microsoft.com/office/powerpoint/2010/main" val="420834395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76200" y="1143000"/>
            <a:ext cx="8991600" cy="5410200"/>
          </a:xfrm>
        </p:spPr>
        <p:txBody>
          <a:bodyPr/>
          <a:lstStyle/>
          <a:p>
            <a:pPr marL="0" indent="0">
              <a:spcBef>
                <a:spcPts val="0"/>
              </a:spcBef>
              <a:buNone/>
            </a:pPr>
            <a:r>
              <a:rPr lang="en-US" sz="1600" b="1" dirty="0"/>
              <a:t>Asia-</a:t>
            </a:r>
            <a:r>
              <a:rPr lang="en-US" sz="1600" b="1" dirty="0" err="1"/>
              <a:t>RiCE</a:t>
            </a:r>
            <a:r>
              <a:rPr lang="en-US" sz="1600" b="1" dirty="0"/>
              <a:t> </a:t>
            </a:r>
          </a:p>
          <a:p>
            <a:pPr marL="365760" lvl="1">
              <a:spcBef>
                <a:spcPts val="0"/>
              </a:spcBef>
            </a:pPr>
            <a:r>
              <a:rPr lang="en-US" sz="1600" dirty="0" smtClean="0"/>
              <a:t>Upcoming Asia-</a:t>
            </a:r>
            <a:r>
              <a:rPr lang="en-US" sz="1600" dirty="0" err="1" smtClean="0"/>
              <a:t>RiCE</a:t>
            </a:r>
            <a:r>
              <a:rPr lang="en-US" sz="1600" dirty="0" smtClean="0"/>
              <a:t> </a:t>
            </a:r>
            <a:r>
              <a:rPr lang="en-US" sz="1600" dirty="0"/>
              <a:t>related meeting (15 </a:t>
            </a:r>
            <a:r>
              <a:rPr lang="en-US" sz="1600" dirty="0" smtClean="0"/>
              <a:t>May 2017) </a:t>
            </a:r>
            <a:r>
              <a:rPr lang="en-US" sz="1600" dirty="0"/>
              <a:t>focused on pre-operational data use (wall-to-wall) in Indonesia and Vietnam with Data </a:t>
            </a:r>
            <a:r>
              <a:rPr lang="en-US" sz="1600" dirty="0" smtClean="0"/>
              <a:t>Cube </a:t>
            </a:r>
            <a:r>
              <a:rPr lang="en-US" sz="1600" dirty="0"/>
              <a:t>discussion and ALOS-2 </a:t>
            </a:r>
            <a:r>
              <a:rPr lang="en-US" sz="1600" dirty="0" err="1"/>
              <a:t>ScanSAR</a:t>
            </a:r>
            <a:r>
              <a:rPr lang="en-US" sz="1600" dirty="0"/>
              <a:t> data on-line </a:t>
            </a:r>
            <a:r>
              <a:rPr lang="en-US" sz="1600" dirty="0" smtClean="0"/>
              <a:t>access</a:t>
            </a:r>
          </a:p>
          <a:p>
            <a:pPr marL="365760" lvl="1">
              <a:spcBef>
                <a:spcPts val="0"/>
              </a:spcBef>
            </a:pPr>
            <a:r>
              <a:rPr lang="en-US" sz="1600" dirty="0" smtClean="0"/>
              <a:t>GEORICE contributing a Sentinel-1 Module to the Vietnam Mekong Delta Data Cube</a:t>
            </a:r>
            <a:endParaRPr lang="en-US" sz="1600" dirty="0"/>
          </a:p>
          <a:p>
            <a:pPr marL="0" indent="0">
              <a:spcBef>
                <a:spcPts val="0"/>
              </a:spcBef>
              <a:buNone/>
            </a:pPr>
            <a:r>
              <a:rPr lang="en-US" sz="1600" b="1" dirty="0"/>
              <a:t>RAPP</a:t>
            </a:r>
          </a:p>
          <a:p>
            <a:pPr marL="365760" lvl="1">
              <a:spcBef>
                <a:spcPts val="0"/>
              </a:spcBef>
            </a:pPr>
            <a:r>
              <a:rPr lang="en-US" sz="1600" dirty="0"/>
              <a:t>Upcoming workshop at ESRIN (16-17 May) focused on integrating Sentinel-1 and -2 data for biomass estimation on rangelands</a:t>
            </a:r>
          </a:p>
          <a:p>
            <a:pPr marL="365760" lvl="1">
              <a:spcBef>
                <a:spcPts val="0"/>
              </a:spcBef>
            </a:pPr>
            <a:r>
              <a:rPr lang="en-US" sz="1600" dirty="0"/>
              <a:t>RAPP Map (global monitoring system) officially launched (</a:t>
            </a:r>
            <a:r>
              <a:rPr lang="en-US" sz="1600" dirty="0">
                <a:hlinkClick r:id="rId2"/>
              </a:rPr>
              <a:t>http://map.geo-rapp.org/</a:t>
            </a:r>
            <a:r>
              <a:rPr lang="en-US" sz="1600" dirty="0"/>
              <a:t>) </a:t>
            </a:r>
            <a:r>
              <a:rPr lang="en-US" sz="1600" dirty="0" smtClean="0"/>
              <a:t>In-country </a:t>
            </a:r>
            <a:r>
              <a:rPr lang="en-US" sz="1600" dirty="0"/>
              <a:t>validation work ongoing with RAPP partners (Argentina, Brazil, South Africa, Namibia, Mongolia…)</a:t>
            </a:r>
          </a:p>
          <a:p>
            <a:pPr marL="0" indent="0">
              <a:spcBef>
                <a:spcPts val="0"/>
              </a:spcBef>
              <a:buNone/>
            </a:pPr>
            <a:r>
              <a:rPr lang="en-US" sz="1600" b="1" dirty="0" smtClean="0"/>
              <a:t>JECAM </a:t>
            </a:r>
          </a:p>
          <a:p>
            <a:pPr marL="365760" lvl="1">
              <a:spcBef>
                <a:spcPts val="0"/>
              </a:spcBef>
            </a:pPr>
            <a:r>
              <a:rPr lang="en-US" sz="1600" b="1" dirty="0"/>
              <a:t>SAR Inter-comparison Experiment</a:t>
            </a:r>
          </a:p>
          <a:p>
            <a:pPr lvl="2">
              <a:spcBef>
                <a:spcPts val="0"/>
              </a:spcBef>
            </a:pPr>
            <a:r>
              <a:rPr lang="en-US" sz="1600" dirty="0" smtClean="0"/>
              <a:t>Agreement achieved between AAFC and CS;, imminent start</a:t>
            </a:r>
          </a:p>
          <a:p>
            <a:pPr lvl="2">
              <a:spcBef>
                <a:spcPts val="0"/>
              </a:spcBef>
            </a:pPr>
            <a:r>
              <a:rPr lang="en-US" sz="1600" dirty="0" smtClean="0"/>
              <a:t>Details to-be-discussed 28 June at Sen2Agri/SIGMA/JECAM meeting in Rome</a:t>
            </a:r>
          </a:p>
          <a:p>
            <a:pPr lvl="2">
              <a:spcBef>
                <a:spcPts val="0"/>
              </a:spcBef>
            </a:pPr>
            <a:r>
              <a:rPr lang="en-US" sz="1600" dirty="0" smtClean="0"/>
              <a:t>Crop Biophysical Variables – LAI, Biomass (</a:t>
            </a:r>
            <a:r>
              <a:rPr lang="en-US" sz="1600" dirty="0" err="1" smtClean="0"/>
              <a:t>McNairn</a:t>
            </a:r>
            <a:r>
              <a:rPr lang="en-US" sz="1600" dirty="0" smtClean="0"/>
              <a:t>, AAFC)</a:t>
            </a:r>
          </a:p>
          <a:p>
            <a:pPr lvl="2">
              <a:spcBef>
                <a:spcPts val="0"/>
              </a:spcBef>
            </a:pPr>
            <a:r>
              <a:rPr lang="en-US" sz="1600" dirty="0" smtClean="0"/>
              <a:t>Crop Type Mapping (Davidson, AAFC</a:t>
            </a:r>
            <a:r>
              <a:rPr lang="en-US" sz="1600" dirty="0" smtClean="0"/>
              <a:t>)</a:t>
            </a:r>
          </a:p>
          <a:p>
            <a:pPr lvl="2">
              <a:spcBef>
                <a:spcPts val="0"/>
              </a:spcBef>
            </a:pPr>
            <a:r>
              <a:rPr lang="en-US" sz="1600" dirty="0"/>
              <a:t>Minimum validation datasets for crop monitoring led by Argentina</a:t>
            </a:r>
          </a:p>
          <a:p>
            <a:pPr marL="365760" lvl="1">
              <a:spcBef>
                <a:spcPts val="0"/>
              </a:spcBef>
            </a:pPr>
            <a:r>
              <a:rPr lang="en-US" sz="1600" dirty="0" smtClean="0"/>
              <a:t>Nearly </a:t>
            </a:r>
            <a:r>
              <a:rPr lang="en-US" sz="1600" dirty="0" smtClean="0"/>
              <a:t>6000 km</a:t>
            </a:r>
            <a:r>
              <a:rPr lang="en-US" sz="1600" baseline="30000" dirty="0" smtClean="0"/>
              <a:t>2</a:t>
            </a:r>
            <a:r>
              <a:rPr lang="en-US" sz="1600" dirty="0" smtClean="0"/>
              <a:t> of </a:t>
            </a:r>
            <a:r>
              <a:rPr lang="en-US" sz="1600" dirty="0"/>
              <a:t>VHR optical data (Pleiades) provided (Nov 2016</a:t>
            </a:r>
            <a:r>
              <a:rPr lang="en-US" sz="1600" dirty="0" smtClean="0"/>
              <a:t>) </a:t>
            </a:r>
          </a:p>
          <a:p>
            <a:pPr marL="0" indent="0">
              <a:spcBef>
                <a:spcPts val="0"/>
              </a:spcBef>
              <a:buNone/>
            </a:pPr>
            <a:r>
              <a:rPr lang="en-US" sz="1600" b="1" dirty="0" smtClean="0"/>
              <a:t>Compendium of Best Practices from R&amp;D Activities (Sen2Agri, SIGMA, JECAM)</a:t>
            </a:r>
          </a:p>
          <a:p>
            <a:pPr marL="365760" lvl="1">
              <a:spcBef>
                <a:spcPts val="0"/>
              </a:spcBef>
            </a:pPr>
            <a:r>
              <a:rPr lang="en-US" sz="1600" dirty="0" smtClean="0"/>
              <a:t>Inspired </a:t>
            </a:r>
            <a:r>
              <a:rPr lang="en-US" sz="1600" dirty="0"/>
              <a:t>by GFOI MGD – to be scoped at 26-30 June 2017 (Rome)</a:t>
            </a:r>
          </a:p>
          <a:p>
            <a:pPr marL="0" indent="0">
              <a:spcBef>
                <a:spcPts val="0"/>
              </a:spcBef>
              <a:buNone/>
            </a:pPr>
            <a:r>
              <a:rPr lang="en-US" sz="1600" b="1" dirty="0" smtClean="0"/>
              <a:t>GEOGLAM IT Meeting (“All Hands”) </a:t>
            </a:r>
          </a:p>
          <a:p>
            <a:pPr>
              <a:spcBef>
                <a:spcPts val="0"/>
              </a:spcBef>
              <a:buFont typeface="Courier New" panose="02070309020205020404" pitchFamily="49" charset="0"/>
              <a:buChar char="o"/>
            </a:pPr>
            <a:r>
              <a:rPr lang="en-US" sz="1600" dirty="0" smtClean="0"/>
              <a:t>Hosted by AMIS, Rome – 19-21 June 2017 </a:t>
            </a:r>
            <a:endParaRPr lang="en-US" sz="1600" dirty="0"/>
          </a:p>
          <a:p>
            <a:pPr marL="0" indent="0">
              <a:spcBef>
                <a:spcPts val="0"/>
              </a:spcBef>
              <a:buNone/>
            </a:pPr>
            <a:endParaRPr lang="en-US" sz="1600" b="1" dirty="0"/>
          </a:p>
        </p:txBody>
      </p:sp>
      <p:sp>
        <p:nvSpPr>
          <p:cNvPr id="4" name="Content Placeholder 3"/>
          <p:cNvSpPr>
            <a:spLocks noGrp="1"/>
          </p:cNvSpPr>
          <p:nvPr>
            <p:ph sz="quarter" idx="11"/>
          </p:nvPr>
        </p:nvSpPr>
        <p:spPr/>
        <p:txBody>
          <a:bodyPr/>
          <a:lstStyle/>
          <a:p>
            <a:pPr marL="0" indent="0">
              <a:buNone/>
            </a:pPr>
            <a:r>
              <a:rPr lang="en-US" dirty="0" smtClean="0"/>
              <a:t>GEOGLAM Updates (3)</a:t>
            </a:r>
            <a:endParaRPr lang="en-US" dirty="0"/>
          </a:p>
        </p:txBody>
      </p:sp>
    </p:spTree>
    <p:extLst>
      <p:ext uri="{BB962C8B-B14F-4D97-AF65-F5344CB8AC3E}">
        <p14:creationId xmlns:p14="http://schemas.microsoft.com/office/powerpoint/2010/main" val="39239811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52400"/>
            <a:ext cx="5562600" cy="720725"/>
          </a:xfrm>
        </p:spPr>
        <p:txBody>
          <a:bodyPr/>
          <a:lstStyle/>
          <a:p>
            <a:pPr algn="l"/>
            <a:r>
              <a:rPr lang="en-US" sz="2400" dirty="0">
                <a:latin typeface="+mj-lt"/>
              </a:rPr>
              <a:t>Why Agriculture Matters to </a:t>
            </a:r>
            <a:r>
              <a:rPr lang="en-US" sz="2400" dirty="0" smtClean="0">
                <a:latin typeface="+mj-lt"/>
              </a:rPr>
              <a:t/>
            </a:r>
            <a:br>
              <a:rPr lang="en-US" sz="2400" dirty="0" smtClean="0">
                <a:latin typeface="+mj-lt"/>
              </a:rPr>
            </a:br>
            <a:r>
              <a:rPr lang="en-US" sz="2400" dirty="0" smtClean="0">
                <a:latin typeface="+mj-lt"/>
              </a:rPr>
              <a:t>Sustainable </a:t>
            </a:r>
            <a:r>
              <a:rPr lang="en-US" sz="2400" dirty="0">
                <a:latin typeface="+mj-lt"/>
              </a:rPr>
              <a:t>Human Development</a:t>
            </a:r>
          </a:p>
        </p:txBody>
      </p:sp>
      <p:sp>
        <p:nvSpPr>
          <p:cNvPr id="5" name="Content Placeholder 4"/>
          <p:cNvSpPr>
            <a:spLocks noGrp="1"/>
          </p:cNvSpPr>
          <p:nvPr>
            <p:ph idx="1"/>
          </p:nvPr>
        </p:nvSpPr>
        <p:spPr>
          <a:xfrm>
            <a:off x="152400" y="1233426"/>
            <a:ext cx="8915400" cy="5624574"/>
          </a:xfrm>
        </p:spPr>
        <p:txBody>
          <a:bodyPr/>
          <a:lstStyle/>
          <a:p>
            <a:r>
              <a:rPr lang="en-US" sz="1600" dirty="0" smtClean="0">
                <a:latin typeface="+mj-lt"/>
                <a:cs typeface="Arial" panose="020B0604020202020204" pitchFamily="34" charset="0"/>
              </a:rPr>
              <a:t>Food production and distribution are at the intersection of multiple metrics of human livelihoods:</a:t>
            </a:r>
          </a:p>
          <a:p>
            <a:pPr lvl="1"/>
            <a:r>
              <a:rPr lang="en-US" sz="1600" dirty="0" smtClean="0">
                <a:latin typeface="+mj-lt"/>
                <a:cs typeface="Arial" panose="020B0604020202020204" pitchFamily="34" charset="0"/>
              </a:rPr>
              <a:t>Goal 1: Poverty, nearly 40% of global workforce works in agriculture; 75% in poorest countries (FAOSTAT)</a:t>
            </a:r>
          </a:p>
          <a:p>
            <a:pPr lvl="1"/>
            <a:r>
              <a:rPr lang="en-US" sz="1600" b="1" dirty="0" smtClean="0">
                <a:latin typeface="+mj-lt"/>
                <a:cs typeface="Arial" panose="020B0604020202020204" pitchFamily="34" charset="0"/>
              </a:rPr>
              <a:t>Goal 2: Sufficient, reliable food availability, access, utilization as population increases </a:t>
            </a:r>
          </a:p>
          <a:p>
            <a:pPr lvl="1"/>
            <a:r>
              <a:rPr lang="en-US" sz="1600" dirty="0" smtClean="0">
                <a:latin typeface="+mj-lt"/>
                <a:cs typeface="Arial" panose="020B0604020202020204" pitchFamily="34" charset="0"/>
              </a:rPr>
              <a:t>Goal 3: Health and well being, early warning of food shortages can mitigate human mortality &amp; reduce risk</a:t>
            </a:r>
          </a:p>
          <a:p>
            <a:pPr lvl="1"/>
            <a:r>
              <a:rPr lang="en-US" sz="1600" dirty="0" smtClean="0">
                <a:latin typeface="+mj-lt"/>
                <a:cs typeface="Arial" panose="020B0604020202020204" pitchFamily="34" charset="0"/>
              </a:rPr>
              <a:t>Goal 6: Water, balanced access to and use of water, potable and safe non-potable (e.g. for irrigation); water partitioning and filtration</a:t>
            </a:r>
          </a:p>
          <a:p>
            <a:pPr lvl="1"/>
            <a:r>
              <a:rPr lang="en-US" sz="1600" dirty="0" smtClean="0">
                <a:latin typeface="+mj-lt"/>
                <a:cs typeface="Arial" panose="020B0604020202020204" pitchFamily="34" charset="0"/>
              </a:rPr>
              <a:t>Goal 12: Responsible production, improved agricultural practices can increase sustainable usage of natural resources; monitoring of production can help mobilize policies to reduce post-harvest losses  </a:t>
            </a:r>
          </a:p>
          <a:p>
            <a:pPr lvl="1"/>
            <a:r>
              <a:rPr lang="en-US" sz="1600" dirty="0" smtClean="0">
                <a:latin typeface="+mj-lt"/>
                <a:cs typeface="Arial" panose="020B0604020202020204" pitchFamily="34" charset="0"/>
              </a:rPr>
              <a:t>Goal 13: Climate change, agriculture can help mitigate, while at the same time change climate change and instability threatens food production in most vulnerable areas </a:t>
            </a:r>
          </a:p>
          <a:p>
            <a:pPr lvl="1"/>
            <a:r>
              <a:rPr lang="en-US" sz="1600" dirty="0" smtClean="0">
                <a:latin typeface="+mj-lt"/>
                <a:cs typeface="Arial" panose="020B0604020202020204" pitchFamily="34" charset="0"/>
              </a:rPr>
              <a:t>Goal 15: Sustainable agricultural production practices to prevent land degradation</a:t>
            </a:r>
          </a:p>
          <a:p>
            <a:r>
              <a:rPr lang="en-US" sz="1600" b="1" dirty="0" smtClean="0">
                <a:latin typeface="+mj-lt"/>
                <a:cs typeface="Arial" panose="020B0604020202020204" pitchFamily="34" charset="0"/>
              </a:rPr>
              <a:t>Earth observations can provide synoptic, objective, timely and repeatable information to fill in knowledge gaps</a:t>
            </a:r>
            <a:endParaRPr lang="en-US" sz="1600" dirty="0">
              <a:latin typeface="+mj-lt"/>
              <a:cs typeface="Arial" panose="020B0604020202020204" pitchFamily="34" charset="0"/>
            </a:endParaRPr>
          </a:p>
          <a:p>
            <a:r>
              <a:rPr lang="en-US" sz="1600" dirty="0" smtClean="0">
                <a:latin typeface="+mj-lt"/>
                <a:cs typeface="Arial" panose="020B0604020202020204" pitchFamily="34" charset="0"/>
              </a:rPr>
              <a:t>Efforts to link GEOGLAM with SDGs because EO fulfills priorities: strong national, regional and global political mandate</a:t>
            </a:r>
            <a:endParaRPr lang="en-US" sz="1600" b="1" dirty="0">
              <a:latin typeface="+mj-lt"/>
              <a:cs typeface="Arial" panose="020B0604020202020204" pitchFamily="34" charset="0"/>
            </a:endParaRPr>
          </a:p>
        </p:txBody>
      </p:sp>
    </p:spTree>
    <p:extLst>
      <p:ext uri="{BB962C8B-B14F-4D97-AF65-F5344CB8AC3E}">
        <p14:creationId xmlns:p14="http://schemas.microsoft.com/office/powerpoint/2010/main" val="112831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457200" y="1223664"/>
            <a:ext cx="6248400" cy="4724400"/>
          </a:xfrm>
        </p:spPr>
        <p:txBody>
          <a:bodyPr/>
          <a:lstStyle/>
          <a:p>
            <a:pPr marL="0" indent="0">
              <a:spcBef>
                <a:spcPts val="300"/>
              </a:spcBef>
              <a:spcAft>
                <a:spcPts val="300"/>
              </a:spcAft>
              <a:buNone/>
            </a:pPr>
            <a:r>
              <a:rPr lang="en-US" sz="1600" b="1" dirty="0" smtClean="0">
                <a:solidFill>
                  <a:schemeClr val="tx2">
                    <a:lumMod val="60000"/>
                    <a:lumOff val="40000"/>
                  </a:schemeClr>
                </a:solidFill>
              </a:rPr>
              <a:t>Target 2.c</a:t>
            </a:r>
            <a:endParaRPr lang="en-US" sz="1600" b="1" dirty="0">
              <a:solidFill>
                <a:schemeClr val="tx2">
                  <a:lumMod val="60000"/>
                  <a:lumOff val="40000"/>
                </a:schemeClr>
              </a:solidFill>
            </a:endParaRPr>
          </a:p>
          <a:p>
            <a:pPr>
              <a:spcBef>
                <a:spcPts val="300"/>
              </a:spcBef>
              <a:spcAft>
                <a:spcPts val="300"/>
              </a:spcAft>
            </a:pPr>
            <a:r>
              <a:rPr lang="en-US" sz="1600" i="1" dirty="0">
                <a:solidFill>
                  <a:srgbClr val="002060"/>
                </a:solidFill>
              </a:rPr>
              <a:t>Adopt measures to ensure the proper functioning of food commodity markets and their derivatives and </a:t>
            </a:r>
            <a:r>
              <a:rPr lang="en-US" sz="1600" i="1" u="sng" dirty="0">
                <a:solidFill>
                  <a:srgbClr val="002060"/>
                </a:solidFill>
              </a:rPr>
              <a:t>facilitate timely access to market </a:t>
            </a:r>
            <a:r>
              <a:rPr lang="en-US" sz="1600" i="1" u="sng" dirty="0" smtClean="0">
                <a:solidFill>
                  <a:srgbClr val="002060"/>
                </a:solidFill>
              </a:rPr>
              <a:t>information</a:t>
            </a:r>
            <a:r>
              <a:rPr lang="en-US" sz="1600" i="1" dirty="0" smtClean="0">
                <a:solidFill>
                  <a:srgbClr val="002060"/>
                </a:solidFill>
              </a:rPr>
              <a:t>… in </a:t>
            </a:r>
            <a:r>
              <a:rPr lang="en-US" sz="1600" i="1" dirty="0">
                <a:solidFill>
                  <a:srgbClr val="002060"/>
                </a:solidFill>
              </a:rPr>
              <a:t>order to help </a:t>
            </a:r>
            <a:r>
              <a:rPr lang="en-US" sz="1600" i="1" u="sng" dirty="0">
                <a:solidFill>
                  <a:srgbClr val="002060"/>
                </a:solidFill>
              </a:rPr>
              <a:t>limit extreme food price volatility</a:t>
            </a:r>
          </a:p>
          <a:p>
            <a:pPr marL="0" indent="0">
              <a:spcBef>
                <a:spcPts val="300"/>
              </a:spcBef>
              <a:spcAft>
                <a:spcPts val="300"/>
              </a:spcAft>
              <a:buNone/>
            </a:pPr>
            <a:r>
              <a:rPr lang="en-US" sz="1600" b="1" dirty="0">
                <a:solidFill>
                  <a:schemeClr val="tx2">
                    <a:lumMod val="60000"/>
                    <a:lumOff val="40000"/>
                  </a:schemeClr>
                </a:solidFill>
              </a:rPr>
              <a:t>Target 2.a</a:t>
            </a:r>
          </a:p>
          <a:p>
            <a:pPr>
              <a:spcBef>
                <a:spcPts val="300"/>
              </a:spcBef>
              <a:spcAft>
                <a:spcPts val="300"/>
              </a:spcAft>
            </a:pPr>
            <a:r>
              <a:rPr lang="en-US" sz="1600" i="1" dirty="0">
                <a:solidFill>
                  <a:srgbClr val="002060"/>
                </a:solidFill>
              </a:rPr>
              <a:t>Increase investment, including through enhanced </a:t>
            </a:r>
            <a:r>
              <a:rPr lang="en-US" sz="1600" i="1" u="sng" dirty="0">
                <a:solidFill>
                  <a:srgbClr val="002060"/>
                </a:solidFill>
              </a:rPr>
              <a:t>international cooperation</a:t>
            </a:r>
            <a:r>
              <a:rPr lang="en-US" sz="1600" i="1" dirty="0">
                <a:solidFill>
                  <a:srgbClr val="002060"/>
                </a:solidFill>
              </a:rPr>
              <a:t>, </a:t>
            </a:r>
            <a:r>
              <a:rPr lang="en-US" sz="1600" i="1" dirty="0" smtClean="0">
                <a:solidFill>
                  <a:srgbClr val="002060"/>
                </a:solidFill>
              </a:rPr>
              <a:t>in… </a:t>
            </a:r>
            <a:r>
              <a:rPr lang="en-US" sz="1600" i="1" u="sng" dirty="0" smtClean="0">
                <a:solidFill>
                  <a:srgbClr val="002060"/>
                </a:solidFill>
              </a:rPr>
              <a:t>agricultural </a:t>
            </a:r>
            <a:r>
              <a:rPr lang="en-US" sz="1600" i="1" u="sng" dirty="0">
                <a:solidFill>
                  <a:srgbClr val="002060"/>
                </a:solidFill>
              </a:rPr>
              <a:t>research and extension services, technology </a:t>
            </a:r>
            <a:r>
              <a:rPr lang="en-US" sz="1600" i="1" u="sng" dirty="0" smtClean="0">
                <a:solidFill>
                  <a:srgbClr val="002060"/>
                </a:solidFill>
              </a:rPr>
              <a:t>development</a:t>
            </a:r>
            <a:r>
              <a:rPr lang="en-US" sz="1600" i="1" dirty="0" smtClean="0">
                <a:solidFill>
                  <a:srgbClr val="002060"/>
                </a:solidFill>
              </a:rPr>
              <a:t>… to </a:t>
            </a:r>
            <a:r>
              <a:rPr lang="en-US" sz="1600" i="1" u="sng" dirty="0">
                <a:solidFill>
                  <a:srgbClr val="002060"/>
                </a:solidFill>
              </a:rPr>
              <a:t>enhance agricultural productive capacity in developing </a:t>
            </a:r>
            <a:r>
              <a:rPr lang="en-US" sz="1600" i="1" u="sng" dirty="0" smtClean="0">
                <a:solidFill>
                  <a:srgbClr val="002060"/>
                </a:solidFill>
              </a:rPr>
              <a:t>countries</a:t>
            </a:r>
            <a:r>
              <a:rPr lang="en-US" sz="1600" i="1" dirty="0" smtClean="0">
                <a:solidFill>
                  <a:srgbClr val="002060"/>
                </a:solidFill>
              </a:rPr>
              <a:t>.</a:t>
            </a:r>
          </a:p>
          <a:p>
            <a:pPr marL="0" indent="0">
              <a:spcBef>
                <a:spcPts val="300"/>
              </a:spcBef>
              <a:spcAft>
                <a:spcPts val="300"/>
              </a:spcAft>
              <a:buNone/>
            </a:pPr>
            <a:r>
              <a:rPr lang="en-US" sz="1600" b="1" dirty="0">
                <a:solidFill>
                  <a:schemeClr val="tx2">
                    <a:lumMod val="60000"/>
                    <a:lumOff val="40000"/>
                  </a:schemeClr>
                </a:solidFill>
              </a:rPr>
              <a:t>Target 2.4</a:t>
            </a:r>
          </a:p>
          <a:p>
            <a:pPr>
              <a:spcBef>
                <a:spcPts val="300"/>
              </a:spcBef>
              <a:spcAft>
                <a:spcPts val="300"/>
              </a:spcAft>
            </a:pPr>
            <a:r>
              <a:rPr lang="en-US" sz="1600" i="1" dirty="0">
                <a:solidFill>
                  <a:srgbClr val="002060"/>
                </a:solidFill>
              </a:rPr>
              <a:t>By 2030, ensure </a:t>
            </a:r>
            <a:r>
              <a:rPr lang="en-US" sz="1600" i="1" u="sng" dirty="0">
                <a:solidFill>
                  <a:srgbClr val="002060"/>
                </a:solidFill>
              </a:rPr>
              <a:t>sustainable food production systems</a:t>
            </a:r>
            <a:r>
              <a:rPr lang="en-US" sz="1600" i="1" dirty="0">
                <a:solidFill>
                  <a:srgbClr val="002060"/>
                </a:solidFill>
              </a:rPr>
              <a:t> and implement </a:t>
            </a:r>
            <a:r>
              <a:rPr lang="en-US" sz="1600" i="1" u="sng" dirty="0">
                <a:solidFill>
                  <a:srgbClr val="002060"/>
                </a:solidFill>
              </a:rPr>
              <a:t>resilient agricultural practices that increase productivity and </a:t>
            </a:r>
            <a:r>
              <a:rPr lang="en-US" sz="1600" i="1" u="sng" dirty="0" smtClean="0">
                <a:solidFill>
                  <a:srgbClr val="002060"/>
                </a:solidFill>
              </a:rPr>
              <a:t>production</a:t>
            </a:r>
            <a:r>
              <a:rPr lang="en-US" sz="1600" i="1" dirty="0" smtClean="0">
                <a:solidFill>
                  <a:srgbClr val="002060"/>
                </a:solidFill>
              </a:rPr>
              <a:t>…</a:t>
            </a:r>
            <a:endParaRPr lang="en-US" sz="1600" dirty="0" smtClean="0">
              <a:solidFill>
                <a:srgbClr val="002060"/>
              </a:solidFill>
            </a:endParaRPr>
          </a:p>
          <a:p>
            <a:pPr marL="0" indent="0">
              <a:spcBef>
                <a:spcPts val="300"/>
              </a:spcBef>
              <a:spcAft>
                <a:spcPts val="300"/>
              </a:spcAft>
              <a:buNone/>
            </a:pPr>
            <a:r>
              <a:rPr lang="en-US" sz="1600" b="1" dirty="0">
                <a:solidFill>
                  <a:schemeClr val="tx2">
                    <a:lumMod val="60000"/>
                    <a:lumOff val="40000"/>
                  </a:schemeClr>
                </a:solidFill>
              </a:rPr>
              <a:t>Target 13.3 </a:t>
            </a:r>
          </a:p>
          <a:p>
            <a:pPr>
              <a:spcBef>
                <a:spcPts val="300"/>
              </a:spcBef>
              <a:spcAft>
                <a:spcPts val="300"/>
              </a:spcAft>
            </a:pPr>
            <a:r>
              <a:rPr lang="en-US" sz="1600" i="1" dirty="0">
                <a:solidFill>
                  <a:srgbClr val="002060"/>
                </a:solidFill>
              </a:rPr>
              <a:t>Improve education, </a:t>
            </a:r>
            <a:r>
              <a:rPr lang="en-US" sz="1600" i="1" u="sng" dirty="0">
                <a:solidFill>
                  <a:srgbClr val="002060"/>
                </a:solidFill>
              </a:rPr>
              <a:t>awareness-raising</a:t>
            </a:r>
            <a:r>
              <a:rPr lang="en-US" sz="1600" i="1" dirty="0">
                <a:solidFill>
                  <a:srgbClr val="002060"/>
                </a:solidFill>
              </a:rPr>
              <a:t> and </a:t>
            </a:r>
            <a:r>
              <a:rPr lang="en-US" sz="1600" i="1" u="sng" dirty="0">
                <a:solidFill>
                  <a:srgbClr val="002060"/>
                </a:solidFill>
              </a:rPr>
              <a:t>human and institutional capacity </a:t>
            </a:r>
            <a:r>
              <a:rPr lang="en-US" sz="1600" i="1" dirty="0">
                <a:solidFill>
                  <a:srgbClr val="002060"/>
                </a:solidFill>
              </a:rPr>
              <a:t>on climate change mitigation, adaptation, impact reduction, and </a:t>
            </a:r>
            <a:r>
              <a:rPr lang="en-US" sz="1600" i="1" u="sng" dirty="0">
                <a:solidFill>
                  <a:srgbClr val="002060"/>
                </a:solidFill>
              </a:rPr>
              <a:t>early warning.</a:t>
            </a:r>
          </a:p>
          <a:p>
            <a:endParaRPr lang="en-US" sz="1600" i="1" dirty="0">
              <a:solidFill>
                <a:srgbClr val="666666"/>
              </a:solidFill>
            </a:endParaRPr>
          </a:p>
        </p:txBody>
      </p:sp>
      <p:sp>
        <p:nvSpPr>
          <p:cNvPr id="4" name="Content Placeholder 3"/>
          <p:cNvSpPr>
            <a:spLocks noGrp="1"/>
          </p:cNvSpPr>
          <p:nvPr>
            <p:ph sz="quarter" idx="11"/>
          </p:nvPr>
        </p:nvSpPr>
        <p:spPr/>
        <p:txBody>
          <a:bodyPr/>
          <a:lstStyle/>
          <a:p>
            <a:pPr marL="0" indent="0">
              <a:buNone/>
            </a:pPr>
            <a:r>
              <a:rPr lang="en-US" dirty="0" smtClean="0"/>
              <a:t>GEOGLAM &amp; the UN SDGs:</a:t>
            </a:r>
          </a:p>
          <a:p>
            <a:pPr marL="0" indent="0">
              <a:buNone/>
            </a:pPr>
            <a:r>
              <a:rPr lang="en-US" sz="1800" i="1" dirty="0" smtClean="0"/>
              <a:t>Some examples</a:t>
            </a:r>
            <a:endParaRPr lang="en-US" sz="1800" i="1" dirty="0"/>
          </a:p>
        </p:txBody>
      </p:sp>
      <p:sp>
        <p:nvSpPr>
          <p:cNvPr id="5" name="TextBox 4"/>
          <p:cNvSpPr txBox="1"/>
          <p:nvPr/>
        </p:nvSpPr>
        <p:spPr>
          <a:xfrm>
            <a:off x="6934200" y="1714894"/>
            <a:ext cx="20574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solidFill>
                  <a:schemeClr val="tx2">
                    <a:lumMod val="60000"/>
                    <a:lumOff val="40000"/>
                  </a:schemeClr>
                </a:solidFill>
              </a:rPr>
              <a:t>Crop Monitor for </a:t>
            </a: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tx2">
                    <a:lumMod val="60000"/>
                    <a:lumOff val="40000"/>
                  </a:schemeClr>
                </a:solidFill>
                <a:effectLst/>
                <a:uFillTx/>
              </a:rPr>
              <a:t>AMIS</a:t>
            </a:r>
            <a:endParaRPr kumimoji="0" lang="en-US" sz="1800" b="0" i="1" u="none" strike="noStrike" cap="none" spc="0" normalizeH="0" baseline="0" dirty="0">
              <a:ln>
                <a:noFill/>
              </a:ln>
              <a:solidFill>
                <a:schemeClr val="tx2">
                  <a:lumMod val="60000"/>
                  <a:lumOff val="40000"/>
                </a:schemeClr>
              </a:solidFill>
              <a:effectLst/>
              <a:uFillTx/>
            </a:endParaRPr>
          </a:p>
        </p:txBody>
      </p:sp>
      <p:sp>
        <p:nvSpPr>
          <p:cNvPr id="6" name="TextBox 5"/>
          <p:cNvSpPr txBox="1"/>
          <p:nvPr/>
        </p:nvSpPr>
        <p:spPr>
          <a:xfrm>
            <a:off x="6934200" y="2869444"/>
            <a:ext cx="205740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solidFill>
                  <a:schemeClr val="tx2">
                    <a:lumMod val="60000"/>
                    <a:lumOff val="40000"/>
                  </a:schemeClr>
                </a:solidFill>
              </a:rPr>
              <a:t>GEOGLAM</a:t>
            </a:r>
          </a:p>
          <a:p>
            <a:pPr marL="0" marR="0" indent="0" algn="l" defTabSz="457200" rtl="0" fontAlgn="auto" latinLnBrk="1" hangingPunct="0">
              <a:lnSpc>
                <a:spcPct val="100000"/>
              </a:lnSpc>
              <a:spcBef>
                <a:spcPts val="0"/>
              </a:spcBef>
              <a:spcAft>
                <a:spcPts val="0"/>
              </a:spcAft>
              <a:buClrTx/>
              <a:buSzTx/>
              <a:buFontTx/>
              <a:buNone/>
              <a:tabLst/>
            </a:pPr>
            <a:r>
              <a:rPr lang="en-US" i="1" dirty="0" smtClean="0">
                <a:solidFill>
                  <a:schemeClr val="tx2">
                    <a:lumMod val="60000"/>
                    <a:lumOff val="40000"/>
                  </a:schemeClr>
                </a:solidFill>
              </a:rPr>
              <a:t>JECAM</a:t>
            </a: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tx2">
                    <a:lumMod val="60000"/>
                    <a:lumOff val="40000"/>
                  </a:schemeClr>
                </a:solidFill>
                <a:effectLst/>
                <a:uFillTx/>
              </a:rPr>
              <a:t>Asia-</a:t>
            </a:r>
            <a:r>
              <a:rPr kumimoji="0" lang="en-US" sz="1800" b="0" i="1" u="none" strike="noStrike" cap="none" spc="0" normalizeH="0" baseline="0" dirty="0" err="1" smtClean="0">
                <a:ln>
                  <a:noFill/>
                </a:ln>
                <a:solidFill>
                  <a:schemeClr val="tx2">
                    <a:lumMod val="60000"/>
                    <a:lumOff val="40000"/>
                  </a:schemeClr>
                </a:solidFill>
                <a:effectLst/>
                <a:uFillTx/>
              </a:rPr>
              <a:t>RiCE</a:t>
            </a:r>
            <a:endParaRPr kumimoji="0" lang="en-US" sz="1800" b="0" i="1" u="none" strike="noStrike" cap="none" spc="0" normalizeH="0" baseline="0" dirty="0">
              <a:ln>
                <a:noFill/>
              </a:ln>
              <a:solidFill>
                <a:schemeClr val="tx2">
                  <a:lumMod val="60000"/>
                  <a:lumOff val="40000"/>
                </a:schemeClr>
              </a:solidFill>
              <a:effectLst/>
              <a:uFillTx/>
            </a:endParaRPr>
          </a:p>
        </p:txBody>
      </p:sp>
      <p:sp>
        <p:nvSpPr>
          <p:cNvPr id="7" name="TextBox 6"/>
          <p:cNvSpPr txBox="1"/>
          <p:nvPr/>
        </p:nvSpPr>
        <p:spPr>
          <a:xfrm>
            <a:off x="6934200" y="5240544"/>
            <a:ext cx="20574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solidFill>
                  <a:schemeClr val="tx2">
                    <a:lumMod val="60000"/>
                    <a:lumOff val="40000"/>
                  </a:schemeClr>
                </a:solidFill>
              </a:rPr>
              <a:t>Crop Monitor for   Early Warning</a:t>
            </a:r>
          </a:p>
          <a:p>
            <a:pPr marL="0" marR="0" indent="0" algn="l" defTabSz="457200" rtl="0" fontAlgn="auto" latinLnBrk="1" hangingPunct="0">
              <a:lnSpc>
                <a:spcPct val="100000"/>
              </a:lnSpc>
              <a:spcBef>
                <a:spcPts val="0"/>
              </a:spcBef>
              <a:spcAft>
                <a:spcPts val="0"/>
              </a:spcAft>
              <a:buClrTx/>
              <a:buSzTx/>
              <a:buFontTx/>
              <a:buNone/>
              <a:tabLst/>
            </a:pPr>
            <a:endParaRPr lang="en-US" i="1" dirty="0">
              <a:solidFill>
                <a:schemeClr val="tx2">
                  <a:lumMod val="60000"/>
                  <a:lumOff val="40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tx2">
                    <a:lumMod val="60000"/>
                    <a:lumOff val="40000"/>
                  </a:schemeClr>
                </a:solidFill>
                <a:effectLst/>
                <a:uFillTx/>
              </a:rPr>
              <a:t>Capacity</a:t>
            </a:r>
            <a:r>
              <a:rPr kumimoji="0" lang="en-US" sz="1800" b="0" i="1" u="none" strike="noStrike" cap="none" spc="0" normalizeH="0" dirty="0" smtClean="0">
                <a:ln>
                  <a:noFill/>
                </a:ln>
                <a:solidFill>
                  <a:schemeClr val="tx2">
                    <a:lumMod val="60000"/>
                    <a:lumOff val="40000"/>
                  </a:schemeClr>
                </a:solidFill>
                <a:effectLst/>
                <a:uFillTx/>
              </a:rPr>
              <a:t> </a:t>
            </a:r>
            <a:r>
              <a:rPr kumimoji="0" lang="en-US" sz="1800" b="0" i="1" u="none" strike="noStrike" cap="none" spc="0" normalizeH="0" dirty="0" err="1" smtClean="0">
                <a:ln>
                  <a:noFill/>
                </a:ln>
                <a:solidFill>
                  <a:schemeClr val="tx2">
                    <a:lumMod val="60000"/>
                    <a:lumOff val="40000"/>
                  </a:schemeClr>
                </a:solidFill>
                <a:effectLst/>
                <a:uFillTx/>
              </a:rPr>
              <a:t>Dvlmpt</a:t>
            </a:r>
            <a:endParaRPr kumimoji="0" lang="en-US" sz="1800" b="0" i="1" u="none" strike="noStrike" cap="none" spc="0" normalizeH="0" baseline="0" dirty="0">
              <a:ln>
                <a:noFill/>
              </a:ln>
              <a:solidFill>
                <a:schemeClr val="tx2">
                  <a:lumMod val="60000"/>
                  <a:lumOff val="40000"/>
                </a:schemeClr>
              </a:solidFill>
              <a:effectLst/>
              <a:uFillTx/>
            </a:endParaRPr>
          </a:p>
        </p:txBody>
      </p:sp>
      <p:sp>
        <p:nvSpPr>
          <p:cNvPr id="8" name="TextBox 7"/>
          <p:cNvSpPr txBox="1"/>
          <p:nvPr/>
        </p:nvSpPr>
        <p:spPr>
          <a:xfrm>
            <a:off x="6934200" y="4267200"/>
            <a:ext cx="20574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solidFill>
                  <a:schemeClr val="tx2">
                    <a:lumMod val="60000"/>
                    <a:lumOff val="40000"/>
                  </a:schemeClr>
                </a:solidFill>
              </a:rPr>
              <a:t>SIGMA</a:t>
            </a: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tx2">
                    <a:lumMod val="60000"/>
                    <a:lumOff val="40000"/>
                  </a:schemeClr>
                </a:solidFill>
                <a:effectLst/>
                <a:uFillTx/>
              </a:rPr>
              <a:t>GEOGLAM</a:t>
            </a:r>
            <a:r>
              <a:rPr kumimoji="0" lang="en-US" sz="1800" b="0" i="1" u="none" strike="noStrike" cap="none" spc="0" normalizeH="0" dirty="0" smtClean="0">
                <a:ln>
                  <a:noFill/>
                </a:ln>
                <a:solidFill>
                  <a:schemeClr val="tx2">
                    <a:lumMod val="60000"/>
                    <a:lumOff val="40000"/>
                  </a:schemeClr>
                </a:solidFill>
                <a:effectLst/>
                <a:uFillTx/>
              </a:rPr>
              <a:t> R&amp;D</a:t>
            </a:r>
            <a:endParaRPr kumimoji="0" lang="en-US" sz="1800" b="0" i="1" u="none" strike="noStrike" cap="none" spc="0" normalizeH="0" baseline="0" dirty="0">
              <a:ln>
                <a:noFill/>
              </a:ln>
              <a:solidFill>
                <a:schemeClr val="tx2">
                  <a:lumMod val="60000"/>
                  <a:lumOff val="40000"/>
                </a:schemeClr>
              </a:solidFill>
              <a:effectLst/>
              <a:uFillTx/>
            </a:endParaRPr>
          </a:p>
        </p:txBody>
      </p:sp>
    </p:spTree>
    <p:extLst>
      <p:ext uri="{BB962C8B-B14F-4D97-AF65-F5344CB8AC3E}">
        <p14:creationId xmlns:p14="http://schemas.microsoft.com/office/powerpoint/2010/main" val="39109644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Espace réservé du contenu 2"/>
          <p:cNvSpPr>
            <a:spLocks noGrp="1"/>
          </p:cNvSpPr>
          <p:nvPr>
            <p:ph sz="quarter" idx="10"/>
          </p:nvPr>
        </p:nvSpPr>
        <p:spPr/>
        <p:txBody>
          <a:bodyPr/>
          <a:lstStyle/>
          <a:p>
            <a:r>
              <a:rPr lang="en-US" i="1" dirty="0">
                <a:solidFill>
                  <a:srgbClr val="002060"/>
                </a:solidFill>
              </a:rPr>
              <a:t>By 2030, ensure </a:t>
            </a:r>
            <a:r>
              <a:rPr lang="en-US" i="1" u="sng" dirty="0">
                <a:solidFill>
                  <a:srgbClr val="002060"/>
                </a:solidFill>
              </a:rPr>
              <a:t>sustainable food production systems</a:t>
            </a:r>
            <a:r>
              <a:rPr lang="en-US" i="1" dirty="0">
                <a:solidFill>
                  <a:srgbClr val="002060"/>
                </a:solidFill>
              </a:rPr>
              <a:t> and implement </a:t>
            </a:r>
            <a:r>
              <a:rPr lang="en-US" i="1" u="sng" dirty="0">
                <a:solidFill>
                  <a:srgbClr val="002060"/>
                </a:solidFill>
              </a:rPr>
              <a:t>resilient agricultural practices that increase productivity and production</a:t>
            </a:r>
            <a:r>
              <a:rPr lang="en-US" i="1" dirty="0">
                <a:solidFill>
                  <a:srgbClr val="002060"/>
                </a:solidFill>
              </a:rPr>
              <a:t>…</a:t>
            </a:r>
            <a:endParaRPr lang="en-US" dirty="0">
              <a:solidFill>
                <a:srgbClr val="002060"/>
              </a:solidFill>
            </a:endParaRPr>
          </a:p>
          <a:p>
            <a:endParaRPr lang="fr-FR" dirty="0"/>
          </a:p>
        </p:txBody>
      </p:sp>
      <p:sp>
        <p:nvSpPr>
          <p:cNvPr id="5" name="TextBox 12"/>
          <p:cNvSpPr txBox="1"/>
          <p:nvPr/>
        </p:nvSpPr>
        <p:spPr>
          <a:xfrm>
            <a:off x="622295" y="2635004"/>
            <a:ext cx="4789153" cy="1200329"/>
          </a:xfrm>
          <a:prstGeom prst="rect">
            <a:avLst/>
          </a:prstGeom>
          <a:noFill/>
        </p:spPr>
        <p:txBody>
          <a:bodyPr wrap="square" rtlCol="0">
            <a:spAutoFit/>
          </a:bodyPr>
          <a:lstStyle/>
          <a:p>
            <a:pPr defTabSz="457200"/>
            <a:r>
              <a:rPr lang="en-US" b="1" dirty="0">
                <a:solidFill>
                  <a:srgbClr val="000000"/>
                </a:solidFill>
              </a:rPr>
              <a:t>GEOGLAM is…</a:t>
            </a:r>
            <a:endParaRPr lang="en-US" dirty="0">
              <a:solidFill>
                <a:srgbClr val="000000"/>
              </a:solidFill>
            </a:endParaRPr>
          </a:p>
          <a:p>
            <a:pPr defTabSz="457200"/>
            <a:r>
              <a:rPr lang="en-US" dirty="0">
                <a:solidFill>
                  <a:srgbClr val="000000"/>
                </a:solidFill>
              </a:rPr>
              <a:t>Coordinating international research &amp; development activities on finding pathways toward </a:t>
            </a:r>
            <a:r>
              <a:rPr lang="en-US" b="1" dirty="0">
                <a:solidFill>
                  <a:srgbClr val="000000"/>
                </a:solidFill>
              </a:rPr>
              <a:t>long-term sustainable agriculture.</a:t>
            </a:r>
            <a:endParaRPr lang="en-US" dirty="0">
              <a:solidFill>
                <a:srgbClr val="000000"/>
              </a:solidFill>
            </a:endParaRPr>
          </a:p>
        </p:txBody>
      </p:sp>
      <p:pic>
        <p:nvPicPr>
          <p:cNvPr id="6" name="Picture 15"/>
          <p:cNvPicPr>
            <a:picLocks noChangeAspect="1"/>
          </p:cNvPicPr>
          <p:nvPr/>
        </p:nvPicPr>
        <p:blipFill>
          <a:blip r:embed="rId2"/>
          <a:stretch>
            <a:fillRect/>
          </a:stretch>
        </p:blipFill>
        <p:spPr>
          <a:xfrm>
            <a:off x="5260282" y="2583609"/>
            <a:ext cx="3364606" cy="2042271"/>
          </a:xfrm>
          <a:prstGeom prst="rect">
            <a:avLst/>
          </a:prstGeom>
        </p:spPr>
      </p:pic>
      <p:sp>
        <p:nvSpPr>
          <p:cNvPr id="7" name="Rectangle 6"/>
          <p:cNvSpPr/>
          <p:nvPr/>
        </p:nvSpPr>
        <p:spPr>
          <a:xfrm>
            <a:off x="791261" y="3886728"/>
            <a:ext cx="4095532" cy="2554545"/>
          </a:xfrm>
          <a:prstGeom prst="rect">
            <a:avLst/>
          </a:prstGeom>
        </p:spPr>
        <p:txBody>
          <a:bodyPr wrap="square">
            <a:spAutoFit/>
          </a:bodyPr>
          <a:lstStyle/>
          <a:p>
            <a:pPr marL="285750" indent="-285750" defTabSz="457200">
              <a:buFontTx/>
              <a:buChar char="-"/>
            </a:pPr>
            <a:r>
              <a:rPr lang="en-US" sz="1600" u="sng" dirty="0">
                <a:solidFill>
                  <a:srgbClr val="000000"/>
                </a:solidFill>
              </a:rPr>
              <a:t>Enhancing capacity</a:t>
            </a:r>
            <a:r>
              <a:rPr lang="en-US" sz="1600" dirty="0">
                <a:solidFill>
                  <a:srgbClr val="000000"/>
                </a:solidFill>
              </a:rPr>
              <a:t> to assess interannual variability in cultivation practices and their </a:t>
            </a:r>
            <a:r>
              <a:rPr lang="en-US" sz="1600" b="1" dirty="0">
                <a:solidFill>
                  <a:srgbClr val="000000"/>
                </a:solidFill>
              </a:rPr>
              <a:t>impacts on cropland productivity and on the environment. </a:t>
            </a:r>
          </a:p>
          <a:p>
            <a:pPr marL="285750" indent="-285750" defTabSz="457200">
              <a:buFontTx/>
              <a:buChar char="-"/>
            </a:pPr>
            <a:r>
              <a:rPr lang="en-US" sz="1600" dirty="0">
                <a:solidFill>
                  <a:srgbClr val="000000"/>
                </a:solidFill>
              </a:rPr>
              <a:t>Investigating </a:t>
            </a:r>
            <a:r>
              <a:rPr lang="en-US" sz="1600" u="sng" dirty="0">
                <a:solidFill>
                  <a:srgbClr val="000000"/>
                </a:solidFill>
              </a:rPr>
              <a:t>sustainable cropland </a:t>
            </a:r>
            <a:r>
              <a:rPr lang="en-US" sz="1600" dirty="0">
                <a:solidFill>
                  <a:srgbClr val="000000"/>
                </a:solidFill>
              </a:rPr>
              <a:t>management practices.</a:t>
            </a:r>
          </a:p>
          <a:p>
            <a:pPr marL="285750" indent="-285750" defTabSz="457200">
              <a:buFontTx/>
              <a:buChar char="-"/>
            </a:pPr>
            <a:r>
              <a:rPr lang="en-US" sz="1600" dirty="0">
                <a:solidFill>
                  <a:srgbClr val="000000"/>
                </a:solidFill>
              </a:rPr>
              <a:t>Fostering </a:t>
            </a:r>
            <a:r>
              <a:rPr lang="en-US" sz="1600" u="sng" dirty="0">
                <a:solidFill>
                  <a:srgbClr val="000000"/>
                </a:solidFill>
              </a:rPr>
              <a:t>South-South transfer</a:t>
            </a:r>
            <a:r>
              <a:rPr lang="en-US" sz="1600" dirty="0">
                <a:solidFill>
                  <a:srgbClr val="000000"/>
                </a:solidFill>
              </a:rPr>
              <a:t> through capacity development workshops and partnerships.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282" y="4826785"/>
            <a:ext cx="3505200" cy="161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sz="quarter" idx="11"/>
          </p:nvPr>
        </p:nvSpPr>
        <p:spPr/>
        <p:txBody>
          <a:bodyPr/>
          <a:lstStyle/>
          <a:p>
            <a:pPr marL="0" indent="0" algn="ctr">
              <a:buNone/>
            </a:pPr>
            <a:r>
              <a:rPr lang="en-US" dirty="0" smtClean="0"/>
              <a:t>Example </a:t>
            </a:r>
            <a:r>
              <a:rPr lang="en-US" dirty="0" smtClean="0"/>
              <a:t>for </a:t>
            </a:r>
            <a:r>
              <a:rPr lang="en-US" dirty="0" smtClean="0"/>
              <a:t>SDG </a:t>
            </a:r>
            <a:r>
              <a:rPr lang="en-US" dirty="0"/>
              <a:t>Target 2.4: </a:t>
            </a:r>
          </a:p>
        </p:txBody>
      </p:sp>
    </p:spTree>
    <p:extLst>
      <p:ext uri="{BB962C8B-B14F-4D97-AF65-F5344CB8AC3E}">
        <p14:creationId xmlns:p14="http://schemas.microsoft.com/office/powerpoint/2010/main" val="2873723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9"/>
                                        </p:tgtEl>
                                        <p:attrNameLst>
                                          <p:attrName>style.opacity</p:attrName>
                                        </p:attrNameLst>
                                      </p:cBhvr>
                                      <p:to>
                                        <p:strVal val="0.25"/>
                                      </p:to>
                                    </p:set>
                                    <p:animEffect filter="image" prLst="opacity: 0.25">
                                      <p:cBhvr rctx="IE">
                                        <p:cTn id="1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31" y="239898"/>
            <a:ext cx="8229600" cy="720725"/>
          </a:xfrm>
        </p:spPr>
        <p:txBody>
          <a:bodyPr/>
          <a:lstStyle/>
          <a:p>
            <a:pPr algn="ctr"/>
            <a:r>
              <a:rPr lang="en-US" sz="2400" dirty="0" smtClean="0"/>
              <a:t>Example for SDG </a:t>
            </a:r>
            <a:r>
              <a:rPr lang="en-US" sz="2400" dirty="0"/>
              <a:t>Target </a:t>
            </a:r>
            <a:r>
              <a:rPr lang="en-US" sz="2400" dirty="0" smtClean="0"/>
              <a:t>2.a</a:t>
            </a:r>
            <a:endParaRPr lang="en-US" dirty="0"/>
          </a:p>
        </p:txBody>
      </p:sp>
      <p:sp>
        <p:nvSpPr>
          <p:cNvPr id="3" name="Rectangle 2"/>
          <p:cNvSpPr/>
          <p:nvPr/>
        </p:nvSpPr>
        <p:spPr>
          <a:xfrm>
            <a:off x="481617" y="947804"/>
            <a:ext cx="8152698" cy="1754326"/>
          </a:xfrm>
          <a:prstGeom prst="rect">
            <a:avLst/>
          </a:prstGeom>
        </p:spPr>
        <p:txBody>
          <a:bodyPr wrap="square">
            <a:spAutoFit/>
          </a:bodyPr>
          <a:lstStyle/>
          <a:p>
            <a:r>
              <a:rPr lang="en-US" dirty="0"/>
              <a:t>2.a</a:t>
            </a:r>
          </a:p>
          <a:p>
            <a:r>
              <a:rPr lang="en-US" dirty="0"/>
              <a:t>Increase investment, including through enhanced international cooperation, in rural infrastructure, agricultural research and extension services, technology development and plant and livestock gene banks in order to enhance agricultural productive capacity in developing countries, in particular least developed countries. </a:t>
            </a:r>
          </a:p>
        </p:txBody>
      </p:sp>
      <p:sp>
        <p:nvSpPr>
          <p:cNvPr id="4" name="TextBox 3"/>
          <p:cNvSpPr txBox="1"/>
          <p:nvPr/>
        </p:nvSpPr>
        <p:spPr>
          <a:xfrm>
            <a:off x="698947" y="2709131"/>
            <a:ext cx="7718037" cy="923330"/>
          </a:xfrm>
          <a:prstGeom prst="rect">
            <a:avLst/>
          </a:prstGeom>
          <a:noFill/>
        </p:spPr>
        <p:txBody>
          <a:bodyPr wrap="square" rtlCol="0">
            <a:spAutoFit/>
          </a:bodyPr>
          <a:lstStyle/>
          <a:p>
            <a:pPr defTabSz="457200"/>
            <a:r>
              <a:rPr lang="en-US" dirty="0"/>
              <a:t>GEOGLAM is…</a:t>
            </a:r>
          </a:p>
          <a:p>
            <a:pPr defTabSz="457200"/>
            <a:r>
              <a:rPr lang="en-US" dirty="0"/>
              <a:t>Facilitating international coordination and collaboration around improving early warning of crop failure &amp; strengthening food security.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3" y="3673298"/>
            <a:ext cx="3267749" cy="2292787"/>
          </a:xfrm>
          <a:prstGeom prst="rect">
            <a:avLst/>
          </a:prstGeom>
        </p:spPr>
      </p:pic>
      <p:sp>
        <p:nvSpPr>
          <p:cNvPr id="6" name="TextBox 5"/>
          <p:cNvSpPr txBox="1"/>
          <p:nvPr/>
        </p:nvSpPr>
        <p:spPr>
          <a:xfrm>
            <a:off x="554636" y="5997010"/>
            <a:ext cx="3252866" cy="1754326"/>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GEOGLAM’s Early Warning Crop Monitor</a:t>
            </a:r>
          </a:p>
          <a:p>
            <a:pPr algn="ctr"/>
            <a:r>
              <a:rPr lang="en-US" dirty="0"/>
              <a:t>Monthly international consensus reporting on productivity outlooks in developing countries</a:t>
            </a:r>
          </a:p>
        </p:txBody>
      </p:sp>
      <p:sp>
        <p:nvSpPr>
          <p:cNvPr id="7" name="TextBox 6"/>
          <p:cNvSpPr txBox="1"/>
          <p:nvPr/>
        </p:nvSpPr>
        <p:spPr>
          <a:xfrm>
            <a:off x="4369636" y="3673298"/>
            <a:ext cx="4706502" cy="923330"/>
          </a:xfrm>
          <a:prstGeom prst="rect">
            <a:avLst/>
          </a:prstGeom>
          <a:noFill/>
        </p:spPr>
        <p:txBody>
          <a:bodyPr wrap="square" rtlCol="0">
            <a:spAutoFit/>
          </a:bodyPr>
          <a:lstStyle/>
          <a:p>
            <a:pPr defTabSz="457200"/>
            <a:r>
              <a:rPr lang="en-US" dirty="0"/>
              <a:t>GEOGLAM is…</a:t>
            </a:r>
          </a:p>
          <a:p>
            <a:pPr defTabSz="457200"/>
            <a:r>
              <a:rPr lang="en-US" dirty="0"/>
              <a:t>Linking agricultural research sites &amp; sampling frame under a global framework </a:t>
            </a:r>
          </a:p>
        </p:txBody>
      </p:sp>
      <p:pic>
        <p:nvPicPr>
          <p:cNvPr id="8" name="Picture 1" descr="Screenshot 2014-01-09 12.46.55.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9636" y="4571604"/>
            <a:ext cx="3204824" cy="151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ECAM | Joint Experiment for Crop Assessment and Monitoring"/>
          <p:cNvPicPr>
            <a:picLocks noChangeAspect="1" noChangeArrowheads="1"/>
          </p:cNvPicPr>
          <p:nvPr/>
        </p:nvPicPr>
        <p:blipFill rotWithShape="1">
          <a:blip r:embed="rId5">
            <a:extLst>
              <a:ext uri="{28A0092B-C50C-407E-A947-70E740481C1C}">
                <a14:useLocalDpi xmlns:a14="http://schemas.microsoft.com/office/drawing/2010/main" val="0"/>
              </a:ext>
            </a:extLst>
          </a:blip>
          <a:srcRect l="3413" r="71688" b="42682"/>
          <a:stretch/>
        </p:blipFill>
        <p:spPr bwMode="auto">
          <a:xfrm>
            <a:off x="4342900" y="6145494"/>
            <a:ext cx="1264239" cy="50264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descr="Logo Sigm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2384" y="6133665"/>
            <a:ext cx="1619257" cy="545776"/>
          </a:xfrm>
          <a:prstGeom prst="rect">
            <a:avLst/>
          </a:prstGeom>
        </p:spPr>
      </p:pic>
      <p:pic>
        <p:nvPicPr>
          <p:cNvPr id="1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981" y="6169431"/>
            <a:ext cx="1386389" cy="48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1054" y="5175164"/>
            <a:ext cx="628093" cy="65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2048" y="4598067"/>
            <a:ext cx="703295" cy="50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5-Point Star 16"/>
          <p:cNvSpPr/>
          <p:nvPr/>
        </p:nvSpPr>
        <p:spPr>
          <a:xfrm>
            <a:off x="7472596" y="5688767"/>
            <a:ext cx="101451" cy="104931"/>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7176805" y="5328738"/>
            <a:ext cx="101451" cy="104931"/>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7144" y="5833185"/>
            <a:ext cx="1066123" cy="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grpId="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146304" y="1219200"/>
            <a:ext cx="8814816" cy="5105400"/>
          </a:xfrm>
          <a:prstGeom prst="rect">
            <a:avLst/>
          </a:prstGeom>
        </p:spPr>
        <p:txBody>
          <a:bodyPr/>
          <a:lstStyle>
            <a:lvl1pPr marL="257175" indent="-257175" algn="l" rtl="0" eaLnBrk="1" fontAlgn="base" hangingPunct="1">
              <a:spcBef>
                <a:spcPct val="20000"/>
              </a:spcBef>
              <a:spcAft>
                <a:spcPct val="0"/>
              </a:spcAft>
              <a:buChar char="•"/>
              <a:defRPr sz="2100" b="1">
                <a:solidFill>
                  <a:srgbClr val="005FAA"/>
                </a:solidFill>
                <a:latin typeface="Arial Narrow" pitchFamily="34" charset="0"/>
                <a:ea typeface="MS PGothic" pitchFamily="34" charset="-128"/>
                <a:cs typeface="+mn-cs"/>
              </a:defRPr>
            </a:lvl1pPr>
            <a:lvl2pPr marL="557213" indent="-214313" algn="l" rtl="0" eaLnBrk="1" fontAlgn="base" hangingPunct="1">
              <a:spcBef>
                <a:spcPct val="20000"/>
              </a:spcBef>
              <a:spcAft>
                <a:spcPct val="0"/>
              </a:spcAft>
              <a:buChar char="–"/>
              <a:defRPr sz="1800" b="1">
                <a:solidFill>
                  <a:srgbClr val="0066FF"/>
                </a:solidFill>
                <a:latin typeface="Arial Narrow" pitchFamily="34" charset="0"/>
                <a:ea typeface="Arial" charset="0"/>
                <a:cs typeface="+mn-cs"/>
              </a:defRPr>
            </a:lvl2pPr>
            <a:lvl3pPr marL="857250" indent="-171450" algn="l" rtl="0" eaLnBrk="1" fontAlgn="base" hangingPunct="1">
              <a:spcBef>
                <a:spcPct val="20000"/>
              </a:spcBef>
              <a:spcAft>
                <a:spcPct val="0"/>
              </a:spcAft>
              <a:buChar char="•"/>
              <a:defRPr sz="1500" b="1" i="1">
                <a:solidFill>
                  <a:srgbClr val="0066FF"/>
                </a:solidFill>
                <a:latin typeface="Arial Narrow" pitchFamily="34" charset="0"/>
                <a:ea typeface="Arial" charset="0"/>
                <a:cs typeface="+mn-cs"/>
              </a:defRPr>
            </a:lvl3pPr>
            <a:lvl4pPr marL="1200150" indent="-171450" algn="l" rtl="0" eaLnBrk="1" fontAlgn="base" hangingPunct="1">
              <a:spcBef>
                <a:spcPct val="20000"/>
              </a:spcBef>
              <a:spcAft>
                <a:spcPct val="0"/>
              </a:spcAft>
              <a:buChar char="–"/>
              <a:defRPr b="1">
                <a:solidFill>
                  <a:srgbClr val="005FAA"/>
                </a:solidFill>
                <a:latin typeface="Arial Narrow" pitchFamily="34" charset="0"/>
                <a:ea typeface="Arial" charset="0"/>
                <a:cs typeface="+mn-cs"/>
              </a:defRPr>
            </a:lvl4pPr>
            <a:lvl5pPr marL="1543050" indent="-171450" algn="l" rtl="0" eaLnBrk="1" fontAlgn="base" hangingPunct="1">
              <a:spcBef>
                <a:spcPct val="20000"/>
              </a:spcBef>
              <a:spcAft>
                <a:spcPct val="0"/>
              </a:spcAft>
              <a:buChar char="»"/>
              <a:defRPr b="1">
                <a:solidFill>
                  <a:srgbClr val="005FAA"/>
                </a:solidFill>
                <a:latin typeface="Arial Narrow" pitchFamily="34" charset="0"/>
                <a:ea typeface="Arial" charset="0"/>
                <a:cs typeface="+mn-cs"/>
              </a:defRPr>
            </a:lvl5pPr>
            <a:lvl6pPr marL="1885950" indent="-171450" algn="l" rtl="0" eaLnBrk="1" fontAlgn="base" hangingPunct="1">
              <a:spcBef>
                <a:spcPct val="20000"/>
              </a:spcBef>
              <a:spcAft>
                <a:spcPct val="0"/>
              </a:spcAft>
              <a:buChar char="»"/>
              <a:defRPr b="1">
                <a:solidFill>
                  <a:srgbClr val="005FAA"/>
                </a:solidFill>
                <a:latin typeface="+mn-lt"/>
                <a:cs typeface="+mn-cs"/>
              </a:defRPr>
            </a:lvl6pPr>
            <a:lvl7pPr marL="2228850" indent="-171450" algn="l" rtl="0" eaLnBrk="1" fontAlgn="base" hangingPunct="1">
              <a:spcBef>
                <a:spcPct val="20000"/>
              </a:spcBef>
              <a:spcAft>
                <a:spcPct val="0"/>
              </a:spcAft>
              <a:buChar char="»"/>
              <a:defRPr b="1">
                <a:solidFill>
                  <a:srgbClr val="005FAA"/>
                </a:solidFill>
                <a:latin typeface="+mn-lt"/>
                <a:cs typeface="+mn-cs"/>
              </a:defRPr>
            </a:lvl7pPr>
            <a:lvl8pPr marL="2571750" indent="-171450" algn="l" rtl="0" eaLnBrk="1" fontAlgn="base" hangingPunct="1">
              <a:spcBef>
                <a:spcPct val="20000"/>
              </a:spcBef>
              <a:spcAft>
                <a:spcPct val="0"/>
              </a:spcAft>
              <a:buChar char="»"/>
              <a:defRPr b="1">
                <a:solidFill>
                  <a:srgbClr val="005FAA"/>
                </a:solidFill>
                <a:latin typeface="+mn-lt"/>
                <a:cs typeface="+mn-cs"/>
              </a:defRPr>
            </a:lvl8pPr>
            <a:lvl9pPr marL="2914650" indent="-171450" algn="l" rtl="0" eaLnBrk="1" fontAlgn="base" hangingPunct="1">
              <a:spcBef>
                <a:spcPct val="20000"/>
              </a:spcBef>
              <a:spcAft>
                <a:spcPct val="0"/>
              </a:spcAft>
              <a:buChar char="»"/>
              <a:defRPr b="1">
                <a:solidFill>
                  <a:srgbClr val="005FAA"/>
                </a:solidFill>
                <a:latin typeface="+mn-lt"/>
                <a:cs typeface="+mn-cs"/>
              </a:defRPr>
            </a:lvl9pPr>
          </a:lstStyle>
          <a:p>
            <a:r>
              <a:rPr lang="en-US" sz="2000" b="0" kern="0" dirty="0" smtClean="0">
                <a:latin typeface="+mj-lt"/>
              </a:rPr>
              <a:t>Communication </a:t>
            </a:r>
            <a:r>
              <a:rPr lang="en-US" sz="2000" b="0" kern="0" dirty="0">
                <a:latin typeface="+mj-lt"/>
              </a:rPr>
              <a:t>Challenge: SDG metrics to date have been defined primarily by the statistical community. Little direct interaction between GEOGLAM and the SDG’s at the global, regional or national level. </a:t>
            </a:r>
          </a:p>
          <a:p>
            <a:pPr lvl="1"/>
            <a:r>
              <a:rPr lang="en-US" sz="1600" b="0" kern="0" dirty="0">
                <a:latin typeface="+mj-lt"/>
              </a:rPr>
              <a:t>At best the uptake of EO by statisticians has been slow, at worst EO is seen as a threat to long standing approaches</a:t>
            </a:r>
          </a:p>
          <a:p>
            <a:pPr lvl="1"/>
            <a:r>
              <a:rPr lang="en-US" sz="1600" b="0" kern="0" dirty="0">
                <a:latin typeface="+mj-lt"/>
              </a:rPr>
              <a:t>Little understanding about what EO can offer, need for open dialogue, GEO can facilitate</a:t>
            </a:r>
          </a:p>
          <a:p>
            <a:pPr lvl="1"/>
            <a:endParaRPr lang="en-US" sz="1600" b="0" kern="0" dirty="0">
              <a:latin typeface="+mj-lt"/>
            </a:endParaRPr>
          </a:p>
          <a:p>
            <a:r>
              <a:rPr lang="en-US" sz="2000" b="0" kern="0" dirty="0">
                <a:latin typeface="+mj-lt"/>
              </a:rPr>
              <a:t>Current State: Metrics are largely qualitative assessments of growing conditions based on science based </a:t>
            </a:r>
            <a:r>
              <a:rPr lang="en-US" sz="2000" b="0" kern="0" dirty="0" err="1">
                <a:latin typeface="+mj-lt"/>
              </a:rPr>
              <a:t>agro</a:t>
            </a:r>
            <a:r>
              <a:rPr lang="en-US" sz="2000" b="0" kern="0" dirty="0">
                <a:latin typeface="+mj-lt"/>
              </a:rPr>
              <a:t>-climate and remote sensing information integrated with human observation. Works well for the purpose they were designed, but will it work for SDG’s?</a:t>
            </a:r>
          </a:p>
          <a:p>
            <a:pPr lvl="1"/>
            <a:r>
              <a:rPr lang="en-US" sz="1600" b="0" kern="0" dirty="0">
                <a:latin typeface="+mj-lt"/>
              </a:rPr>
              <a:t>Need for more quantitative metrics</a:t>
            </a:r>
          </a:p>
          <a:p>
            <a:pPr lvl="1"/>
            <a:r>
              <a:rPr lang="en-US" sz="1600" b="0" kern="0" dirty="0">
                <a:latin typeface="+mj-lt"/>
              </a:rPr>
              <a:t>Need for more capacity to forecast yield and create accurate measures of acreage (production)</a:t>
            </a:r>
          </a:p>
          <a:p>
            <a:pPr lvl="1"/>
            <a:r>
              <a:rPr lang="en-CA" sz="1600" b="0" kern="0" dirty="0">
                <a:latin typeface="+mj-lt"/>
              </a:rPr>
              <a:t>Beyond the SDG’s there is a need for solutions to hunger. This will require information on agriculture state and change, and ultimately reliable forecasting to support proactive decision making </a:t>
            </a:r>
          </a:p>
          <a:p>
            <a:pPr lvl="1"/>
            <a:endParaRPr lang="en-US" sz="1600" b="0" kern="0" dirty="0">
              <a:latin typeface="+mj-lt"/>
            </a:endParaRPr>
          </a:p>
          <a:p>
            <a:pPr marL="0" indent="0">
              <a:buNone/>
            </a:pPr>
            <a:endParaRPr lang="en-US" sz="2000" b="0" kern="0" dirty="0">
              <a:latin typeface="+mj-lt"/>
            </a:endParaRPr>
          </a:p>
          <a:p>
            <a:endParaRPr lang="en-US" sz="2000" b="0" kern="0" dirty="0">
              <a:latin typeface="+mj-lt"/>
            </a:endParaRPr>
          </a:p>
        </p:txBody>
      </p:sp>
      <p:sp>
        <p:nvSpPr>
          <p:cNvPr id="4" name="Content Placeholder 3"/>
          <p:cNvSpPr>
            <a:spLocks noGrp="1"/>
          </p:cNvSpPr>
          <p:nvPr>
            <p:ph sz="quarter" idx="11"/>
          </p:nvPr>
        </p:nvSpPr>
        <p:spPr/>
        <p:txBody>
          <a:bodyPr/>
          <a:lstStyle/>
          <a:p>
            <a:pPr marL="0" indent="0">
              <a:buNone/>
            </a:pPr>
            <a:r>
              <a:rPr lang="en-US" dirty="0" smtClean="0"/>
              <a:t>Earth Observation &amp; the SDGs: </a:t>
            </a:r>
            <a:r>
              <a:rPr lang="en-US" i="1" dirty="0" smtClean="0"/>
              <a:t>Challenges</a:t>
            </a:r>
            <a:endParaRPr lang="en-US" i="1" dirty="0"/>
          </a:p>
        </p:txBody>
      </p:sp>
    </p:spTree>
    <p:extLst>
      <p:ext uri="{BB962C8B-B14F-4D97-AF65-F5344CB8AC3E}">
        <p14:creationId xmlns:p14="http://schemas.microsoft.com/office/powerpoint/2010/main" val="125079177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9740</TotalTime>
  <Words>2004</Words>
  <Application>Microsoft Office PowerPoint</Application>
  <PresentationFormat>Affichage à l'écran (4:3)</PresentationFormat>
  <Paragraphs>198</Paragraphs>
  <Slides>16</Slides>
  <Notes>3</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Default</vt:lpstr>
      <vt:lpstr>CEOS Ad Hoc WG on GEOGLAM</vt:lpstr>
      <vt:lpstr>Présentation PowerPoint</vt:lpstr>
      <vt:lpstr>Présentation PowerPoint</vt:lpstr>
      <vt:lpstr>Présentation PowerPoint</vt:lpstr>
      <vt:lpstr>Why Agriculture Matters to  Sustainable Human Development</vt:lpstr>
      <vt:lpstr>Présentation PowerPoint</vt:lpstr>
      <vt:lpstr>Présentation PowerPoint</vt:lpstr>
      <vt:lpstr>Example for SDG Target 2.a</vt:lpstr>
      <vt:lpstr>Présentation PowerPoint</vt:lpstr>
      <vt:lpstr>Présentation PowerPoint</vt:lpstr>
      <vt:lpstr>Présentation PowerPoint</vt:lpstr>
      <vt:lpstr>Présentation PowerPoint</vt:lpstr>
      <vt:lpstr>Présentation PowerPoint</vt:lpstr>
      <vt:lpstr>Major Achievements - Asia Rice -</vt:lpstr>
      <vt:lpstr>Présentation PowerPoint</vt:lpstr>
      <vt:lpstr>Rice Monitoring Products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cherchalis</cp:lastModifiedBy>
  <cp:revision>164</cp:revision>
  <dcterms:modified xsi:type="dcterms:W3CDTF">2017-04-25T15:35:55Z</dcterms:modified>
</cp:coreProperties>
</file>