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447" r:id="rId3"/>
    <p:sldId id="417" r:id="rId4"/>
    <p:sldId id="427" r:id="rId5"/>
    <p:sldId id="452" r:id="rId6"/>
    <p:sldId id="441" r:id="rId7"/>
    <p:sldId id="446" r:id="rId8"/>
    <p:sldId id="453" r:id="rId9"/>
    <p:sldId id="450" r:id="rId10"/>
    <p:sldId id="451" r:id="rId1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Martin Seifert" initials="F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5"/>
    <p:restoredTop sz="94586"/>
  </p:normalViewPr>
  <p:slideViewPr>
    <p:cSldViewPr snapToGrid="0" snapToObjects="1">
      <p:cViewPr varScale="1">
        <p:scale>
          <a:sx n="146" d="100"/>
          <a:sy n="146" d="100"/>
        </p:scale>
        <p:origin x="-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24/04/17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24/04/17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5597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124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1101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764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6317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12286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1361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756019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24/04/17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5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fcgold.wur.nl/sites/gofcgold-gfoi_sciencemeeting2016.php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762000" y="2714523"/>
            <a:ext cx="89916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CA" sz="4200" b="1" smtClean="0">
                <a:solidFill>
                  <a:srgbClr val="FFFFFF"/>
                </a:solidFill>
                <a:latin typeface="+mj-lt"/>
              </a:rPr>
              <a:t>GFOI</a:t>
            </a:r>
            <a:endParaRPr lang="en-CA"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54577" y="4174366"/>
            <a:ext cx="57150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Stephen Ward, CEOS Alternate Lead for GFOI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SIT-32 </a:t>
            </a:r>
            <a:r>
              <a:rPr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fr-CA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15</a:t>
            </a:r>
            <a:endParaRPr sz="20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Strategic Implementation Team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CA" sz="2000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CA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-27</a:t>
            </a:r>
            <a:r>
              <a:rPr lang="en-CA" sz="2000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CA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</a:t>
            </a:r>
            <a:r>
              <a:rPr lang="en-CA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2017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226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" y="1120626"/>
            <a:ext cx="7870215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STATUS OVERVIEW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April 2017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CEOS Lead: Masanobu Shimada for JAXA, Stephen Ward, SDCG EXEC for CSIRO/NASA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 Co-Chairs: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Frank Martin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Seifert (ESA) and Gene </a:t>
            </a:r>
            <a:r>
              <a:rPr lang="en-US" sz="2000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Fosnight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USGS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2" y="6286720"/>
            <a:ext cx="1946765" cy="2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5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Coordination and management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7" y="1169137"/>
            <a:ext cx="8534159" cy="4525963"/>
          </a:xfrm>
        </p:spPr>
        <p:txBody>
          <a:bodyPr/>
          <a:lstStyle/>
          <a:p>
            <a:r>
              <a:rPr lang="en-GB" sz="2000" dirty="0" smtClean="0"/>
              <a:t>Leads:</a:t>
            </a:r>
          </a:p>
          <a:p>
            <a:pPr lvl="1"/>
            <a:r>
              <a:rPr lang="en-GB" sz="1800" dirty="0" smtClean="0"/>
              <a:t>USA: </a:t>
            </a:r>
            <a:r>
              <a:rPr lang="en-GB" sz="1800" strike="sngStrike" dirty="0" smtClean="0"/>
              <a:t>Doug Muchoney (USGS, Chair)</a:t>
            </a:r>
            <a:r>
              <a:rPr lang="en-GB" sz="1800" dirty="0" smtClean="0"/>
              <a:t> Evan</a:t>
            </a:r>
            <a:r>
              <a:rPr lang="en-GB" sz="1800" dirty="0"/>
              <a:t> </a:t>
            </a:r>
            <a:r>
              <a:rPr lang="en-GB" sz="1800" dirty="0" err="1" smtClean="0"/>
              <a:t>Notman</a:t>
            </a:r>
            <a:r>
              <a:rPr lang="en-GB" sz="1800" dirty="0" smtClean="0"/>
              <a:t> &amp; Sylvia Wilson (</a:t>
            </a:r>
            <a:r>
              <a:rPr lang="en-GB" sz="1800" dirty="0" err="1" smtClean="0"/>
              <a:t>USAid</a:t>
            </a:r>
            <a:r>
              <a:rPr lang="en-GB" sz="1800" dirty="0" smtClean="0"/>
              <a:t>, USGS)</a:t>
            </a:r>
            <a:endParaRPr lang="en-GB" sz="1800" strike="sngStrike" dirty="0" smtClean="0"/>
          </a:p>
          <a:p>
            <a:pPr lvl="1"/>
            <a:r>
              <a:rPr lang="en-GB" sz="1800" dirty="0" smtClean="0"/>
              <a:t>Norway: Henrik Fliflet </a:t>
            </a:r>
            <a:r>
              <a:rPr lang="en-GB" sz="1800" strike="sngStrike" dirty="0" smtClean="0"/>
              <a:t>on leave, Maarten van der Eynden </a:t>
            </a:r>
            <a:r>
              <a:rPr lang="en-GB" sz="1800" dirty="0" smtClean="0"/>
              <a:t>(NICFI)</a:t>
            </a:r>
          </a:p>
          <a:p>
            <a:pPr lvl="1"/>
            <a:r>
              <a:rPr lang="en-GB" sz="1800" dirty="0" smtClean="0"/>
              <a:t>Australia: Anthony Bennie (DOTE, Chair) </a:t>
            </a:r>
            <a:r>
              <a:rPr lang="en-GB" sz="1800" strike="sngStrike" dirty="0" smtClean="0"/>
              <a:t>[Australian funding ends 2016]</a:t>
            </a:r>
          </a:p>
          <a:p>
            <a:pPr lvl="1"/>
            <a:r>
              <a:rPr lang="en-GB" sz="1800" dirty="0" smtClean="0"/>
              <a:t>CEOS: Masanobu Shimada with Stephen Ward alternate (JAXA, CSIRO/NASA)</a:t>
            </a:r>
          </a:p>
          <a:p>
            <a:pPr lvl="1"/>
            <a:r>
              <a:rPr lang="en-GB" sz="1800" dirty="0" smtClean="0"/>
              <a:t>FAO: </a:t>
            </a:r>
            <a:r>
              <a:rPr lang="en-GB" sz="1800" dirty="0" err="1" smtClean="0"/>
              <a:t>Anssi</a:t>
            </a:r>
            <a:r>
              <a:rPr lang="en-GB" sz="1800" dirty="0" smtClean="0"/>
              <a:t> Pekkarinen</a:t>
            </a:r>
          </a:p>
          <a:p>
            <a:pPr lvl="1"/>
            <a:r>
              <a:rPr lang="en-GB" sz="1800" dirty="0" smtClean="0">
                <a:latin typeface="Calibri" charset="0"/>
                <a:ea typeface="ＭＳ Ｐゴシック" charset="0"/>
                <a:cs typeface="ＭＳ Ｐゴシック" charset="0"/>
              </a:rPr>
              <a:t>Phase 2 allows for new Leads</a:t>
            </a:r>
          </a:p>
          <a:p>
            <a:pPr marL="457200" lvl="1" indent="0">
              <a:buNone/>
            </a:pPr>
            <a:endParaRPr lang="en-US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Office:</a:t>
            </a:r>
          </a:p>
          <a:p>
            <a:pPr lvl="1"/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Staffed since Feb 16 (Australia and Norway $$)</a:t>
            </a:r>
          </a:p>
          <a:p>
            <a:pPr lvl="1"/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Funding outlook extended to the end of 2017 whilst Phase 2 is being finalized</a:t>
            </a:r>
          </a:p>
          <a:p>
            <a:pPr lvl="1"/>
            <a:endParaRPr lang="en-US" sz="18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Phase 2 definition close to conclusion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strong country emphasis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Space Data </a:t>
            </a:r>
            <a:r>
              <a:rPr lang="mr-IN" dirty="0" smtClean="0"/>
              <a:t>–</a:t>
            </a:r>
            <a:r>
              <a:rPr lang="en-US" dirty="0" smtClean="0"/>
              <a:t> where are we up to?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951147"/>
            <a:ext cx="8828340" cy="5138750"/>
          </a:xfrm>
        </p:spPr>
        <p:txBody>
          <a:bodyPr/>
          <a:lstStyle/>
          <a:p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Sentinel-2B seals the global coverage … multiple core data streams in operation and ensuring the necessary EO data supply for the next decades</a:t>
            </a:r>
          </a:p>
          <a:p>
            <a:r>
              <a:rPr lang="en-AU" sz="1900" dirty="0"/>
              <a:t>Emphasis turns to data uptake and application </a:t>
            </a:r>
            <a:r>
              <a:rPr lang="mr-IN" sz="1900" dirty="0"/>
              <a:t>–</a:t>
            </a:r>
            <a:r>
              <a:rPr lang="en-AU" sz="1900" dirty="0"/>
              <a:t> consistent with Phase 2</a:t>
            </a:r>
            <a:endParaRPr lang="en-AU" sz="19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1900" dirty="0" smtClean="0">
                <a:latin typeface="Calibri" charset="0"/>
                <a:ea typeface="ＭＳ Ｐゴシック" charset="0"/>
                <a:cs typeface="ＭＳ Ｐゴシック" charset="0"/>
              </a:rPr>
              <a:t>Global 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Data Flows to be addressed </a:t>
            </a:r>
            <a:r>
              <a:rPr lang="mr-IN" sz="19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 volume, velocity and variety of data a major challenge. CEOS FDA developing coordinated strategy</a:t>
            </a:r>
          </a:p>
          <a:p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Pilot activities continuing – Data Cube for Colombia and now Vietnam</a:t>
            </a:r>
          </a:p>
          <a:p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SDCG SEC support from Australia ended Nov </a:t>
            </a:r>
            <a:r>
              <a:rPr lang="en-AU" sz="1900" dirty="0" smtClean="0">
                <a:latin typeface="Calibri" charset="0"/>
                <a:ea typeface="ＭＳ Ｐゴシック" charset="0"/>
                <a:cs typeface="ＭＳ Ｐゴシック" charset="0"/>
              </a:rPr>
              <a:t>2016: 2017 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fill-in cover provided </a:t>
            </a:r>
            <a:r>
              <a:rPr lang="en-AU" sz="19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19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1900" dirty="0" smtClean="0">
                <a:latin typeface="Calibri" charset="0"/>
                <a:ea typeface="ＭＳ Ｐゴシック" charset="0"/>
                <a:cs typeface="ＭＳ Ｐゴシック" charset="0"/>
              </a:rPr>
              <a:t>by 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CSIRO and NASA</a:t>
            </a:r>
          </a:p>
          <a:p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Based on countries’ requests </a:t>
            </a:r>
            <a:r>
              <a:rPr lang="en-AU" sz="1900" dirty="0" smtClean="0">
                <a:latin typeface="Calibri" charset="0"/>
                <a:ea typeface="ＭＳ Ｐゴシック" charset="0"/>
                <a:cs typeface="ＭＳ Ｐゴシック" charset="0"/>
              </a:rPr>
              <a:t>SDCG 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pursuing inclusion of Early Warning as GFOI activity </a:t>
            </a:r>
            <a:r>
              <a:rPr lang="mr-IN" sz="19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 possible basis for the long-promised cooperation with WRI/GFW </a:t>
            </a:r>
          </a:p>
          <a:p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Considerable effort in ensuring </a:t>
            </a:r>
            <a:r>
              <a:rPr lang="en-AU" sz="1900" b="1" dirty="0">
                <a:latin typeface="Calibri" charset="0"/>
                <a:ea typeface="ＭＳ Ｐゴシック" charset="0"/>
                <a:cs typeface="ＭＳ Ｐゴシック" charset="0"/>
              </a:rPr>
              <a:t>Phase 2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 design consistent with CEOS goals and role in GFOI </a:t>
            </a:r>
            <a:r>
              <a:rPr lang="mr-IN" sz="19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 and exploring practical activities </a:t>
            </a:r>
          </a:p>
          <a:p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SDCG R&amp;D (Element-3) development support by JAXA. All SDCG agencies now actively </a:t>
            </a:r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contributing EO data to GFOI R&amp;D Programme</a:t>
            </a:r>
            <a:endParaRPr lang="en-AU" sz="19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1900" dirty="0">
                <a:latin typeface="Calibri" charset="0"/>
                <a:ea typeface="ＭＳ Ｐゴシック" charset="0"/>
                <a:cs typeface="ＭＳ Ｐゴシック" charset="0"/>
              </a:rPr>
              <a:t>Rationalisation of GFOI in CEOS structure: upcoming LSI-VC, GEOGLAM, SDCG trial meeting at ESRIN in Sept 2017</a:t>
            </a:r>
            <a:endParaRPr lang="en-US" sz="19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900" dirty="0"/>
          </a:p>
          <a:p>
            <a:endParaRPr lang="en-GB" sz="1900" dirty="0"/>
          </a:p>
          <a:p>
            <a:endParaRPr lang="en-GB" sz="1900" dirty="0" smtClean="0"/>
          </a:p>
        </p:txBody>
      </p:sp>
    </p:spTree>
    <p:extLst>
      <p:ext uri="{BB962C8B-B14F-4D97-AF65-F5344CB8AC3E}">
        <p14:creationId xmlns:p14="http://schemas.microsoft.com/office/powerpoint/2010/main" val="60054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FFFFFF"/>
                </a:solidFill>
              </a:rPr>
              <a:t> Methods and Guidance (MGD)</a:t>
            </a:r>
            <a:endParaRPr lang="pt-BR" dirty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7" y="1063626"/>
            <a:ext cx="8663213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AU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REDDcompass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launched in April 2016 and has established a strong user base </a:t>
            </a:r>
          </a:p>
          <a:p>
            <a:pPr>
              <a:lnSpc>
                <a:spcPct val="110000"/>
              </a:lnSpc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MGD Edition 2.0 released October 2016 </a:t>
            </a:r>
          </a:p>
          <a:p>
            <a:pPr lvl="1">
              <a:lnSpc>
                <a:spcPct val="110000"/>
              </a:lnSpc>
            </a:pP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French and Spanish versions completed April 2017</a:t>
            </a:r>
            <a:endParaRPr lang="en-AU" sz="1600" strike="sngStrik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MGD Advisory Group under new Chair Maria </a:t>
            </a:r>
            <a:r>
              <a:rPr lang="en-AU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Sanz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Sanchez</a:t>
            </a:r>
          </a:p>
          <a:p>
            <a:pPr lvl="1">
              <a:lnSpc>
                <a:spcPct val="110000"/>
              </a:lnSpc>
            </a:pP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New CEOS representative on MGD Advisory 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Group 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needed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AU" sz="2000" dirty="0"/>
              <a:t>Communications and Assessment Readiness Level (CARL) </a:t>
            </a:r>
            <a:r>
              <a:rPr lang="en-AU" sz="2000" dirty="0" smtClean="0"/>
              <a:t>framework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/>
              <a:t>for progressive </a:t>
            </a:r>
            <a:r>
              <a:rPr lang="en-AU" sz="1800" dirty="0"/>
              <a:t>development of new technologies towards operational levels and hence applicability for capacity building </a:t>
            </a:r>
            <a:r>
              <a:rPr lang="en-AU" sz="1800" dirty="0" smtClean="0"/>
              <a:t>activities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/>
              <a:t>framework </a:t>
            </a:r>
            <a:r>
              <a:rPr lang="en-AU" sz="1800" dirty="0"/>
              <a:t>for how the </a:t>
            </a:r>
            <a:r>
              <a:rPr lang="en-AU" sz="1800" dirty="0" smtClean="0"/>
              <a:t>GFOI components </a:t>
            </a:r>
            <a:r>
              <a:rPr lang="en-AU" sz="1800" dirty="0"/>
              <a:t>can </a:t>
            </a:r>
            <a:r>
              <a:rPr lang="en-AU" sz="1800" dirty="0" smtClean="0"/>
              <a:t>interact</a:t>
            </a:r>
            <a:endParaRPr lang="en-AU" sz="1800" dirty="0"/>
          </a:p>
          <a:p>
            <a:pPr lvl="1">
              <a:lnSpc>
                <a:spcPct val="110000"/>
              </a:lnSpc>
            </a:pPr>
            <a:r>
              <a:rPr lang="en-AU" sz="1800" dirty="0"/>
              <a:t>f</a:t>
            </a:r>
            <a:r>
              <a:rPr lang="en-AU" sz="1800" dirty="0" smtClean="0"/>
              <a:t>or consultation at </a:t>
            </a:r>
            <a:r>
              <a:rPr lang="en-AU" sz="1800" dirty="0" smtClean="0"/>
              <a:t>Plenary</a:t>
            </a:r>
            <a:endParaRPr lang="en-AU" sz="2000" b="1" dirty="0" smtClean="0"/>
          </a:p>
          <a:p>
            <a:pPr>
              <a:lnSpc>
                <a:spcPct val="110000"/>
              </a:lnSpc>
            </a:pPr>
            <a:r>
              <a:rPr lang="en-AU" sz="2000" b="1" dirty="0" smtClean="0"/>
              <a:t>CEOS </a:t>
            </a:r>
            <a:r>
              <a:rPr lang="en-AU" sz="2000" b="1" dirty="0" smtClean="0"/>
              <a:t>agencies supporting REDD+ related projects should promote application of the GFOI MGD by the countries involved</a:t>
            </a:r>
            <a:endParaRPr lang="en-AU" sz="2000" b="1" dirty="0"/>
          </a:p>
          <a:p>
            <a:pPr>
              <a:lnSpc>
                <a:spcPct val="110000"/>
              </a:lnSpc>
            </a:pP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6864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Capacity Building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214345"/>
            <a:ext cx="8229600" cy="4525963"/>
          </a:xfrm>
        </p:spPr>
        <p:txBody>
          <a:bodyPr/>
          <a:lstStyle/>
          <a:p>
            <a:r>
              <a:rPr lang="en-AU" sz="2000" dirty="0"/>
              <a:t>GFOI </a:t>
            </a:r>
            <a:r>
              <a:rPr lang="en-AU" sz="2000" dirty="0" smtClean="0"/>
              <a:t>enabled </a:t>
            </a:r>
            <a:r>
              <a:rPr lang="en-AU" sz="2000" dirty="0"/>
              <a:t>stronger coordination on Capacity </a:t>
            </a:r>
            <a:r>
              <a:rPr lang="en-AU" sz="2000" dirty="0" smtClean="0"/>
              <a:t>Building </a:t>
            </a:r>
            <a:r>
              <a:rPr lang="en-AU" sz="2000" dirty="0"/>
              <a:t>between </a:t>
            </a:r>
            <a:r>
              <a:rPr lang="en-AU" sz="2000" dirty="0" smtClean="0"/>
              <a:t>FAO (UN</a:t>
            </a:r>
            <a:r>
              <a:rPr lang="en-AU" sz="2000" dirty="0"/>
              <a:t>-</a:t>
            </a:r>
            <a:r>
              <a:rPr lang="en-AU" sz="2000" dirty="0" smtClean="0"/>
              <a:t>REDD)</a:t>
            </a:r>
            <a:r>
              <a:rPr lang="en-AU" sz="2000" dirty="0"/>
              <a:t>, </a:t>
            </a:r>
            <a:r>
              <a:rPr lang="en-AU" sz="2000" dirty="0" err="1"/>
              <a:t>SilvaCarbon</a:t>
            </a:r>
            <a:r>
              <a:rPr lang="en-AU" sz="2000" dirty="0"/>
              <a:t>, </a:t>
            </a:r>
            <a:r>
              <a:rPr lang="en-AU" sz="2000" dirty="0" smtClean="0"/>
              <a:t>GOFC-GOLD </a:t>
            </a:r>
            <a:r>
              <a:rPr lang="en-AU" sz="2000" dirty="0"/>
              <a:t>and World Bank </a:t>
            </a:r>
            <a:endParaRPr lang="en-AU" sz="2000" dirty="0" smtClean="0"/>
          </a:p>
          <a:p>
            <a:r>
              <a:rPr lang="en-AU" sz="2000" dirty="0" smtClean="0"/>
              <a:t>UN</a:t>
            </a:r>
            <a:r>
              <a:rPr lang="en-AU" sz="2000" dirty="0"/>
              <a:t>-REDD now the REDD+ team within FAO (diversified funding). </a:t>
            </a:r>
            <a:r>
              <a:rPr lang="en-AU" sz="2000" dirty="0" smtClean="0"/>
              <a:t>New focus is </a:t>
            </a:r>
            <a:r>
              <a:rPr lang="en-AU" sz="2000" dirty="0"/>
              <a:t>on 14 priority countries of Norway and less so the 64 UN-REDD countries, also more and more involved in FCPF implementation</a:t>
            </a:r>
          </a:p>
          <a:p>
            <a:r>
              <a:rPr lang="en-AU" sz="2000" dirty="0" err="1" smtClean="0"/>
              <a:t>SilvaCarbon</a:t>
            </a:r>
            <a:r>
              <a:rPr lang="en-AU" sz="2000" dirty="0" smtClean="0"/>
              <a:t> continuing </a:t>
            </a:r>
            <a:r>
              <a:rPr lang="en-AU" sz="2000" dirty="0"/>
              <a:t>to implement </a:t>
            </a:r>
            <a:r>
              <a:rPr lang="en-AU" sz="2000" dirty="0" smtClean="0"/>
              <a:t>full </a:t>
            </a:r>
            <a:r>
              <a:rPr lang="en-AU" sz="2000" dirty="0"/>
              <a:t>work plan until September </a:t>
            </a:r>
            <a:r>
              <a:rPr lang="en-AU" sz="2000" dirty="0" smtClean="0"/>
              <a:t>30 2018. Significant </a:t>
            </a:r>
            <a:r>
              <a:rPr lang="en-AU" sz="2000" dirty="0" err="1" smtClean="0"/>
              <a:t>USAid</a:t>
            </a:r>
            <a:r>
              <a:rPr lang="en-AU" sz="2000" dirty="0" smtClean="0"/>
              <a:t> funding uncertainty (broadly)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err="1">
                <a:latin typeface="Calibri" charset="0"/>
                <a:ea typeface="ＭＳ Ｐゴシック" charset="0"/>
                <a:cs typeface="ＭＳ Ｐゴシック" charset="0"/>
              </a:rPr>
              <a:t>SilvaCarbon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 partnering with other USG capacity building programs to leverage capacity and funds. For example SERVIR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Proposing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 GFOI CB Summit (donors, CB partners, and selected countries) ICIMOD </a:t>
            </a:r>
            <a:r>
              <a:rPr lang="mr-IN" sz="20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 Kathmandu, Nepal - Sep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2017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R&amp;D Coordination</a:t>
            </a: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2215" y="1063626"/>
            <a:ext cx="8756642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/>
              <a:t>Successful R&amp;D science meeting Nov. 2016 in The Hague (see report: </a:t>
            </a:r>
            <a:r>
              <a:rPr lang="en-US" sz="2000" dirty="0">
                <a:hlinkClick r:id="rId3"/>
              </a:rPr>
              <a:t>www.gofcgold.wur.nl/sites/gofcgold-gfoi_sciencemeeting2016.php</a:t>
            </a:r>
            <a:r>
              <a:rPr lang="en-US" sz="2000" dirty="0"/>
              <a:t>) </a:t>
            </a:r>
          </a:p>
          <a:p>
            <a:pPr>
              <a:lnSpc>
                <a:spcPct val="110000"/>
              </a:lnSpc>
            </a:pPr>
            <a:r>
              <a:rPr lang="en-AU" sz="2000" dirty="0" smtClean="0"/>
              <a:t>ESA volunteered continuity of coordination funding for the R&amp;D Coordination component for the next 3 years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AU" sz="2000" dirty="0"/>
              <a:t>New R&amp;D Coordination Work Plan for 2017-2019 </a:t>
            </a:r>
            <a:r>
              <a:rPr lang="en-AU" sz="2000" dirty="0" smtClean="0"/>
              <a:t>prepared</a:t>
            </a:r>
          </a:p>
          <a:p>
            <a:pPr>
              <a:lnSpc>
                <a:spcPct val="110000"/>
              </a:lnSpc>
            </a:pPr>
            <a:r>
              <a:rPr lang="en-AU" sz="2000" dirty="0">
                <a:solidFill>
                  <a:srgbClr val="000000"/>
                </a:solidFill>
              </a:rPr>
              <a:t>SDCG Element-3 Strategy updated (available at SIT-32 www or </a:t>
            </a:r>
            <a:r>
              <a:rPr lang="en-AU" sz="2000" dirty="0">
                <a:solidFill>
                  <a:srgbClr val="0000FF"/>
                </a:solidFill>
              </a:rPr>
              <a:t>CEOS.org/SDCG</a:t>
            </a:r>
            <a:r>
              <a:rPr lang="en-AU" sz="20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AU" sz="2000" dirty="0">
                <a:solidFill>
                  <a:srgbClr val="000000"/>
                </a:solidFill>
              </a:rPr>
              <a:t>R&amp;D Programme Technical Report released (available at </a:t>
            </a:r>
            <a:r>
              <a:rPr lang="en-AU" sz="2000" dirty="0">
                <a:solidFill>
                  <a:srgbClr val="0000FF"/>
                </a:solidFill>
              </a:rPr>
              <a:t>GFOI.org/RD</a:t>
            </a:r>
            <a:r>
              <a:rPr lang="en-AU" sz="20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Discussion with EC ongoing to address GFOI R&amp;D                                            (coordination and specific actions) in a                                                                   future call of the Horizon 2020 </a:t>
            </a:r>
            <a:r>
              <a:rPr lang="en-US" sz="2000" dirty="0" smtClean="0"/>
              <a:t>Initiative</a:t>
            </a:r>
            <a:endParaRPr lang="en-GB" sz="1600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GB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376" y="4217035"/>
            <a:ext cx="1707250" cy="2395285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420" y="4217036"/>
            <a:ext cx="1759689" cy="2395285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32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Key points for CEOS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7" y="1066640"/>
            <a:ext cx="8663325" cy="4887593"/>
          </a:xfrm>
        </p:spPr>
        <p:txBody>
          <a:bodyPr/>
          <a:lstStyle/>
          <a:p>
            <a:r>
              <a:rPr lang="en-AU" sz="2000" dirty="0" smtClean="0"/>
              <a:t>GFOI Review recognized the success in coordinating systematic data acquisition, ensuring </a:t>
            </a:r>
            <a:r>
              <a:rPr lang="en-AU" sz="2000" dirty="0"/>
              <a:t>for the first time global coverage of land remote </a:t>
            </a:r>
            <a:r>
              <a:rPr lang="en-AU" sz="2000" dirty="0" smtClean="0"/>
              <a:t>sensing</a:t>
            </a:r>
            <a:endParaRPr lang="en-AU" sz="1000" dirty="0" smtClean="0"/>
          </a:p>
          <a:p>
            <a:r>
              <a:rPr lang="en-AU" sz="2000" dirty="0" smtClean="0"/>
              <a:t>Phase </a:t>
            </a:r>
            <a:r>
              <a:rPr lang="en-AU" sz="2000" dirty="0"/>
              <a:t>2 </a:t>
            </a:r>
            <a:r>
              <a:rPr lang="en-AU" sz="2000" dirty="0" smtClean="0"/>
              <a:t>focus is country engagement - </a:t>
            </a:r>
            <a:r>
              <a:rPr lang="en-AU" sz="2000" dirty="0"/>
              <a:t>c</a:t>
            </a:r>
            <a:r>
              <a:rPr lang="en-AU" sz="2000" dirty="0" smtClean="0"/>
              <a:t>aution </a:t>
            </a:r>
            <a:r>
              <a:rPr lang="en-AU" sz="2000" dirty="0"/>
              <a:t>over structures and </a:t>
            </a:r>
            <a:r>
              <a:rPr lang="en-AU" sz="2000" dirty="0" smtClean="0"/>
              <a:t>processes</a:t>
            </a:r>
            <a:endParaRPr lang="en-AU" sz="1000" dirty="0" smtClean="0"/>
          </a:p>
          <a:p>
            <a:r>
              <a:rPr lang="en-AU" sz="2000" dirty="0" smtClean="0"/>
              <a:t>GFOI Plenary country focus a success for MGD/CB</a:t>
            </a:r>
          </a:p>
          <a:p>
            <a:pPr lvl="1"/>
            <a:r>
              <a:rPr lang="en-AU" sz="1800" dirty="0" smtClean="0"/>
              <a:t>“Thanks for all the data, we’ll take it from here”</a:t>
            </a:r>
            <a:r>
              <a:rPr lang="mr-IN" sz="1800" dirty="0" smtClean="0"/>
              <a:t>…</a:t>
            </a:r>
            <a:r>
              <a:rPr lang="en-AU" sz="1800" dirty="0" smtClean="0"/>
              <a:t>..?</a:t>
            </a:r>
          </a:p>
          <a:p>
            <a:pPr lvl="1"/>
            <a:r>
              <a:rPr lang="en-AU" sz="1800" dirty="0" smtClean="0"/>
              <a:t>CEOS and agencies have more to learn by staying close to users</a:t>
            </a:r>
          </a:p>
          <a:p>
            <a:pPr lvl="1"/>
            <a:r>
              <a:rPr lang="en-AU" sz="1800" dirty="0" smtClean="0"/>
              <a:t>2018 Plenary in Colombia, a more advanced country and CEOS heritage</a:t>
            </a:r>
            <a:endParaRPr lang="en-AU" sz="1000" dirty="0"/>
          </a:p>
          <a:p>
            <a:r>
              <a:rPr lang="en-AU" sz="2000" dirty="0" smtClean="0"/>
              <a:t>Proposed a GFOI ALERT demo (Early Warning) at Plenary</a:t>
            </a:r>
          </a:p>
          <a:p>
            <a:pPr lvl="1"/>
            <a:r>
              <a:rPr lang="en-AU" sz="1800" dirty="0" smtClean="0"/>
              <a:t>In response to requests from several countries</a:t>
            </a:r>
          </a:p>
          <a:p>
            <a:pPr lvl="1"/>
            <a:r>
              <a:rPr lang="en-AU" sz="1800" dirty="0" smtClean="0"/>
              <a:t>Inclusion in MGD </a:t>
            </a:r>
          </a:p>
          <a:p>
            <a:pPr lvl="1"/>
            <a:r>
              <a:rPr lang="en-AU" sz="1800" dirty="0" smtClean="0"/>
              <a:t>Strong interest from WRI/GFW (who are heavily optical)</a:t>
            </a:r>
          </a:p>
          <a:p>
            <a:pPr lvl="1"/>
            <a:r>
              <a:rPr lang="en-AU" sz="1800" dirty="0" smtClean="0"/>
              <a:t>Vietnam Cube and Colombia Cube demos</a:t>
            </a:r>
          </a:p>
          <a:p>
            <a:pPr lvl="1"/>
            <a:r>
              <a:rPr lang="en-AU" sz="1800" dirty="0" smtClean="0"/>
              <a:t>Unique C/L/X/S? band and optical inter-comparison to reduce FAR</a:t>
            </a:r>
            <a:endParaRPr lang="en-AU" sz="1000" dirty="0"/>
          </a:p>
          <a:p>
            <a:r>
              <a:rPr lang="en-AU" sz="2000" dirty="0" smtClean="0"/>
              <a:t>‘One last try’ with FAO: SEPAL </a:t>
            </a:r>
            <a:r>
              <a:rPr lang="mr-IN" sz="2000" dirty="0" smtClean="0"/>
              <a:t>–</a:t>
            </a:r>
            <a:r>
              <a:rPr lang="en-AU" sz="2000" dirty="0" smtClean="0"/>
              <a:t> CUBE collaboration</a:t>
            </a:r>
          </a:p>
          <a:p>
            <a:pPr lvl="1"/>
            <a:r>
              <a:rPr lang="en-AU" sz="1800" dirty="0" smtClean="0"/>
              <a:t>Integrate FAO interactive interface with CEOS Data Cube (no GEE dependence)</a:t>
            </a:r>
          </a:p>
          <a:p>
            <a:pPr lvl="1"/>
            <a:endParaRPr lang="en-AU" sz="1600" dirty="0"/>
          </a:p>
          <a:p>
            <a:endParaRPr lang="en-GB" sz="1600" dirty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3982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Outlook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382281"/>
            <a:ext cx="8229600" cy="4525963"/>
          </a:xfrm>
        </p:spPr>
        <p:txBody>
          <a:bodyPr/>
          <a:lstStyle/>
          <a:p>
            <a:r>
              <a:rPr lang="en-AU" sz="2000" dirty="0" smtClean="0"/>
              <a:t>SDCG </a:t>
            </a:r>
            <a:r>
              <a:rPr lang="en-AU" sz="2000" dirty="0"/>
              <a:t>e</a:t>
            </a:r>
            <a:r>
              <a:rPr lang="en-AU" sz="2000" dirty="0" smtClean="0"/>
              <a:t>mphasis </a:t>
            </a:r>
            <a:r>
              <a:rPr lang="en-AU" sz="2000" dirty="0"/>
              <a:t>turns from </a:t>
            </a:r>
            <a:r>
              <a:rPr lang="en-AU" sz="2000" dirty="0" smtClean="0"/>
              <a:t>systematic acquisition </a:t>
            </a:r>
            <a:r>
              <a:rPr lang="en-AU" sz="2000" dirty="0"/>
              <a:t>to data uptake and </a:t>
            </a:r>
            <a:r>
              <a:rPr lang="en-AU" sz="2000" dirty="0" smtClean="0"/>
              <a:t>application – ARD and Data Cube concept are key to success </a:t>
            </a:r>
          </a:p>
          <a:p>
            <a:endParaRPr lang="en-AU" sz="2000" dirty="0"/>
          </a:p>
          <a:p>
            <a:r>
              <a:rPr lang="en-AU" sz="2000" dirty="0" smtClean="0"/>
              <a:t>Funding pressures will impact component capacity across the board</a:t>
            </a:r>
          </a:p>
          <a:p>
            <a:endParaRPr lang="en-AU" sz="2000" dirty="0" smtClean="0"/>
          </a:p>
          <a:p>
            <a:r>
              <a:rPr lang="en-AU" sz="2000" dirty="0" smtClean="0">
                <a:solidFill>
                  <a:srgbClr val="000000"/>
                </a:solidFill>
              </a:rPr>
              <a:t>Strong central support for </a:t>
            </a:r>
            <a:r>
              <a:rPr lang="en-AU" sz="2000" dirty="0" smtClean="0">
                <a:solidFill>
                  <a:srgbClr val="000000"/>
                </a:solidFill>
              </a:rPr>
              <a:t>GFOI Office</a:t>
            </a:r>
            <a:r>
              <a:rPr lang="en-AU" sz="2000" dirty="0" smtClean="0">
                <a:solidFill>
                  <a:srgbClr val="000000"/>
                </a:solidFill>
              </a:rPr>
              <a:t>, with </a:t>
            </a:r>
            <a:r>
              <a:rPr lang="en-AU" sz="2000" dirty="0" smtClean="0">
                <a:solidFill>
                  <a:srgbClr val="000000"/>
                </a:solidFill>
              </a:rPr>
              <a:t>an increased </a:t>
            </a:r>
            <a:r>
              <a:rPr lang="en-AU" sz="2000" dirty="0" smtClean="0">
                <a:solidFill>
                  <a:srgbClr val="000000"/>
                </a:solidFill>
              </a:rPr>
              <a:t>role for coordination of components and partners</a:t>
            </a:r>
          </a:p>
          <a:p>
            <a:endParaRPr lang="en-AU" sz="2000" dirty="0" smtClean="0"/>
          </a:p>
          <a:p>
            <a:r>
              <a:rPr lang="en-AU" sz="2000" dirty="0" smtClean="0"/>
              <a:t>Phase 2 focus is on country engagement where capacity building is key. This has opportunities and challenges </a:t>
            </a:r>
            <a:r>
              <a:rPr lang="mr-IN" sz="2000" dirty="0" smtClean="0"/>
              <a:t>–</a:t>
            </a:r>
            <a:r>
              <a:rPr lang="en-AU" sz="2000" dirty="0" smtClean="0"/>
              <a:t> in particular CEOS needs to be part of effective partnerships for country engagement, with capacity building</a:t>
            </a:r>
          </a:p>
          <a:p>
            <a:endParaRPr lang="en-GB" sz="1600" dirty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2005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25899</TotalTime>
  <Words>894</Words>
  <Application>Microsoft Macintosh PowerPoint</Application>
  <PresentationFormat>On-screen Show (4:3)</PresentationFormat>
  <Paragraphs>92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GFOI</vt:lpstr>
      <vt:lpstr>GFOI STATUS OVERVIEW April 2017</vt:lpstr>
      <vt:lpstr> Coordination and management</vt:lpstr>
      <vt:lpstr> Space Data – where are we up to?</vt:lpstr>
      <vt:lpstr> Methods and Guidance (MGD)</vt:lpstr>
      <vt:lpstr> Capacity Building</vt:lpstr>
      <vt:lpstr> R&amp;D Coordination</vt:lpstr>
      <vt:lpstr>Key points for CEOS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Frank Martin Seifert</cp:lastModifiedBy>
  <cp:revision>409</cp:revision>
  <dcterms:created xsi:type="dcterms:W3CDTF">2013-01-29T13:10:08Z</dcterms:created>
  <dcterms:modified xsi:type="dcterms:W3CDTF">2017-04-24T10:48:19Z</dcterms:modified>
</cp:coreProperties>
</file>