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sldIdLst>
    <p:sldId id="317" r:id="rId2"/>
    <p:sldId id="385" r:id="rId3"/>
    <p:sldId id="427" r:id="rId4"/>
    <p:sldId id="386" r:id="rId5"/>
    <p:sldId id="387" r:id="rId6"/>
    <p:sldId id="388" r:id="rId7"/>
    <p:sldId id="389" r:id="rId8"/>
    <p:sldId id="390" r:id="rId9"/>
    <p:sldId id="391" r:id="rId10"/>
    <p:sldId id="392" r:id="rId11"/>
    <p:sldId id="393" r:id="rId12"/>
    <p:sldId id="420" r:id="rId13"/>
    <p:sldId id="421" r:id="rId14"/>
    <p:sldId id="422" r:id="rId15"/>
    <p:sldId id="394" r:id="rId16"/>
    <p:sldId id="395" r:id="rId17"/>
    <p:sldId id="396" r:id="rId18"/>
    <p:sldId id="398" r:id="rId19"/>
    <p:sldId id="403" r:id="rId20"/>
    <p:sldId id="404" r:id="rId21"/>
    <p:sldId id="405" r:id="rId22"/>
    <p:sldId id="418" r:id="rId23"/>
    <p:sldId id="408" r:id="rId24"/>
    <p:sldId id="409" r:id="rId25"/>
    <p:sldId id="410" r:id="rId26"/>
    <p:sldId id="411" r:id="rId27"/>
    <p:sldId id="419" r:id="rId28"/>
    <p:sldId id="416" r:id="rId29"/>
    <p:sldId id="414" r:id="rId30"/>
    <p:sldId id="415" r:id="rId31"/>
    <p:sldId id="384" r:id="rId32"/>
    <p:sldId id="425" r:id="rId33"/>
    <p:sldId id="399" r:id="rId34"/>
    <p:sldId id="400" r:id="rId35"/>
    <p:sldId id="401" r:id="rId36"/>
    <p:sldId id="402" r:id="rId37"/>
    <p:sldId id="412" r:id="rId38"/>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A"/>
    <a:srgbClr val="3595B7"/>
    <a:srgbClr val="FFFFFF"/>
    <a:srgbClr val="E02F0C"/>
    <a:srgbClr val="E01D0E"/>
    <a:srgbClr val="008C7D"/>
    <a:srgbClr val="6EAAB4"/>
    <a:srgbClr val="5D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366" autoAdjust="0"/>
    <p:restoredTop sz="94250" autoAdjust="0"/>
  </p:normalViewPr>
  <p:slideViewPr>
    <p:cSldViewPr>
      <p:cViewPr>
        <p:scale>
          <a:sx n="130" d="100"/>
          <a:sy n="130" d="100"/>
        </p:scale>
        <p:origin x="-816" y="6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168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smtClean="0"/>
            </a:lvl1pPr>
          </a:lstStyle>
          <a:p>
            <a:pPr>
              <a:defRPr/>
            </a:pPr>
            <a:endParaRPr lang="en-US" altLang="en-US"/>
          </a:p>
        </p:txBody>
      </p:sp>
      <p:sp>
        <p:nvSpPr>
          <p:cNvPr id="36867" name="Rectangle 3"/>
          <p:cNvSpPr>
            <a:spLocks noGrp="1" noChangeArrowheads="1"/>
          </p:cNvSpPr>
          <p:nvPr>
            <p:ph type="dt"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smtClean="0"/>
            </a:lvl1pPr>
          </a:lstStyle>
          <a:p>
            <a:pPr>
              <a:defRPr/>
            </a:pPr>
            <a:endParaRPr lang="en-US" alt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6870"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smtClean="0"/>
            </a:lvl1pPr>
          </a:lstStyle>
          <a:p>
            <a:pPr>
              <a:defRPr/>
            </a:pPr>
            <a:endParaRPr lang="en-US" altLang="en-US"/>
          </a:p>
        </p:txBody>
      </p:sp>
      <p:sp>
        <p:nvSpPr>
          <p:cNvPr id="36871"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smtClean="0"/>
            </a:lvl1pPr>
          </a:lstStyle>
          <a:p>
            <a:pPr>
              <a:defRPr/>
            </a:pPr>
            <a:fld id="{A1709E57-6E7A-488E-A672-085C9194CF9D}" type="slidenum">
              <a:rPr lang="en-US" altLang="en-US"/>
              <a:pPr>
                <a:defRPr/>
              </a:pPr>
              <a:t>‹#›</a:t>
            </a:fld>
            <a:endParaRPr lang="en-US" altLang="en-US"/>
          </a:p>
        </p:txBody>
      </p:sp>
    </p:spTree>
    <p:extLst>
      <p:ext uri="{BB962C8B-B14F-4D97-AF65-F5344CB8AC3E}">
        <p14:creationId xmlns:p14="http://schemas.microsoft.com/office/powerpoint/2010/main" val="2013069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solidFill>
                  <a:prstClr val="black"/>
                </a:solidFill>
              </a:rPr>
              <a:pPr>
                <a:defRPr/>
              </a:pPr>
              <a:t>12</a:t>
            </a:fld>
            <a:endParaRPr lang="en-US" altLang="en-US">
              <a:solidFill>
                <a:prstClr val="black"/>
              </a:solidFill>
            </a:endParaRPr>
          </a:p>
        </p:txBody>
      </p:sp>
    </p:spTree>
    <p:extLst>
      <p:ext uri="{BB962C8B-B14F-4D97-AF65-F5344CB8AC3E}">
        <p14:creationId xmlns:p14="http://schemas.microsoft.com/office/powerpoint/2010/main" val="275504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solidFill>
                  <a:prstClr val="black"/>
                </a:solidFill>
              </a:rPr>
              <a:pPr>
                <a:defRPr/>
              </a:pPr>
              <a:t>13</a:t>
            </a:fld>
            <a:endParaRPr lang="en-US" altLang="en-US">
              <a:solidFill>
                <a:prstClr val="black"/>
              </a:solidFill>
            </a:endParaRPr>
          </a:p>
        </p:txBody>
      </p:sp>
    </p:spTree>
    <p:extLst>
      <p:ext uri="{BB962C8B-B14F-4D97-AF65-F5344CB8AC3E}">
        <p14:creationId xmlns:p14="http://schemas.microsoft.com/office/powerpoint/2010/main" val="275504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2" name="Donut 1"/>
          <p:cNvSpPr/>
          <p:nvPr userDrawn="1"/>
        </p:nvSpPr>
        <p:spPr bwMode="auto">
          <a:xfrm>
            <a:off x="6012159" y="5013175"/>
            <a:ext cx="91440" cy="91440"/>
          </a:xfrm>
          <a:prstGeom prst="donut">
            <a:avLst/>
          </a:prstGeom>
          <a:solidFill>
            <a:srgbClr val="005FAA"/>
          </a:solidFill>
          <a:ln>
            <a:solidFill>
              <a:srgbClr val="005FAA"/>
            </a:solid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pic>
        <p:nvPicPr>
          <p:cNvPr id="5"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04" y="1405177"/>
            <a:ext cx="9041970" cy="548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idx="4294967295"/>
          </p:nvPr>
        </p:nvSpPr>
        <p:spPr>
          <a:xfrm>
            <a:off x="611188" y="908720"/>
            <a:ext cx="8532812" cy="5545138"/>
          </a:xfrm>
        </p:spPr>
        <p:txBody>
          <a:bodyPr>
            <a:normAutofit/>
          </a:bodyPr>
          <a:lstStyle>
            <a:lvl1pPr algn="l">
              <a:defRPr/>
            </a:lvl1pPr>
          </a:lstStyle>
          <a:p>
            <a:pPr eaLnBrk="1" hangingPunct="1"/>
            <a:r>
              <a:rPr lang="fr-CH" altLang="en-US" sz="4400" dirty="0" err="1" smtClean="0">
                <a:latin typeface="Arial Narrow"/>
                <a:cs typeface="Arial Narrow"/>
              </a:rPr>
              <a:t>Overview</a:t>
            </a:r>
            <a:r>
              <a:rPr lang="fr-CH" altLang="en-US" sz="4400" dirty="0" smtClean="0">
                <a:latin typeface="Arial Narrow"/>
                <a:cs typeface="Arial Narrow"/>
              </a:rPr>
              <a:t> of GEO</a:t>
            </a:r>
            <a:r>
              <a:rPr lang="fr-CH" altLang="en-US" sz="4800" dirty="0" smtClean="0">
                <a:latin typeface="Arial Narrow"/>
                <a:cs typeface="Arial Narrow"/>
              </a:rPr>
              <a:t/>
            </a:r>
            <a:br>
              <a:rPr lang="fr-CH" altLang="en-US" sz="4800" dirty="0" smtClean="0">
                <a:latin typeface="Arial Narrow"/>
                <a:cs typeface="Arial Narrow"/>
              </a:rPr>
            </a:br>
            <a:r>
              <a:rPr lang="fr-CH" altLang="en-US" sz="4800" dirty="0" smtClean="0">
                <a:latin typeface="Arial Narrow"/>
                <a:cs typeface="Arial Narrow"/>
              </a:rPr>
              <a:t/>
            </a:r>
            <a:br>
              <a:rPr lang="fr-CH" altLang="en-US" sz="4800" dirty="0" smtClean="0">
                <a:latin typeface="Arial Narrow"/>
                <a:cs typeface="Arial Narrow"/>
              </a:rPr>
            </a:br>
            <a:r>
              <a:rPr lang="fr-CH" altLang="en-US" sz="3200" dirty="0" smtClean="0">
                <a:solidFill>
                  <a:srgbClr val="3595B7"/>
                </a:solidFill>
                <a:latin typeface="Arial Narrow"/>
                <a:cs typeface="Arial Narrow"/>
              </a:rPr>
              <a:t/>
            </a:r>
            <a:br>
              <a:rPr lang="fr-CH" altLang="en-US" sz="3200" dirty="0" smtClean="0">
                <a:solidFill>
                  <a:srgbClr val="3595B7"/>
                </a:solidFill>
                <a:latin typeface="Arial Narrow"/>
                <a:cs typeface="Arial Narrow"/>
              </a:rPr>
            </a:br>
            <a:r>
              <a:rPr lang="fr-CH" altLang="en-US" sz="3200" dirty="0">
                <a:solidFill>
                  <a:srgbClr val="3595B7"/>
                </a:solidFill>
                <a:latin typeface="Arial Narrow"/>
                <a:cs typeface="Arial Narrow"/>
              </a:rPr>
              <a:t/>
            </a:r>
            <a:br>
              <a:rPr lang="fr-CH" altLang="en-US" sz="3200" dirty="0">
                <a:solidFill>
                  <a:srgbClr val="3595B7"/>
                </a:solidFill>
                <a:latin typeface="Arial Narrow"/>
                <a:cs typeface="Arial Narrow"/>
              </a:rPr>
            </a:br>
            <a:r>
              <a:rPr lang="fr-CH" altLang="en-US" sz="3200" dirty="0">
                <a:solidFill>
                  <a:srgbClr val="3595B7"/>
                </a:solidFill>
                <a:latin typeface="Arial Narrow"/>
                <a:cs typeface="Arial Narrow"/>
              </a:rPr>
              <a:t/>
            </a:r>
            <a:br>
              <a:rPr lang="fr-CH" altLang="en-US" sz="3200" dirty="0">
                <a:solidFill>
                  <a:srgbClr val="3595B7"/>
                </a:solidFill>
                <a:latin typeface="Arial Narrow"/>
                <a:cs typeface="Arial Narrow"/>
              </a:rPr>
            </a:br>
            <a:r>
              <a:rPr lang="fr-CH" altLang="en-US" sz="3200" dirty="0" smtClean="0">
                <a:solidFill>
                  <a:srgbClr val="3595B7"/>
                </a:solidFill>
                <a:latin typeface="Arial Narrow"/>
                <a:cs typeface="Arial Narrow"/>
              </a:rPr>
              <a:t/>
            </a:r>
            <a:br>
              <a:rPr lang="fr-CH" altLang="en-US" sz="3200" dirty="0" smtClean="0">
                <a:solidFill>
                  <a:srgbClr val="3595B7"/>
                </a:solidFill>
                <a:latin typeface="Arial Narrow"/>
                <a:cs typeface="Arial Narrow"/>
              </a:rPr>
            </a:br>
            <a:r>
              <a:rPr lang="fr-CH" altLang="en-US" sz="2400" dirty="0">
                <a:latin typeface="Arial Narrow"/>
                <a:cs typeface="Arial Narrow"/>
              </a:rPr>
              <a:t>N</a:t>
            </a:r>
            <a:r>
              <a:rPr lang="fr-CH" altLang="en-US" sz="2400" dirty="0" smtClean="0">
                <a:latin typeface="Arial Narrow"/>
                <a:cs typeface="Arial Narrow"/>
              </a:rPr>
              <a:t>ame</a:t>
            </a:r>
            <a:br>
              <a:rPr lang="fr-CH" altLang="en-US" sz="2400" dirty="0" smtClean="0">
                <a:latin typeface="Arial Narrow"/>
                <a:cs typeface="Arial Narrow"/>
              </a:rPr>
            </a:br>
            <a:r>
              <a:rPr lang="fr-CH" altLang="en-US" sz="2400" dirty="0" err="1">
                <a:latin typeface="Arial Narrow"/>
                <a:cs typeface="Arial Narrow"/>
              </a:rPr>
              <a:t>T</a:t>
            </a:r>
            <a:r>
              <a:rPr lang="fr-CH" altLang="en-US" sz="2400" dirty="0" err="1" smtClean="0">
                <a:latin typeface="Arial Narrow"/>
                <a:cs typeface="Arial Narrow"/>
              </a:rPr>
              <a:t>itle</a:t>
            </a:r>
            <a:r>
              <a:rPr lang="fr-CH" altLang="en-US" sz="2400" dirty="0" smtClean="0">
                <a:latin typeface="Arial Narrow"/>
                <a:cs typeface="Arial Narrow"/>
              </a:rPr>
              <a:t/>
            </a:r>
            <a:br>
              <a:rPr lang="fr-CH" altLang="en-US" sz="2400" dirty="0" smtClean="0">
                <a:latin typeface="Arial Narrow"/>
                <a:cs typeface="Arial Narrow"/>
              </a:rPr>
            </a:br>
            <a:r>
              <a:rPr lang="fr-CH" altLang="en-US" sz="2400" dirty="0">
                <a:latin typeface="Arial Narrow"/>
                <a:cs typeface="Arial Narrow"/>
              </a:rPr>
              <a:t/>
            </a:r>
            <a:br>
              <a:rPr lang="fr-CH" altLang="en-US" sz="2400" dirty="0">
                <a:latin typeface="Arial Narrow"/>
                <a:cs typeface="Arial Narrow"/>
              </a:rPr>
            </a:br>
            <a:r>
              <a:rPr lang="fr-CH" altLang="en-US" sz="2400" dirty="0" smtClean="0">
                <a:latin typeface="Arial Narrow"/>
                <a:cs typeface="Arial Narrow"/>
              </a:rPr>
              <a:t>Date</a:t>
            </a:r>
            <a:br>
              <a:rPr lang="fr-CH" altLang="en-US" sz="2400" dirty="0" smtClean="0">
                <a:latin typeface="Arial Narrow"/>
                <a:cs typeface="Arial Narrow"/>
              </a:rPr>
            </a:br>
            <a:r>
              <a:rPr lang="fr-CH" altLang="en-US" sz="2400" dirty="0" smtClean="0">
                <a:latin typeface="Arial Narrow"/>
                <a:cs typeface="Arial Narrow"/>
              </a:rPr>
              <a:t>Location</a:t>
            </a:r>
            <a:endParaRPr lang="en-US" altLang="en-US" b="0" dirty="0" smtClean="0"/>
          </a:p>
        </p:txBody>
      </p:sp>
    </p:spTree>
    <p:extLst>
      <p:ext uri="{BB962C8B-B14F-4D97-AF65-F5344CB8AC3E}">
        <p14:creationId xmlns:p14="http://schemas.microsoft.com/office/powerpoint/2010/main" val="339213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620688"/>
            <a:ext cx="8352928" cy="718592"/>
          </a:xfrm>
        </p:spPr>
        <p:txBody>
          <a:bodyPr/>
          <a:lstStyle/>
          <a:p>
            <a:r>
              <a:rPr lang="en-GB" dirty="0" smtClean="0"/>
              <a:t>GEO partnership 106 Participating Organizations </a:t>
            </a:r>
            <a:endParaRPr lang="en-GB" dirty="0"/>
          </a:p>
        </p:txBody>
      </p:sp>
      <p:sp>
        <p:nvSpPr>
          <p:cNvPr id="3" name="Content Placeholder 2"/>
          <p:cNvSpPr>
            <a:spLocks noGrp="1"/>
          </p:cNvSpPr>
          <p:nvPr>
            <p:ph idx="1"/>
          </p:nvPr>
        </p:nvSpPr>
        <p:spPr>
          <a:xfrm>
            <a:off x="395536" y="1484784"/>
            <a:ext cx="8568952" cy="49685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1984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95303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w/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81126"/>
            <a:ext cx="41018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574056"/>
            <a:ext cx="41018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81126"/>
            <a:ext cx="4103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74056"/>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23597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446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Title 1"/>
          <p:cNvSpPr txBox="1">
            <a:spLocks/>
          </p:cNvSpPr>
          <p:nvPr userDrawn="1"/>
        </p:nvSpPr>
        <p:spPr bwMode="auto">
          <a:xfrm>
            <a:off x="395536" y="5517232"/>
            <a:ext cx="8352928" cy="42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r>
              <a:rPr lang="en-US" kern="0" dirty="0" smtClean="0"/>
              <a:t>Click to edit Master title style</a:t>
            </a:r>
            <a:endParaRPr lang="en-GB" kern="0" dirty="0"/>
          </a:p>
        </p:txBody>
      </p:sp>
      <p:sp>
        <p:nvSpPr>
          <p:cNvPr id="4" name="Picture Placeholder 2"/>
          <p:cNvSpPr>
            <a:spLocks noGrp="1"/>
          </p:cNvSpPr>
          <p:nvPr>
            <p:ph type="pic" idx="1"/>
          </p:nvPr>
        </p:nvSpPr>
        <p:spPr>
          <a:xfrm>
            <a:off x="395536" y="1628800"/>
            <a:ext cx="8352928"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5" name="Text Placeholder 3"/>
          <p:cNvSpPr>
            <a:spLocks noGrp="1"/>
          </p:cNvSpPr>
          <p:nvPr>
            <p:ph type="body" sz="half" idx="2"/>
          </p:nvPr>
        </p:nvSpPr>
        <p:spPr>
          <a:xfrm>
            <a:off x="395536" y="6093296"/>
            <a:ext cx="8352928" cy="4418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06086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08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96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112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6822" y="-2504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4"/>
          <p:cNvSpPr>
            <a:spLocks noGrp="1" noChangeArrowheads="1"/>
          </p:cNvSpPr>
          <p:nvPr>
            <p:ph type="title"/>
          </p:nvPr>
        </p:nvSpPr>
        <p:spPr bwMode="auto">
          <a:xfrm>
            <a:off x="692622" y="620688"/>
            <a:ext cx="7772400" cy="71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H" altLang="en-US" sz="4400" dirty="0" err="1" smtClean="0">
                <a:latin typeface="Arial Narrow"/>
                <a:cs typeface="Arial Narrow"/>
              </a:rPr>
              <a:t>Overview</a:t>
            </a:r>
            <a:r>
              <a:rPr lang="fr-CH" altLang="en-US" sz="4400" dirty="0" smtClean="0">
                <a:latin typeface="Arial Narrow"/>
                <a:cs typeface="Arial Narrow"/>
              </a:rPr>
              <a:t> of GEO</a:t>
            </a:r>
            <a:endParaRPr lang="en-US" altLang="en-US" dirty="0" smtClean="0"/>
          </a:p>
        </p:txBody>
      </p:sp>
      <p:sp>
        <p:nvSpPr>
          <p:cNvPr id="1028" name="Rectangle 15"/>
          <p:cNvSpPr>
            <a:spLocks noGrp="1" noChangeArrowheads="1"/>
          </p:cNvSpPr>
          <p:nvPr>
            <p:ph type="body" idx="1"/>
          </p:nvPr>
        </p:nvSpPr>
        <p:spPr bwMode="auto">
          <a:xfrm>
            <a:off x="685800" y="1556792"/>
            <a:ext cx="813467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cSld>
  <p:clrMap bg1="lt1" tx1="dk1" bg2="lt2" tx2="dk2" accent1="accent1" accent2="accent2" accent3="accent3" accent4="accent4" accent5="accent5" accent6="accent6" hlink="hlink" folHlink="folHlink"/>
  <p:sldLayoutIdLst>
    <p:sldLayoutId id="2147483752" r:id="rId1"/>
    <p:sldLayoutId id="2147483743" r:id="rId2"/>
    <p:sldLayoutId id="2147483745" r:id="rId3"/>
    <p:sldLayoutId id="2147483746" r:id="rId4"/>
    <p:sldLayoutId id="2147483747" r:id="rId5"/>
    <p:sldLayoutId id="2147483751" r:id="rId6"/>
    <p:sldLayoutId id="2147483748" r:id="rId7"/>
    <p:sldLayoutId id="2147483753" r:id="rId8"/>
    <p:sldLayoutId id="2147483754" r:id="rId9"/>
  </p:sldLayoutIdLst>
  <p:txStyles>
    <p:titleStyle>
      <a:lvl1pPr algn="ctr" rtl="0" eaLnBrk="0" fontAlgn="base" hangingPunct="0">
        <a:spcBef>
          <a:spcPct val="0"/>
        </a:spcBef>
        <a:spcAft>
          <a:spcPct val="0"/>
        </a:spcAft>
        <a:defRPr sz="3200" b="1">
          <a:solidFill>
            <a:srgbClr val="005FAA"/>
          </a:solidFill>
          <a:latin typeface="Arial Narrow" panose="020B0606020202030204" pitchFamily="34" charset="0"/>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174625" indent="-174625" algn="l" rtl="0" eaLnBrk="0" fontAlgn="base" hangingPunct="0">
        <a:spcBef>
          <a:spcPct val="20000"/>
        </a:spcBef>
        <a:spcAft>
          <a:spcPct val="0"/>
        </a:spcAft>
        <a:buChar char="•"/>
        <a:defRPr sz="2800" b="1">
          <a:solidFill>
            <a:srgbClr val="005FAA"/>
          </a:solidFill>
          <a:latin typeface="Arial Narrow" panose="020B0606020202030204" pitchFamily="34" charset="0"/>
          <a:ea typeface="+mn-ea"/>
          <a:cs typeface="+mn-cs"/>
        </a:defRPr>
      </a:lvl1pPr>
      <a:lvl2pPr marL="361950" indent="-169863" algn="l" rtl="0" eaLnBrk="0" fontAlgn="base" hangingPunct="0">
        <a:spcBef>
          <a:spcPct val="20000"/>
        </a:spcBef>
        <a:spcAft>
          <a:spcPct val="0"/>
        </a:spcAft>
        <a:buChar char="–"/>
        <a:defRPr sz="2400" b="1">
          <a:solidFill>
            <a:srgbClr val="3595B7"/>
          </a:solidFill>
          <a:latin typeface="Arial Narrow" panose="020B0606020202030204" pitchFamily="34" charset="0"/>
        </a:defRPr>
      </a:lvl2pPr>
      <a:lvl3pPr marL="542925" indent="-158750" algn="l" rtl="0" eaLnBrk="0" fontAlgn="base" hangingPunct="0">
        <a:spcBef>
          <a:spcPct val="20000"/>
        </a:spcBef>
        <a:spcAft>
          <a:spcPct val="0"/>
        </a:spcAft>
        <a:buChar char="•"/>
        <a:defRPr sz="2000" b="1" i="1">
          <a:solidFill>
            <a:srgbClr val="3595B7"/>
          </a:solidFill>
          <a:latin typeface="Arial Narrow" panose="020B0606020202030204" pitchFamily="34" charset="0"/>
        </a:defRPr>
      </a:lvl3pPr>
      <a:lvl4pPr marL="708025" indent="-165100" algn="l" rtl="0" eaLnBrk="0" fontAlgn="base" hangingPunct="0">
        <a:spcBef>
          <a:spcPct val="20000"/>
        </a:spcBef>
        <a:spcAft>
          <a:spcPct val="0"/>
        </a:spcAft>
        <a:buChar char="–"/>
        <a:defRPr sz="1600" b="1" i="1">
          <a:solidFill>
            <a:srgbClr val="3595B7"/>
          </a:solidFill>
          <a:latin typeface="Arial Narrow" panose="020B0606020202030204" pitchFamily="34" charset="0"/>
        </a:defRPr>
      </a:lvl4pPr>
      <a:lvl5pPr marL="889000" indent="-176213" algn="l" rtl="0" eaLnBrk="0" fontAlgn="base" hangingPunct="0">
        <a:spcBef>
          <a:spcPct val="20000"/>
        </a:spcBef>
        <a:spcAft>
          <a:spcPct val="0"/>
        </a:spcAft>
        <a:buChar char="»"/>
        <a:defRPr sz="1600" b="1" i="1">
          <a:solidFill>
            <a:srgbClr val="3595B7"/>
          </a:solidFill>
          <a:latin typeface="Arial Narrow" panose="020B060602020203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jpeg"/><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 Id="rId3"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idx="4294967295"/>
          </p:nvPr>
        </p:nvSpPr>
        <p:spPr>
          <a:xfrm>
            <a:off x="251520" y="908720"/>
            <a:ext cx="8532812" cy="5545138"/>
          </a:xfrm>
        </p:spPr>
        <p:txBody>
          <a:bodyPr>
            <a:normAutofit/>
          </a:bodyPr>
          <a:lstStyle/>
          <a:p>
            <a:pPr algn="l" eaLnBrk="1" hangingPunct="1"/>
            <a:r>
              <a:rPr lang="en-US" altLang="en-US" sz="4800" dirty="0">
                <a:latin typeface="Arial Narrow"/>
                <a:cs typeface="Arial Narrow"/>
              </a:rPr>
              <a:t>GEO Framework Update and Outlook, including highlighting of GEO priorities</a:t>
            </a:r>
            <a:r>
              <a:rPr lang="en-US" altLang="en-US" sz="4800" dirty="0" smtClean="0">
                <a:latin typeface="Arial Narrow"/>
                <a:cs typeface="Arial Narrow"/>
              </a:rPr>
              <a:t/>
            </a:r>
            <a:br>
              <a:rPr lang="en-US" altLang="en-US" sz="4800" dirty="0" smtClean="0">
                <a:latin typeface="Arial Narrow"/>
                <a:cs typeface="Arial Narrow"/>
              </a:rPr>
            </a:br>
            <a:r>
              <a:rPr lang="en-US" altLang="en-US" sz="4800" dirty="0" smtClean="0">
                <a:latin typeface="Arial Narrow"/>
                <a:cs typeface="Arial Narrow"/>
              </a:rPr>
              <a:t/>
            </a:r>
            <a:br>
              <a:rPr lang="en-US" altLang="en-US" sz="4800" dirty="0" smtClean="0">
                <a:latin typeface="Arial Narrow"/>
                <a:cs typeface="Arial Narrow"/>
              </a:rPr>
            </a:br>
            <a:r>
              <a:rPr lang="en-US" altLang="en-US" sz="3200" dirty="0" smtClean="0">
                <a:solidFill>
                  <a:srgbClr val="3595B7"/>
                </a:solidFill>
                <a:latin typeface="Arial Narrow"/>
                <a:cs typeface="Arial Narrow"/>
              </a:rPr>
              <a:t>CEOS SIT-32</a:t>
            </a:r>
            <a:br>
              <a:rPr lang="en-US" altLang="en-US" sz="3200" dirty="0" smtClean="0">
                <a:solidFill>
                  <a:srgbClr val="3595B7"/>
                </a:solidFill>
                <a:latin typeface="Arial Narrow"/>
                <a:cs typeface="Arial Narrow"/>
              </a:rPr>
            </a:br>
            <a:r>
              <a:rPr lang="en-US" altLang="en-US" sz="3200" dirty="0" smtClean="0">
                <a:solidFill>
                  <a:srgbClr val="3595B7"/>
                </a:solidFill>
                <a:latin typeface="Arial Narrow"/>
                <a:cs typeface="Arial Narrow"/>
              </a:rPr>
              <a:t/>
            </a:r>
            <a:br>
              <a:rPr lang="en-US" altLang="en-US" sz="3200" dirty="0" smtClean="0">
                <a:solidFill>
                  <a:srgbClr val="3595B7"/>
                </a:solidFill>
                <a:latin typeface="Arial Narrow"/>
                <a:cs typeface="Arial Narrow"/>
              </a:rPr>
            </a:br>
            <a:r>
              <a:rPr lang="en-US" altLang="en-US" sz="2400" dirty="0" smtClean="0">
                <a:latin typeface="Arial Narrow"/>
                <a:cs typeface="Arial Narrow"/>
              </a:rPr>
              <a:t>Barbara J. Ryan</a:t>
            </a:r>
            <a:br>
              <a:rPr lang="en-US" altLang="en-US" sz="2400" dirty="0" smtClean="0">
                <a:latin typeface="Arial Narrow"/>
                <a:cs typeface="Arial Narrow"/>
              </a:rPr>
            </a:br>
            <a:r>
              <a:rPr lang="en-US" altLang="en-US" sz="2400" dirty="0" smtClean="0">
                <a:latin typeface="Arial Narrow"/>
                <a:cs typeface="Arial Narrow"/>
              </a:rPr>
              <a:t>Director, GEO Secretariat</a:t>
            </a:r>
            <a:br>
              <a:rPr lang="en-US" altLang="en-US" sz="2400" dirty="0" smtClean="0">
                <a:latin typeface="Arial Narrow"/>
                <a:cs typeface="Arial Narrow"/>
              </a:rPr>
            </a:br>
            <a:r>
              <a:rPr lang="en-US" altLang="en-US" sz="2400" dirty="0" smtClean="0">
                <a:latin typeface="Arial Narrow"/>
                <a:cs typeface="Arial Narrow"/>
              </a:rPr>
              <a:t>April 26-27, 2017</a:t>
            </a:r>
            <a:br>
              <a:rPr lang="en-US" altLang="en-US" sz="2400" dirty="0" smtClean="0">
                <a:latin typeface="Arial Narrow"/>
                <a:cs typeface="Arial Narrow"/>
              </a:rPr>
            </a:br>
            <a:r>
              <a:rPr lang="en-US" altLang="en-US" sz="2400" dirty="0" smtClean="0">
                <a:latin typeface="Arial Narrow"/>
                <a:cs typeface="Arial Narrow"/>
              </a:rPr>
              <a:t>Paris, France</a:t>
            </a:r>
            <a:endParaRPr lang="en-US" altLang="en-US" b="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 15 achieved through GFOI</a:t>
            </a:r>
            <a:endParaRPr lang="en-US" dirty="0"/>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357342" y="1816676"/>
            <a:ext cx="6645216" cy="43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40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395288" y="2820968"/>
            <a:ext cx="4100512" cy="265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GB" dirty="0"/>
              <a:t>Paris Agreement national reporting supported by GEO’s Carbon and GHG Initiative</a:t>
            </a: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700" y="1844824"/>
            <a:ext cx="8102600"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12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20688" y="764704"/>
            <a:ext cx="8568952" cy="523220"/>
          </a:xfrm>
          <a:prstGeom prst="rect">
            <a:avLst/>
          </a:prstGeom>
          <a:noFill/>
        </p:spPr>
        <p:txBody>
          <a:bodyPr wrap="square" rtlCol="0">
            <a:spAutoFit/>
          </a:bodyPr>
          <a:lstStyle/>
          <a:p>
            <a:pPr algn="ctr"/>
            <a:r>
              <a:rPr lang="en-US" sz="2800" b="1" kern="0" dirty="0" smtClean="0">
                <a:solidFill>
                  <a:srgbClr val="005FAA"/>
                </a:solidFill>
                <a:latin typeface="Arial Narrow" panose="020B0606020202030204" pitchFamily="34" charset="0"/>
                <a:cs typeface="ＭＳ Ｐゴシック" charset="0"/>
              </a:rPr>
              <a:t>Responding to the Paris Agreement</a:t>
            </a:r>
            <a:endParaRPr lang="en-US" sz="2800" b="1" kern="0" dirty="0">
              <a:solidFill>
                <a:srgbClr val="005FAA"/>
              </a:solidFill>
              <a:latin typeface="Arial Narrow" panose="020B0606020202030204" pitchFamily="34" charset="0"/>
              <a:ea typeface="MS PGothic" pitchFamily="34" charset="-128"/>
              <a:cs typeface="ＭＳ Ｐゴシック" charset="0"/>
            </a:endParaRPr>
          </a:p>
        </p:txBody>
      </p:sp>
      <p:pic>
        <p:nvPicPr>
          <p:cNvPr id="2050" name="Picture 2" descr="http://www.cop21.gouv.fr/sites/all/themes/custom/co21_theme/logo.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34457" y="4149239"/>
            <a:ext cx="1195965" cy="1800041"/>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418782" y="1327551"/>
            <a:ext cx="8196954" cy="5262979"/>
          </a:xfrm>
          <a:prstGeom prst="rect">
            <a:avLst/>
          </a:prstGeom>
        </p:spPr>
        <p:txBody>
          <a:bodyPr wrap="square">
            <a:spAutoFit/>
          </a:bodyPr>
          <a:lstStyle/>
          <a:p>
            <a:pPr algn="just"/>
            <a:r>
              <a:rPr lang="de-DE" sz="2200" b="1" dirty="0" err="1" smtClean="0">
                <a:solidFill>
                  <a:srgbClr val="005FAA"/>
                </a:solidFill>
                <a:latin typeface="Arial Narrow" panose="020B0606020202030204" pitchFamily="34" charset="0"/>
              </a:rPr>
              <a:t>Article</a:t>
            </a:r>
            <a:r>
              <a:rPr lang="de-DE" sz="2200" b="1" dirty="0" smtClean="0">
                <a:solidFill>
                  <a:srgbClr val="005FAA"/>
                </a:solidFill>
                <a:latin typeface="Arial Narrow" panose="020B0606020202030204" pitchFamily="34" charset="0"/>
              </a:rPr>
              <a:t> 4 </a:t>
            </a:r>
            <a:r>
              <a:rPr lang="de-DE" sz="2200" b="1" dirty="0" err="1" smtClean="0">
                <a:solidFill>
                  <a:srgbClr val="005FAA"/>
                </a:solidFill>
                <a:latin typeface="Arial Narrow" panose="020B0606020202030204" pitchFamily="34" charset="0"/>
              </a:rPr>
              <a:t>and</a:t>
            </a:r>
            <a:r>
              <a:rPr lang="de-DE" sz="2200" b="1" dirty="0" smtClean="0">
                <a:solidFill>
                  <a:srgbClr val="005FAA"/>
                </a:solidFill>
                <a:latin typeface="Arial Narrow" panose="020B0606020202030204" pitchFamily="34" charset="0"/>
              </a:rPr>
              <a:t> </a:t>
            </a:r>
            <a:r>
              <a:rPr lang="de-DE" sz="2200" b="1" dirty="0" err="1" smtClean="0">
                <a:solidFill>
                  <a:srgbClr val="005FAA"/>
                </a:solidFill>
                <a:latin typeface="Arial Narrow" panose="020B0606020202030204" pitchFamily="34" charset="0"/>
              </a:rPr>
              <a:t>Article</a:t>
            </a:r>
            <a:r>
              <a:rPr lang="de-DE" sz="2200" b="1" dirty="0" smtClean="0">
                <a:solidFill>
                  <a:srgbClr val="005FAA"/>
                </a:solidFill>
                <a:latin typeface="Arial Narrow" panose="020B0606020202030204" pitchFamily="34" charset="0"/>
              </a:rPr>
              <a:t> 13 – National Reporting</a:t>
            </a:r>
            <a:endParaRPr lang="de-DE" sz="2200" b="1" dirty="0">
              <a:solidFill>
                <a:srgbClr val="005FAA"/>
              </a:solidFill>
              <a:latin typeface="Arial Narrow" panose="020B0606020202030204" pitchFamily="34" charset="0"/>
            </a:endParaRPr>
          </a:p>
          <a:p>
            <a:pPr marL="531813" indent="-258763" algn="just">
              <a:buFont typeface="Arial" panose="020B0604020202020204" pitchFamily="34" charset="0"/>
              <a:buChar char="•"/>
            </a:pPr>
            <a:r>
              <a:rPr lang="de-DE" sz="2200" dirty="0" err="1" smtClean="0">
                <a:solidFill>
                  <a:srgbClr val="0075CC"/>
                </a:solidFill>
                <a:latin typeface="Arial Narrow" panose="020B0606020202030204" pitchFamily="34" charset="0"/>
              </a:rPr>
              <a:t>Reported</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five-yearly</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by</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parties</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successive</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reductions</a:t>
            </a:r>
            <a:r>
              <a:rPr lang="de-DE" sz="2200" dirty="0" smtClean="0">
                <a:solidFill>
                  <a:srgbClr val="0075CC"/>
                </a:solidFill>
                <a:latin typeface="Arial Narrow" panose="020B0606020202030204" pitchFamily="34" charset="0"/>
              </a:rPr>
              <a:t> in </a:t>
            </a:r>
            <a:r>
              <a:rPr lang="de-DE" sz="2200" dirty="0" err="1" smtClean="0">
                <a:solidFill>
                  <a:srgbClr val="0075CC"/>
                </a:solidFill>
                <a:latin typeface="Arial Narrow" panose="020B0606020202030204" pitchFamily="34" charset="0"/>
              </a:rPr>
              <a:t>emissions</a:t>
            </a:r>
            <a:endParaRPr lang="de-DE" sz="2200" dirty="0" smtClean="0">
              <a:solidFill>
                <a:srgbClr val="0075CC"/>
              </a:solidFill>
              <a:latin typeface="Arial Narrow" panose="020B0606020202030204" pitchFamily="34" charset="0"/>
            </a:endParaRPr>
          </a:p>
          <a:p>
            <a:pPr marL="531813" indent="-258763" algn="just">
              <a:spcAft>
                <a:spcPts val="600"/>
              </a:spcAft>
              <a:buFont typeface="Arial" panose="020B0604020202020204" pitchFamily="34" charset="0"/>
              <a:buChar char="•"/>
            </a:pPr>
            <a:r>
              <a:rPr lang="de-DE" sz="2200" dirty="0" err="1" smtClean="0">
                <a:solidFill>
                  <a:srgbClr val="0075CC"/>
                </a:solidFill>
                <a:latin typeface="Arial Narrow" panose="020B0606020202030204" pitchFamily="34" charset="0"/>
              </a:rPr>
              <a:t>Using</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existing</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methods</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and</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guidance</a:t>
            </a:r>
            <a:r>
              <a:rPr lang="de-DE" sz="2200" dirty="0" smtClean="0">
                <a:solidFill>
                  <a:srgbClr val="0075CC"/>
                </a:solidFill>
                <a:latin typeface="Arial Narrow" panose="020B0606020202030204" pitchFamily="34" charset="0"/>
              </a:rPr>
              <a:t>; not </a:t>
            </a:r>
            <a:r>
              <a:rPr lang="de-DE" sz="2200" dirty="0" err="1" smtClean="0">
                <a:solidFill>
                  <a:srgbClr val="0075CC"/>
                </a:solidFill>
                <a:latin typeface="Arial Narrow" panose="020B0606020202030204" pitchFamily="34" charset="0"/>
              </a:rPr>
              <a:t>validation</a:t>
            </a:r>
            <a:endParaRPr lang="de-DE" sz="2200" dirty="0" smtClean="0">
              <a:solidFill>
                <a:srgbClr val="0075CC"/>
              </a:solidFill>
              <a:latin typeface="Arial Narrow" panose="020B0606020202030204" pitchFamily="34" charset="0"/>
            </a:endParaRPr>
          </a:p>
          <a:p>
            <a:pPr algn="just">
              <a:spcBef>
                <a:spcPts val="600"/>
              </a:spcBef>
            </a:pPr>
            <a:r>
              <a:rPr lang="de-DE" sz="2200" b="1" dirty="0" err="1" smtClean="0">
                <a:solidFill>
                  <a:srgbClr val="005FAA"/>
                </a:solidFill>
                <a:latin typeface="Arial Narrow" panose="020B0606020202030204" pitchFamily="34" charset="0"/>
              </a:rPr>
              <a:t>Article</a:t>
            </a:r>
            <a:r>
              <a:rPr lang="de-DE" sz="2200" b="1" dirty="0" smtClean="0">
                <a:solidFill>
                  <a:srgbClr val="005FAA"/>
                </a:solidFill>
                <a:latin typeface="Arial Narrow" panose="020B0606020202030204" pitchFamily="34" charset="0"/>
              </a:rPr>
              <a:t> 5 </a:t>
            </a:r>
            <a:r>
              <a:rPr lang="de-DE" sz="2200" b="1" dirty="0" err="1" smtClean="0">
                <a:solidFill>
                  <a:srgbClr val="005FAA"/>
                </a:solidFill>
                <a:latin typeface="Arial Narrow" panose="020B0606020202030204" pitchFamily="34" charset="0"/>
              </a:rPr>
              <a:t>Mitigation</a:t>
            </a:r>
            <a:endParaRPr lang="de-DE" sz="2200" b="1" dirty="0" smtClean="0">
              <a:solidFill>
                <a:srgbClr val="005FAA"/>
              </a:solidFill>
              <a:latin typeface="Arial Narrow" panose="020B0606020202030204" pitchFamily="34" charset="0"/>
            </a:endParaRPr>
          </a:p>
          <a:p>
            <a:pPr marL="531813" indent="-258763" algn="just">
              <a:spcAft>
                <a:spcPts val="600"/>
              </a:spcAft>
              <a:buFont typeface="Arial" panose="020B0604020202020204" pitchFamily="34" charset="0"/>
              <a:buChar char="•"/>
            </a:pPr>
            <a:r>
              <a:rPr lang="de-DE" sz="2200" dirty="0" err="1">
                <a:solidFill>
                  <a:srgbClr val="0075CC"/>
                </a:solidFill>
                <a:latin typeface="Arial Narrow" panose="020B0606020202030204" pitchFamily="34" charset="0"/>
              </a:rPr>
              <a:t>K</a:t>
            </a:r>
            <a:r>
              <a:rPr lang="de-DE" sz="2200" dirty="0" err="1" smtClean="0">
                <a:solidFill>
                  <a:srgbClr val="0075CC"/>
                </a:solidFill>
                <a:latin typeface="Arial Narrow" panose="020B0606020202030204" pitchFamily="34" charset="0"/>
              </a:rPr>
              <a:t>nowledge</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of</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evolution</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of</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sinks</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and</a:t>
            </a:r>
            <a:r>
              <a:rPr lang="de-DE" sz="2200" dirty="0" smtClean="0">
                <a:solidFill>
                  <a:srgbClr val="0075CC"/>
                </a:solidFill>
                <a:latin typeface="Arial Narrow" panose="020B0606020202030204" pitchFamily="34" charset="0"/>
              </a:rPr>
              <a:t> </a:t>
            </a:r>
            <a:r>
              <a:rPr lang="de-DE" sz="2200" dirty="0" err="1" smtClean="0">
                <a:solidFill>
                  <a:srgbClr val="0075CC"/>
                </a:solidFill>
                <a:latin typeface="Arial Narrow" panose="020B0606020202030204" pitchFamily="34" charset="0"/>
              </a:rPr>
              <a:t>sources</a:t>
            </a:r>
            <a:endParaRPr lang="de-DE" sz="2200" dirty="0" smtClean="0">
              <a:solidFill>
                <a:srgbClr val="0075CC"/>
              </a:solidFill>
              <a:latin typeface="Arial Narrow" panose="020B0606020202030204" pitchFamily="34" charset="0"/>
            </a:endParaRPr>
          </a:p>
          <a:p>
            <a:pPr algn="just">
              <a:spcBef>
                <a:spcPts val="600"/>
              </a:spcBef>
            </a:pPr>
            <a:r>
              <a:rPr lang="en-US" sz="2200" b="1" dirty="0">
                <a:solidFill>
                  <a:srgbClr val="005FAA"/>
                </a:solidFill>
                <a:latin typeface="Arial Narrow" panose="020B0606020202030204" pitchFamily="34" charset="0"/>
              </a:rPr>
              <a:t>Article 7 </a:t>
            </a:r>
            <a:r>
              <a:rPr lang="en-US" sz="2200" b="1" dirty="0" smtClean="0">
                <a:solidFill>
                  <a:srgbClr val="005FAA"/>
                </a:solidFill>
                <a:latin typeface="Arial Narrow" panose="020B0606020202030204" pitchFamily="34" charset="0"/>
              </a:rPr>
              <a:t>Adaptation</a:t>
            </a:r>
          </a:p>
          <a:p>
            <a:pPr marL="531813" indent="-258763" algn="just">
              <a:buFont typeface="Arial"/>
              <a:buChar char="•"/>
            </a:pPr>
            <a:r>
              <a:rPr lang="en-US" sz="2200" dirty="0" smtClean="0">
                <a:solidFill>
                  <a:srgbClr val="0075CC"/>
                </a:solidFill>
                <a:latin typeface="Arial Narrow" panose="020B0606020202030204" pitchFamily="34" charset="0"/>
              </a:rPr>
              <a:t>(7.6) Strengthening cooperation, </a:t>
            </a:r>
          </a:p>
          <a:p>
            <a:pPr marL="531813" indent="-258763" algn="just">
              <a:spcAft>
                <a:spcPts val="600"/>
              </a:spcAft>
              <a:buFont typeface="Arial"/>
              <a:buChar char="•"/>
            </a:pPr>
            <a:r>
              <a:rPr lang="en-US" sz="2200" dirty="0" smtClean="0">
                <a:solidFill>
                  <a:srgbClr val="0075CC"/>
                </a:solidFill>
                <a:latin typeface="Arial Narrow" panose="020B0606020202030204" pitchFamily="34" charset="0"/>
              </a:rPr>
              <a:t>(7.7c) Research</a:t>
            </a:r>
            <a:r>
              <a:rPr lang="en-US" sz="2200" dirty="0">
                <a:solidFill>
                  <a:srgbClr val="0075CC"/>
                </a:solidFill>
                <a:latin typeface="Arial Narrow" panose="020B0606020202030204" pitchFamily="34" charset="0"/>
              </a:rPr>
              <a:t>, systematic </a:t>
            </a:r>
            <a:r>
              <a:rPr lang="en-US" sz="2200" dirty="0" smtClean="0">
                <a:solidFill>
                  <a:srgbClr val="0075CC"/>
                </a:solidFill>
                <a:latin typeface="Arial Narrow" panose="020B0606020202030204" pitchFamily="34" charset="0"/>
              </a:rPr>
              <a:t>observation</a:t>
            </a:r>
            <a:endParaRPr lang="en-US" sz="2200" dirty="0">
              <a:solidFill>
                <a:srgbClr val="0075CC"/>
              </a:solidFill>
              <a:latin typeface="Arial Narrow" panose="020B0606020202030204" pitchFamily="34" charset="0"/>
            </a:endParaRPr>
          </a:p>
          <a:p>
            <a:pPr algn="just">
              <a:spcBef>
                <a:spcPts val="600"/>
              </a:spcBef>
            </a:pPr>
            <a:r>
              <a:rPr lang="en-US" sz="2200" b="1" dirty="0" smtClean="0">
                <a:solidFill>
                  <a:srgbClr val="005FAA"/>
                </a:solidFill>
                <a:latin typeface="Arial Narrow" panose="020B0606020202030204" pitchFamily="34" charset="0"/>
              </a:rPr>
              <a:t>Article </a:t>
            </a:r>
            <a:r>
              <a:rPr lang="en-US" sz="2200" b="1" dirty="0">
                <a:solidFill>
                  <a:srgbClr val="005FAA"/>
                </a:solidFill>
                <a:latin typeface="Arial Narrow" panose="020B0606020202030204" pitchFamily="34" charset="0"/>
              </a:rPr>
              <a:t>10 Technology Transfer</a:t>
            </a:r>
          </a:p>
          <a:p>
            <a:pPr algn="just">
              <a:spcAft>
                <a:spcPts val="600"/>
              </a:spcAft>
            </a:pPr>
            <a:r>
              <a:rPr lang="en-US" sz="2200" dirty="0" smtClean="0">
                <a:solidFill>
                  <a:srgbClr val="005FAA"/>
                </a:solidFill>
                <a:latin typeface="Arial Narrow" panose="020B0606020202030204" pitchFamily="34" charset="0"/>
              </a:rPr>
              <a:t>&amp; </a:t>
            </a:r>
            <a:r>
              <a:rPr lang="en-US" sz="2200" b="1" dirty="0" smtClean="0">
                <a:solidFill>
                  <a:srgbClr val="005FAA"/>
                </a:solidFill>
                <a:latin typeface="Arial Narrow" panose="020B0606020202030204" pitchFamily="34" charset="0"/>
              </a:rPr>
              <a:t>Article </a:t>
            </a:r>
            <a:r>
              <a:rPr lang="en-US" sz="2200" b="1" dirty="0">
                <a:solidFill>
                  <a:srgbClr val="005FAA"/>
                </a:solidFill>
                <a:latin typeface="Arial Narrow" panose="020B0606020202030204" pitchFamily="34" charset="0"/>
              </a:rPr>
              <a:t>11 </a:t>
            </a:r>
            <a:r>
              <a:rPr lang="en-US" sz="2200" b="1" dirty="0" smtClean="0">
                <a:solidFill>
                  <a:srgbClr val="005FAA"/>
                </a:solidFill>
                <a:latin typeface="Arial Narrow" panose="020B0606020202030204" pitchFamily="34" charset="0"/>
              </a:rPr>
              <a:t>Capacity Development</a:t>
            </a:r>
            <a:endParaRPr lang="en-US" sz="2200" b="1" dirty="0">
              <a:solidFill>
                <a:srgbClr val="005FAA"/>
              </a:solidFill>
              <a:latin typeface="Arial Narrow" panose="020B0606020202030204" pitchFamily="34" charset="0"/>
            </a:endParaRPr>
          </a:p>
          <a:p>
            <a:pPr algn="just">
              <a:spcBef>
                <a:spcPts val="600"/>
              </a:spcBef>
            </a:pPr>
            <a:r>
              <a:rPr lang="en-US" sz="2200" b="1" dirty="0">
                <a:solidFill>
                  <a:srgbClr val="005FAA"/>
                </a:solidFill>
                <a:latin typeface="Arial Narrow" panose="020B0606020202030204" pitchFamily="34" charset="0"/>
              </a:rPr>
              <a:t>Article 14 Global stocktaking</a:t>
            </a:r>
          </a:p>
          <a:p>
            <a:pPr marL="531813" indent="-258763" algn="just">
              <a:spcAft>
                <a:spcPts val="600"/>
              </a:spcAft>
              <a:buFont typeface="Arial"/>
              <a:buChar char="•"/>
            </a:pPr>
            <a:r>
              <a:rPr lang="en-US" sz="2200" dirty="0">
                <a:solidFill>
                  <a:srgbClr val="0075CC"/>
                </a:solidFill>
                <a:latin typeface="Arial Narrow" panose="020B0606020202030204" pitchFamily="34" charset="0"/>
              </a:rPr>
              <a:t>in the light of equity and the </a:t>
            </a:r>
            <a:r>
              <a:rPr lang="en-US" sz="2200" u="sng" dirty="0">
                <a:solidFill>
                  <a:srgbClr val="0075CC"/>
                </a:solidFill>
                <a:latin typeface="Arial Narrow" panose="020B0606020202030204" pitchFamily="34" charset="0"/>
              </a:rPr>
              <a:t>best available </a:t>
            </a:r>
            <a:r>
              <a:rPr lang="en-US" sz="2200" u="sng" dirty="0" smtClean="0">
                <a:solidFill>
                  <a:srgbClr val="0075CC"/>
                </a:solidFill>
                <a:latin typeface="Arial Narrow" panose="020B0606020202030204" pitchFamily="34" charset="0"/>
              </a:rPr>
              <a:t>science</a:t>
            </a:r>
            <a:r>
              <a:rPr lang="en-US" sz="2200" dirty="0">
                <a:solidFill>
                  <a:srgbClr val="0075CC"/>
                </a:solidFill>
                <a:latin typeface="Arial Narrow" panose="020B0606020202030204" pitchFamily="34" charset="0"/>
              </a:rPr>
              <a:t>:</a:t>
            </a:r>
            <a:r>
              <a:rPr lang="en-US" sz="2200" dirty="0" smtClean="0">
                <a:solidFill>
                  <a:srgbClr val="0075CC"/>
                </a:solidFill>
                <a:latin typeface="Arial Narrow" panose="020B0606020202030204" pitchFamily="34" charset="0"/>
              </a:rPr>
              <a:t> 2023, 2028</a:t>
            </a:r>
            <a:r>
              <a:rPr lang="is-IS" sz="2200" dirty="0" smtClean="0">
                <a:solidFill>
                  <a:srgbClr val="0075CC"/>
                </a:solidFill>
                <a:latin typeface="Arial Narrow" panose="020B0606020202030204" pitchFamily="34" charset="0"/>
              </a:rPr>
              <a:t>…</a:t>
            </a:r>
          </a:p>
          <a:p>
            <a:pPr algn="just">
              <a:spcBef>
                <a:spcPts val="600"/>
              </a:spcBef>
            </a:pPr>
            <a:r>
              <a:rPr lang="is-IS" sz="2200" b="1" dirty="0" smtClean="0">
                <a:solidFill>
                  <a:srgbClr val="005FAA"/>
                </a:solidFill>
                <a:latin typeface="Arial Narrow" panose="020B0606020202030204" pitchFamily="34" charset="0"/>
              </a:rPr>
              <a:t>Article 15 Compliance</a:t>
            </a:r>
            <a:endParaRPr lang="de-DE" sz="2200" b="1" dirty="0">
              <a:solidFill>
                <a:srgbClr val="005FAA"/>
              </a:solidFill>
              <a:latin typeface="Arial Narrow" panose="020B0606020202030204"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2280" y="2654809"/>
            <a:ext cx="1440160" cy="774191"/>
          </a:xfrm>
          <a:prstGeom prst="rect">
            <a:avLst/>
          </a:prstGeom>
        </p:spPr>
      </p:pic>
      <p:sp>
        <p:nvSpPr>
          <p:cNvPr id="6" name="CasellaDiTesto 4"/>
          <p:cNvSpPr txBox="1"/>
          <p:nvPr/>
        </p:nvSpPr>
        <p:spPr>
          <a:xfrm>
            <a:off x="5580112" y="3959041"/>
            <a:ext cx="2808312" cy="1054135"/>
          </a:xfrm>
          <a:prstGeom prst="rect">
            <a:avLst/>
          </a:prstGeom>
          <a:noFill/>
        </p:spPr>
        <p:txBody>
          <a:bodyPr wrap="square" rtlCol="0">
            <a:spAutoFit/>
          </a:bodyPr>
          <a:lstStyle/>
          <a:p>
            <a:pPr algn="ctr">
              <a:lnSpc>
                <a:spcPts val="2500"/>
              </a:lnSpc>
            </a:pPr>
            <a:r>
              <a:rPr lang="en-US" sz="2000" b="1" i="1" dirty="0" smtClean="0">
                <a:solidFill>
                  <a:srgbClr val="FF0000"/>
                </a:solidFill>
                <a:latin typeface="Arial"/>
              </a:rPr>
              <a:t>Policy needs reliable GHG-related information</a:t>
            </a:r>
            <a:endParaRPr lang="en-US" sz="2000" dirty="0">
              <a:solidFill>
                <a:srgbClr val="FF0000"/>
              </a:solidFill>
              <a:latin typeface="Arial"/>
            </a:endParaRPr>
          </a:p>
        </p:txBody>
      </p:sp>
    </p:spTree>
    <p:extLst>
      <p:ext uri="{BB962C8B-B14F-4D97-AF65-F5344CB8AC3E}">
        <p14:creationId xmlns:p14="http://schemas.microsoft.com/office/powerpoint/2010/main" val="36293174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1412776"/>
            <a:ext cx="8280920" cy="907941"/>
          </a:xfrm>
          <a:prstGeom prst="rect">
            <a:avLst/>
          </a:prstGeom>
        </p:spPr>
        <p:txBody>
          <a:bodyPr wrap="square">
            <a:spAutoFit/>
          </a:bodyPr>
          <a:lstStyle/>
          <a:p>
            <a:pPr marL="342900" indent="-342900">
              <a:spcAft>
                <a:spcPts val="600"/>
              </a:spcAft>
              <a:buFont typeface="Arial" pitchFamily="34" charset="0"/>
              <a:buChar char="•"/>
            </a:pPr>
            <a:r>
              <a:rPr lang="en-US" dirty="0">
                <a:solidFill>
                  <a:srgbClr val="005FAA"/>
                </a:solidFill>
                <a:latin typeface="Arial Narrow" panose="020B0606020202030204" pitchFamily="34" charset="0"/>
              </a:rPr>
              <a:t>Presented to Parties at UNFCCC SBSTA-44, Bonn </a:t>
            </a:r>
            <a:r>
              <a:rPr lang="en-US" dirty="0" smtClean="0">
                <a:solidFill>
                  <a:srgbClr val="005FAA"/>
                </a:solidFill>
                <a:latin typeface="Arial Narrow" panose="020B0606020202030204" pitchFamily="34" charset="0"/>
              </a:rPr>
              <a:t>(19 May 2016)</a:t>
            </a:r>
          </a:p>
          <a:p>
            <a:pPr marL="342900" indent="-342900">
              <a:spcAft>
                <a:spcPts val="600"/>
              </a:spcAft>
              <a:buFont typeface="Arial" pitchFamily="34" charset="0"/>
              <a:buChar char="•"/>
            </a:pPr>
            <a:r>
              <a:rPr lang="en-US" dirty="0" smtClean="0">
                <a:solidFill>
                  <a:srgbClr val="005FAA"/>
                </a:solidFill>
                <a:latin typeface="Arial Narrow" panose="020B0606020202030204" pitchFamily="34" charset="0"/>
              </a:rPr>
              <a:t>Presentation </a:t>
            </a:r>
            <a:r>
              <a:rPr lang="en-US" dirty="0">
                <a:solidFill>
                  <a:srgbClr val="005FAA"/>
                </a:solidFill>
                <a:latin typeface="Arial Narrow" panose="020B0606020202030204" pitchFamily="34" charset="0"/>
              </a:rPr>
              <a:t>at UNFCCC </a:t>
            </a:r>
            <a:r>
              <a:rPr lang="en-US" dirty="0" smtClean="0">
                <a:solidFill>
                  <a:srgbClr val="005FAA"/>
                </a:solidFill>
                <a:latin typeface="Arial Narrow" panose="020B0606020202030204" pitchFamily="34" charset="0"/>
              </a:rPr>
              <a:t>COP-22 </a:t>
            </a:r>
            <a:r>
              <a:rPr lang="en-US" dirty="0">
                <a:solidFill>
                  <a:srgbClr val="005FAA"/>
                </a:solidFill>
                <a:latin typeface="Arial Narrow" panose="020B0606020202030204" pitchFamily="34" charset="0"/>
              </a:rPr>
              <a:t>Earth Info Day </a:t>
            </a:r>
            <a:r>
              <a:rPr lang="en-US" dirty="0" smtClean="0">
                <a:solidFill>
                  <a:srgbClr val="005FAA"/>
                </a:solidFill>
                <a:latin typeface="Arial Narrow" panose="020B0606020202030204" pitchFamily="34" charset="0"/>
              </a:rPr>
              <a:t>(10 Nov 2016)</a:t>
            </a:r>
          </a:p>
        </p:txBody>
      </p:sp>
      <p:pic>
        <p:nvPicPr>
          <p:cNvPr id="1028" name="Picture 4" descr="https://pbs.twimg.com/media/Cwv-QTLXgAAsnYJ.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2492896"/>
            <a:ext cx="3240360" cy="20900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130824" y="3824783"/>
            <a:ext cx="2699792" cy="738664"/>
          </a:xfrm>
          <a:prstGeom prst="rect">
            <a:avLst/>
          </a:prstGeom>
        </p:spPr>
        <p:txBody>
          <a:bodyPr wrap="square">
            <a:spAutoFit/>
          </a:bodyPr>
          <a:lstStyle/>
          <a:p>
            <a:r>
              <a:rPr lang="en-US" sz="1400" dirty="0" smtClean="0">
                <a:solidFill>
                  <a:srgbClr val="005FAA"/>
                </a:solidFill>
                <a:latin typeface="Arial"/>
              </a:rPr>
              <a:t>Werner </a:t>
            </a:r>
            <a:r>
              <a:rPr lang="en-US" sz="1400" dirty="0" err="1" smtClean="0">
                <a:solidFill>
                  <a:srgbClr val="005FAA"/>
                </a:solidFill>
                <a:latin typeface="Arial"/>
              </a:rPr>
              <a:t>Kutsch</a:t>
            </a:r>
            <a:r>
              <a:rPr lang="en-US" sz="1400" dirty="0" smtClean="0">
                <a:solidFill>
                  <a:srgbClr val="005FAA"/>
                </a:solidFill>
                <a:latin typeface="Arial"/>
              </a:rPr>
              <a:t>, Director ICOS, presenting the GEO Carbon and GHG Initiative</a:t>
            </a:r>
            <a:endParaRPr lang="en-US" sz="1400" dirty="0">
              <a:solidFill>
                <a:srgbClr val="005FAA"/>
              </a:solidFill>
              <a:latin typeface="Arial"/>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4128" y="2726817"/>
            <a:ext cx="1440160" cy="774191"/>
          </a:xfrm>
          <a:prstGeom prst="rect">
            <a:avLst/>
          </a:prstGeom>
        </p:spPr>
      </p:pic>
      <p:sp>
        <p:nvSpPr>
          <p:cNvPr id="12" name="CasellaDiTesto 3"/>
          <p:cNvSpPr txBox="1"/>
          <p:nvPr/>
        </p:nvSpPr>
        <p:spPr>
          <a:xfrm>
            <a:off x="395536" y="745540"/>
            <a:ext cx="8568952" cy="523220"/>
          </a:xfrm>
          <a:prstGeom prst="rect">
            <a:avLst/>
          </a:prstGeom>
          <a:noFill/>
        </p:spPr>
        <p:txBody>
          <a:bodyPr wrap="square" rtlCol="0">
            <a:spAutoFit/>
          </a:bodyPr>
          <a:lstStyle/>
          <a:p>
            <a:pPr algn="ctr"/>
            <a:r>
              <a:rPr lang="en-US" sz="2800" b="1" kern="0" dirty="0" smtClean="0">
                <a:solidFill>
                  <a:srgbClr val="005FAA"/>
                </a:solidFill>
                <a:latin typeface="Arial"/>
                <a:cs typeface="ＭＳ Ｐゴシック" charset="0"/>
              </a:rPr>
              <a:t>Informing policy agendas</a:t>
            </a:r>
            <a:endParaRPr lang="en-US" sz="2800" b="1" kern="0" dirty="0">
              <a:solidFill>
                <a:srgbClr val="005FAA"/>
              </a:solidFill>
              <a:latin typeface="Arial"/>
              <a:ea typeface="MS PGothic" pitchFamily="34" charset="-128"/>
              <a:cs typeface="ＭＳ Ｐゴシック" charset="0"/>
            </a:endParaRPr>
          </a:p>
        </p:txBody>
      </p:sp>
      <p:sp>
        <p:nvSpPr>
          <p:cNvPr id="7" name="Rectangle 6"/>
          <p:cNvSpPr/>
          <p:nvPr/>
        </p:nvSpPr>
        <p:spPr>
          <a:xfrm>
            <a:off x="395536" y="4883095"/>
            <a:ext cx="8784976" cy="1354217"/>
          </a:xfrm>
          <a:prstGeom prst="rect">
            <a:avLst/>
          </a:prstGeom>
        </p:spPr>
        <p:txBody>
          <a:bodyPr wrap="square">
            <a:spAutoFit/>
          </a:bodyPr>
          <a:lstStyle/>
          <a:p>
            <a:pPr>
              <a:spcAft>
                <a:spcPts val="600"/>
              </a:spcAft>
            </a:pPr>
            <a:r>
              <a:rPr lang="fr-CH" b="1" i="1" dirty="0" err="1" smtClean="0">
                <a:solidFill>
                  <a:srgbClr val="005FAA"/>
                </a:solidFill>
                <a:latin typeface="Arial Narrow" panose="020B0606020202030204" pitchFamily="34" charset="0"/>
              </a:rPr>
              <a:t>Upcoming</a:t>
            </a:r>
            <a:r>
              <a:rPr lang="fr-CH" b="1" i="1" dirty="0" smtClean="0">
                <a:solidFill>
                  <a:srgbClr val="005FAA"/>
                </a:solidFill>
                <a:latin typeface="Arial Narrow" panose="020B0606020202030204" pitchFamily="34" charset="0"/>
              </a:rPr>
              <a:t> Events:</a:t>
            </a:r>
            <a:endParaRPr lang="en-US" b="1" i="1" dirty="0" smtClean="0">
              <a:solidFill>
                <a:srgbClr val="005FAA"/>
              </a:solidFill>
              <a:latin typeface="Arial Narrow" panose="020B0606020202030204" pitchFamily="34" charset="0"/>
            </a:endParaRPr>
          </a:p>
          <a:p>
            <a:pPr marL="342900" indent="-342900">
              <a:spcAft>
                <a:spcPts val="600"/>
              </a:spcAft>
              <a:buFont typeface="Arial" pitchFamily="34" charset="0"/>
              <a:buChar char="•"/>
            </a:pPr>
            <a:r>
              <a:rPr lang="en-US" dirty="0" smtClean="0">
                <a:solidFill>
                  <a:srgbClr val="005FAA"/>
                </a:solidFill>
                <a:latin typeface="Arial Narrow" panose="020B0606020202030204" pitchFamily="34" charset="0"/>
              </a:rPr>
              <a:t>Presentation </a:t>
            </a:r>
            <a:r>
              <a:rPr lang="en-US" dirty="0">
                <a:solidFill>
                  <a:srgbClr val="005FAA"/>
                </a:solidFill>
                <a:latin typeface="Arial Narrow" panose="020B0606020202030204" pitchFamily="34" charset="0"/>
              </a:rPr>
              <a:t>UNFCCC </a:t>
            </a:r>
            <a:r>
              <a:rPr lang="en-US" dirty="0" smtClean="0">
                <a:solidFill>
                  <a:srgbClr val="005FAA"/>
                </a:solidFill>
                <a:latin typeface="Arial Narrow" panose="020B0606020202030204" pitchFamily="34" charset="0"/>
              </a:rPr>
              <a:t>SBSTA-46, </a:t>
            </a:r>
            <a:r>
              <a:rPr lang="en-US" dirty="0">
                <a:solidFill>
                  <a:srgbClr val="005FAA"/>
                </a:solidFill>
                <a:latin typeface="Arial Narrow" panose="020B0606020202030204" pitchFamily="34" charset="0"/>
              </a:rPr>
              <a:t>Bonn </a:t>
            </a:r>
            <a:r>
              <a:rPr lang="en-US" dirty="0" smtClean="0">
                <a:solidFill>
                  <a:srgbClr val="005FAA"/>
                </a:solidFill>
                <a:latin typeface="Arial Narrow" panose="020B0606020202030204" pitchFamily="34" charset="0"/>
              </a:rPr>
              <a:t>(10 </a:t>
            </a:r>
            <a:r>
              <a:rPr lang="en-US" dirty="0">
                <a:solidFill>
                  <a:srgbClr val="005FAA"/>
                </a:solidFill>
                <a:latin typeface="Arial Narrow" panose="020B0606020202030204" pitchFamily="34" charset="0"/>
              </a:rPr>
              <a:t>May </a:t>
            </a:r>
            <a:r>
              <a:rPr lang="en-US" dirty="0" smtClean="0">
                <a:solidFill>
                  <a:srgbClr val="005FAA"/>
                </a:solidFill>
                <a:latin typeface="Arial Narrow" panose="020B0606020202030204" pitchFamily="34" charset="0"/>
              </a:rPr>
              <a:t>2017)</a:t>
            </a:r>
          </a:p>
          <a:p>
            <a:pPr marL="342900" indent="-342900">
              <a:spcAft>
                <a:spcPts val="600"/>
              </a:spcAft>
              <a:buFont typeface="Arial" pitchFamily="34" charset="0"/>
              <a:buChar char="•"/>
            </a:pPr>
            <a:r>
              <a:rPr lang="en-US" dirty="0" err="1" smtClean="0">
                <a:solidFill>
                  <a:srgbClr val="005FAA"/>
                </a:solidFill>
                <a:latin typeface="Arial Narrow" panose="020B0606020202030204" pitchFamily="34" charset="0"/>
              </a:rPr>
              <a:t>Organisation</a:t>
            </a:r>
            <a:r>
              <a:rPr lang="en-US" dirty="0" smtClean="0">
                <a:solidFill>
                  <a:srgbClr val="005FAA"/>
                </a:solidFill>
                <a:latin typeface="Arial Narrow" panose="020B0606020202030204" pitchFamily="34" charset="0"/>
              </a:rPr>
              <a:t> of a Side-Event </a:t>
            </a:r>
            <a:r>
              <a:rPr lang="en-US" dirty="0">
                <a:solidFill>
                  <a:srgbClr val="005FAA"/>
                </a:solidFill>
                <a:latin typeface="Arial Narrow" panose="020B0606020202030204" pitchFamily="34" charset="0"/>
              </a:rPr>
              <a:t>at </a:t>
            </a:r>
            <a:r>
              <a:rPr lang="en-US" dirty="0" smtClean="0">
                <a:solidFill>
                  <a:srgbClr val="005FAA"/>
                </a:solidFill>
                <a:latin typeface="Arial Narrow" panose="020B0606020202030204" pitchFamily="34" charset="0"/>
              </a:rPr>
              <a:t>COP-23, Bonn</a:t>
            </a:r>
          </a:p>
        </p:txBody>
      </p:sp>
    </p:spTree>
    <p:extLst>
      <p:ext uri="{BB962C8B-B14F-4D97-AF65-F5344CB8AC3E}">
        <p14:creationId xmlns:p14="http://schemas.microsoft.com/office/powerpoint/2010/main" val="12217070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630843"/>
            <a:ext cx="8640960" cy="2539157"/>
          </a:xfrm>
          <a:prstGeom prst="rect">
            <a:avLst/>
          </a:prstGeom>
        </p:spPr>
        <p:txBody>
          <a:bodyPr wrap="square">
            <a:spAutoFit/>
          </a:bodyPr>
          <a:lstStyle/>
          <a:p>
            <a:pPr marL="342900" indent="-342900">
              <a:spcAft>
                <a:spcPts val="1200"/>
              </a:spcAft>
              <a:buFont typeface="Arial" panose="020B0604020202020204" pitchFamily="34" charset="0"/>
              <a:buChar char="•"/>
            </a:pPr>
            <a:r>
              <a:rPr lang="en-US" dirty="0" smtClean="0">
                <a:solidFill>
                  <a:srgbClr val="005FAA"/>
                </a:solidFill>
                <a:latin typeface="Arial Narrow" panose="020B0606020202030204" pitchFamily="34" charset="0"/>
              </a:rPr>
              <a:t>UNFCCC IPC (Sep 2016) endorsed GEO to have independent eligibility to apply for side events and exhibits at future UNFCCC sessions</a:t>
            </a:r>
          </a:p>
          <a:p>
            <a:pPr marL="342900" indent="-342900">
              <a:spcAft>
                <a:spcPts val="600"/>
              </a:spcAft>
              <a:buFont typeface="Arial" panose="020B0604020202020204" pitchFamily="34" charset="0"/>
              <a:buChar char="•"/>
            </a:pPr>
            <a:r>
              <a:rPr lang="en-US" dirty="0" smtClean="0">
                <a:solidFill>
                  <a:srgbClr val="005FAA"/>
                </a:solidFill>
                <a:latin typeface="Arial Narrow" panose="020B0606020202030204" pitchFamily="34" charset="0"/>
              </a:rPr>
              <a:t>ExCom Action 39.9: Secretariat to work with key partners (e.g. UNFCCC, IPCC, CEOS, GCOS, ICOS, etc.) to design a Side-Event at COP-23</a:t>
            </a:r>
          </a:p>
          <a:p>
            <a:pPr marL="342900" indent="-342900">
              <a:buFont typeface="Arial" panose="020B0604020202020204" pitchFamily="34" charset="0"/>
              <a:buChar char="•"/>
            </a:pPr>
            <a:r>
              <a:rPr lang="en-US" dirty="0">
                <a:solidFill>
                  <a:srgbClr val="005FAA"/>
                </a:solidFill>
                <a:latin typeface="Arial Narrow" panose="020B0606020202030204" pitchFamily="34" charset="0"/>
              </a:rPr>
              <a:t>Content to be defined with partners </a:t>
            </a:r>
            <a:r>
              <a:rPr lang="en-US" dirty="0">
                <a:solidFill>
                  <a:srgbClr val="005FAA"/>
                </a:solidFill>
                <a:latin typeface="Arial Narrow" panose="020B0606020202030204" pitchFamily="34" charset="0"/>
                <a:sym typeface="Wingdings" panose="05000000000000000000" pitchFamily="2" charset="2"/>
              </a:rPr>
              <a:t> Task Force</a:t>
            </a:r>
            <a:endParaRPr lang="en-US" dirty="0">
              <a:solidFill>
                <a:srgbClr val="005FAA"/>
              </a:solidFill>
              <a:latin typeface="Arial Narrow" panose="020B0606020202030204" pitchFamily="34" charset="0"/>
            </a:endParaRPr>
          </a:p>
          <a:p>
            <a:endParaRPr lang="en-US" dirty="0"/>
          </a:p>
        </p:txBody>
      </p:sp>
      <p:sp>
        <p:nvSpPr>
          <p:cNvPr id="3" name="CasellaDiTesto 3"/>
          <p:cNvSpPr txBox="1"/>
          <p:nvPr/>
        </p:nvSpPr>
        <p:spPr>
          <a:xfrm>
            <a:off x="395536" y="745540"/>
            <a:ext cx="8568952" cy="523220"/>
          </a:xfrm>
          <a:prstGeom prst="rect">
            <a:avLst/>
          </a:prstGeom>
          <a:noFill/>
        </p:spPr>
        <p:txBody>
          <a:bodyPr wrap="square" rtlCol="0">
            <a:spAutoFit/>
          </a:bodyPr>
          <a:lstStyle/>
          <a:p>
            <a:pPr algn="ctr"/>
            <a:r>
              <a:rPr lang="en-US" sz="2800" b="1" kern="0" dirty="0" smtClean="0">
                <a:solidFill>
                  <a:srgbClr val="005FAA"/>
                </a:solidFill>
                <a:latin typeface="Arial"/>
                <a:cs typeface="ＭＳ Ｐゴシック" charset="0"/>
              </a:rPr>
              <a:t>COP-23 Side Event</a:t>
            </a:r>
            <a:endParaRPr lang="en-US" sz="2800" b="1" kern="0" dirty="0">
              <a:solidFill>
                <a:srgbClr val="005FAA"/>
              </a:solidFill>
              <a:latin typeface="Arial"/>
              <a:ea typeface="MS PGothic" pitchFamily="34" charset="-128"/>
              <a:cs typeface="ＭＳ Ｐゴシック" charset="0"/>
            </a:endParaRPr>
          </a:p>
        </p:txBody>
      </p:sp>
      <p:pic>
        <p:nvPicPr>
          <p:cNvPr id="1026" name="Picture 2" descr="Image result for cop 23 fij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2240" y="3717032"/>
            <a:ext cx="2230941" cy="25455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4005064"/>
            <a:ext cx="6398140" cy="2231380"/>
          </a:xfrm>
          <a:prstGeom prst="rect">
            <a:avLst/>
          </a:prstGeom>
        </p:spPr>
        <p:txBody>
          <a:bodyPr wrap="square">
            <a:spAutoFit/>
          </a:bodyPr>
          <a:lstStyle/>
          <a:p>
            <a:pPr marL="342900" indent="-342900">
              <a:spcAft>
                <a:spcPts val="600"/>
              </a:spcAft>
              <a:buFont typeface="Arial" panose="020B0604020202020204" pitchFamily="34" charset="0"/>
              <a:buChar char="•"/>
            </a:pPr>
            <a:r>
              <a:rPr lang="en-US" dirty="0">
                <a:solidFill>
                  <a:srgbClr val="005FAA"/>
                </a:solidFill>
                <a:latin typeface="Arial Narrow" panose="020B0606020202030204" pitchFamily="34" charset="0"/>
              </a:rPr>
              <a:t>Possible topics include:</a:t>
            </a:r>
          </a:p>
          <a:p>
            <a:pPr marL="800100" lvl="1" indent="-342900">
              <a:spcAft>
                <a:spcPts val="600"/>
              </a:spcAft>
              <a:buFont typeface="Courier New" panose="02070309020205020404" pitchFamily="49" charset="0"/>
              <a:buChar char="o"/>
            </a:pPr>
            <a:r>
              <a:rPr lang="en-US" sz="2000" dirty="0">
                <a:solidFill>
                  <a:srgbClr val="005FAA"/>
                </a:solidFill>
                <a:latin typeface="+mn-lt"/>
              </a:rPr>
              <a:t>Carbon and GHG observations to support the implementation of the Paris Agreement</a:t>
            </a:r>
          </a:p>
          <a:p>
            <a:pPr marL="800100" lvl="1" indent="-342900">
              <a:spcAft>
                <a:spcPts val="600"/>
              </a:spcAft>
              <a:buFont typeface="Courier New" panose="02070309020205020404" pitchFamily="49" charset="0"/>
              <a:buChar char="o"/>
            </a:pPr>
            <a:r>
              <a:rPr lang="en-US" sz="2000" dirty="0" smtClean="0">
                <a:solidFill>
                  <a:srgbClr val="005FAA"/>
                </a:solidFill>
                <a:latin typeface="+mn-lt"/>
              </a:rPr>
              <a:t>Help for countries </a:t>
            </a:r>
            <a:r>
              <a:rPr lang="en-US" sz="2000" dirty="0">
                <a:solidFill>
                  <a:srgbClr val="005FAA"/>
                </a:solidFill>
                <a:latin typeface="+mn-lt"/>
              </a:rPr>
              <a:t>in their national reporting</a:t>
            </a:r>
          </a:p>
          <a:p>
            <a:pPr marL="800100" lvl="1" indent="-342900">
              <a:spcAft>
                <a:spcPts val="600"/>
              </a:spcAft>
              <a:buFont typeface="Courier New" panose="02070309020205020404" pitchFamily="49" charset="0"/>
              <a:buChar char="o"/>
            </a:pPr>
            <a:r>
              <a:rPr lang="en-US" sz="2000" dirty="0">
                <a:solidFill>
                  <a:srgbClr val="005FAA"/>
                </a:solidFill>
                <a:latin typeface="+mn-lt"/>
              </a:rPr>
              <a:t>Role of (satellite) observations in the Refinement of the </a:t>
            </a:r>
            <a:r>
              <a:rPr lang="en-US" sz="2000" dirty="0" smtClean="0">
                <a:solidFill>
                  <a:srgbClr val="005FAA"/>
                </a:solidFill>
                <a:latin typeface="+mn-lt"/>
              </a:rPr>
              <a:t>IPCC Guidelines</a:t>
            </a:r>
            <a:endParaRPr lang="en-US" sz="2000" dirty="0">
              <a:solidFill>
                <a:srgbClr val="005FAA"/>
              </a:solidFill>
              <a:latin typeface="+mn-lt"/>
            </a:endParaRPr>
          </a:p>
        </p:txBody>
      </p:sp>
    </p:spTree>
    <p:extLst>
      <p:ext uri="{BB962C8B-B14F-4D97-AF65-F5344CB8AC3E}">
        <p14:creationId xmlns:p14="http://schemas.microsoft.com/office/powerpoint/2010/main" val="18351407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marL="0" indent="0">
              <a:buNone/>
            </a:pPr>
            <a:r>
              <a:rPr lang="en-US" b="0" dirty="0" smtClean="0">
                <a:latin typeface="Arial" charset="0"/>
                <a:ea typeface="MS PGothic" pitchFamily="34" charset="-128"/>
              </a:rPr>
              <a:t>GEO’s </a:t>
            </a:r>
            <a:r>
              <a:rPr lang="en-US" b="0" dirty="0">
                <a:latin typeface="Arial" charset="0"/>
                <a:ea typeface="MS PGothic" pitchFamily="34" charset="-128"/>
              </a:rPr>
              <a:t>Data Access for Risk Management (GEO DARMA) is building a synergy Framework for the Integration of Earth Observation Technologies into Disaster Risk Reduction.</a:t>
            </a:r>
          </a:p>
          <a:p>
            <a:endParaRPr lang="en-US" dirty="0"/>
          </a:p>
        </p:txBody>
      </p:sp>
      <p:sp>
        <p:nvSpPr>
          <p:cNvPr id="4" name="Title 3"/>
          <p:cNvSpPr>
            <a:spLocks noGrp="1"/>
          </p:cNvSpPr>
          <p:nvPr>
            <p:ph type="title"/>
          </p:nvPr>
        </p:nvSpPr>
        <p:spPr/>
        <p:txBody>
          <a:bodyPr/>
          <a:lstStyle/>
          <a:p>
            <a:r>
              <a:rPr lang="en-US" dirty="0">
                <a:latin typeface="Arial" charset="0"/>
                <a:ea typeface="MS PGothic" pitchFamily="34" charset="-128"/>
              </a:rPr>
              <a:t>The Sendai Framework </a:t>
            </a:r>
            <a:endParaRPr lang="en-US"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323528" y="1916832"/>
            <a:ext cx="3975115" cy="2304256"/>
          </a:xfrm>
        </p:spPr>
      </p:pic>
    </p:spTree>
    <p:extLst>
      <p:ext uri="{BB962C8B-B14F-4D97-AF65-F5344CB8AC3E}">
        <p14:creationId xmlns:p14="http://schemas.microsoft.com/office/powerpoint/2010/main" val="2096727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marL="0" indent="0">
              <a:buNone/>
            </a:pPr>
            <a:r>
              <a:rPr lang="en-GB" b="0" dirty="0">
                <a:latin typeface="Arial" charset="0"/>
                <a:ea typeface="MS PGothic" pitchFamily="34" charset="-128"/>
              </a:rPr>
              <a:t>The UN Convention on Biological Diversity (CBD) Aichi Targets can be measured by countries with support from the GEO Biodiversity Observation Network (GEO BON) Initiative for biodiversity observations.</a:t>
            </a:r>
            <a:endParaRPr lang="en-US" b="0" dirty="0">
              <a:latin typeface="Arial" charset="0"/>
              <a:ea typeface="MS PGothic" pitchFamily="34" charset="-128"/>
            </a:endParaRPr>
          </a:p>
          <a:p>
            <a:endParaRPr lang="en-US" dirty="0"/>
          </a:p>
        </p:txBody>
      </p:sp>
      <p:sp>
        <p:nvSpPr>
          <p:cNvPr id="4" name="Title 3"/>
          <p:cNvSpPr>
            <a:spLocks noGrp="1"/>
          </p:cNvSpPr>
          <p:nvPr>
            <p:ph type="title"/>
          </p:nvPr>
        </p:nvSpPr>
        <p:spPr/>
        <p:txBody>
          <a:bodyPr/>
          <a:lstStyle/>
          <a:p>
            <a:r>
              <a:rPr lang="en-GB" dirty="0" smtClean="0">
                <a:latin typeface="Arial" charset="0"/>
                <a:ea typeface="MS PGothic" pitchFamily="34" charset="-128"/>
              </a:rPr>
              <a:t>UN </a:t>
            </a:r>
            <a:r>
              <a:rPr lang="en-GB" dirty="0">
                <a:latin typeface="Arial" charset="0"/>
                <a:ea typeface="MS PGothic" pitchFamily="34" charset="-128"/>
              </a:rPr>
              <a:t>Convention on Biological Diversity</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1763688" y="1988840"/>
            <a:ext cx="1822401" cy="278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159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Societal Benefit Areas</a:t>
            </a:r>
            <a:endParaRPr lang="en-US" dirty="0"/>
          </a:p>
        </p:txBody>
      </p:sp>
      <p:pic>
        <p:nvPicPr>
          <p:cNvPr id="5" name="Picture 2"/>
          <p:cNvPicPr>
            <a:picLocks noGrp="1" noChangeAspect="1" noChangeArrowheads="1"/>
          </p:cNvPicPr>
          <p:nvPr>
            <p:ph sz="half" idx="1"/>
          </p:nvPr>
        </p:nvPicPr>
        <p:blipFill rotWithShape="1">
          <a:blip r:embed="rId2" cstate="email">
            <a:extLst>
              <a:ext uri="{28A0092B-C50C-407E-A947-70E740481C1C}">
                <a14:useLocalDpi xmlns:a14="http://schemas.microsoft.com/office/drawing/2010/main"/>
              </a:ext>
            </a:extLst>
          </a:blip>
          <a:srcRect/>
          <a:stretch/>
        </p:blipFill>
        <p:spPr bwMode="auto">
          <a:xfrm>
            <a:off x="1259632" y="1556792"/>
            <a:ext cx="6773704" cy="5053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858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GEO Flagships</a:t>
            </a:r>
            <a:endParaRPr lang="en-US" dirty="0"/>
          </a:p>
        </p:txBody>
      </p:sp>
      <p:sp>
        <p:nvSpPr>
          <p:cNvPr id="5" name="Content Placeholder 4"/>
          <p:cNvSpPr>
            <a:spLocks noGrp="1"/>
          </p:cNvSpPr>
          <p:nvPr>
            <p:ph idx="1"/>
          </p:nvPr>
        </p:nvSpPr>
        <p:spPr>
          <a:xfrm>
            <a:off x="395536" y="1484784"/>
            <a:ext cx="4248472" cy="4968552"/>
          </a:xfrm>
        </p:spPr>
        <p:txBody>
          <a:bodyPr/>
          <a:lstStyle/>
          <a:p>
            <a:r>
              <a:rPr lang="en-GB" b="0" dirty="0"/>
              <a:t>GEO Biodiversity Observation </a:t>
            </a:r>
            <a:r>
              <a:rPr lang="en-GB" b="0" dirty="0" smtClean="0"/>
              <a:t>Network (GEO BON)</a:t>
            </a:r>
            <a:endParaRPr lang="en-GB" b="0" dirty="0"/>
          </a:p>
          <a:p>
            <a:r>
              <a:rPr lang="en-GB" b="0" dirty="0"/>
              <a:t>GEO Global Agriculture Monitoring (GEOGLAM)</a:t>
            </a:r>
          </a:p>
          <a:p>
            <a:r>
              <a:rPr lang="en-GB" b="0" dirty="0"/>
              <a:t>The Global Forest Observations Initiative (GFOI)</a:t>
            </a:r>
          </a:p>
          <a:p>
            <a:r>
              <a:rPr lang="en-GB" b="0" dirty="0"/>
              <a:t>Global Observation System for Mercury (GOS4M)</a:t>
            </a:r>
            <a:endParaRPr lang="en-US" b="0" dirty="0"/>
          </a:p>
          <a:p>
            <a:endParaRPr lang="en-US" dirty="0"/>
          </a:p>
        </p:txBody>
      </p:sp>
      <p:pic>
        <p:nvPicPr>
          <p:cNvPr id="8" name="Content Placeholder 7"/>
          <p:cNvPicPr>
            <a:picLocks noGrp="1" noChangeAspect="1"/>
          </p:cNvPicPr>
          <p:nvPr>
            <p:ph sz="half" idx="4294967295"/>
          </p:nvPr>
        </p:nvPicPr>
        <p:blipFill>
          <a:blip r:embed="rId2">
            <a:extLst>
              <a:ext uri="{28A0092B-C50C-407E-A947-70E740481C1C}">
                <a14:useLocalDpi xmlns:a14="http://schemas.microsoft.com/office/drawing/2010/main"/>
              </a:ext>
            </a:extLst>
          </a:blip>
          <a:stretch>
            <a:fillRect/>
          </a:stretch>
        </p:blipFill>
        <p:spPr>
          <a:xfrm>
            <a:off x="5724128" y="1196752"/>
            <a:ext cx="2857500" cy="1619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2894" y="2893112"/>
            <a:ext cx="2667000" cy="7334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61806" y="3626537"/>
            <a:ext cx="2857500" cy="1600200"/>
          </a:xfrm>
          <a:prstGeom prst="rect">
            <a:avLst/>
          </a:prstGeom>
        </p:spPr>
      </p:pic>
      <p:sp>
        <p:nvSpPr>
          <p:cNvPr id="2" name="テキスト ボックス 1"/>
          <p:cNvSpPr txBox="1"/>
          <p:nvPr/>
        </p:nvSpPr>
        <p:spPr>
          <a:xfrm>
            <a:off x="6156176" y="5085184"/>
            <a:ext cx="2222659" cy="769441"/>
          </a:xfrm>
          <a:prstGeom prst="rect">
            <a:avLst/>
          </a:prstGeom>
          <a:noFill/>
        </p:spPr>
        <p:txBody>
          <a:bodyPr wrap="none" rtlCol="0">
            <a:spAutoFit/>
          </a:bodyPr>
          <a:lstStyle/>
          <a:p>
            <a:r>
              <a:rPr lang="en-GB" altLang="ja-JP" sz="4400" b="1" dirty="0">
                <a:solidFill>
                  <a:srgbClr val="005FAA"/>
                </a:solidFill>
                <a:latin typeface="+mn-lt"/>
                <a:ea typeface="+mj-ea"/>
                <a:cs typeface="+mj-cs"/>
              </a:rPr>
              <a:t>GOS4M</a:t>
            </a:r>
            <a:endParaRPr lang="ja-JP" altLang="en-US" sz="4400" b="1" dirty="0">
              <a:solidFill>
                <a:srgbClr val="005FAA"/>
              </a:solidFill>
              <a:latin typeface="+mn-lt"/>
              <a:ea typeface="+mj-ea"/>
              <a:cs typeface="+mj-cs"/>
            </a:endParaRPr>
          </a:p>
        </p:txBody>
      </p:sp>
    </p:spTree>
    <p:extLst>
      <p:ext uri="{BB962C8B-B14F-4D97-AF65-F5344CB8AC3E}">
        <p14:creationId xmlns:p14="http://schemas.microsoft.com/office/powerpoint/2010/main" val="3007199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GB" b="0" dirty="0" err="1" smtClean="0"/>
              <a:t>AfriGEOSS</a:t>
            </a:r>
            <a:endParaRPr lang="en-GB" b="0" dirty="0" smtClean="0"/>
          </a:p>
          <a:p>
            <a:pPr marL="0" indent="0">
              <a:buNone/>
            </a:pPr>
            <a:endParaRPr lang="en-GB" b="0" dirty="0"/>
          </a:p>
          <a:p>
            <a:pPr marL="0" indent="0">
              <a:buNone/>
            </a:pPr>
            <a:r>
              <a:rPr lang="en-GB" b="0" dirty="0" err="1" smtClean="0"/>
              <a:t>AmeriGEOSS</a:t>
            </a:r>
            <a:endParaRPr lang="en-GB" b="0" dirty="0" smtClean="0"/>
          </a:p>
          <a:p>
            <a:pPr marL="0" indent="0">
              <a:buNone/>
            </a:pPr>
            <a:endParaRPr lang="en-GB" b="0" dirty="0"/>
          </a:p>
          <a:p>
            <a:pPr marL="0" indent="0">
              <a:buNone/>
            </a:pPr>
            <a:r>
              <a:rPr lang="en-GB" b="0" dirty="0" smtClean="0"/>
              <a:t>Asia </a:t>
            </a:r>
            <a:r>
              <a:rPr lang="en-GB" b="0" dirty="0"/>
              <a:t>Oceania GEOSS </a:t>
            </a:r>
            <a:endParaRPr lang="en-GB" b="0" dirty="0" smtClean="0"/>
          </a:p>
          <a:p>
            <a:pPr marL="0" indent="0">
              <a:buNone/>
            </a:pPr>
            <a:r>
              <a:rPr lang="en-GB" b="0" dirty="0" smtClean="0"/>
              <a:t>(</a:t>
            </a:r>
            <a:r>
              <a:rPr lang="en-GB" b="0" dirty="0"/>
              <a:t>AO-GEOSS)</a:t>
            </a:r>
            <a:endParaRPr lang="en-US" b="0" dirty="0"/>
          </a:p>
          <a:p>
            <a:endParaRPr lang="en-US" dirty="0"/>
          </a:p>
        </p:txBody>
      </p:sp>
      <p:sp>
        <p:nvSpPr>
          <p:cNvPr id="4" name="Title 3"/>
          <p:cNvSpPr>
            <a:spLocks noGrp="1"/>
          </p:cNvSpPr>
          <p:nvPr>
            <p:ph type="title"/>
          </p:nvPr>
        </p:nvSpPr>
        <p:spPr/>
        <p:txBody>
          <a:bodyPr/>
          <a:lstStyle/>
          <a:p>
            <a:r>
              <a:rPr lang="en-GB" dirty="0"/>
              <a:t>GEO Regional Initiatives</a:t>
            </a:r>
            <a:endParaRPr lang="en-US" dirty="0"/>
          </a:p>
        </p:txBody>
      </p:sp>
      <p:pic>
        <p:nvPicPr>
          <p:cNvPr id="5" name="Content Placeholder 4"/>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6254484" y="1595689"/>
            <a:ext cx="2251655" cy="118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216" y="2780928"/>
            <a:ext cx="1728192" cy="1653400"/>
          </a:xfrm>
          <a:prstGeom prst="rect">
            <a:avLst/>
          </a:prstGeom>
        </p:spPr>
      </p:pic>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0241" y="4516820"/>
            <a:ext cx="2580142" cy="104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32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GEO partnership 104 Members </a:t>
            </a:r>
            <a:endParaRPr lang="en-US" dirty="0"/>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395288" y="1485930"/>
            <a:ext cx="8569325" cy="496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052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0138"/>
            <a:ext cx="8352928" cy="718592"/>
          </a:xfrm>
        </p:spPr>
        <p:txBody>
          <a:bodyPr/>
          <a:lstStyle/>
          <a:p>
            <a:r>
              <a:rPr lang="en-GB" dirty="0"/>
              <a:t>GEO Initiatives</a:t>
            </a:r>
            <a:endParaRPr lang="en-US" dirty="0"/>
          </a:p>
        </p:txBody>
      </p:sp>
      <p:sp>
        <p:nvSpPr>
          <p:cNvPr id="6" name="Content Placeholder 5"/>
          <p:cNvSpPr>
            <a:spLocks noGrp="1"/>
          </p:cNvSpPr>
          <p:nvPr>
            <p:ph idx="1"/>
          </p:nvPr>
        </p:nvSpPr>
        <p:spPr>
          <a:xfrm>
            <a:off x="395536" y="908720"/>
            <a:ext cx="8568952" cy="5544616"/>
          </a:xfrm>
        </p:spPr>
        <p:txBody>
          <a:bodyPr/>
          <a:lstStyle/>
          <a:p>
            <a:r>
              <a:rPr lang="en-GB" b="0" dirty="0"/>
              <a:t>Data Access for Risk Management (GEO-DARMA)</a:t>
            </a:r>
          </a:p>
          <a:p>
            <a:r>
              <a:rPr lang="en-GB" b="0" dirty="0"/>
              <a:t>The GEO Carbon and GHG Initiative (GEO-C)</a:t>
            </a:r>
          </a:p>
          <a:p>
            <a:r>
              <a:rPr lang="en-GB" b="0" dirty="0"/>
              <a:t>GEO Cold Regions Initiative (GEO CRI)</a:t>
            </a:r>
          </a:p>
          <a:p>
            <a:r>
              <a:rPr lang="en-GB" b="0" dirty="0"/>
              <a:t>The Global Ecosystem Initiative (GEO ECO)</a:t>
            </a:r>
          </a:p>
          <a:p>
            <a:r>
              <a:rPr lang="en-GB" b="0" dirty="0"/>
              <a:t>Global Network for Observations and information on Mountain Environments (GEO-GNOME)</a:t>
            </a:r>
          </a:p>
          <a:p>
            <a:r>
              <a:rPr lang="en-GB" b="0" dirty="0"/>
              <a:t>GEO Global Water Sustainability (GEOGLOWS)</a:t>
            </a:r>
          </a:p>
          <a:p>
            <a:r>
              <a:rPr lang="en-GB" b="0" dirty="0" err="1"/>
              <a:t>Geohazard</a:t>
            </a:r>
            <a:r>
              <a:rPr lang="en-GB" b="0" dirty="0"/>
              <a:t> Supersites and Natural Laboratories (GSNL)</a:t>
            </a:r>
          </a:p>
          <a:p>
            <a:r>
              <a:rPr lang="en-GB" b="0" dirty="0"/>
              <a:t>GEO Human Planet Initiative (GEO HPI)</a:t>
            </a:r>
          </a:p>
          <a:p>
            <a:r>
              <a:rPr lang="en-GB" b="0" dirty="0"/>
              <a:t>GEO Vision for renewable </a:t>
            </a:r>
            <a:r>
              <a:rPr lang="en-GB" b="0" dirty="0" err="1"/>
              <a:t>ENERgies</a:t>
            </a:r>
            <a:r>
              <a:rPr lang="en-GB" b="0" dirty="0"/>
              <a:t> </a:t>
            </a:r>
            <a:r>
              <a:rPr lang="en-GB" b="0"/>
              <a:t>(</a:t>
            </a:r>
            <a:r>
              <a:rPr lang="en-GB" b="0" smtClean="0"/>
              <a:t>GEO-VENER</a:t>
            </a:r>
            <a:r>
              <a:rPr lang="en-GB" b="0" dirty="0"/>
              <a:t>)</a:t>
            </a:r>
          </a:p>
          <a:p>
            <a:r>
              <a:rPr lang="en-GB" b="0" dirty="0"/>
              <a:t>GEO-Wetlands</a:t>
            </a:r>
          </a:p>
          <a:p>
            <a:endParaRPr lang="en-US" dirty="0"/>
          </a:p>
        </p:txBody>
      </p:sp>
    </p:spTree>
    <p:extLst>
      <p:ext uri="{BB962C8B-B14F-4D97-AF65-F5344CB8AC3E}">
        <p14:creationId xmlns:p14="http://schemas.microsoft.com/office/powerpoint/2010/main" val="15185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052736"/>
            <a:ext cx="8352928" cy="718592"/>
          </a:xfrm>
        </p:spPr>
        <p:txBody>
          <a:bodyPr/>
          <a:lstStyle/>
          <a:p>
            <a:r>
              <a:rPr lang="en-GB" dirty="0"/>
              <a:t>GEO </a:t>
            </a:r>
            <a:r>
              <a:rPr lang="en-GB" dirty="0" smtClean="0"/>
              <a:t>Initiatives cont.</a:t>
            </a:r>
            <a:endParaRPr lang="en-US" dirty="0"/>
          </a:p>
        </p:txBody>
      </p:sp>
      <p:sp>
        <p:nvSpPr>
          <p:cNvPr id="6" name="Content Placeholder 5"/>
          <p:cNvSpPr>
            <a:spLocks noGrp="1"/>
          </p:cNvSpPr>
          <p:nvPr>
            <p:ph idx="1"/>
          </p:nvPr>
        </p:nvSpPr>
        <p:spPr>
          <a:xfrm>
            <a:off x="395536" y="1988840"/>
            <a:ext cx="8568952" cy="4464496"/>
          </a:xfrm>
        </p:spPr>
        <p:txBody>
          <a:bodyPr/>
          <a:lstStyle/>
          <a:p>
            <a:r>
              <a:rPr lang="en-GB" b="0" dirty="0" smtClean="0"/>
              <a:t>GEOSS-EVOLVE</a:t>
            </a:r>
          </a:p>
          <a:p>
            <a:r>
              <a:rPr lang="en-GB" b="0" dirty="0" smtClean="0"/>
              <a:t>Global </a:t>
            </a:r>
            <a:r>
              <a:rPr lang="en-GB" b="0" dirty="0"/>
              <a:t>Drought Information System (GDIS)</a:t>
            </a:r>
          </a:p>
          <a:p>
            <a:r>
              <a:rPr lang="en-GB" b="0" dirty="0"/>
              <a:t>GEO Global Urban Observation and Information</a:t>
            </a:r>
          </a:p>
          <a:p>
            <a:r>
              <a:rPr lang="en-GB" b="0" dirty="0"/>
              <a:t>Global Wildfire Information System (GWIS)</a:t>
            </a:r>
          </a:p>
          <a:p>
            <a:r>
              <a:rPr lang="en-GB" b="0" dirty="0"/>
              <a:t>Oceans and Society – Blue Planet</a:t>
            </a:r>
          </a:p>
          <a:p>
            <a:r>
              <a:rPr lang="en-GB" b="0" dirty="0"/>
              <a:t>Earth observations in Service of the 2030 Agenda for Sustainable Development</a:t>
            </a:r>
          </a:p>
          <a:p>
            <a:endParaRPr lang="en-US" dirty="0"/>
          </a:p>
        </p:txBody>
      </p:sp>
    </p:spTree>
    <p:extLst>
      <p:ext uri="{BB962C8B-B14F-4D97-AF65-F5344CB8AC3E}">
        <p14:creationId xmlns:p14="http://schemas.microsoft.com/office/powerpoint/2010/main" val="2391788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827584" y="980728"/>
            <a:ext cx="7181850" cy="454025"/>
          </a:xfrm>
        </p:spPr>
        <p:txBody>
          <a:bodyPr>
            <a:normAutofit fontScale="90000"/>
          </a:bodyPr>
          <a:lstStyle/>
          <a:p>
            <a:pPr algn="ctr" eaLnBrk="1" hangingPunct="1"/>
            <a:r>
              <a:rPr lang="fr-CH" altLang="en-US" sz="3200" dirty="0" smtClean="0">
                <a:solidFill>
                  <a:srgbClr val="0070C0"/>
                </a:solidFill>
                <a:latin typeface="Arial Narrow"/>
                <a:cs typeface="Arial Narrow"/>
              </a:rPr>
              <a:t>GEO </a:t>
            </a:r>
            <a:r>
              <a:rPr lang="fr-CH" altLang="en-US" sz="3200" dirty="0" err="1" smtClean="0">
                <a:solidFill>
                  <a:srgbClr val="0070C0"/>
                </a:solidFill>
                <a:latin typeface="Arial Narrow"/>
                <a:cs typeface="Arial Narrow"/>
              </a:rPr>
              <a:t>Foundational</a:t>
            </a:r>
            <a:r>
              <a:rPr lang="fr-CH" altLang="en-US" sz="3200" dirty="0" smtClean="0">
                <a:solidFill>
                  <a:srgbClr val="0070C0"/>
                </a:solidFill>
                <a:latin typeface="Arial Narrow"/>
                <a:cs typeface="Arial Narrow"/>
              </a:rPr>
              <a:t> </a:t>
            </a:r>
            <a:r>
              <a:rPr lang="fr-CH" altLang="en-US" sz="3200" dirty="0" err="1" smtClean="0">
                <a:solidFill>
                  <a:srgbClr val="0070C0"/>
                </a:solidFill>
                <a:latin typeface="Arial Narrow"/>
                <a:cs typeface="Arial Narrow"/>
              </a:rPr>
              <a:t>Tasks</a:t>
            </a:r>
            <a:endParaRPr lang="en-US" altLang="en-US" sz="3200" dirty="0" smtClean="0">
              <a:solidFill>
                <a:srgbClr val="0070C0"/>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2438025540"/>
              </p:ext>
            </p:extLst>
          </p:nvPr>
        </p:nvGraphicFramePr>
        <p:xfrm>
          <a:off x="1115616" y="1916832"/>
          <a:ext cx="6754608" cy="4042987"/>
        </p:xfrm>
        <a:graphic>
          <a:graphicData uri="http://schemas.openxmlformats.org/drawingml/2006/table">
            <a:tbl>
              <a:tblPr firstRow="1" bandRow="1"/>
              <a:tblGrid>
                <a:gridCol w="6754608"/>
              </a:tblGrid>
              <a:tr h="177296">
                <a:tc>
                  <a:txBody>
                    <a:bodyPr/>
                    <a:lstStyle/>
                    <a:p>
                      <a:pPr marL="0" marR="0" algn="l">
                        <a:spcBef>
                          <a:spcPts val="0"/>
                        </a:spcBef>
                        <a:spcAft>
                          <a:spcPts val="0"/>
                        </a:spcAft>
                      </a:pPr>
                      <a:r>
                        <a:rPr lang="en-US" sz="2000" b="1" dirty="0">
                          <a:solidFill>
                            <a:srgbClr val="0070C0"/>
                          </a:solidFill>
                          <a:effectLst/>
                          <a:latin typeface="Times New Roman"/>
                          <a:ea typeface="Times New Roman"/>
                        </a:rPr>
                        <a:t>GEOSS Development and GCI Operations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Advancing </a:t>
                      </a:r>
                      <a:r>
                        <a:rPr lang="en-US" sz="2000" dirty="0">
                          <a:solidFill>
                            <a:srgbClr val="0070C0"/>
                          </a:solidFill>
                          <a:effectLst/>
                          <a:latin typeface="Times New Roman"/>
                          <a:ea typeface="Times New Roman"/>
                        </a:rPr>
                        <a:t>GEOSS Data Sharing </a:t>
                      </a:r>
                      <a:r>
                        <a:rPr lang="en-US" sz="2000" dirty="0" smtClean="0">
                          <a:solidFill>
                            <a:srgbClr val="0070C0"/>
                          </a:solidFill>
                          <a:effectLst/>
                          <a:latin typeface="Times New Roman"/>
                          <a:ea typeface="Times New Roman"/>
                        </a:rPr>
                        <a:t>Principles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857">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GEOSS Common Infrastructure (GCI) </a:t>
                      </a:r>
                      <a:r>
                        <a:rPr lang="en-US" sz="2000" dirty="0">
                          <a:solidFill>
                            <a:srgbClr val="0070C0"/>
                          </a:solidFill>
                          <a:effectLst/>
                          <a:latin typeface="Times New Roman"/>
                          <a:ea typeface="Times New Roman"/>
                        </a:rPr>
                        <a:t>Operations </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409">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GEOSS In Situ Earth Observation Resources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GEOSS Satellite Earth Observation Resources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70C0"/>
                          </a:solidFill>
                          <a:effectLst/>
                          <a:latin typeface="Times New Roman"/>
                          <a:ea typeface="Times New Roman"/>
                        </a:rPr>
                        <a:t>   </a:t>
                      </a:r>
                      <a:r>
                        <a:rPr lang="en-US" sz="2000" dirty="0" err="1" smtClean="0">
                          <a:solidFill>
                            <a:srgbClr val="0070C0"/>
                          </a:solidFill>
                          <a:effectLst/>
                          <a:latin typeface="Times New Roman"/>
                          <a:ea typeface="Times New Roman"/>
                        </a:rPr>
                        <a:t>GEONETCast</a:t>
                      </a:r>
                      <a:r>
                        <a:rPr lang="en-US" sz="2000" dirty="0" smtClean="0">
                          <a:solidFill>
                            <a:srgbClr val="0070C0"/>
                          </a:solidFill>
                          <a:effectLst/>
                          <a:latin typeface="Times New Roman"/>
                          <a:ea typeface="Times New Roman"/>
                        </a:rPr>
                        <a:t> Development and Operations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User </a:t>
                      </a:r>
                      <a:r>
                        <a:rPr lang="en-US" sz="2000" dirty="0">
                          <a:solidFill>
                            <a:srgbClr val="0070C0"/>
                          </a:solidFill>
                          <a:effectLst/>
                          <a:latin typeface="Times New Roman"/>
                          <a:ea typeface="Times New Roman"/>
                        </a:rPr>
                        <a:t>N</a:t>
                      </a:r>
                      <a:r>
                        <a:rPr lang="en-US" sz="2000" dirty="0" smtClean="0">
                          <a:solidFill>
                            <a:srgbClr val="0070C0"/>
                          </a:solidFill>
                          <a:effectLst/>
                          <a:latin typeface="Times New Roman"/>
                          <a:ea typeface="Times New Roman"/>
                        </a:rPr>
                        <a:t>eeds and Gaps Analysis </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7296">
                <a:tc>
                  <a:txBody>
                    <a:bodyPr/>
                    <a:lstStyle/>
                    <a:p>
                      <a:pPr marL="0" marR="0" algn="l">
                        <a:spcBef>
                          <a:spcPts val="0"/>
                        </a:spcBef>
                        <a:spcAft>
                          <a:spcPts val="0"/>
                        </a:spcAft>
                      </a:pPr>
                      <a:r>
                        <a:rPr lang="en-US" sz="2000" b="1" kern="1200" dirty="0">
                          <a:solidFill>
                            <a:srgbClr val="0070C0"/>
                          </a:solidFill>
                          <a:effectLst/>
                          <a:latin typeface="Times New Roman"/>
                          <a:ea typeface="Times New Roman"/>
                        </a:rPr>
                        <a:t>Community Development</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Capacity </a:t>
                      </a:r>
                      <a:r>
                        <a:rPr lang="en-US" sz="2000" dirty="0">
                          <a:solidFill>
                            <a:srgbClr val="0070C0"/>
                          </a:solidFill>
                          <a:effectLst/>
                          <a:latin typeface="Times New Roman"/>
                          <a:ea typeface="Times New Roman"/>
                        </a:rPr>
                        <a:t>Building coordination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l">
                        <a:spcBef>
                          <a:spcPts val="0"/>
                        </a:spcBef>
                        <a:spcAft>
                          <a:spcPts val="0"/>
                        </a:spcAft>
                      </a:pPr>
                      <a:r>
                        <a:rPr lang="en-US" sz="2000" b="1" kern="1200" dirty="0">
                          <a:solidFill>
                            <a:srgbClr val="0070C0"/>
                          </a:solidFill>
                          <a:effectLst/>
                          <a:latin typeface="Times New Roman"/>
                          <a:ea typeface="Times New Roman"/>
                        </a:rPr>
                        <a:t>Secretariat Operations</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kern="1200" dirty="0" smtClean="0">
                          <a:solidFill>
                            <a:srgbClr val="0070C0"/>
                          </a:solidFill>
                          <a:effectLst/>
                          <a:latin typeface="Times New Roman"/>
                          <a:ea typeface="Times New Roman"/>
                        </a:rPr>
                        <a:t>   Management </a:t>
                      </a:r>
                      <a:r>
                        <a:rPr lang="en-US" sz="2000" kern="1200" dirty="0">
                          <a:solidFill>
                            <a:srgbClr val="0070C0"/>
                          </a:solidFill>
                          <a:effectLst/>
                          <a:latin typeface="Times New Roman"/>
                          <a:ea typeface="Times New Roman"/>
                        </a:rPr>
                        <a:t>and Support</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kern="1200" dirty="0" smtClean="0">
                          <a:solidFill>
                            <a:srgbClr val="0070C0"/>
                          </a:solidFill>
                          <a:effectLst/>
                          <a:latin typeface="Times New Roman"/>
                          <a:ea typeface="Times New Roman"/>
                        </a:rPr>
                        <a:t>   Communication </a:t>
                      </a:r>
                      <a:r>
                        <a:rPr lang="en-US" sz="2000" kern="1200" dirty="0">
                          <a:solidFill>
                            <a:srgbClr val="0070C0"/>
                          </a:solidFill>
                          <a:effectLst/>
                          <a:latin typeface="Times New Roman"/>
                          <a:ea typeface="Times New Roman"/>
                        </a:rPr>
                        <a:t>and Engagement</a:t>
                      </a:r>
                      <a:endParaRPr lang="en-US" sz="2000" dirty="0">
                        <a:solidFill>
                          <a:srgbClr val="0070C0"/>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2000" dirty="0" smtClean="0">
                          <a:solidFill>
                            <a:srgbClr val="0070C0"/>
                          </a:solidFill>
                          <a:effectLst/>
                          <a:latin typeface="Times New Roman"/>
                          <a:ea typeface="Times New Roman"/>
                        </a:rPr>
                        <a:t>   Monitoring </a:t>
                      </a:r>
                      <a:r>
                        <a:rPr lang="en-US" sz="2000" dirty="0">
                          <a:solidFill>
                            <a:srgbClr val="0070C0"/>
                          </a:solidFill>
                          <a:effectLst/>
                          <a:latin typeface="Times New Roman"/>
                          <a:ea typeface="Times New Roman"/>
                        </a:rPr>
                        <a:t>and Evaluation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464959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94" y="764704"/>
            <a:ext cx="8352928" cy="718592"/>
          </a:xfrm>
        </p:spPr>
        <p:txBody>
          <a:bodyPr/>
          <a:lstStyle/>
          <a:p>
            <a:r>
              <a:rPr lang="en-GB" dirty="0"/>
              <a:t>GEO XIII Plenary: Commercial Sector Panel, </a:t>
            </a:r>
            <a:br>
              <a:rPr lang="en-GB" dirty="0"/>
            </a:br>
            <a:r>
              <a:rPr lang="en-GB" dirty="0"/>
              <a:t>SDG support and a new look GEOSS Portal</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6014" y="1628799"/>
            <a:ext cx="3410237" cy="248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33" y="1628800"/>
            <a:ext cx="2062181" cy="248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6251" y="1628800"/>
            <a:ext cx="3603969" cy="2254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22109" y="4200275"/>
            <a:ext cx="2993289" cy="2629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26607" y="4113154"/>
            <a:ext cx="2595502" cy="268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795" y="4117280"/>
            <a:ext cx="3135816" cy="273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003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Visualize,  download data from GEOSS Portal</a:t>
            </a:r>
            <a:endParaRPr lang="en-US" dirty="0"/>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49573" y="1484313"/>
            <a:ext cx="8260754"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362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352928" cy="718592"/>
          </a:xfrm>
        </p:spPr>
        <p:txBody>
          <a:bodyPr/>
          <a:lstStyle/>
          <a:p>
            <a:r>
              <a:rPr lang="en-GB" dirty="0"/>
              <a:t>GEOSS Common Infrastructure (GCI)</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35000" y="1114103"/>
            <a:ext cx="8041456" cy="5743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bwMode="auto">
          <a:xfrm>
            <a:off x="3131840" y="2852936"/>
            <a:ext cx="1080120" cy="144016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495945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GEOSS Common Infrastructure (GCI)</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418" y="1700808"/>
            <a:ext cx="911280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980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GEO Data Providers Workshop</a:t>
            </a:r>
            <a:br>
              <a:rPr lang="fr-CH" dirty="0" smtClean="0"/>
            </a:br>
            <a:r>
              <a:rPr lang="fr-CH" dirty="0" smtClean="0"/>
              <a:t>April 20-21, Florence</a:t>
            </a:r>
            <a:endParaRPr lang="en-US" dirty="0"/>
          </a:p>
        </p:txBody>
      </p:sp>
      <p:sp>
        <p:nvSpPr>
          <p:cNvPr id="3" name="Content Placeholder 2"/>
          <p:cNvSpPr>
            <a:spLocks noGrp="1"/>
          </p:cNvSpPr>
          <p:nvPr>
            <p:ph idx="1"/>
          </p:nvPr>
        </p:nvSpPr>
        <p:spPr/>
        <p:txBody>
          <a:bodyPr/>
          <a:lstStyle/>
          <a:p>
            <a:r>
              <a:rPr lang="fr-CH" dirty="0" smtClean="0"/>
              <a:t>93 </a:t>
            </a:r>
            <a:r>
              <a:rPr lang="fr-CH" dirty="0" err="1" smtClean="0"/>
              <a:t>organizations</a:t>
            </a:r>
            <a:r>
              <a:rPr lang="fr-CH" dirty="0" smtClean="0"/>
              <a:t> </a:t>
            </a:r>
            <a:r>
              <a:rPr lang="fr-CH" dirty="0" err="1" smtClean="0"/>
              <a:t>participated</a:t>
            </a:r>
            <a:endParaRPr lang="fr-CH" dirty="0" smtClean="0"/>
          </a:p>
          <a:p>
            <a:r>
              <a:rPr lang="fr-CH" dirty="0" err="1" smtClean="0"/>
              <a:t>Hosted</a:t>
            </a:r>
            <a:r>
              <a:rPr lang="fr-CH" dirty="0" smtClean="0"/>
              <a:t> by CNR, ESA and GEO Secretariat</a:t>
            </a:r>
          </a:p>
          <a:p>
            <a:r>
              <a:rPr lang="fr-CH" dirty="0" err="1" smtClean="0"/>
              <a:t>Sponsored</a:t>
            </a:r>
            <a:r>
              <a:rPr lang="fr-CH" dirty="0" smtClean="0"/>
              <a:t> by Amazon </a:t>
            </a:r>
            <a:r>
              <a:rPr lang="fr-CH" dirty="0" err="1"/>
              <a:t>w</a:t>
            </a:r>
            <a:r>
              <a:rPr lang="fr-CH" dirty="0" err="1" smtClean="0"/>
              <a:t>ebservices</a:t>
            </a:r>
            <a:r>
              <a:rPr lang="fr-CH" dirty="0" smtClean="0"/>
              <a:t> and </a:t>
            </a:r>
            <a:r>
              <a:rPr lang="fr-CH" dirty="0" err="1" smtClean="0"/>
              <a:t>development</a:t>
            </a:r>
            <a:r>
              <a:rPr lang="fr-CH" dirty="0" smtClean="0"/>
              <a:t> </a:t>
            </a:r>
            <a:r>
              <a:rPr lang="fr-CH" dirty="0" err="1" smtClean="0"/>
              <a:t>seed</a:t>
            </a:r>
            <a:endParaRPr lang="en-US" dirty="0"/>
          </a:p>
        </p:txBody>
      </p:sp>
      <p:pic>
        <p:nvPicPr>
          <p:cNvPr id="1026" name="Picture 2" descr="http://www.earthobservations.org/images/page-graphics/201704_2nd_dpw_participants_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94" y="3212976"/>
            <a:ext cx="9154294" cy="329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988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43608" y="188640"/>
            <a:ext cx="72640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2492896"/>
            <a:ext cx="9144000" cy="4154984"/>
          </a:xfrm>
          <a:prstGeom prst="rect">
            <a:avLst/>
          </a:prstGeom>
        </p:spPr>
        <p:txBody>
          <a:bodyPr wrap="square">
            <a:spAutoFit/>
          </a:bodyPr>
          <a:lstStyle/>
          <a:p>
            <a:r>
              <a:rPr lang="en-US" altLang="en-US" dirty="0">
                <a:solidFill>
                  <a:srgbClr val="005FAA"/>
                </a:solidFill>
                <a:latin typeface="Arial Narrow"/>
                <a:cs typeface="Arial Narrow"/>
              </a:rPr>
              <a:t>New stations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deployed </a:t>
            </a:r>
            <a:r>
              <a:rPr lang="en-US" altLang="en-US" dirty="0">
                <a:solidFill>
                  <a:srgbClr val="005FAA"/>
                </a:solidFill>
                <a:latin typeface="Arial Narrow"/>
                <a:cs typeface="Arial Narrow"/>
              </a:rPr>
              <a:t>throughout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the </a:t>
            </a:r>
            <a:r>
              <a:rPr lang="en-US" altLang="en-US" dirty="0">
                <a:solidFill>
                  <a:srgbClr val="005FAA"/>
                </a:solidFill>
                <a:latin typeface="Arial Narrow"/>
                <a:cs typeface="Arial Narrow"/>
              </a:rPr>
              <a:t>system </a:t>
            </a:r>
          </a:p>
          <a:p>
            <a:r>
              <a:rPr lang="en-US" altLang="en-US" dirty="0" smtClean="0">
                <a:solidFill>
                  <a:srgbClr val="005FAA"/>
                </a:solidFill>
                <a:latin typeface="Arial Narrow"/>
                <a:cs typeface="Arial Narrow"/>
              </a:rPr>
              <a:t>(</a:t>
            </a:r>
            <a:r>
              <a:rPr lang="en-US" altLang="en-US" dirty="0">
                <a:solidFill>
                  <a:srgbClr val="005FAA"/>
                </a:solidFill>
                <a:latin typeface="Arial Narrow"/>
                <a:cs typeface="Arial Narrow"/>
              </a:rPr>
              <a:t>around 20 per month</a:t>
            </a:r>
            <a:r>
              <a:rPr lang="en-US" altLang="en-US" dirty="0" smtClean="0">
                <a:solidFill>
                  <a:srgbClr val="005FAA"/>
                </a:solidFill>
                <a:latin typeface="Arial Narrow"/>
                <a:cs typeface="Arial Narrow"/>
              </a:rPr>
              <a:t>)</a:t>
            </a:r>
          </a:p>
          <a:p>
            <a:endParaRPr lang="en-US" altLang="en-US" dirty="0">
              <a:solidFill>
                <a:srgbClr val="005FAA"/>
              </a:solidFill>
              <a:latin typeface="Arial Narrow"/>
              <a:cs typeface="Arial Narrow"/>
            </a:endParaRPr>
          </a:p>
          <a:p>
            <a:r>
              <a:rPr lang="en-US" altLang="en-US" dirty="0">
                <a:solidFill>
                  <a:srgbClr val="005FAA"/>
                </a:solidFill>
                <a:latin typeface="Arial Narrow"/>
                <a:cs typeface="Arial Narrow"/>
              </a:rPr>
              <a:t>Shared user management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between </a:t>
            </a:r>
            <a:r>
              <a:rPr lang="en-US" altLang="en-US" dirty="0" err="1">
                <a:solidFill>
                  <a:srgbClr val="005FAA"/>
                </a:solidFill>
                <a:latin typeface="Arial Narrow"/>
                <a:cs typeface="Arial Narrow"/>
              </a:rPr>
              <a:t>EUMETCast</a:t>
            </a:r>
            <a:r>
              <a:rPr lang="en-US" altLang="en-US" dirty="0">
                <a:solidFill>
                  <a:srgbClr val="005FAA"/>
                </a:solidFill>
                <a:latin typeface="Arial Narrow"/>
                <a:cs typeface="Arial Narrow"/>
              </a:rPr>
              <a:t>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&amp; </a:t>
            </a:r>
            <a:r>
              <a:rPr lang="en-US" altLang="en-US" dirty="0" err="1">
                <a:solidFill>
                  <a:srgbClr val="005FAA"/>
                </a:solidFill>
                <a:latin typeface="Arial Narrow"/>
                <a:cs typeface="Arial Narrow"/>
              </a:rPr>
              <a:t>CMACast</a:t>
            </a:r>
            <a:r>
              <a:rPr lang="en-US" altLang="en-US" dirty="0">
                <a:solidFill>
                  <a:srgbClr val="005FAA"/>
                </a:solidFill>
                <a:latin typeface="Arial Narrow"/>
                <a:cs typeface="Arial Narrow"/>
              </a:rPr>
              <a:t> </a:t>
            </a:r>
            <a:endParaRPr lang="en-US" altLang="en-US" dirty="0" smtClean="0">
              <a:solidFill>
                <a:srgbClr val="005FAA"/>
              </a:solidFill>
              <a:latin typeface="Arial Narrow"/>
              <a:cs typeface="Arial Narrow"/>
            </a:endParaRPr>
          </a:p>
          <a:p>
            <a:r>
              <a:rPr lang="en-US" altLang="en-US" dirty="0" smtClean="0">
                <a:solidFill>
                  <a:srgbClr val="005FAA"/>
                </a:solidFill>
                <a:latin typeface="Arial Narrow"/>
                <a:cs typeface="Arial Narrow"/>
              </a:rPr>
              <a:t>for </a:t>
            </a:r>
            <a:r>
              <a:rPr lang="en-US" altLang="en-US" dirty="0">
                <a:solidFill>
                  <a:srgbClr val="005FAA"/>
                </a:solidFill>
                <a:latin typeface="Arial Narrow"/>
                <a:cs typeface="Arial Narrow"/>
              </a:rPr>
              <a:t>users of exchanged data</a:t>
            </a:r>
          </a:p>
          <a:p>
            <a:r>
              <a:rPr lang="en-US" altLang="en-US" dirty="0">
                <a:solidFill>
                  <a:srgbClr val="005FAA"/>
                </a:solidFill>
                <a:latin typeface="Arial Narrow"/>
                <a:cs typeface="Arial Narrow"/>
              </a:rPr>
              <a:t>Broadcast bandwidth increased in Europe (DVB-S2 service) to accommodate new satellites &amp; products</a:t>
            </a:r>
          </a:p>
        </p:txBody>
      </p:sp>
    </p:spTree>
    <p:extLst>
      <p:ext uri="{BB962C8B-B14F-4D97-AF65-F5344CB8AC3E}">
        <p14:creationId xmlns:p14="http://schemas.microsoft.com/office/powerpoint/2010/main" val="284959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5535" y="1772816"/>
            <a:ext cx="6175127" cy="4752528"/>
          </a:xfrm>
        </p:spPr>
        <p:txBody>
          <a:bodyPr/>
          <a:lstStyle/>
          <a:p>
            <a:pPr lvl="1"/>
            <a:r>
              <a:rPr lang="de-DE" b="0" dirty="0" smtClean="0">
                <a:solidFill>
                  <a:srgbClr val="005FAA"/>
                </a:solidFill>
              </a:rPr>
              <a:t>Data </a:t>
            </a:r>
            <a:r>
              <a:rPr lang="de-DE" b="0" smtClean="0">
                <a:solidFill>
                  <a:srgbClr val="005FAA"/>
                </a:solidFill>
              </a:rPr>
              <a:t>access</a:t>
            </a:r>
            <a:endParaRPr lang="de-DE" b="0" dirty="0">
              <a:solidFill>
                <a:srgbClr val="005FAA"/>
              </a:solidFill>
            </a:endParaRPr>
          </a:p>
          <a:p>
            <a:pPr lvl="2"/>
            <a:r>
              <a:rPr lang="en-US" b="0" dirty="0">
                <a:solidFill>
                  <a:srgbClr val="005FAA"/>
                </a:solidFill>
              </a:rPr>
              <a:t>Broad, open data policies are needed for global monitoring and </a:t>
            </a:r>
            <a:r>
              <a:rPr lang="en-US" b="0" dirty="0" smtClean="0">
                <a:solidFill>
                  <a:srgbClr val="005FAA"/>
                </a:solidFill>
              </a:rPr>
              <a:t>transparency</a:t>
            </a:r>
          </a:p>
          <a:p>
            <a:pPr marL="384175" lvl="2" indent="0">
              <a:buNone/>
            </a:pPr>
            <a:endParaRPr lang="de-DE" b="0" dirty="0">
              <a:solidFill>
                <a:srgbClr val="005FAA"/>
              </a:solidFill>
            </a:endParaRPr>
          </a:p>
          <a:p>
            <a:pPr lvl="1"/>
            <a:r>
              <a:rPr lang="de-DE" b="0" dirty="0" err="1">
                <a:solidFill>
                  <a:srgbClr val="005FAA"/>
                </a:solidFill>
              </a:rPr>
              <a:t>Interoperability</a:t>
            </a:r>
            <a:endParaRPr lang="de-DE" b="0" dirty="0">
              <a:solidFill>
                <a:srgbClr val="005FAA"/>
              </a:solidFill>
            </a:endParaRPr>
          </a:p>
          <a:p>
            <a:pPr lvl="2"/>
            <a:r>
              <a:rPr lang="de-DE" b="0" dirty="0">
                <a:solidFill>
                  <a:srgbClr val="005FAA"/>
                </a:solidFill>
              </a:rPr>
              <a:t>Data </a:t>
            </a:r>
            <a:r>
              <a:rPr lang="de-DE" b="0" dirty="0" err="1">
                <a:solidFill>
                  <a:srgbClr val="005FAA"/>
                </a:solidFill>
              </a:rPr>
              <a:t>discoverability</a:t>
            </a:r>
            <a:r>
              <a:rPr lang="de-DE" b="0" dirty="0">
                <a:solidFill>
                  <a:srgbClr val="005FAA"/>
                </a:solidFill>
              </a:rPr>
              <a:t> </a:t>
            </a:r>
            <a:r>
              <a:rPr lang="de-DE" b="0" dirty="0" err="1">
                <a:solidFill>
                  <a:srgbClr val="005FAA"/>
                </a:solidFill>
              </a:rPr>
              <a:t>and</a:t>
            </a:r>
            <a:r>
              <a:rPr lang="de-DE" b="0" dirty="0">
                <a:solidFill>
                  <a:srgbClr val="005FAA"/>
                </a:solidFill>
              </a:rPr>
              <a:t> </a:t>
            </a:r>
            <a:r>
              <a:rPr lang="de-DE" b="0" dirty="0" err="1">
                <a:solidFill>
                  <a:srgbClr val="005FAA"/>
                </a:solidFill>
              </a:rPr>
              <a:t>access</a:t>
            </a:r>
            <a:r>
              <a:rPr lang="de-DE" b="0" dirty="0">
                <a:solidFill>
                  <a:srgbClr val="005FAA"/>
                </a:solidFill>
              </a:rPr>
              <a:t> </a:t>
            </a:r>
            <a:r>
              <a:rPr lang="de-DE" b="0" dirty="0" err="1">
                <a:solidFill>
                  <a:srgbClr val="005FAA"/>
                </a:solidFill>
              </a:rPr>
              <a:t>through</a:t>
            </a:r>
            <a:r>
              <a:rPr lang="de-DE" b="0" dirty="0">
                <a:solidFill>
                  <a:srgbClr val="005FAA"/>
                </a:solidFill>
              </a:rPr>
              <a:t> </a:t>
            </a:r>
            <a:r>
              <a:rPr lang="de-DE" b="0" dirty="0" err="1">
                <a:solidFill>
                  <a:srgbClr val="005FAA"/>
                </a:solidFill>
              </a:rPr>
              <a:t>federated</a:t>
            </a:r>
            <a:r>
              <a:rPr lang="de-DE" b="0" dirty="0">
                <a:solidFill>
                  <a:srgbClr val="005FAA"/>
                </a:solidFill>
              </a:rPr>
              <a:t> </a:t>
            </a:r>
            <a:r>
              <a:rPr lang="de-DE" b="0" dirty="0" err="1" smtClean="0">
                <a:solidFill>
                  <a:srgbClr val="005FAA"/>
                </a:solidFill>
              </a:rPr>
              <a:t>systems</a:t>
            </a:r>
            <a:endParaRPr lang="de-DE" b="0" dirty="0" smtClean="0">
              <a:solidFill>
                <a:srgbClr val="005FAA"/>
              </a:solidFill>
            </a:endParaRPr>
          </a:p>
          <a:p>
            <a:pPr marL="384175" lvl="2" indent="0">
              <a:buNone/>
            </a:pPr>
            <a:endParaRPr lang="de-DE" b="0" dirty="0">
              <a:solidFill>
                <a:srgbClr val="005FAA"/>
              </a:solidFill>
            </a:endParaRPr>
          </a:p>
          <a:p>
            <a:pPr lvl="1"/>
            <a:r>
              <a:rPr lang="de-DE" b="0" dirty="0">
                <a:solidFill>
                  <a:srgbClr val="005FAA"/>
                </a:solidFill>
              </a:rPr>
              <a:t>Downstream </a:t>
            </a:r>
            <a:r>
              <a:rPr lang="de-DE" b="0" dirty="0" err="1">
                <a:solidFill>
                  <a:srgbClr val="005FAA"/>
                </a:solidFill>
              </a:rPr>
              <a:t>services</a:t>
            </a:r>
            <a:endParaRPr lang="de-DE" b="0" dirty="0">
              <a:solidFill>
                <a:srgbClr val="005FAA"/>
              </a:solidFill>
            </a:endParaRPr>
          </a:p>
          <a:p>
            <a:pPr lvl="2"/>
            <a:r>
              <a:rPr lang="de-DE" b="0" dirty="0" err="1">
                <a:solidFill>
                  <a:srgbClr val="005FAA"/>
                </a:solidFill>
              </a:rPr>
              <a:t>Applications</a:t>
            </a:r>
            <a:r>
              <a:rPr lang="de-DE" b="0" dirty="0">
                <a:solidFill>
                  <a:srgbClr val="005FAA"/>
                </a:solidFill>
              </a:rPr>
              <a:t> </a:t>
            </a:r>
            <a:r>
              <a:rPr lang="de-DE" b="0" dirty="0" err="1">
                <a:solidFill>
                  <a:srgbClr val="005FAA"/>
                </a:solidFill>
              </a:rPr>
              <a:t>and</a:t>
            </a:r>
            <a:r>
              <a:rPr lang="de-DE" b="0" dirty="0">
                <a:solidFill>
                  <a:srgbClr val="005FAA"/>
                </a:solidFill>
              </a:rPr>
              <a:t> </a:t>
            </a:r>
            <a:r>
              <a:rPr lang="de-DE" b="0" dirty="0" err="1">
                <a:solidFill>
                  <a:srgbClr val="005FAA"/>
                </a:solidFill>
              </a:rPr>
              <a:t>information</a:t>
            </a:r>
            <a:r>
              <a:rPr lang="de-DE" b="0" dirty="0">
                <a:solidFill>
                  <a:srgbClr val="005FAA"/>
                </a:solidFill>
              </a:rPr>
              <a:t> </a:t>
            </a:r>
            <a:r>
              <a:rPr lang="de-DE" b="0" dirty="0" err="1">
                <a:solidFill>
                  <a:srgbClr val="005FAA"/>
                </a:solidFill>
              </a:rPr>
              <a:t>are</a:t>
            </a:r>
            <a:r>
              <a:rPr lang="de-DE" b="0" dirty="0">
                <a:solidFill>
                  <a:srgbClr val="005FAA"/>
                </a:solidFill>
              </a:rPr>
              <a:t> </a:t>
            </a:r>
            <a:r>
              <a:rPr lang="de-DE" b="0" dirty="0" err="1">
                <a:solidFill>
                  <a:srgbClr val="005FAA"/>
                </a:solidFill>
              </a:rPr>
              <a:t>needed</a:t>
            </a:r>
            <a:r>
              <a:rPr lang="de-DE" b="0" dirty="0">
                <a:solidFill>
                  <a:srgbClr val="005FAA"/>
                </a:solidFill>
              </a:rPr>
              <a:t> </a:t>
            </a:r>
            <a:r>
              <a:rPr lang="de-DE" b="0" dirty="0" err="1">
                <a:solidFill>
                  <a:srgbClr val="005FAA"/>
                </a:solidFill>
              </a:rPr>
              <a:t>to</a:t>
            </a:r>
            <a:r>
              <a:rPr lang="de-DE" b="0" dirty="0">
                <a:solidFill>
                  <a:srgbClr val="005FAA"/>
                </a:solidFill>
              </a:rPr>
              <a:t> </a:t>
            </a:r>
            <a:r>
              <a:rPr lang="de-DE" b="0" dirty="0" err="1">
                <a:solidFill>
                  <a:srgbClr val="005FAA"/>
                </a:solidFill>
              </a:rPr>
              <a:t>make</a:t>
            </a:r>
            <a:r>
              <a:rPr lang="de-DE" b="0" dirty="0">
                <a:solidFill>
                  <a:srgbClr val="005FAA"/>
                </a:solidFill>
              </a:rPr>
              <a:t> </a:t>
            </a:r>
            <a:r>
              <a:rPr lang="de-DE" b="0" dirty="0" err="1">
                <a:solidFill>
                  <a:srgbClr val="005FAA"/>
                </a:solidFill>
              </a:rPr>
              <a:t>data</a:t>
            </a:r>
            <a:r>
              <a:rPr lang="de-DE" b="0" dirty="0">
                <a:solidFill>
                  <a:srgbClr val="005FAA"/>
                </a:solidFill>
              </a:rPr>
              <a:t> </a:t>
            </a:r>
            <a:r>
              <a:rPr lang="de-DE" b="0" dirty="0" err="1">
                <a:solidFill>
                  <a:srgbClr val="005FAA"/>
                </a:solidFill>
              </a:rPr>
              <a:t>useful</a:t>
            </a:r>
            <a:r>
              <a:rPr lang="de-DE" b="0" dirty="0">
                <a:solidFill>
                  <a:srgbClr val="005FAA"/>
                </a:solidFill>
              </a:rPr>
              <a:t> </a:t>
            </a:r>
            <a:r>
              <a:rPr lang="de-DE" b="0" dirty="0" err="1">
                <a:solidFill>
                  <a:srgbClr val="005FAA"/>
                </a:solidFill>
              </a:rPr>
              <a:t>for</a:t>
            </a:r>
            <a:r>
              <a:rPr lang="de-DE" b="0" dirty="0">
                <a:solidFill>
                  <a:srgbClr val="005FAA"/>
                </a:solidFill>
              </a:rPr>
              <a:t> </a:t>
            </a:r>
            <a:r>
              <a:rPr lang="de-DE" b="0" dirty="0" err="1">
                <a:solidFill>
                  <a:srgbClr val="005FAA"/>
                </a:solidFill>
              </a:rPr>
              <a:t>decision-makers</a:t>
            </a:r>
            <a:endParaRPr lang="fr-CH" altLang="en-US" b="0" dirty="0">
              <a:solidFill>
                <a:srgbClr val="005FAA"/>
              </a:solidFill>
            </a:endParaRPr>
          </a:p>
          <a:p>
            <a:endParaRPr lang="en-US" dirty="0"/>
          </a:p>
        </p:txBody>
      </p:sp>
      <p:sp>
        <p:nvSpPr>
          <p:cNvPr id="4" name="Title 3"/>
          <p:cNvSpPr>
            <a:spLocks noGrp="1"/>
          </p:cNvSpPr>
          <p:nvPr>
            <p:ph type="title"/>
          </p:nvPr>
        </p:nvSpPr>
        <p:spPr/>
        <p:txBody>
          <a:bodyPr/>
          <a:lstStyle/>
          <a:p>
            <a:r>
              <a:rPr lang="en-GB" dirty="0"/>
              <a:t>Challenges</a:t>
            </a:r>
            <a:endParaRPr lang="en-US" dirty="0"/>
          </a:p>
        </p:txBody>
      </p:sp>
      <p:pic>
        <p:nvPicPr>
          <p:cNvPr id="819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7164288" y="1124744"/>
            <a:ext cx="1749704" cy="245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3009" y="3588520"/>
            <a:ext cx="201136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70663" y="4429844"/>
            <a:ext cx="2573337"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49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67544" y="692696"/>
            <a:ext cx="8352928" cy="71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005FAA"/>
                </a:solidFill>
                <a:latin typeface="Arial Narrow" panose="020B0606020202030204" pitchFamily="34" charset="0"/>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algn="l"/>
            <a:r>
              <a:rPr lang="en-GB" kern="0" dirty="0" smtClean="0"/>
              <a:t>GEO partnership 109 Participating Organizations</a:t>
            </a:r>
            <a:endParaRPr lang="en-US" kern="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9" t="11963" r="6968" b="1575"/>
          <a:stretch/>
        </p:blipFill>
        <p:spPr bwMode="auto">
          <a:xfrm>
            <a:off x="96715" y="1573822"/>
            <a:ext cx="9020837" cy="511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円/楕円 1"/>
          <p:cNvSpPr/>
          <p:nvPr/>
        </p:nvSpPr>
        <p:spPr bwMode="auto">
          <a:xfrm>
            <a:off x="3779912" y="1988840"/>
            <a:ext cx="792088" cy="576064"/>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476176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836712"/>
            <a:ext cx="8352928" cy="718592"/>
          </a:xfrm>
        </p:spPr>
        <p:txBody>
          <a:bodyPr/>
          <a:lstStyle/>
          <a:p>
            <a:r>
              <a:rPr lang="en-GB" dirty="0"/>
              <a:t>GEO promotes broad open data policies using strong economic arguments</a:t>
            </a:r>
            <a:endParaRPr lang="en-US" dirty="0"/>
          </a:p>
        </p:txBody>
      </p:sp>
      <p:pic>
        <p:nvPicPr>
          <p:cNvPr id="921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87624" y="1844824"/>
            <a:ext cx="7260965" cy="475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469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708920"/>
            <a:ext cx="4437433" cy="1200329"/>
          </a:xfrm>
          <a:prstGeom prst="rect">
            <a:avLst/>
          </a:prstGeom>
        </p:spPr>
        <p:txBody>
          <a:bodyPr wrap="none">
            <a:spAutoFit/>
          </a:bodyPr>
          <a:lstStyle/>
          <a:p>
            <a:r>
              <a:rPr lang="en-US" altLang="en-US" sz="7200" b="1" kern="0" dirty="0" smtClean="0">
                <a:solidFill>
                  <a:srgbClr val="005FAA"/>
                </a:solidFill>
                <a:latin typeface="Arial Narrow"/>
                <a:cs typeface="Arial Narrow"/>
              </a:rPr>
              <a:t>Thank you !</a:t>
            </a:r>
            <a:endParaRPr lang="en-US" sz="7200" dirty="0"/>
          </a:p>
        </p:txBody>
      </p:sp>
    </p:spTree>
    <p:extLst>
      <p:ext uri="{BB962C8B-B14F-4D97-AF65-F5344CB8AC3E}">
        <p14:creationId xmlns:p14="http://schemas.microsoft.com/office/powerpoint/2010/main" val="4062617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Back ups</a:t>
            </a:r>
            <a:endParaRPr kumimoji="1" lang="ja-JP" altLang="en-US" dirty="0"/>
          </a:p>
        </p:txBody>
      </p:sp>
      <p:sp>
        <p:nvSpPr>
          <p:cNvPr id="5" name="コンテンツ プレースホルダー 4"/>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797492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352928" cy="718592"/>
          </a:xfrm>
        </p:spPr>
        <p:txBody>
          <a:bodyPr/>
          <a:lstStyle/>
          <a:p>
            <a:r>
              <a:rPr lang="en-GB" dirty="0"/>
              <a:t>GEO BON – monitoring biodiversity change in support of policy</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79512" y="1916833"/>
            <a:ext cx="8742999" cy="4907260"/>
          </a:xfrm>
        </p:spPr>
      </p:pic>
    </p:spTree>
    <p:extLst>
      <p:ext uri="{BB962C8B-B14F-4D97-AF65-F5344CB8AC3E}">
        <p14:creationId xmlns:p14="http://schemas.microsoft.com/office/powerpoint/2010/main" val="164614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 GLAM – leveraging Earth observations for a food-secure world</a:t>
            </a:r>
            <a:endParaRPr lang="en-US" dirty="0"/>
          </a:p>
        </p:txBody>
      </p:sp>
      <p:pic>
        <p:nvPicPr>
          <p:cNvPr id="6"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648200" y="2804554"/>
            <a:ext cx="4100513" cy="2688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395288" y="2706362"/>
            <a:ext cx="4100512" cy="2885139"/>
          </a:xfrm>
        </p:spPr>
      </p:pic>
      <p:sp>
        <p:nvSpPr>
          <p:cNvPr id="8" name="TextBox 7"/>
          <p:cNvSpPr txBox="1"/>
          <p:nvPr/>
        </p:nvSpPr>
        <p:spPr>
          <a:xfrm>
            <a:off x="395537" y="1901011"/>
            <a:ext cx="4104456" cy="400110"/>
          </a:xfrm>
          <a:prstGeom prst="rect">
            <a:avLst/>
          </a:prstGeom>
          <a:noFill/>
        </p:spPr>
        <p:txBody>
          <a:bodyPr wrap="square" rtlCol="0">
            <a:spAutoFit/>
          </a:bodyPr>
          <a:lstStyle/>
          <a:p>
            <a:r>
              <a:rPr lang="en-GB" sz="2000" dirty="0" smtClean="0">
                <a:solidFill>
                  <a:srgbClr val="005FAA"/>
                </a:solidFill>
                <a:latin typeface="+mn-lt"/>
              </a:rPr>
              <a:t>Crop monitor for Early Warning</a:t>
            </a:r>
            <a:endParaRPr lang="en-US" sz="2000" dirty="0">
              <a:solidFill>
                <a:srgbClr val="005FAA"/>
              </a:solidFill>
              <a:latin typeface="+mn-lt"/>
            </a:endParaRPr>
          </a:p>
        </p:txBody>
      </p:sp>
      <p:sp>
        <p:nvSpPr>
          <p:cNvPr id="9" name="TextBox 8"/>
          <p:cNvSpPr txBox="1"/>
          <p:nvPr/>
        </p:nvSpPr>
        <p:spPr>
          <a:xfrm>
            <a:off x="4799434" y="1839456"/>
            <a:ext cx="3489207" cy="400110"/>
          </a:xfrm>
          <a:prstGeom prst="rect">
            <a:avLst/>
          </a:prstGeom>
          <a:noFill/>
        </p:spPr>
        <p:txBody>
          <a:bodyPr wrap="square" rtlCol="0">
            <a:spAutoFit/>
          </a:bodyPr>
          <a:lstStyle/>
          <a:p>
            <a:r>
              <a:rPr lang="en-GB" sz="2000" dirty="0" smtClean="0">
                <a:solidFill>
                  <a:srgbClr val="005FAA"/>
                </a:solidFill>
                <a:latin typeface="+mn-lt"/>
              </a:rPr>
              <a:t>Crop monitor for AMIS</a:t>
            </a:r>
            <a:endParaRPr lang="en-US" sz="2000" dirty="0">
              <a:solidFill>
                <a:srgbClr val="005FAA"/>
              </a:solidFill>
              <a:latin typeface="+mn-lt"/>
            </a:endParaRPr>
          </a:p>
        </p:txBody>
      </p:sp>
    </p:spTree>
    <p:extLst>
      <p:ext uri="{BB962C8B-B14F-4D97-AF65-F5344CB8AC3E}">
        <p14:creationId xmlns:p14="http://schemas.microsoft.com/office/powerpoint/2010/main" val="3724428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dirty="0"/>
              <a:t>Through the work of its partners, GFOI supports REDD+ countries to develop their national forest monitoring systems and associated emissions measurement, reporting and verification (MRV) procedures.</a:t>
            </a:r>
          </a:p>
          <a:p>
            <a:endParaRPr lang="en-GB" dirty="0"/>
          </a:p>
          <a:p>
            <a:endParaRPr lang="en-US" dirty="0"/>
          </a:p>
        </p:txBody>
      </p:sp>
      <p:sp>
        <p:nvSpPr>
          <p:cNvPr id="3" name="Content Placeholder 2"/>
          <p:cNvSpPr>
            <a:spLocks noGrp="1"/>
          </p:cNvSpPr>
          <p:nvPr>
            <p:ph sz="half" idx="2"/>
          </p:nvPr>
        </p:nvSpPr>
        <p:spPr/>
        <p:txBody>
          <a:bodyPr/>
          <a:lstStyle/>
          <a:p>
            <a:pPr marL="0" indent="0">
              <a:buNone/>
            </a:pPr>
            <a:r>
              <a:rPr lang="en-GB" dirty="0">
                <a:solidFill>
                  <a:srgbClr val="FF0000"/>
                </a:solidFill>
              </a:rPr>
              <a:t>R</a:t>
            </a:r>
            <a:r>
              <a:rPr lang="en-GB" dirty="0"/>
              <a:t>educing</a:t>
            </a:r>
          </a:p>
          <a:p>
            <a:pPr marL="0" indent="0">
              <a:buNone/>
            </a:pPr>
            <a:r>
              <a:rPr lang="en-GB" dirty="0">
                <a:solidFill>
                  <a:srgbClr val="FF0000"/>
                </a:solidFill>
              </a:rPr>
              <a:t>E</a:t>
            </a:r>
            <a:r>
              <a:rPr lang="en-GB" dirty="0"/>
              <a:t>missions from</a:t>
            </a:r>
          </a:p>
          <a:p>
            <a:pPr marL="0" indent="0">
              <a:buNone/>
            </a:pPr>
            <a:r>
              <a:rPr lang="en-GB" dirty="0">
                <a:solidFill>
                  <a:srgbClr val="FF0000"/>
                </a:solidFill>
              </a:rPr>
              <a:t>D</a:t>
            </a:r>
            <a:r>
              <a:rPr lang="en-GB" dirty="0"/>
              <a:t>eforestation and forest</a:t>
            </a:r>
          </a:p>
          <a:p>
            <a:pPr marL="0" indent="0">
              <a:buNone/>
            </a:pPr>
            <a:r>
              <a:rPr lang="en-GB" dirty="0">
                <a:solidFill>
                  <a:srgbClr val="FF0000"/>
                </a:solidFill>
              </a:rPr>
              <a:t>D</a:t>
            </a:r>
            <a:r>
              <a:rPr lang="en-GB" dirty="0"/>
              <a:t>egradation</a:t>
            </a:r>
          </a:p>
          <a:p>
            <a:pPr marL="0" indent="0">
              <a:buNone/>
            </a:pPr>
            <a:r>
              <a:rPr lang="en-GB" dirty="0">
                <a:solidFill>
                  <a:srgbClr val="FF0000"/>
                </a:solidFill>
              </a:rPr>
              <a:t>+</a:t>
            </a:r>
            <a:r>
              <a:rPr lang="en-GB" dirty="0"/>
              <a:t> Conservation and Sustainable Development</a:t>
            </a:r>
            <a:endParaRPr lang="en-US" dirty="0"/>
          </a:p>
          <a:p>
            <a:endParaRPr lang="en-US" dirty="0"/>
          </a:p>
        </p:txBody>
      </p:sp>
      <p:sp>
        <p:nvSpPr>
          <p:cNvPr id="4" name="Title 3"/>
          <p:cNvSpPr>
            <a:spLocks noGrp="1"/>
          </p:cNvSpPr>
          <p:nvPr>
            <p:ph type="title"/>
          </p:nvPr>
        </p:nvSpPr>
        <p:spPr/>
        <p:txBody>
          <a:bodyPr/>
          <a:lstStyle/>
          <a:p>
            <a:r>
              <a:rPr lang="en-GB" dirty="0" smtClean="0"/>
              <a:t>GFOI: measuring and monitoring forest and terrestrial carbon</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0072" y="4797152"/>
            <a:ext cx="24765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894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GB" b="0" dirty="0"/>
              <a:t>Aims to increase the availability and quality of EO data and information to contribute to the understanding of the cycling of mercury released to the global environment, harmonize metadata production and develop advanced services in support of the </a:t>
            </a:r>
            <a:r>
              <a:rPr lang="en-GB" b="0" dirty="0" err="1"/>
              <a:t>Minamata</a:t>
            </a:r>
            <a:r>
              <a:rPr lang="en-GB" b="0" dirty="0"/>
              <a:t> Convention</a:t>
            </a:r>
          </a:p>
          <a:p>
            <a:pPr marL="0" indent="0">
              <a:buNone/>
            </a:pPr>
            <a:endParaRPr lang="en-US" dirty="0"/>
          </a:p>
        </p:txBody>
      </p:sp>
      <p:sp>
        <p:nvSpPr>
          <p:cNvPr id="4" name="Title 3"/>
          <p:cNvSpPr>
            <a:spLocks noGrp="1"/>
          </p:cNvSpPr>
          <p:nvPr>
            <p:ph type="title"/>
          </p:nvPr>
        </p:nvSpPr>
        <p:spPr/>
        <p:txBody>
          <a:bodyPr/>
          <a:lstStyle/>
          <a:p>
            <a:r>
              <a:rPr lang="en-GB" dirty="0" smtClean="0"/>
              <a:t>GOS4M: Global Earth Observation System for Mercury – in support of policy and science</a:t>
            </a:r>
            <a:endParaRPr lang="en-US" dirty="0"/>
          </a:p>
        </p:txBody>
      </p:sp>
      <p:pic>
        <p:nvPicPr>
          <p:cNvPr id="5" name="Picture 3"/>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4716016" y="2492896"/>
            <a:ext cx="4043266" cy="16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563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GEOSS main users 2016</a:t>
            </a:r>
            <a:endParaRPr lang="en-US" dirty="0"/>
          </a:p>
        </p:txBody>
      </p:sp>
      <p:pic>
        <p:nvPicPr>
          <p:cNvPr id="717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84882" y="1484313"/>
            <a:ext cx="7790136"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003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 level commitment to use EO for policy</a:t>
            </a:r>
            <a:endParaRPr lang="en-US"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23528" y="1340768"/>
            <a:ext cx="8358340" cy="198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2149" y="3789040"/>
            <a:ext cx="8496944" cy="2323713"/>
          </a:xfrm>
          <a:prstGeom prst="rect">
            <a:avLst/>
          </a:prstGeom>
        </p:spPr>
        <p:txBody>
          <a:bodyPr wrap="square">
            <a:spAutoFit/>
          </a:bodyPr>
          <a:lstStyle/>
          <a:p>
            <a:pPr algn="just">
              <a:spcAft>
                <a:spcPts val="600"/>
              </a:spcAft>
            </a:pPr>
            <a:r>
              <a:rPr lang="en-GB" sz="2000" b="1" u="sng" dirty="0" smtClean="0">
                <a:solidFill>
                  <a:srgbClr val="005FAA"/>
                </a:solidFill>
                <a:latin typeface="Arial"/>
              </a:rPr>
              <a:t>Ministerial Declaration , GEO Plenary XII, Mexico City, 2015</a:t>
            </a:r>
            <a:endParaRPr lang="en-GB" sz="2000" b="1" u="sng" dirty="0">
              <a:solidFill>
                <a:srgbClr val="005FAA"/>
              </a:solidFill>
              <a:latin typeface="Arial"/>
            </a:endParaRPr>
          </a:p>
          <a:p>
            <a:pPr algn="just">
              <a:spcAft>
                <a:spcPts val="1200"/>
              </a:spcAft>
            </a:pPr>
            <a:r>
              <a:rPr lang="en-US" sz="2000" i="1" dirty="0">
                <a:solidFill>
                  <a:srgbClr val="005FAA"/>
                </a:solidFill>
                <a:latin typeface="Arial"/>
              </a:rPr>
              <a:t>“Affirm that GEO and its Earth observations and information will support the implementation of, inter alia, the </a:t>
            </a:r>
            <a:r>
              <a:rPr lang="en-US" sz="2000" b="1" i="1" dirty="0">
                <a:solidFill>
                  <a:srgbClr val="005FAA"/>
                </a:solidFill>
                <a:latin typeface="Arial"/>
              </a:rPr>
              <a:t>2030 Global Goals for Sustainable Development</a:t>
            </a:r>
            <a:r>
              <a:rPr lang="en-US" sz="2000" i="1" dirty="0">
                <a:solidFill>
                  <a:srgbClr val="005FAA"/>
                </a:solidFill>
                <a:latin typeface="Arial"/>
              </a:rPr>
              <a:t>, </a:t>
            </a:r>
            <a:r>
              <a:rPr lang="en-US" sz="2000" b="1" i="1" dirty="0">
                <a:solidFill>
                  <a:srgbClr val="005FAA"/>
                </a:solidFill>
                <a:latin typeface="Arial"/>
              </a:rPr>
              <a:t>the Sendai Framework for Disaster Risk Reduction </a:t>
            </a:r>
            <a:r>
              <a:rPr lang="en-US" sz="2000" i="1" dirty="0">
                <a:solidFill>
                  <a:srgbClr val="005FAA"/>
                </a:solidFill>
                <a:latin typeface="Arial"/>
              </a:rPr>
              <a:t>2015-2030, the </a:t>
            </a:r>
            <a:r>
              <a:rPr lang="en-US" sz="2000" b="1" i="1" dirty="0">
                <a:solidFill>
                  <a:srgbClr val="005FAA"/>
                </a:solidFill>
                <a:latin typeface="Arial"/>
              </a:rPr>
              <a:t>United Nations System of Environmental and Economic Accounts</a:t>
            </a:r>
            <a:r>
              <a:rPr lang="en-US" sz="2000" i="1" dirty="0">
                <a:solidFill>
                  <a:srgbClr val="005FAA"/>
                </a:solidFill>
                <a:latin typeface="Arial"/>
              </a:rPr>
              <a:t>, and the </a:t>
            </a:r>
            <a:r>
              <a:rPr lang="en-US" sz="2000" b="1" i="1" dirty="0">
                <a:solidFill>
                  <a:srgbClr val="005FAA"/>
                </a:solidFill>
                <a:latin typeface="Arial"/>
              </a:rPr>
              <a:t>United Nations Framework Convention on Climate Change</a:t>
            </a:r>
            <a:r>
              <a:rPr lang="en-US" sz="2000" i="1" dirty="0">
                <a:solidFill>
                  <a:srgbClr val="005FAA"/>
                </a:solidFill>
                <a:latin typeface="Arial"/>
              </a:rPr>
              <a:t>.”</a:t>
            </a:r>
            <a:endParaRPr lang="en-GB" sz="2000" i="1" dirty="0">
              <a:solidFill>
                <a:srgbClr val="005FAA"/>
              </a:solidFill>
              <a:latin typeface="Arial"/>
            </a:endParaRPr>
          </a:p>
        </p:txBody>
      </p:sp>
    </p:spTree>
    <p:extLst>
      <p:ext uri="{BB962C8B-B14F-4D97-AF65-F5344CB8AC3E}">
        <p14:creationId xmlns:p14="http://schemas.microsoft.com/office/powerpoint/2010/main" val="358620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395536" y="1628800"/>
            <a:ext cx="4100512" cy="453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a:xfrm>
            <a:off x="4572000" y="2204864"/>
            <a:ext cx="4100264" cy="4032448"/>
          </a:xfrm>
        </p:spPr>
        <p:txBody>
          <a:bodyPr/>
          <a:lstStyle/>
          <a:p>
            <a:pPr marL="0" indent="0">
              <a:buNone/>
            </a:pPr>
            <a:r>
              <a:rPr lang="en-GB" b="0" dirty="0"/>
              <a:t>EO to support the 2030 Agenda.</a:t>
            </a:r>
          </a:p>
          <a:p>
            <a:pPr marL="0" indent="0">
              <a:buNone/>
            </a:pPr>
            <a:r>
              <a:rPr lang="en-GB" b="0" dirty="0"/>
              <a:t>GEO represented on Inter-Agency Expert Group of the UN Statistics Division.</a:t>
            </a:r>
          </a:p>
          <a:p>
            <a:pPr marL="0" indent="0">
              <a:buNone/>
            </a:pPr>
            <a:r>
              <a:rPr lang="en-GB" b="0" dirty="0"/>
              <a:t>GEO is the Earth Observation Anchor Partner to the Global Partnership for Sustainable Development Data.</a:t>
            </a:r>
            <a:endParaRPr lang="en-US" b="0" dirty="0"/>
          </a:p>
          <a:p>
            <a:endParaRPr lang="en-US" dirty="0"/>
          </a:p>
        </p:txBody>
      </p:sp>
      <p:sp>
        <p:nvSpPr>
          <p:cNvPr id="2" name="Title 1"/>
          <p:cNvSpPr>
            <a:spLocks noGrp="1"/>
          </p:cNvSpPr>
          <p:nvPr>
            <p:ph type="title"/>
          </p:nvPr>
        </p:nvSpPr>
        <p:spPr/>
        <p:txBody>
          <a:bodyPr/>
          <a:lstStyle/>
          <a:p>
            <a:r>
              <a:rPr lang="en-GB" dirty="0"/>
              <a:t>GEO support to the 2030 Agenda</a:t>
            </a:r>
            <a:endParaRPr lang="en-US" dirty="0"/>
          </a:p>
        </p:txBody>
      </p:sp>
    </p:spTree>
    <p:extLst>
      <p:ext uri="{BB962C8B-B14F-4D97-AF65-F5344CB8AC3E}">
        <p14:creationId xmlns:p14="http://schemas.microsoft.com/office/powerpoint/2010/main" val="409993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65495" y="1773238"/>
            <a:ext cx="3360097" cy="4751387"/>
          </a:xfrm>
        </p:spPr>
      </p:pic>
      <p:sp>
        <p:nvSpPr>
          <p:cNvPr id="3" name="Content Placeholder 2"/>
          <p:cNvSpPr>
            <a:spLocks noGrp="1"/>
          </p:cNvSpPr>
          <p:nvPr>
            <p:ph sz="half" idx="2"/>
          </p:nvPr>
        </p:nvSpPr>
        <p:spPr/>
        <p:txBody>
          <a:bodyPr/>
          <a:lstStyle/>
          <a:p>
            <a:pPr marL="0" indent="0">
              <a:buNone/>
            </a:pPr>
            <a:r>
              <a:rPr lang="en-US" b="0" dirty="0">
                <a:solidFill>
                  <a:srgbClr val="0070C0"/>
                </a:solidFill>
              </a:rPr>
              <a:t>GEO </a:t>
            </a:r>
            <a:r>
              <a:rPr lang="en-US" b="0" dirty="0" smtClean="0">
                <a:solidFill>
                  <a:srgbClr val="0070C0"/>
                </a:solidFill>
              </a:rPr>
              <a:t>integrates </a:t>
            </a:r>
            <a:r>
              <a:rPr lang="en-US" b="0" dirty="0">
                <a:solidFill>
                  <a:srgbClr val="0070C0"/>
                </a:solidFill>
              </a:rPr>
              <a:t>use of </a:t>
            </a:r>
            <a:r>
              <a:rPr lang="en-US" b="0" dirty="0" smtClean="0">
                <a:solidFill>
                  <a:srgbClr val="0070C0"/>
                </a:solidFill>
              </a:rPr>
              <a:t>EO data </a:t>
            </a:r>
            <a:r>
              <a:rPr lang="en-US" b="0" dirty="0">
                <a:solidFill>
                  <a:srgbClr val="0070C0"/>
                </a:solidFill>
              </a:rPr>
              <a:t>into the methodology of measuring and achieving </a:t>
            </a:r>
            <a:r>
              <a:rPr lang="en-US" b="0" dirty="0" smtClean="0">
                <a:solidFill>
                  <a:srgbClr val="0070C0"/>
                </a:solidFill>
              </a:rPr>
              <a:t>SDG Indicators</a:t>
            </a:r>
            <a:r>
              <a:rPr lang="en-US" b="0" dirty="0">
                <a:solidFill>
                  <a:srgbClr val="0070C0"/>
                </a:solidFill>
              </a:rPr>
              <a:t>. </a:t>
            </a:r>
          </a:p>
          <a:p>
            <a:pPr marL="0" indent="0">
              <a:buNone/>
            </a:pPr>
            <a:endParaRPr lang="en-US" b="0" dirty="0">
              <a:solidFill>
                <a:srgbClr val="0070C0"/>
              </a:solidFill>
            </a:endParaRPr>
          </a:p>
          <a:p>
            <a:pPr marL="0" indent="0">
              <a:buNone/>
            </a:pPr>
            <a:r>
              <a:rPr lang="en-US" b="0" dirty="0">
                <a:solidFill>
                  <a:srgbClr val="0070C0"/>
                </a:solidFill>
              </a:rPr>
              <a:t>This </a:t>
            </a:r>
            <a:r>
              <a:rPr lang="en-US" b="0" dirty="0" smtClean="0">
                <a:solidFill>
                  <a:srgbClr val="0070C0"/>
                </a:solidFill>
              </a:rPr>
              <a:t>brochure (March 2017) </a:t>
            </a:r>
            <a:r>
              <a:rPr lang="en-US" b="0" dirty="0">
                <a:solidFill>
                  <a:srgbClr val="0070C0"/>
                </a:solidFill>
              </a:rPr>
              <a:t>gives graphic </a:t>
            </a:r>
            <a:r>
              <a:rPr lang="en-US" b="0" dirty="0" smtClean="0">
                <a:solidFill>
                  <a:srgbClr val="0070C0"/>
                </a:solidFill>
              </a:rPr>
              <a:t>illustrations </a:t>
            </a:r>
            <a:r>
              <a:rPr lang="en-US" b="0" dirty="0">
                <a:solidFill>
                  <a:srgbClr val="0070C0"/>
                </a:solidFill>
              </a:rPr>
              <a:t>of the types of EO data sets and images </a:t>
            </a:r>
            <a:r>
              <a:rPr lang="en-US" b="0" dirty="0" smtClean="0">
                <a:solidFill>
                  <a:srgbClr val="0070C0"/>
                </a:solidFill>
              </a:rPr>
              <a:t>available for improved policy and decision-making. </a:t>
            </a:r>
            <a:endParaRPr lang="en-US" b="0" dirty="0">
              <a:solidFill>
                <a:srgbClr val="0070C0"/>
              </a:solidFill>
            </a:endParaRPr>
          </a:p>
          <a:p>
            <a:pPr marL="0" indent="0">
              <a:buNone/>
            </a:pPr>
            <a:endParaRPr lang="en-US" dirty="0"/>
          </a:p>
        </p:txBody>
      </p:sp>
      <p:sp>
        <p:nvSpPr>
          <p:cNvPr id="4" name="Title 3"/>
          <p:cNvSpPr>
            <a:spLocks noGrp="1"/>
          </p:cNvSpPr>
          <p:nvPr>
            <p:ph type="title"/>
          </p:nvPr>
        </p:nvSpPr>
        <p:spPr/>
        <p:txBody>
          <a:bodyPr/>
          <a:lstStyle/>
          <a:p>
            <a:r>
              <a:rPr lang="en-GB" dirty="0" smtClean="0"/>
              <a:t>EO4SDG Case Studies</a:t>
            </a:r>
            <a:endParaRPr lang="en-US" dirty="0"/>
          </a:p>
        </p:txBody>
      </p:sp>
    </p:spTree>
    <p:extLst>
      <p:ext uri="{BB962C8B-B14F-4D97-AF65-F5344CB8AC3E}">
        <p14:creationId xmlns:p14="http://schemas.microsoft.com/office/powerpoint/2010/main" val="362015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1259633" y="1268760"/>
            <a:ext cx="7900270" cy="5600232"/>
          </a:xfrm>
        </p:spPr>
      </p:pic>
      <p:sp>
        <p:nvSpPr>
          <p:cNvPr id="4" name="Title 3"/>
          <p:cNvSpPr>
            <a:spLocks noGrp="1"/>
          </p:cNvSpPr>
          <p:nvPr>
            <p:ph type="title"/>
          </p:nvPr>
        </p:nvSpPr>
        <p:spPr/>
        <p:txBody>
          <a:bodyPr/>
          <a:lstStyle/>
          <a:p>
            <a:r>
              <a:rPr lang="en-GB" dirty="0" smtClean="0"/>
              <a:t>Goal </a:t>
            </a:r>
            <a:r>
              <a:rPr lang="en-GB" dirty="0"/>
              <a:t>2 informed by GEO’s Agricultural Monitor</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3742" y="1268760"/>
            <a:ext cx="425767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82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 6 informed by The </a:t>
            </a:r>
            <a:r>
              <a:rPr lang="en-GB" dirty="0" err="1" smtClean="0"/>
              <a:t>Ramsar</a:t>
            </a:r>
            <a:r>
              <a:rPr lang="en-GB" dirty="0" smtClean="0"/>
              <a:t> Convention</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336675" y="1839913"/>
            <a:ext cx="6686550" cy="4257675"/>
          </a:xfrm>
        </p:spPr>
      </p:pic>
    </p:spTree>
    <p:extLst>
      <p:ext uri="{BB962C8B-B14F-4D97-AF65-F5344CB8AC3E}">
        <p14:creationId xmlns:p14="http://schemas.microsoft.com/office/powerpoint/2010/main" val="374941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Goals 11 &amp; 13 informed by aerosol data</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360488" y="1878013"/>
            <a:ext cx="663892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89780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3684</TotalTime>
  <Words>1108</Words>
  <Application>Microsoft Macintosh PowerPoint</Application>
  <PresentationFormat>画面に合わせる (4:3)</PresentationFormat>
  <Paragraphs>145</Paragraphs>
  <Slides>37</Slides>
  <Notes>2</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Blank Presentation</vt:lpstr>
      <vt:lpstr>GEO Framework Update and Outlook, including highlighting of GEO priorities  CEOS SIT-32  Barbara J. Ryan Director, GEO Secretariat April 26-27, 2017 Paris, France</vt:lpstr>
      <vt:lpstr>GEO partnership 104 Members </vt:lpstr>
      <vt:lpstr>PowerPoint プレゼンテーション</vt:lpstr>
      <vt:lpstr>High level commitment to use EO for policy</vt:lpstr>
      <vt:lpstr>GEO support to the 2030 Agenda</vt:lpstr>
      <vt:lpstr>EO4SDG Case Studies</vt:lpstr>
      <vt:lpstr>Goal 2 informed by GEO’s Agricultural Monitor</vt:lpstr>
      <vt:lpstr>Goal 6 informed by The Ramsar Convention</vt:lpstr>
      <vt:lpstr>Goals 11 &amp; 13 informed by aerosol data</vt:lpstr>
      <vt:lpstr>Goal 15 achieved through GFOI</vt:lpstr>
      <vt:lpstr>Paris Agreement national reporting supported by GEO’s Carbon and GHG Initiative</vt:lpstr>
      <vt:lpstr>PowerPoint プレゼンテーション</vt:lpstr>
      <vt:lpstr>PowerPoint プレゼンテーション</vt:lpstr>
      <vt:lpstr>PowerPoint プレゼンテーション</vt:lpstr>
      <vt:lpstr>The Sendai Framework </vt:lpstr>
      <vt:lpstr>UN Convention on Biological Diversity</vt:lpstr>
      <vt:lpstr>Societal Benefit Areas</vt:lpstr>
      <vt:lpstr>GEO Flagships</vt:lpstr>
      <vt:lpstr>GEO Regional Initiatives</vt:lpstr>
      <vt:lpstr>GEO Initiatives</vt:lpstr>
      <vt:lpstr>GEO Initiatives cont.</vt:lpstr>
      <vt:lpstr>GEO Foundational Tasks</vt:lpstr>
      <vt:lpstr>GEO XIII Plenary: Commercial Sector Panel,  SDG support and a new look GEOSS Portal</vt:lpstr>
      <vt:lpstr>Visualize,  download data from GEOSS Portal</vt:lpstr>
      <vt:lpstr>GEOSS Common Infrastructure (GCI)</vt:lpstr>
      <vt:lpstr>GEOSS Common Infrastructure (GCI)</vt:lpstr>
      <vt:lpstr>GEO Data Providers Workshop April 20-21, Florence</vt:lpstr>
      <vt:lpstr>PowerPoint プレゼンテーション</vt:lpstr>
      <vt:lpstr>Challenges</vt:lpstr>
      <vt:lpstr>GEO promotes broad open data policies using strong economic arguments</vt:lpstr>
      <vt:lpstr>PowerPoint プレゼンテーション</vt:lpstr>
      <vt:lpstr>Back ups</vt:lpstr>
      <vt:lpstr>GEO BON – monitoring biodiversity change in support of policy</vt:lpstr>
      <vt:lpstr>GEO GLAM – leveraging Earth observations for a food-secure world</vt:lpstr>
      <vt:lpstr>GFOI: measuring and monitoring forest and terrestrial carbon</vt:lpstr>
      <vt:lpstr>GOS4M: Global Earth Observation System for Mercury – in support of policy and science</vt:lpstr>
      <vt:lpstr>GEOSS main users 2016</vt:lpstr>
    </vt:vector>
  </TitlesOfParts>
  <Company>ꀀ穼훼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Nick Walters</dc:creator>
  <cp:lastModifiedBy>落合 治</cp:lastModifiedBy>
  <cp:revision>336</cp:revision>
  <cp:lastPrinted>2015-10-27T14:02:28Z</cp:lastPrinted>
  <dcterms:created xsi:type="dcterms:W3CDTF">2007-10-16T08:11:19Z</dcterms:created>
  <dcterms:modified xsi:type="dcterms:W3CDTF">2017-04-25T15:05:37Z</dcterms:modified>
</cp:coreProperties>
</file>