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783" r:id="rId3"/>
    <p:sldMasterId id="2147483797" r:id="rId4"/>
    <p:sldMasterId id="2147483809" r:id="rId5"/>
    <p:sldMasterId id="2147483833" r:id="rId6"/>
  </p:sldMasterIdLst>
  <p:notesMasterIdLst>
    <p:notesMasterId r:id="rId20"/>
  </p:notesMasterIdLst>
  <p:sldIdLst>
    <p:sldId id="314" r:id="rId7"/>
    <p:sldId id="303" r:id="rId8"/>
    <p:sldId id="308" r:id="rId9"/>
    <p:sldId id="309" r:id="rId10"/>
    <p:sldId id="318" r:id="rId11"/>
    <p:sldId id="319" r:id="rId12"/>
    <p:sldId id="321" r:id="rId13"/>
    <p:sldId id="312" r:id="rId14"/>
    <p:sldId id="320" r:id="rId15"/>
    <p:sldId id="306" r:id="rId16"/>
    <p:sldId id="310" r:id="rId17"/>
    <p:sldId id="311" r:id="rId18"/>
    <p:sldId id="31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A2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318" autoAdjust="0"/>
  </p:normalViewPr>
  <p:slideViewPr>
    <p:cSldViewPr snapToGrid="0" snapToObjects="1">
      <p:cViewPr varScale="1">
        <p:scale>
          <a:sx n="120" d="100"/>
          <a:sy n="120" d="100"/>
        </p:scale>
        <p:origin x="-2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129A9-6AAD-0043-AFA5-A0B4482AA82E}" type="datetimeFigureOut">
              <a:rPr lang="en-US" smtClean="0"/>
              <a:t>4/21/17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06A55-73AB-0248-9813-1E6EDC253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601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1687" indent="-285264" defTabSz="91601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1057" indent="-228211" defTabSz="91601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7480" indent="-228211" defTabSz="91601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3902" indent="-228211" defTabSz="91601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0325" indent="-228211" defTabSz="9160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66748" indent="-228211" defTabSz="9160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3171" indent="-228211" defTabSz="9160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79593" indent="-228211" defTabSz="9160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88A9C632-9012-FE48-BF08-6CCB8080BAC5}" type="slidenum">
              <a:rPr lang="en-US" sz="120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79450"/>
            <a:ext cx="4541838" cy="34051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028" y="4358111"/>
            <a:ext cx="5080355" cy="408362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342317" indent="-342317" eaLnBrk="1" hangingPunct="1">
              <a:spcBef>
                <a:spcPct val="0"/>
              </a:spcBef>
              <a:buFont typeface="Arial"/>
              <a:buChar char="•"/>
              <a:defRPr/>
            </a:pPr>
            <a:endParaRPr lang="en-US" sz="2800" dirty="0"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24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868" indent="-27994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797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7716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5635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3554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1472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9391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7310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0BEFBC-2DD0-AD49-B1E6-BB560930772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868" indent="-27994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797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7716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5635" indent="-223959" defTabSz="89894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3554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1472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9391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7310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0BEFBC-2DD0-AD49-B1E6-BB560930772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88A9C632-9012-FE48-BF08-6CCB8080BAC5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8</a:t>
            </a:fld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681038"/>
            <a:ext cx="4538662" cy="34036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028" y="4358110"/>
            <a:ext cx="5080355" cy="408362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buFont typeface="Arial"/>
              <a:buChar char="•"/>
              <a:defRPr/>
            </a:pPr>
            <a:endParaRPr lang="en-US" sz="2800" dirty="0"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Budget is between</a:t>
            </a:r>
            <a:r>
              <a:rPr lang="sv-SE" baseline="0" dirty="0" smtClean="0"/>
              <a:t> 3.5 and 4.5 billion Euro each year.</a:t>
            </a:r>
          </a:p>
          <a:p>
            <a:r>
              <a:rPr lang="sv-SE" baseline="0" dirty="0" smtClean="0"/>
              <a:t>We work with programmes. We're not an administration, we're an agency. Every three years every member state sends a minister to decide which program each country will put money into.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F491-69CA-4106-9067-2583E85F5767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8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Budget is between</a:t>
            </a:r>
            <a:r>
              <a:rPr lang="sv-SE" baseline="0" dirty="0" smtClean="0"/>
              <a:t> 3.5 and 4.5 billion Euro each year.</a:t>
            </a:r>
          </a:p>
          <a:p>
            <a:r>
              <a:rPr lang="sv-SE" baseline="0" dirty="0" smtClean="0"/>
              <a:t>We work with programmes. We're not an administration, we're an agency. Every three years every member state sends a minister to decide which program each country will put money into.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F491-69CA-4106-9067-2583E85F5767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8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9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0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438"/>
            <a:ext cx="717452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2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6913"/>
            <a:ext cx="71745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13"/>
            <a:ext cx="71745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97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639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379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82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22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22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4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571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3050"/>
            <a:ext cx="27769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47" y="273058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031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08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1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67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3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7744" y="307975"/>
            <a:ext cx="17907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644" y="307975"/>
            <a:ext cx="5231423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1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97" y="95256"/>
            <a:ext cx="6200042" cy="862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03386" y="1673225"/>
            <a:ext cx="7760677" cy="43180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622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3203" y="163513"/>
            <a:ext cx="73263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328" y="1358903"/>
            <a:ext cx="5870575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buSzPct val="90000"/>
              <a:buFont typeface="Verdana" pitchFamily="34" charset="0"/>
              <a:buChar char="•"/>
              <a:defRPr sz="2000"/>
            </a:lvl1pPr>
            <a:lvl2pPr marL="358775" indent="-179388">
              <a:buFont typeface="Wingdings" pitchFamily="2" charset="2"/>
              <a:buChar char="§"/>
              <a:defRPr sz="1800"/>
            </a:lvl2pPr>
            <a:lvl3pPr marL="442913" indent="-179388">
              <a:buSzPct val="80000"/>
              <a:defRPr sz="1600"/>
            </a:lvl3pPr>
            <a:lvl4pPr marL="536575" indent="-177800">
              <a:buSzPct val="80000"/>
              <a:buFont typeface="Wingdings" pitchFamily="2" charset="2"/>
              <a:buChar char="§"/>
              <a:defRPr sz="1400"/>
            </a:lvl4pPr>
            <a:lvl5pPr marL="631825" indent="-18891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744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3203" y="163513"/>
            <a:ext cx="73263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328" y="1358903"/>
            <a:ext cx="5870575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buSzPct val="90000"/>
              <a:buFont typeface="Verdana" pitchFamily="34" charset="0"/>
              <a:buChar char="•"/>
              <a:defRPr sz="2000"/>
            </a:lvl1pPr>
            <a:lvl2pPr marL="358775" indent="-179388">
              <a:buFont typeface="Wingdings" pitchFamily="2" charset="2"/>
              <a:buChar char="§"/>
              <a:defRPr sz="1800"/>
            </a:lvl2pPr>
            <a:lvl3pPr marL="442913" indent="-179388">
              <a:buSzPct val="80000"/>
              <a:defRPr sz="1600"/>
            </a:lvl3pPr>
            <a:lvl4pPr marL="536575" indent="-177800">
              <a:buSzPct val="80000"/>
              <a:buFont typeface="Wingdings" pitchFamily="2" charset="2"/>
              <a:buChar char="§"/>
              <a:defRPr sz="1400"/>
            </a:lvl4pPr>
            <a:lvl5pPr marL="631825" indent="-18891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39323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3203" y="163513"/>
            <a:ext cx="73263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328" y="1358903"/>
            <a:ext cx="5870575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>
              <a:buSzPct val="90000"/>
              <a:buFont typeface="Verdana" pitchFamily="34" charset="0"/>
              <a:buChar char="•"/>
              <a:defRPr sz="2000"/>
            </a:lvl1pPr>
            <a:lvl2pPr marL="358775" indent="-179388">
              <a:buFont typeface="Wingdings" pitchFamily="2" charset="2"/>
              <a:buChar char="§"/>
              <a:defRPr sz="1800"/>
            </a:lvl2pPr>
            <a:lvl3pPr marL="442913" indent="-179388">
              <a:buSzPct val="80000"/>
              <a:defRPr sz="1600"/>
            </a:lvl3pPr>
            <a:lvl4pPr marL="536575" indent="-177800">
              <a:buSzPct val="80000"/>
              <a:buFont typeface="Wingdings" pitchFamily="2" charset="2"/>
              <a:buChar char="§"/>
              <a:defRPr sz="1400"/>
            </a:lvl4pPr>
            <a:lvl5pPr marL="631825" indent="-18891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62897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199996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38382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5696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7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288120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54390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249254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132365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0947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502552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734953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958695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910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76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0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10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703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57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18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855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214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6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8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727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55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6490" y="381008"/>
            <a:ext cx="52322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8"/>
            <a:ext cx="6019800" cy="5745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762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0076"/>
            <a:ext cx="7772400" cy="430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" y="6626288"/>
            <a:ext cx="6524625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Verdana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039331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1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4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Administratives\2646_G-ECO-MON\Deliverables\Newsletter\Issue2\Links\Guinea-Bissau_and_the_Bissagos_islands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69"/>
            <a:ext cx="9174372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-7730" y="-20719"/>
            <a:ext cx="9180000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75831" y="3068960"/>
            <a:ext cx="5896744" cy="86409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GB" sz="2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GB" dirty="0"/>
          </a:p>
        </p:txBody>
      </p:sp>
      <p:pic>
        <p:nvPicPr>
          <p:cNvPr id="9" name="Picture 19" descr="Logo_Signature_Cover_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/>
          <p:cNvSpPr/>
          <p:nvPr/>
        </p:nvSpPr>
        <p:spPr>
          <a:xfrm>
            <a:off x="1977130" y="1412936"/>
            <a:ext cx="7195431" cy="144000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69568" y="1412936"/>
            <a:ext cx="5974432" cy="1440000"/>
          </a:xfrm>
          <a:prstGeom prst="rect">
            <a:avLst/>
          </a:prstGeom>
          <a:noFill/>
        </p:spPr>
        <p:txBody>
          <a:bodyPr/>
          <a:lstStyle>
            <a:lvl1pPr algn="r">
              <a:def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5618212" y="4005064"/>
            <a:ext cx="3563888" cy="40011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 defTabSz="914400"/>
            <a:r>
              <a:rPr lang="en-GB" sz="20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www.space4ecosystems.com</a:t>
            </a:r>
            <a:endParaRPr lang="en-GB" sz="2000" u="sng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83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07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5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:\Processing\2646_G-ECO_MON\CI\01_RawData\Ancillary_Data\4geoville\geophotos\DSC_762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6"/>
            <a:ext cx="9180513" cy="155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3085040" y="917518"/>
            <a:ext cx="6084168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 defTabSz="914400">
              <a:defRPr/>
            </a:pPr>
            <a:endParaRPr lang="de-AT" sz="3600" b="1" dirty="0">
              <a:solidFill>
                <a:prstClr val="white"/>
              </a:solidFill>
              <a:latin typeface="Candara" panose="020E05020303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:\Processing\2646_G-ECO_MON\CI\01_RawData\Ancillary_Data\4geoville\geophotos\DSC_762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6"/>
            <a:ext cx="9180513" cy="155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38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pic>
        <p:nvPicPr>
          <p:cNvPr id="3" name="Picture 4" descr="S:\Administratives\2646_G-ECO-MON\Meetings\SUR_meeting_London\philippines_landsca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3"/>
            <a:ext cx="9180513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 userDrawn="1"/>
        </p:nvSpPr>
        <p:spPr>
          <a:xfrm>
            <a:off x="3088720" y="917518"/>
            <a:ext cx="6084168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 defTabSz="914400">
              <a:defRPr/>
            </a:pPr>
            <a:endParaRPr lang="de-AT" sz="3600" b="1" dirty="0">
              <a:solidFill>
                <a:prstClr val="white"/>
              </a:solidFill>
              <a:latin typeface="Candara" panose="020E05020303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2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pic>
        <p:nvPicPr>
          <p:cNvPr id="3" name="Picture 4" descr="S:\Administratives\2646_G-ECO-MON\Meetings\SUR_meeting_London\philippines_landsca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5"/>
            <a:ext cx="9180513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59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:\Administratives\2646_G-ECO-MON\Deliverables\Newsletter\Issue2\Links\forest_shutterstock_18383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/>
          <a:stretch>
            <a:fillRect/>
          </a:stretch>
        </p:blipFill>
        <p:spPr bwMode="auto">
          <a:xfrm>
            <a:off x="-20638" y="1"/>
            <a:ext cx="9178926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3078672" y="917518"/>
            <a:ext cx="6084168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 defTabSz="914400">
              <a:defRPr/>
            </a:pPr>
            <a:endParaRPr lang="de-AT" sz="3600" b="1" dirty="0">
              <a:solidFill>
                <a:prstClr val="white"/>
              </a:solidFill>
              <a:latin typeface="Candara" panose="020E05020303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2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pic>
        <p:nvPicPr>
          <p:cNvPr id="3" name="Picture 4" descr="S:\Administratives\2646_G-ECO-MON\Deliverables\Newsletter\Issue2\Links\forest_shutterstock_1838366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/>
          <a:stretch>
            <a:fillRect/>
          </a:stretch>
        </p:blipFill>
        <p:spPr bwMode="auto">
          <a:xfrm>
            <a:off x="-20638" y="1"/>
            <a:ext cx="9178926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00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18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:\Administratives\2646_G-ECO-MON\Deliverables\Newsletter\Issue2\Links\Bildschirmfoto 2014-01-14 um 11.35.39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9050"/>
            <a:ext cx="91805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3088720" y="917518"/>
            <a:ext cx="6084168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 defTabSz="914400">
              <a:defRPr/>
            </a:pPr>
            <a:endParaRPr lang="de-AT" sz="3600" b="1" dirty="0">
              <a:solidFill>
                <a:prstClr val="white"/>
              </a:solidFill>
              <a:latin typeface="Candara" panose="020E05020303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3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:\Administratives\2646_G-ECO-MON\Deliverables\Newsletter\Issue2\Links\Bildschirmfoto 2014-01-14 um 11.35.39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9050"/>
            <a:ext cx="91805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26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pic>
        <p:nvPicPr>
          <p:cNvPr id="3" name="Picture 2" descr="S:\Administratives\2646_G-ECO-MON\Deliverables\Newsletter\Issue2\Links\P104039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"/>
            <a:ext cx="9180513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3095088" y="926310"/>
            <a:ext cx="6084168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 defTabSz="914400">
              <a:defRPr/>
            </a:pPr>
            <a:endParaRPr lang="de-AT" sz="3600" b="1" dirty="0">
              <a:solidFill>
                <a:prstClr val="white"/>
              </a:solidFill>
              <a:latin typeface="Candara" panose="020E05020303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3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:\Administratives\2646_G-ECO-MON\Deliverables\Newsletter\Issue2\Links\P104039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"/>
            <a:ext cx="9180513" cy="15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2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811DB0-A7C9-4C02-82A1-28FCABD0E0B8}" type="datetimeFigureOut">
              <a:rPr lang="de-AT" smtClean="0">
                <a:solidFill>
                  <a:prstClr val="black"/>
                </a:solidFill>
                <a:latin typeface="Calibri"/>
              </a:rPr>
              <a:pPr defTabSz="914400"/>
              <a:t>4/21/17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de-A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B1AC077-0E75-42E8-9DD1-0C899F6F0FBC}" type="slidenum">
              <a:rPr lang="de-AT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27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p-entw-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40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75831" y="3068960"/>
            <a:ext cx="5896744" cy="86409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GB" sz="2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79712" y="1412936"/>
            <a:ext cx="5974432" cy="1440000"/>
          </a:xfrm>
          <a:prstGeom prst="rect">
            <a:avLst/>
          </a:prstGeom>
          <a:noFill/>
        </p:spPr>
        <p:txBody>
          <a:bodyPr/>
          <a:lstStyle>
            <a:lvl1pPr algn="r">
              <a:def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5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p-entw-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69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69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39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77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p-entw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354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98968"/>
            <a:ext cx="7175500" cy="573617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861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581672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45072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851931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60543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278893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93732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952958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41006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7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21561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4286095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ea typeface="ＭＳ Ｐゴシック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406179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2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1.xml"/><Relationship Id="rId24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B9C32-46EF-314E-9660-39ACA062BC4D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BB7B9-1A24-B247-8D9D-A0CAEB36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7" descr="PPT_Header02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9" b="16788"/>
          <a:stretch>
            <a:fillRect/>
          </a:stretch>
        </p:blipFill>
        <p:spPr bwMode="auto">
          <a:xfrm>
            <a:off x="0" y="0"/>
            <a:ext cx="9144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266" y="1673225"/>
            <a:ext cx="776128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397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95256"/>
            <a:ext cx="61991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83973" name="Picture 16" descr="signa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7" y="6448431"/>
            <a:ext cx="913923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18"/>
          <p:cNvSpPr>
            <a:spLocks noChangeArrowheads="1"/>
          </p:cNvSpPr>
          <p:nvPr userDrawn="1"/>
        </p:nvSpPr>
        <p:spPr bwMode="auto">
          <a:xfrm>
            <a:off x="231776" y="6596063"/>
            <a:ext cx="8658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8426450" algn="r"/>
              </a:tabLst>
            </a:pPr>
            <a:r>
              <a:rPr lang="en-GB" sz="900">
                <a:solidFill>
                  <a:srgbClr val="747678"/>
                </a:solidFill>
                <a:latin typeface="Arial" charset="0"/>
                <a:ea typeface="ＭＳ Ｐゴシック" charset="0"/>
                <a:cs typeface="ＭＳ Ｐゴシック" charset="0"/>
              </a:rPr>
              <a:t>ESA Unclassified – For Official Use 	</a:t>
            </a:r>
            <a:fld id="{B788233F-3A1D-B449-BEF3-64E2B3B50780}" type="slidenum">
              <a:rPr lang="en-GB" sz="900">
                <a:solidFill>
                  <a:srgbClr val="747678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tabLst>
                  <a:tab pos="8426450" algn="r"/>
                </a:tabLst>
              </a:pPr>
              <a:t>‹#›</a:t>
            </a:fld>
            <a:endParaRPr lang="en-GB" sz="900">
              <a:solidFill>
                <a:srgbClr val="747678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4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95" r:id="rId14"/>
    <p:sldLayoutId id="2147483796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66700" indent="-266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AutoNum type="arabicPeriod"/>
        <a:defRPr sz="1600">
          <a:solidFill>
            <a:schemeClr val="bg2"/>
          </a:solidFill>
          <a:latin typeface="+mn-lt"/>
          <a:ea typeface="ＭＳ Ｐゴシック" pitchFamily="34" charset="-128"/>
          <a:cs typeface="ＭＳ Ｐゴシック" charset="0"/>
        </a:defRPr>
      </a:lvl1pPr>
      <a:lvl2pPr marL="9890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NotesSoft-Bold" charset="0"/>
        <a:buAutoNum type="alphaLcPeriod"/>
        <a:defRPr sz="1600">
          <a:solidFill>
            <a:schemeClr val="bg2"/>
          </a:solidFill>
          <a:latin typeface="+mn-lt"/>
          <a:ea typeface="ＭＳ Ｐゴシック" pitchFamily="34" charset="-128"/>
        </a:defRPr>
      </a:lvl2pPr>
      <a:lvl3pPr marL="16732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ＭＳ Ｐゴシック" pitchFamily="34" charset="-128"/>
        </a:defRPr>
      </a:lvl3pPr>
      <a:lvl4pPr marL="22717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ＭＳ Ｐゴシック" pitchFamily="34" charset="-128"/>
        </a:defRPr>
      </a:lvl4pPr>
      <a:lvl5pPr marL="2870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ＭＳ Ｐゴシック" pitchFamily="34" charset="-128"/>
        </a:defRPr>
      </a:lvl5pPr>
      <a:lvl6pPr marL="3327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6pPr>
      <a:lvl7pPr marL="3784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7pPr>
      <a:lvl8pPr marL="4241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8pPr>
      <a:lvl9pPr marL="4699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5" descr="PPT_Header0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31"/>
            <a:ext cx="65246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ea typeface="ＭＳ Ｐゴシック" charset="0"/>
                <a:cs typeface="ＭＳ Ｐゴシック" charset="0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06123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PPT_Header01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2" descr="signatu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8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3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61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rabicPeriod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lphaLcPeriod"/>
        <a:defRPr sz="1600">
          <a:solidFill>
            <a:schemeClr val="bg2"/>
          </a:solidFill>
          <a:latin typeface="+mn-lt"/>
          <a:ea typeface="ＭＳ Ｐゴシック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47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5" descr="PPT_Header0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6231"/>
            <a:ext cx="65246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ea typeface="ＭＳ Ｐゴシック" charset="0"/>
                <a:cs typeface="ＭＳ Ｐゴシック" charset="0"/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416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08550" y="927127"/>
            <a:ext cx="9035450" cy="5735247"/>
          </a:xfrm>
          <a:prstGeom prst="rect">
            <a:avLst/>
          </a:prstGeom>
        </p:spPr>
      </p:pic>
      <p:pic>
        <p:nvPicPr>
          <p:cNvPr id="5" name="Picture 2" descr="C:\Users\ANNABU~1\AppData\Local\Temp\notes67B05F\EO4SD-main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r="15805"/>
          <a:stretch/>
        </p:blipFill>
        <p:spPr bwMode="auto">
          <a:xfrm>
            <a:off x="7688836" y="5823098"/>
            <a:ext cx="1188177" cy="7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94" y="398193"/>
            <a:ext cx="3378506" cy="304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686" y="97700"/>
            <a:ext cx="8497125" cy="9236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2000" dirty="0" smtClean="0">
                <a:latin typeface="Verdana"/>
                <a:cs typeface="Verdana"/>
              </a:rPr>
              <a:t>Earth Observation for Sustainable Development</a:t>
            </a:r>
          </a:p>
          <a:p>
            <a:pPr eaLnBrk="1" hangingPunct="1"/>
            <a:r>
              <a:rPr lang="en-GB" sz="1800" dirty="0" smtClean="0">
                <a:solidFill>
                  <a:srgbClr val="FFCC66"/>
                </a:solidFill>
                <a:latin typeface="Verdana" charset="0"/>
              </a:rPr>
              <a:t>In partnership with International Financing Institutions</a:t>
            </a:r>
            <a:endParaRPr lang="en-GB" sz="1800" dirty="0">
              <a:solidFill>
                <a:srgbClr val="FFCC66"/>
              </a:solidFill>
              <a:latin typeface="Verdan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8549" y="5888565"/>
            <a:ext cx="7426784" cy="773809"/>
            <a:chOff x="108549" y="5877983"/>
            <a:chExt cx="7426784" cy="773809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08549" y="6233583"/>
              <a:ext cx="7426784" cy="418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/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indent="-100013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77788" indent="0" defTabSz="914400" fontAlgn="base">
                <a:spcBef>
                  <a:spcPts val="600"/>
                </a:spcBef>
                <a:tabLst>
                  <a:tab pos="576263" algn="l"/>
                </a:tabLst>
              </a:pPr>
              <a:r>
                <a:rPr lang="en-GB" sz="14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Verdana"/>
                  <a:cs typeface="Verdana"/>
                </a:rPr>
                <a:t>Directorate of Earth Observation Programmes, ESA/ESRIN, April 2017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08551" y="5877983"/>
              <a:ext cx="2240950" cy="3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/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indent="-100013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77788" indent="0" defTabSz="914400" fontAlgn="base">
                <a:spcBef>
                  <a:spcPts val="600"/>
                </a:spcBef>
                <a:tabLst>
                  <a:tab pos="576263" algn="l"/>
                </a:tabLst>
              </a:pPr>
              <a:r>
                <a:rPr lang="en-GB" sz="16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Verdana"/>
                  <a:cs typeface="Verdana"/>
                </a:rPr>
                <a:t>Stephen Coulson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3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9746" y="1238367"/>
            <a:ext cx="8852162" cy="5040630"/>
            <a:chOff x="189747" y="1007458"/>
            <a:chExt cx="8852162" cy="5040630"/>
          </a:xfrm>
        </p:grpSpPr>
        <p:grpSp>
          <p:nvGrpSpPr>
            <p:cNvPr id="4" name="Group 3"/>
            <p:cNvGrpSpPr/>
            <p:nvPr/>
          </p:nvGrpSpPr>
          <p:grpSpPr>
            <a:xfrm>
              <a:off x="189747" y="1007458"/>
              <a:ext cx="2946066" cy="4539050"/>
              <a:chOff x="208203" y="1103508"/>
              <a:chExt cx="3029731" cy="500881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8203" y="1103508"/>
                <a:ext cx="3029730" cy="105508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204" y="2158590"/>
                <a:ext cx="3029730" cy="395373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135813" y="1485526"/>
              <a:ext cx="2957070" cy="4562562"/>
              <a:chOff x="3135812" y="1987104"/>
              <a:chExt cx="2957070" cy="456256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5813" y="1987104"/>
                <a:ext cx="2957069" cy="9561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5812" y="2966744"/>
                <a:ext cx="2949025" cy="35829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6092883" y="1007458"/>
              <a:ext cx="2949026" cy="4539052"/>
              <a:chOff x="6194974" y="1103507"/>
              <a:chExt cx="2949026" cy="453905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4975" y="1103507"/>
                <a:ext cx="2949025" cy="9561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4974" y="2059637"/>
                <a:ext cx="2949025" cy="35829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0828" y="44889"/>
            <a:ext cx="7561263" cy="77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Agriculture, Urban, Water</a:t>
            </a:r>
          </a:p>
          <a:p>
            <a:pPr eaLnBrk="1" hangingPunct="1"/>
            <a:r>
              <a:rPr lang="en-GB" sz="2000" b="1" dirty="0" smtClean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Partners / Products / Programmes</a:t>
            </a:r>
            <a:endParaRPr lang="en-GB" sz="2000" b="1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0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O4SD_v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909"/>
            <a:ext cx="9120671" cy="558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0828" y="44889"/>
            <a:ext cx="7561263" cy="77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Agriculture, Urban, Water</a:t>
            </a:r>
          </a:p>
          <a:p>
            <a:pPr eaLnBrk="1" hangingPunct="1"/>
            <a:r>
              <a:rPr lang="en-GB" sz="2000" b="1" dirty="0" smtClean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Regions / Countries </a:t>
            </a:r>
            <a:endParaRPr lang="en-GB" sz="2000" b="1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05" y="181723"/>
            <a:ext cx="6750750" cy="684186"/>
          </a:xfrm>
        </p:spPr>
        <p:txBody>
          <a:bodyPr/>
          <a:lstStyle/>
          <a:p>
            <a:r>
              <a:rPr lang="sv-SE" sz="2400" dirty="0" err="1" smtClean="0"/>
              <a:t>Take-Home</a:t>
            </a:r>
            <a:r>
              <a:rPr lang="sv-SE" sz="2400" dirty="0" smtClean="0"/>
              <a:t> </a:t>
            </a:r>
            <a:r>
              <a:rPr lang="sv-SE" sz="2400" dirty="0" err="1" smtClean="0"/>
              <a:t>Messages</a:t>
            </a:r>
            <a:r>
              <a:rPr lang="en-US" sz="2400" dirty="0" smtClean="0"/>
              <a:t>……..</a:t>
            </a:r>
            <a:endParaRPr lang="en-GB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3544" y="2644104"/>
            <a:ext cx="5157065" cy="177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7505" y="1081019"/>
            <a:ext cx="8587712" cy="44228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</a:pPr>
            <a:r>
              <a:rPr lang="fr-FR" sz="1900" dirty="0"/>
              <a:t>Official </a:t>
            </a:r>
            <a:r>
              <a:rPr lang="fr-FR" sz="1900" dirty="0" err="1"/>
              <a:t>Development</a:t>
            </a:r>
            <a:r>
              <a:rPr lang="fr-FR" sz="1900" dirty="0"/>
              <a:t> Assistance (ODA) </a:t>
            </a:r>
            <a:r>
              <a:rPr lang="fr-FR" sz="1900" dirty="0" err="1"/>
              <a:t>is</a:t>
            </a:r>
            <a:r>
              <a:rPr lang="fr-FR" sz="1900" dirty="0"/>
              <a:t> a </a:t>
            </a:r>
            <a:r>
              <a:rPr lang="fr-FR" sz="1900" dirty="0" err="1"/>
              <a:t>sector</a:t>
            </a:r>
            <a:r>
              <a:rPr lang="fr-FR" sz="1900" dirty="0"/>
              <a:t> of </a:t>
            </a:r>
            <a:r>
              <a:rPr lang="fr-FR" sz="1900" dirty="0" err="1"/>
              <a:t>huge</a:t>
            </a:r>
            <a:r>
              <a:rPr lang="fr-FR" sz="1900" dirty="0"/>
              <a:t> (and long-</a:t>
            </a:r>
            <a:r>
              <a:rPr lang="fr-FR" sz="1900" dirty="0" err="1"/>
              <a:t>term</a:t>
            </a:r>
            <a:r>
              <a:rPr lang="fr-FR" sz="1900" dirty="0"/>
              <a:t>) </a:t>
            </a:r>
            <a:r>
              <a:rPr lang="fr-FR" sz="1900" dirty="0" err="1"/>
              <a:t>economic</a:t>
            </a:r>
            <a:r>
              <a:rPr lang="fr-FR" sz="1900" dirty="0"/>
              <a:t> </a:t>
            </a:r>
            <a:r>
              <a:rPr lang="fr-FR" sz="1900" dirty="0" err="1"/>
              <a:t>activity</a:t>
            </a:r>
            <a:r>
              <a:rPr lang="fr-FR" sz="1900" dirty="0"/>
              <a:t> </a:t>
            </a:r>
            <a:r>
              <a:rPr lang="fr-FR" sz="1900" dirty="0" err="1"/>
              <a:t>with</a:t>
            </a:r>
            <a:r>
              <a:rPr lang="fr-FR" sz="1900" dirty="0"/>
              <a:t> </a:t>
            </a:r>
            <a:r>
              <a:rPr lang="fr-FR" sz="1900" dirty="0" err="1"/>
              <a:t>increasing</a:t>
            </a:r>
            <a:r>
              <a:rPr lang="fr-FR" sz="1900" dirty="0"/>
              <a:t> attention on </a:t>
            </a:r>
            <a:r>
              <a:rPr lang="fr-FR" sz="1900" dirty="0" err="1">
                <a:solidFill>
                  <a:srgbClr val="FF9900"/>
                </a:solidFill>
              </a:rPr>
              <a:t>environmental</a:t>
            </a:r>
            <a:r>
              <a:rPr lang="fr-FR" sz="1900" dirty="0">
                <a:solidFill>
                  <a:srgbClr val="FF9900"/>
                </a:solidFill>
              </a:rPr>
              <a:t> </a:t>
            </a:r>
            <a:r>
              <a:rPr lang="fr-FR" sz="1900" dirty="0" err="1">
                <a:solidFill>
                  <a:srgbClr val="FF9900"/>
                </a:solidFill>
              </a:rPr>
              <a:t>sustainability</a:t>
            </a:r>
            <a:r>
              <a:rPr lang="fr-FR" sz="1900" dirty="0">
                <a:solidFill>
                  <a:srgbClr val="FF9900"/>
                </a:solidFill>
              </a:rPr>
              <a:t> (green </a:t>
            </a:r>
            <a:r>
              <a:rPr lang="fr-FR" sz="1900" dirty="0" err="1">
                <a:solidFill>
                  <a:srgbClr val="FF9900"/>
                </a:solidFill>
              </a:rPr>
              <a:t>growth</a:t>
            </a:r>
            <a:r>
              <a:rPr lang="fr-FR" sz="1900" dirty="0">
                <a:solidFill>
                  <a:srgbClr val="FF9900"/>
                </a:solidFill>
              </a:rPr>
              <a:t>) and </a:t>
            </a:r>
            <a:r>
              <a:rPr lang="fr-FR" sz="1900" dirty="0" err="1">
                <a:solidFill>
                  <a:srgbClr val="FF9900"/>
                </a:solidFill>
              </a:rPr>
              <a:t>climate</a:t>
            </a:r>
            <a:r>
              <a:rPr lang="fr-FR" sz="1900" dirty="0">
                <a:solidFill>
                  <a:srgbClr val="FF9900"/>
                </a:solidFill>
              </a:rPr>
              <a:t> change (</a:t>
            </a:r>
            <a:r>
              <a:rPr lang="fr-FR" sz="1900" dirty="0" err="1">
                <a:solidFill>
                  <a:srgbClr val="FF9900"/>
                </a:solidFill>
              </a:rPr>
              <a:t>resilience</a:t>
            </a:r>
            <a:r>
              <a:rPr lang="fr-FR" sz="1900" dirty="0">
                <a:solidFill>
                  <a:srgbClr val="FF9900"/>
                </a:solidFill>
              </a:rPr>
              <a:t>, </a:t>
            </a:r>
            <a:r>
              <a:rPr lang="fr-FR" sz="1900" dirty="0" err="1">
                <a:solidFill>
                  <a:srgbClr val="FF9900"/>
                </a:solidFill>
              </a:rPr>
              <a:t>proofing</a:t>
            </a:r>
            <a:r>
              <a:rPr lang="fr-FR" sz="1900" dirty="0">
                <a:solidFill>
                  <a:srgbClr val="FF9900"/>
                </a:solidFill>
              </a:rPr>
              <a:t>) </a:t>
            </a:r>
            <a:r>
              <a:rPr lang="fr-FR" sz="1900" dirty="0">
                <a:solidFill>
                  <a:srgbClr val="4D4F53"/>
                </a:solidFill>
                <a:latin typeface="Verdana"/>
              </a:rPr>
              <a:t>of the (</a:t>
            </a:r>
            <a:r>
              <a:rPr lang="fr-FR" sz="1900" dirty="0" err="1">
                <a:solidFill>
                  <a:srgbClr val="4D4F53"/>
                </a:solidFill>
                <a:latin typeface="Verdana"/>
              </a:rPr>
              <a:t>mainly</a:t>
            </a:r>
            <a:r>
              <a:rPr lang="fr-FR" sz="1900" dirty="0">
                <a:solidFill>
                  <a:srgbClr val="4D4F53"/>
                </a:solidFill>
                <a:latin typeface="Verdana"/>
              </a:rPr>
              <a:t> large infrastructure) </a:t>
            </a:r>
            <a:r>
              <a:rPr lang="fr-FR" sz="1900" dirty="0" err="1" smtClean="0">
                <a:solidFill>
                  <a:srgbClr val="4D4F53"/>
                </a:solidFill>
                <a:latin typeface="Verdana"/>
              </a:rPr>
              <a:t>investment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 </a:t>
            </a:r>
            <a:r>
              <a:rPr lang="fr-FR" sz="1900" dirty="0" err="1" smtClean="0">
                <a:solidFill>
                  <a:srgbClr val="4D4F53"/>
                </a:solidFill>
                <a:latin typeface="Verdana"/>
              </a:rPr>
              <a:t>projects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 to </a:t>
            </a:r>
            <a:r>
              <a:rPr lang="fr-FR" sz="1900" dirty="0" err="1" smtClean="0">
                <a:solidFill>
                  <a:srgbClr val="4D4F53"/>
                </a:solidFill>
                <a:latin typeface="Verdana"/>
              </a:rPr>
              <a:t>promote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 </a:t>
            </a:r>
            <a:r>
              <a:rPr lang="fr-FR" sz="1900" dirty="0" err="1" smtClean="0">
                <a:solidFill>
                  <a:srgbClr val="4D4F53"/>
                </a:solidFill>
                <a:latin typeface="Verdana"/>
              </a:rPr>
              <a:t>ecnonmic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 </a:t>
            </a:r>
            <a:r>
              <a:rPr lang="fr-FR" sz="1900" dirty="0" err="1" smtClean="0">
                <a:solidFill>
                  <a:srgbClr val="4D4F53"/>
                </a:solidFill>
                <a:latin typeface="Verdana"/>
              </a:rPr>
              <a:t>growth</a:t>
            </a:r>
            <a:r>
              <a:rPr lang="fr-FR" sz="1900" dirty="0">
                <a:solidFill>
                  <a:srgbClr val="4D4F53"/>
                </a:solidFill>
                <a:latin typeface="Verdana"/>
              </a:rPr>
              <a:t> 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in </a:t>
            </a:r>
            <a:r>
              <a:rPr lang="fr-FR" sz="1900" dirty="0" err="1">
                <a:solidFill>
                  <a:srgbClr val="4D4F53"/>
                </a:solidFill>
                <a:latin typeface="Verdana"/>
              </a:rPr>
              <a:t>developing</a:t>
            </a:r>
            <a:r>
              <a:rPr lang="fr-FR" sz="1900" dirty="0">
                <a:solidFill>
                  <a:srgbClr val="4D4F53"/>
                </a:solidFill>
                <a:latin typeface="Verdana"/>
              </a:rPr>
              <a:t> countries</a:t>
            </a:r>
            <a:r>
              <a:rPr lang="fr-FR" sz="1900" dirty="0" smtClean="0">
                <a:solidFill>
                  <a:srgbClr val="4D4F53"/>
                </a:solidFill>
                <a:latin typeface="Verdana"/>
              </a:rPr>
              <a:t>,</a:t>
            </a:r>
            <a:endParaRPr lang="en-US" sz="1900" dirty="0" smtClean="0"/>
          </a:p>
          <a:p>
            <a:pPr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</a:pPr>
            <a:r>
              <a:rPr lang="en-US" sz="1900" dirty="0" smtClean="0"/>
              <a:t>Earth </a:t>
            </a:r>
            <a:r>
              <a:rPr lang="en-US" sz="1900" dirty="0"/>
              <a:t>Observation can deliver </a:t>
            </a:r>
            <a:r>
              <a:rPr lang="en-US" sz="1900" dirty="0">
                <a:solidFill>
                  <a:srgbClr val="FF9900"/>
                </a:solidFill>
              </a:rPr>
              <a:t>key environmental information that supports</a:t>
            </a:r>
            <a:r>
              <a:rPr lang="en-US" sz="1900" dirty="0"/>
              <a:t> the definition, planning, implementation, monitoring and assessment </a:t>
            </a:r>
            <a:r>
              <a:rPr lang="en-US" sz="1900" dirty="0" smtClean="0"/>
              <a:t>of many (not all) </a:t>
            </a:r>
            <a:r>
              <a:rPr lang="en-US" sz="1900" smtClean="0"/>
              <a:t>major projects and </a:t>
            </a:r>
            <a:r>
              <a:rPr lang="en-US" sz="1900" dirty="0" err="1" smtClean="0"/>
              <a:t>programmes</a:t>
            </a:r>
            <a:r>
              <a:rPr lang="en-US" sz="1900" dirty="0" smtClean="0"/>
              <a:t>.</a:t>
            </a:r>
            <a:endParaRPr lang="en-US" sz="1900" dirty="0"/>
          </a:p>
          <a:p>
            <a:pPr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</a:pPr>
            <a:r>
              <a:rPr lang="en-US" sz="1900" dirty="0" smtClean="0"/>
              <a:t>Europe </a:t>
            </a:r>
            <a:r>
              <a:rPr lang="en-US" sz="1900" dirty="0"/>
              <a:t>has </a:t>
            </a:r>
            <a:r>
              <a:rPr lang="en-US" sz="1900" dirty="0">
                <a:solidFill>
                  <a:srgbClr val="FF9900"/>
                </a:solidFill>
              </a:rPr>
              <a:t>world-leading capabilities in Earth Observation </a:t>
            </a:r>
            <a:r>
              <a:rPr lang="en-US" sz="1900" dirty="0"/>
              <a:t>(</a:t>
            </a:r>
            <a:r>
              <a:rPr lang="en-US" sz="1900" dirty="0" smtClean="0"/>
              <a:t>both </a:t>
            </a:r>
            <a:r>
              <a:rPr lang="en-US" sz="1900" dirty="0"/>
              <a:t>ESA and national EO </a:t>
            </a:r>
            <a:r>
              <a:rPr lang="en-US" sz="1900" dirty="0" smtClean="0"/>
              <a:t>missions) and </a:t>
            </a:r>
            <a:r>
              <a:rPr lang="en-US" sz="1900" dirty="0"/>
              <a:t>a highly skilled and experienced EO </a:t>
            </a:r>
            <a:r>
              <a:rPr lang="en-US" sz="1900" dirty="0" smtClean="0"/>
              <a:t>information services industry. WB and ADB recently signed long-term, strategic cooperation agreements with ESA.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62" y="11152022"/>
            <a:ext cx="6858000" cy="215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276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22779" y="11200124"/>
            <a:ext cx="6858000" cy="2159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70149" y="5537668"/>
            <a:ext cx="8519765" cy="949880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Verdana" pitchFamily="34" charset="0"/>
              <a:buChar char="•"/>
              <a:defRPr sz="2000">
                <a:solidFill>
                  <a:schemeClr val="bg2"/>
                </a:solidFill>
                <a:latin typeface="Verdana" pitchFamily="-112" charset="0"/>
                <a:ea typeface="ＭＳ Ｐゴシック" pitchFamily="34" charset="-128"/>
                <a:cs typeface="+mn-cs"/>
              </a:defRPr>
            </a:lvl1pPr>
            <a:lvl2pPr marL="358775" indent="-17938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bg2"/>
                </a:solidFill>
                <a:latin typeface="Verdana" pitchFamily="-112" charset="0"/>
                <a:ea typeface="ＭＳ Ｐゴシック" pitchFamily="-112" charset="-128"/>
              </a:defRPr>
            </a:lvl2pPr>
            <a:lvl3pPr marL="442913" indent="-179388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Verdana" pitchFamily="34" charset="0"/>
              <a:buChar char="•"/>
              <a:defRPr sz="1600">
                <a:solidFill>
                  <a:schemeClr val="bg2"/>
                </a:solidFill>
                <a:latin typeface="Verdana" pitchFamily="-112" charset="0"/>
                <a:ea typeface="ＭＳ Ｐゴシック" pitchFamily="-112" charset="-128"/>
              </a:defRPr>
            </a:lvl3pPr>
            <a:lvl4pPr marL="53657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Verdana" pitchFamily="-112" charset="0"/>
                <a:ea typeface="ＭＳ Ｐゴシック" pitchFamily="-112" charset="-128"/>
              </a:defRPr>
            </a:lvl4pPr>
            <a:lvl5pPr marL="631825" indent="-1889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»"/>
              <a:defRPr sz="1200">
                <a:solidFill>
                  <a:schemeClr val="bg2"/>
                </a:solidFill>
                <a:latin typeface="Verdana" pitchFamily="-112" charset="0"/>
                <a:ea typeface="ＭＳ Ｐゴシック" pitchFamily="-112" charset="-128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NotesSoft-Regular" pitchFamily="2" charset="0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NotesSoft-Regular" pitchFamily="2" charset="0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NotesSoft-Regular" pitchFamily="2" charset="0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NotesSoft-Regular" pitchFamily="2" charset="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Font typeface="Verdana" pitchFamily="34" charset="0"/>
              <a:buNone/>
            </a:pPr>
            <a:r>
              <a:rPr lang="en-US" sz="1900" b="1" dirty="0" smtClean="0"/>
              <a:t>-&gt; Significant opportunity to take EO to a new, highly relevant user community; CEOS and GEO can be key.</a:t>
            </a:r>
          </a:p>
        </p:txBody>
      </p:sp>
    </p:spTree>
    <p:extLst>
      <p:ext uri="{BB962C8B-B14F-4D97-AF65-F5344CB8AC3E}">
        <p14:creationId xmlns:p14="http://schemas.microsoft.com/office/powerpoint/2010/main" val="3949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" y="952538"/>
            <a:ext cx="5476290" cy="5905462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6093965" y="1750320"/>
            <a:ext cx="3032574" cy="388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marL="60325" lvl="4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800" b="1" dirty="0" err="1" smtClean="0">
                <a:solidFill>
                  <a:srgbClr val="747678"/>
                </a:solidFill>
                <a:latin typeface="Arial" charset="0"/>
              </a:rPr>
              <a:t>Thank</a:t>
            </a:r>
            <a:r>
              <a:rPr lang="da-DK" sz="2800" b="1" dirty="0" smtClean="0">
                <a:solidFill>
                  <a:srgbClr val="747678"/>
                </a:solidFill>
                <a:latin typeface="Arial" charset="0"/>
              </a:rPr>
              <a:t> </a:t>
            </a:r>
            <a:r>
              <a:rPr lang="da-DK" sz="2800" b="1" dirty="0" err="1" smtClean="0">
                <a:solidFill>
                  <a:srgbClr val="747678"/>
                </a:solidFill>
                <a:latin typeface="Arial" charset="0"/>
              </a:rPr>
              <a:t>You</a:t>
            </a:r>
            <a:r>
              <a:rPr lang="da-DK" sz="2800" b="1" dirty="0" smtClean="0">
                <a:solidFill>
                  <a:srgbClr val="747678"/>
                </a:solidFill>
                <a:latin typeface="Arial" charset="0"/>
              </a:rPr>
              <a:t> !</a:t>
            </a:r>
          </a:p>
          <a:p>
            <a:pPr marL="60325" lvl="4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da-DK" sz="2800" b="1" dirty="0">
              <a:solidFill>
                <a:srgbClr val="747678"/>
              </a:solidFill>
              <a:latin typeface="Arial" charset="0"/>
            </a:endParaRPr>
          </a:p>
          <a:p>
            <a:pPr marL="60325" lvl="4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800" b="1" dirty="0">
                <a:solidFill>
                  <a:srgbClr val="747678"/>
                </a:solidFill>
                <a:latin typeface="Arial" charset="0"/>
              </a:rPr>
              <a:t>a</a:t>
            </a:r>
            <a:r>
              <a:rPr lang="da-DK" sz="2800" b="1" dirty="0" smtClean="0">
                <a:solidFill>
                  <a:srgbClr val="747678"/>
                </a:solidFill>
                <a:latin typeface="Arial" charset="0"/>
              </a:rPr>
              <a:t>nd ….</a:t>
            </a:r>
          </a:p>
          <a:p>
            <a:pPr marL="60325" lvl="4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da-DK" sz="2800" b="1" dirty="0" smtClean="0">
              <a:solidFill>
                <a:srgbClr val="747678"/>
              </a:solidFill>
              <a:latin typeface="Arial" charset="0"/>
            </a:endParaRPr>
          </a:p>
          <a:p>
            <a:pPr marL="60325" lvl="4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800" b="1" dirty="0" smtClean="0">
                <a:solidFill>
                  <a:srgbClr val="747678"/>
                </a:solidFill>
                <a:latin typeface="Arial" charset="0"/>
              </a:rPr>
              <a:t>For </a:t>
            </a:r>
            <a:r>
              <a:rPr lang="da-DK" sz="2800" b="1" dirty="0" err="1" smtClean="0">
                <a:solidFill>
                  <a:srgbClr val="747678"/>
                </a:solidFill>
                <a:latin typeface="Arial" charset="0"/>
              </a:rPr>
              <a:t>further</a:t>
            </a:r>
            <a:r>
              <a:rPr lang="da-DK" sz="2800" b="1" dirty="0" smtClean="0">
                <a:solidFill>
                  <a:srgbClr val="747678"/>
                </a:solidFill>
                <a:latin typeface="Arial" charset="0"/>
              </a:rPr>
              <a:t> information.</a:t>
            </a:r>
            <a:endParaRPr lang="da-DK" sz="2800" dirty="0" smtClean="0">
              <a:solidFill>
                <a:srgbClr val="74767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0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mall-scale_demos_loc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0" y="1852422"/>
            <a:ext cx="5343276" cy="255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982251" y="2077284"/>
            <a:ext cx="2896698" cy="4019362"/>
            <a:chOff x="6156885" y="2387078"/>
            <a:chExt cx="2520281" cy="3709567"/>
          </a:xfrm>
        </p:grpSpPr>
        <p:pic>
          <p:nvPicPr>
            <p:cNvPr id="6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9741" y="2387078"/>
              <a:ext cx="1187425" cy="15700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6885" y="2387078"/>
              <a:ext cx="1165338" cy="16234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6885" y="4407154"/>
              <a:ext cx="1165338" cy="16392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9741" y="4407154"/>
              <a:ext cx="1187425" cy="168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69903" y="4407154"/>
            <a:ext cx="4749436" cy="2323483"/>
            <a:chOff x="769903" y="4302805"/>
            <a:chExt cx="4749436" cy="2323483"/>
          </a:xfrm>
        </p:grpSpPr>
        <p:pic>
          <p:nvPicPr>
            <p:cNvPr id="11" name="Picture 10" descr="ESA_and_World_Bank_hand-in-hand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03" y="4302805"/>
              <a:ext cx="2173746" cy="16303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11" descr="for ppt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864" y="5030965"/>
              <a:ext cx="2231475" cy="15953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69903" y="6046396"/>
              <a:ext cx="23419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4D4F53"/>
                  </a:solidFill>
                  <a:latin typeface="Verdana"/>
                  <a:ea typeface="ＭＳ Ｐゴシック" pitchFamily="34" charset="-128"/>
                </a:rPr>
                <a:t>World Bank</a:t>
              </a:r>
              <a:r>
                <a:rPr lang="en-US" sz="1400" i="1" dirty="0" smtClean="0">
                  <a:solidFill>
                    <a:srgbClr val="4D4F53"/>
                  </a:solidFill>
                  <a:latin typeface="Verdana"/>
                  <a:ea typeface="ＭＳ Ｐゴシック" pitchFamily="34" charset="-128"/>
                </a:rPr>
                <a:t>, Dec 2015</a:t>
              </a:r>
              <a:endParaRPr lang="en-US" sz="1400" i="1" dirty="0">
                <a:solidFill>
                  <a:srgbClr val="4D4F53"/>
                </a:solidFill>
                <a:latin typeface="Verdana"/>
                <a:ea typeface="ＭＳ Ｐゴシック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87864" y="4507745"/>
              <a:ext cx="2231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4D4F53"/>
                  </a:solidFill>
                  <a:latin typeface="Verdana"/>
                  <a:ea typeface="ＭＳ Ｐゴシック" pitchFamily="34" charset="-128"/>
                </a:rPr>
                <a:t>Asian Development Bank</a:t>
              </a:r>
              <a:r>
                <a:rPr lang="en-US" sz="1400" i="1" dirty="0" smtClean="0">
                  <a:solidFill>
                    <a:srgbClr val="4D4F53"/>
                  </a:solidFill>
                  <a:latin typeface="Verdana"/>
                  <a:ea typeface="ＭＳ Ｐゴシック" pitchFamily="34" charset="-128"/>
                </a:rPr>
                <a:t>, Nov 2016</a:t>
              </a:r>
              <a:endParaRPr lang="en-US" sz="1400" i="1" dirty="0">
                <a:solidFill>
                  <a:srgbClr val="4D4F53"/>
                </a:solidFill>
                <a:latin typeface="Verdana"/>
                <a:ea typeface="ＭＳ Ｐゴシック" pitchFamily="34" charset="-128"/>
              </a:endParaRPr>
            </a:p>
          </p:txBody>
        </p:sp>
      </p:grp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" y="1096047"/>
            <a:ext cx="9126538" cy="6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marL="452438" lvl="4" indent="-392113" defTabSz="4524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da-DK" b="1" dirty="0" smtClean="0">
                <a:solidFill>
                  <a:srgbClr val="747678"/>
                </a:solidFill>
                <a:latin typeface="Arial" charset="0"/>
              </a:rPr>
              <a:t>65+ small-</a:t>
            </a:r>
            <a:r>
              <a:rPr lang="da-DK" b="1" dirty="0" err="1" smtClean="0">
                <a:solidFill>
                  <a:srgbClr val="747678"/>
                </a:solidFill>
                <a:latin typeface="Arial" charset="0"/>
              </a:rPr>
              <a:t>scale</a:t>
            </a:r>
            <a:r>
              <a:rPr lang="da-DK" b="1" dirty="0" smtClean="0">
                <a:solidFill>
                  <a:srgbClr val="747678"/>
                </a:solidFill>
                <a:latin typeface="Arial" charset="0"/>
              </a:rPr>
              <a:t> demonstrations 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of EO-</a:t>
            </a:r>
            <a:r>
              <a:rPr lang="da-DK" dirty="0" err="1" smtClean="0">
                <a:solidFill>
                  <a:srgbClr val="747678"/>
                </a:solidFill>
                <a:latin typeface="Arial" charset="0"/>
              </a:rPr>
              <a:t>derived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 </a:t>
            </a:r>
            <a:r>
              <a:rPr lang="da-DK" dirty="0" err="1">
                <a:solidFill>
                  <a:srgbClr val="747678"/>
                </a:solidFill>
                <a:latin typeface="Arial" charset="0"/>
              </a:rPr>
              <a:t>environmental</a:t>
            </a:r>
            <a:r>
              <a:rPr lang="da-DK" dirty="0">
                <a:solidFill>
                  <a:srgbClr val="747678"/>
                </a:solidFill>
                <a:latin typeface="Arial" charset="0"/>
              </a:rPr>
              <a:t> 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information in the </a:t>
            </a:r>
            <a:r>
              <a:rPr lang="da-DK" dirty="0" err="1" smtClean="0">
                <a:solidFill>
                  <a:srgbClr val="747678"/>
                </a:solidFill>
                <a:latin typeface="Arial" charset="0"/>
              </a:rPr>
              <a:t>implementation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 of Official </a:t>
            </a:r>
            <a:r>
              <a:rPr lang="da-DK" dirty="0">
                <a:solidFill>
                  <a:srgbClr val="747678"/>
                </a:solidFill>
                <a:latin typeface="Arial" charset="0"/>
              </a:rPr>
              <a:t>Development Assistance (ODA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) </a:t>
            </a:r>
            <a:r>
              <a:rPr lang="da-DK" dirty="0" err="1" smtClean="0">
                <a:solidFill>
                  <a:srgbClr val="747678"/>
                </a:solidFill>
                <a:latin typeface="Arial" charset="0"/>
              </a:rPr>
              <a:t>projects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; </a:t>
            </a:r>
            <a:r>
              <a:rPr lang="da-DK" dirty="0" err="1" smtClean="0">
                <a:solidFill>
                  <a:srgbClr val="747678"/>
                </a:solidFill>
                <a:latin typeface="Arial" charset="0"/>
              </a:rPr>
              <a:t>MoUs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 </a:t>
            </a:r>
            <a:r>
              <a:rPr lang="da-DK" dirty="0" err="1" smtClean="0">
                <a:solidFill>
                  <a:srgbClr val="747678"/>
                </a:solidFill>
                <a:latin typeface="Arial" charset="0"/>
              </a:rPr>
              <a:t>signed</a:t>
            </a:r>
            <a:r>
              <a:rPr lang="da-DK" dirty="0" smtClean="0">
                <a:solidFill>
                  <a:srgbClr val="747678"/>
                </a:solidFill>
                <a:latin typeface="Arial" charset="0"/>
              </a:rPr>
              <a:t>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79511" y="0"/>
            <a:ext cx="8497125" cy="9236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2400" dirty="0" smtClean="0">
                <a:latin typeface="Verdana"/>
                <a:cs typeface="Verdana"/>
              </a:rPr>
              <a:t>Initial Phase </a:t>
            </a:r>
            <a:r>
              <a:rPr lang="en-GB" sz="2400" b="0" dirty="0" smtClean="0">
                <a:latin typeface="Verdana"/>
                <a:cs typeface="Verdana"/>
              </a:rPr>
              <a:t>: </a:t>
            </a:r>
            <a:r>
              <a:rPr lang="en-GB" sz="2400" b="0" dirty="0">
                <a:latin typeface="Verdana"/>
                <a:cs typeface="Verdana"/>
              </a:rPr>
              <a:t>R</a:t>
            </a:r>
            <a:r>
              <a:rPr lang="en-GB" sz="2400" b="0" dirty="0" smtClean="0">
                <a:latin typeface="Verdana"/>
                <a:cs typeface="Verdana"/>
              </a:rPr>
              <a:t>aised interest of IFIs in EO</a:t>
            </a:r>
          </a:p>
          <a:p>
            <a:pPr eaLnBrk="1" hangingPunct="1"/>
            <a:r>
              <a:rPr lang="en-GB" sz="2000" dirty="0">
                <a:solidFill>
                  <a:srgbClr val="FFCC66"/>
                </a:solidFill>
                <a:latin typeface="Verdana" charset="0"/>
              </a:rPr>
              <a:t>During period </a:t>
            </a:r>
            <a:r>
              <a:rPr lang="en-GB" sz="2000" dirty="0" smtClean="0">
                <a:solidFill>
                  <a:srgbClr val="FFCC66"/>
                </a:solidFill>
                <a:latin typeface="Verdana" charset="0"/>
              </a:rPr>
              <a:t>2010 -2015</a:t>
            </a:r>
            <a:endParaRPr lang="en-GB" sz="2000" dirty="0">
              <a:solidFill>
                <a:srgbClr val="FFCC66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9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" y="6626286"/>
            <a:ext cx="6524625" cy="231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" dirty="0">
                <a:solidFill>
                  <a:srgbClr val="000000"/>
                </a:solidFill>
                <a:latin typeface="Verdana" charset="0"/>
              </a:rPr>
              <a:t>ESA UNCLASSIFIED – For Official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30" y="1439846"/>
            <a:ext cx="2573690" cy="5166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7949" y="1305412"/>
            <a:ext cx="2517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D4F53"/>
                </a:solidFill>
                <a:latin typeface="Verdana"/>
                <a:ea typeface="ＭＳ Ｐゴシック" pitchFamily="34" charset="-128"/>
              </a:rPr>
              <a:t>First use of Sentinel 1 data for fisheries protection in developing countries (West Africa).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63726" y="2494605"/>
            <a:ext cx="4272410" cy="1522363"/>
            <a:chOff x="4825999" y="2607490"/>
            <a:chExt cx="4496741" cy="1372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5407" y="2607490"/>
              <a:ext cx="4487333" cy="117421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5999" y="3789958"/>
              <a:ext cx="1135945" cy="19031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384" y="1279767"/>
            <a:ext cx="2900379" cy="116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357" y="3994184"/>
            <a:ext cx="4339988" cy="279796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6430" y="162059"/>
            <a:ext cx="78654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latin typeface="Verdana"/>
                <a:ea typeface="ＭＳ Ｐゴシック" pitchFamily="34" charset="-128"/>
                <a:cs typeface="Verdana"/>
              </a:rPr>
              <a:t>Example :  World Bank project : Illegal fishing </a:t>
            </a:r>
            <a:endParaRPr lang="en-US" dirty="0">
              <a:latin typeface="Verdana"/>
              <a:ea typeface="ＭＳ Ｐゴシック" pitchFamily="34" charset="-128"/>
              <a:cs typeface="Verdana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2770120" y="2494605"/>
            <a:ext cx="617799" cy="2722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xfrm>
            <a:off x="176217" y="39543"/>
            <a:ext cx="7813238" cy="762000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Verdana" charset="0"/>
                <a:ea typeface="ＭＳ Ｐゴシック" charset="0"/>
              </a:rPr>
              <a:t>International Financing Institutions (IFIs):</a:t>
            </a:r>
            <a:r>
              <a:rPr lang="en-GB" sz="2400" dirty="0">
                <a:solidFill>
                  <a:srgbClr val="FFFFFF"/>
                </a:solidFill>
                <a:latin typeface="Verdana" charset="0"/>
                <a:ea typeface="ＭＳ Ｐゴシック" charset="0"/>
              </a:rPr>
              <a:t/>
            </a:r>
            <a:br>
              <a:rPr lang="en-GB" sz="2400" dirty="0">
                <a:solidFill>
                  <a:srgbClr val="FFFFFF"/>
                </a:solidFill>
                <a:latin typeface="Verdana" charset="0"/>
                <a:ea typeface="ＭＳ Ｐゴシック" charset="0"/>
              </a:rPr>
            </a:br>
            <a:r>
              <a:rPr lang="en-GB" sz="2000" kern="1200" dirty="0">
                <a:solidFill>
                  <a:srgbClr val="FFCC66"/>
                </a:solidFill>
                <a:latin typeface="Verdana" charset="0"/>
              </a:rPr>
              <a:t>How could they use EO ?</a:t>
            </a:r>
          </a:p>
        </p:txBody>
      </p:sp>
      <p:sp>
        <p:nvSpPr>
          <p:cNvPr id="13005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038603" y="1828800"/>
            <a:ext cx="4994275" cy="481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9000"/>
              </a:lnSpc>
              <a:buFont typeface="Verdana" charset="0"/>
              <a:buChar char="•"/>
            </a:pPr>
            <a:r>
              <a:rPr lang="en-US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In support directly to Programs / Projects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>
                <a:latin typeface="Verdana" charset="0"/>
                <a:ea typeface="ＭＳ Ｐゴシック" charset="0"/>
              </a:rPr>
              <a:t>concept definition, planning, implementation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>
                <a:latin typeface="Verdana" charset="0"/>
                <a:ea typeface="ＭＳ Ｐゴシック" charset="0"/>
              </a:rPr>
              <a:t>close-out and remission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>
                <a:latin typeface="Verdana" charset="0"/>
                <a:ea typeface="ＭＳ Ｐゴシック" charset="0"/>
              </a:rPr>
              <a:t>as part of capacity-building in developing countries</a:t>
            </a:r>
          </a:p>
          <a:p>
            <a:pPr>
              <a:lnSpc>
                <a:spcPct val="99000"/>
              </a:lnSpc>
              <a:buFont typeface="Verdana" charset="0"/>
              <a:buChar char="•"/>
            </a:pPr>
            <a:endParaRPr lang="en-US" sz="1400" dirty="0">
              <a:latin typeface="Verdana" charset="0"/>
              <a:ea typeface="ＭＳ Ｐゴシック" charset="0"/>
            </a:endParaRPr>
          </a:p>
          <a:p>
            <a:pPr>
              <a:lnSpc>
                <a:spcPct val="99000"/>
              </a:lnSpc>
              <a:buFont typeface="Verdana" charset="0"/>
              <a:buChar char="•"/>
            </a:pPr>
            <a:r>
              <a:rPr lang="en-US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In support of </a:t>
            </a:r>
            <a:r>
              <a:rPr lang="en-US" dirty="0" smtClean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Monitoring </a:t>
            </a:r>
            <a:r>
              <a:rPr lang="en-US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&amp; </a:t>
            </a:r>
            <a:r>
              <a:rPr lang="en-US" dirty="0" smtClean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Evaluation (M&amp;E) </a:t>
            </a:r>
            <a:r>
              <a:rPr lang="en-US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methodologies 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>
                <a:latin typeface="Verdana" charset="0"/>
                <a:ea typeface="ＭＳ Ｐゴシック" charset="0"/>
              </a:rPr>
              <a:t>as </a:t>
            </a:r>
            <a:r>
              <a:rPr lang="en-US" sz="1200" i="1" dirty="0">
                <a:latin typeface="Verdana" charset="0"/>
                <a:ea typeface="ＭＳ Ｐゴシック" charset="0"/>
              </a:rPr>
              <a:t>best-practice</a:t>
            </a:r>
            <a:r>
              <a:rPr lang="en-US" sz="1200" dirty="0">
                <a:latin typeface="Verdana" charset="0"/>
                <a:ea typeface="ＭＳ Ｐゴシック" charset="0"/>
              </a:rPr>
              <a:t> to harmonize M&amp;E tools:</a:t>
            </a:r>
          </a:p>
          <a:p>
            <a:pPr lvl="2">
              <a:lnSpc>
                <a:spcPct val="99000"/>
              </a:lnSpc>
            </a:pPr>
            <a:r>
              <a:rPr lang="en-US" sz="1000" dirty="0">
                <a:latin typeface="Verdana" charset="0"/>
                <a:ea typeface="ＭＳ Ｐゴシック" charset="0"/>
              </a:rPr>
              <a:t>Feasibility</a:t>
            </a:r>
          </a:p>
          <a:p>
            <a:pPr lvl="2">
              <a:lnSpc>
                <a:spcPct val="99000"/>
              </a:lnSpc>
            </a:pPr>
            <a:r>
              <a:rPr lang="en-US" sz="1000" dirty="0">
                <a:latin typeface="Verdana" charset="0"/>
                <a:ea typeface="ＭＳ Ｐゴシック" charset="0"/>
              </a:rPr>
              <a:t>Environmental Impact Assessments</a:t>
            </a:r>
          </a:p>
          <a:p>
            <a:pPr lvl="2">
              <a:lnSpc>
                <a:spcPct val="99000"/>
              </a:lnSpc>
            </a:pPr>
            <a:r>
              <a:rPr lang="en-US" sz="1000" dirty="0" smtClean="0">
                <a:latin typeface="Verdana" charset="0"/>
                <a:ea typeface="ＭＳ Ｐゴシック" charset="0"/>
              </a:rPr>
              <a:t>Audits</a:t>
            </a:r>
          </a:p>
          <a:p>
            <a:pPr lvl="2">
              <a:lnSpc>
                <a:spcPct val="99000"/>
              </a:lnSpc>
            </a:pPr>
            <a:r>
              <a:rPr lang="en-US" sz="1000" dirty="0" smtClean="0">
                <a:latin typeface="Verdana" charset="0"/>
                <a:ea typeface="ＭＳ Ｐゴシック" charset="0"/>
              </a:rPr>
              <a:t>SDG Indicators </a:t>
            </a:r>
            <a:r>
              <a:rPr lang="en-US" sz="1000" smtClean="0">
                <a:latin typeface="Verdana" charset="0"/>
                <a:ea typeface="ＭＳ Ｐゴシック" charset="0"/>
              </a:rPr>
              <a:t>/ Reporting</a:t>
            </a:r>
            <a:endParaRPr lang="en-US" sz="1000" dirty="0">
              <a:latin typeface="Verdana" charset="0"/>
              <a:ea typeface="ＭＳ Ｐゴシック" charset="0"/>
            </a:endParaRPr>
          </a:p>
          <a:p>
            <a:pPr lvl="2">
              <a:lnSpc>
                <a:spcPct val="99000"/>
              </a:lnSpc>
            </a:pPr>
            <a:endParaRPr lang="en-US" sz="1400" dirty="0">
              <a:latin typeface="Verdana" charset="0"/>
              <a:ea typeface="ＭＳ Ｐゴシック" charset="0"/>
            </a:endParaRPr>
          </a:p>
          <a:p>
            <a:pPr>
              <a:lnSpc>
                <a:spcPct val="99000"/>
              </a:lnSpc>
              <a:buFont typeface="Verdana" charset="0"/>
              <a:buChar char="•"/>
            </a:pPr>
            <a:r>
              <a:rPr lang="en-US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In support of policy &amp; planning</a:t>
            </a:r>
            <a:r>
              <a:rPr lang="en-US" sz="1800" dirty="0">
                <a:solidFill>
                  <a:srgbClr val="00B0F0"/>
                </a:solidFill>
                <a:latin typeface="Verdana" charset="0"/>
                <a:ea typeface="ＭＳ Ｐゴシック" charset="0"/>
              </a:rPr>
              <a:t> 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>
                <a:latin typeface="Verdana" charset="0"/>
                <a:ea typeface="ＭＳ Ｐゴシック" charset="0"/>
              </a:rPr>
              <a:t>sectorial </a:t>
            </a:r>
            <a:r>
              <a:rPr lang="en-US" sz="1200" dirty="0" smtClean="0">
                <a:latin typeface="Verdana" charset="0"/>
                <a:ea typeface="ＭＳ Ｐゴシック" charset="0"/>
              </a:rPr>
              <a:t>analyses,</a:t>
            </a:r>
          </a:p>
          <a:p>
            <a:pPr lvl="1">
              <a:lnSpc>
                <a:spcPct val="99000"/>
              </a:lnSpc>
              <a:buFont typeface="Wingdings" charset="0"/>
              <a:buChar char="§"/>
            </a:pPr>
            <a:r>
              <a:rPr lang="en-US" sz="1200" dirty="0" smtClean="0">
                <a:latin typeface="Verdana" charset="0"/>
                <a:ea typeface="ＭＳ Ｐゴシック" charset="0"/>
              </a:rPr>
              <a:t>country </a:t>
            </a:r>
            <a:r>
              <a:rPr lang="en-US" sz="1200" dirty="0">
                <a:latin typeface="Verdana" charset="0"/>
                <a:ea typeface="ＭＳ Ｐゴシック" charset="0"/>
              </a:rPr>
              <a:t>development </a:t>
            </a:r>
            <a:r>
              <a:rPr lang="en-US" sz="1200" dirty="0" smtClean="0">
                <a:latin typeface="Verdana" charset="0"/>
                <a:ea typeface="ＭＳ Ｐゴシック" charset="0"/>
              </a:rPr>
              <a:t>planning</a:t>
            </a:r>
            <a:endParaRPr lang="en-US" sz="1200" dirty="0">
              <a:latin typeface="Verdana" charset="0"/>
              <a:ea typeface="ＭＳ Ｐゴシック" charset="0"/>
            </a:endParaRPr>
          </a:p>
        </p:txBody>
      </p:sp>
      <p:sp>
        <p:nvSpPr>
          <p:cNvPr id="130051" name="Tex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1219200"/>
            <a:ext cx="365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6213" indent="-176213">
              <a:lnSpc>
                <a:spcPct val="99000"/>
              </a:lnSpc>
              <a:buSzPct val="90000"/>
              <a:buFontTx/>
              <a:buNone/>
            </a:pPr>
            <a:r>
              <a:rPr lang="en-US" sz="2300" b="1">
                <a:solidFill>
                  <a:srgbClr val="422BF0"/>
                </a:solidFill>
                <a:latin typeface="Verdana" charset="0"/>
                <a:ea typeface="ＭＳ Ｐゴシック" charset="0"/>
              </a:rPr>
              <a:t>Information Drivers</a:t>
            </a:r>
          </a:p>
        </p:txBody>
      </p:sp>
      <p:sp>
        <p:nvSpPr>
          <p:cNvPr id="130052" name="Tex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4114800" y="1219200"/>
            <a:ext cx="365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6213" indent="-176213">
              <a:lnSpc>
                <a:spcPct val="99000"/>
              </a:lnSpc>
              <a:buSzPct val="90000"/>
              <a:buFontTx/>
              <a:buNone/>
            </a:pPr>
            <a:r>
              <a:rPr lang="en-US" sz="2200" b="1">
                <a:solidFill>
                  <a:srgbClr val="00B0F0"/>
                </a:solidFill>
                <a:latin typeface="Verdana" charset="0"/>
                <a:ea typeface="ＭＳ Ｐゴシック" charset="0"/>
              </a:rPr>
              <a:t>Information Uses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-3175" y="1828800"/>
            <a:ext cx="4038600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227138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1825625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2424113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3022600" indent="-4191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34798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176213" indent="-176213" defTabSz="914400">
              <a:lnSpc>
                <a:spcPct val="99000"/>
              </a:lnSpc>
              <a:buClr>
                <a:srgbClr val="0098DB"/>
              </a:buClr>
              <a:buSzPct val="90000"/>
              <a:buFont typeface="Verdana" pitchFamily="34" charset="0"/>
              <a:buChar char="•"/>
              <a:defRPr/>
            </a:pPr>
            <a:r>
              <a:rPr lang="en-US" sz="2000" dirty="0">
                <a:solidFill>
                  <a:srgbClr val="422BF0"/>
                </a:solidFill>
                <a:latin typeface="Arial"/>
                <a:ea typeface="ＭＳ Ｐゴシック" pitchFamily="34" charset="-128"/>
              </a:rPr>
              <a:t>Green Growth</a:t>
            </a:r>
          </a:p>
          <a:p>
            <a:pPr marL="358775" lvl="1" indent="-179388" defTabSz="914400">
              <a:lnSpc>
                <a:spcPct val="99000"/>
              </a:lnSpc>
              <a:buClr>
                <a:srgbClr val="0098DB"/>
              </a:buClr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Environmental impact / sustainability of economic development </a:t>
            </a:r>
            <a:r>
              <a:rPr lang="en-US" sz="1400" dirty="0" smtClean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investments</a:t>
            </a:r>
          </a:p>
          <a:p>
            <a:pPr marL="179387" lvl="1" indent="0" defTabSz="914400">
              <a:lnSpc>
                <a:spcPct val="99000"/>
              </a:lnSpc>
              <a:buClr>
                <a:srgbClr val="0098DB"/>
              </a:buClr>
              <a:buFont typeface="Verdana" pitchFamily="34" charset="0"/>
              <a:buNone/>
              <a:defRPr/>
            </a:pPr>
            <a:r>
              <a:rPr lang="en-US" sz="1400" dirty="0" smtClean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</a:t>
            </a:r>
            <a:endParaRPr lang="en-US" sz="1400" dirty="0">
              <a:solidFill>
                <a:srgbClr val="4D4F53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marL="173038" indent="-173038" defTabSz="914400">
              <a:lnSpc>
                <a:spcPct val="99000"/>
              </a:lnSpc>
              <a:buClr>
                <a:srgbClr val="0098DB"/>
              </a:buClr>
              <a:buSzPct val="9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422BF0"/>
                </a:solidFill>
                <a:latin typeface="Arial"/>
                <a:ea typeface="ＭＳ Ｐゴシック" pitchFamily="34" charset="-128"/>
              </a:rPr>
              <a:t>Climate Resilience / Proofing</a:t>
            </a:r>
            <a:r>
              <a:rPr lang="en-US" sz="2000" dirty="0" smtClean="0">
                <a:solidFill>
                  <a:srgbClr val="00B0F0"/>
                </a:solidFill>
                <a:latin typeface="Arial"/>
                <a:ea typeface="ＭＳ Ｐゴシック" pitchFamily="34" charset="-128"/>
              </a:rPr>
              <a:t> </a:t>
            </a:r>
          </a:p>
          <a:p>
            <a:pPr marL="358775" lvl="1" indent="-179388" defTabSz="914400">
              <a:lnSpc>
                <a:spcPct val="99000"/>
              </a:lnSpc>
              <a:buClr>
                <a:srgbClr val="0098DB"/>
              </a:buClr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Long-term durability of development investments</a:t>
            </a:r>
          </a:p>
          <a:p>
            <a:pPr marL="176213" indent="-176213" defTabSz="914400">
              <a:lnSpc>
                <a:spcPct val="99000"/>
              </a:lnSpc>
              <a:buClr>
                <a:srgbClr val="0098DB"/>
              </a:buClr>
              <a:buSzPct val="90000"/>
              <a:buFont typeface="Verdana" pitchFamily="34" charset="0"/>
              <a:buChar char="•"/>
              <a:defRPr/>
            </a:pPr>
            <a:endParaRPr lang="en-US" dirty="0" smtClean="0">
              <a:solidFill>
                <a:srgbClr val="4D4F53"/>
              </a:solidFill>
              <a:latin typeface="Arial"/>
              <a:ea typeface="ＭＳ Ｐゴシック" pitchFamily="34" charset="-128"/>
            </a:endParaRPr>
          </a:p>
          <a:p>
            <a:pPr marL="176213" indent="-176213" defTabSz="914400">
              <a:lnSpc>
                <a:spcPct val="99000"/>
              </a:lnSpc>
              <a:buClr>
                <a:srgbClr val="0098DB"/>
              </a:buClr>
              <a:buSzPct val="90000"/>
              <a:buFont typeface="Verdana" pitchFamily="34" charset="0"/>
              <a:buChar char="•"/>
              <a:defRPr/>
            </a:pPr>
            <a:r>
              <a:rPr lang="en-US" sz="2000" dirty="0" smtClean="0">
                <a:solidFill>
                  <a:srgbClr val="422BF0"/>
                </a:solidFill>
                <a:latin typeface="Arial"/>
                <a:ea typeface="ＭＳ Ｐゴシック" pitchFamily="34" charset="-128"/>
              </a:rPr>
              <a:t>Natural Capital Valuation</a:t>
            </a:r>
          </a:p>
          <a:p>
            <a:pPr marL="358775" lvl="1" indent="-179388" defTabSz="914400">
              <a:lnSpc>
                <a:spcPct val="99000"/>
              </a:lnSpc>
              <a:buClr>
                <a:srgbClr val="0098DB"/>
              </a:buClr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Economic valuation of Ecosystems for National and Global accounting (GDP)</a:t>
            </a:r>
          </a:p>
          <a:p>
            <a:pPr marL="358775" lvl="1" indent="-179388" defTabSz="914400">
              <a:lnSpc>
                <a:spcPct val="99000"/>
              </a:lnSpc>
              <a:buClr>
                <a:srgbClr val="0098DB"/>
              </a:buClr>
              <a:buFont typeface="Wingdings" pitchFamily="2" charset="2"/>
              <a:buChar char="§"/>
              <a:defRPr/>
            </a:pPr>
            <a:endParaRPr lang="en-US" sz="1400" dirty="0" smtClean="0">
              <a:solidFill>
                <a:srgbClr val="4D4F53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marL="176213" indent="-176213" defTabSz="914400">
              <a:lnSpc>
                <a:spcPct val="99000"/>
              </a:lnSpc>
              <a:buClr>
                <a:srgbClr val="0098DB"/>
              </a:buClr>
              <a:buSzPct val="90000"/>
              <a:buFont typeface="Verdana" pitchFamily="34" charset="0"/>
              <a:buChar char="•"/>
              <a:defRPr/>
            </a:pPr>
            <a:r>
              <a:rPr lang="en-US" sz="2000" dirty="0" smtClean="0">
                <a:solidFill>
                  <a:srgbClr val="422BF0"/>
                </a:solidFill>
                <a:latin typeface="Arial"/>
                <a:ea typeface="ＭＳ Ｐゴシック" pitchFamily="34" charset="-128"/>
              </a:rPr>
              <a:t>Open Development</a:t>
            </a:r>
          </a:p>
          <a:p>
            <a:pPr marL="358775" lvl="1" indent="-179388" defTabSz="914400">
              <a:lnSpc>
                <a:spcPct val="99000"/>
              </a:lnSpc>
              <a:buClr>
                <a:srgbClr val="0098DB"/>
              </a:buClr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4D4F53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Increasing drive towards transparency in knowledge resources</a:t>
            </a:r>
          </a:p>
        </p:txBody>
      </p:sp>
      <p:grpSp>
        <p:nvGrpSpPr>
          <p:cNvPr id="130054" name="Group 2"/>
          <p:cNvGrpSpPr>
            <a:grpSpLocks/>
          </p:cNvGrpSpPr>
          <p:nvPr/>
        </p:nvGrpSpPr>
        <p:grpSpPr bwMode="auto">
          <a:xfrm>
            <a:off x="468316" y="6108700"/>
            <a:ext cx="8027987" cy="668338"/>
            <a:chOff x="467544" y="6108848"/>
            <a:chExt cx="8028756" cy="668371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183465"/>
              <a:ext cx="2156032" cy="5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35" y="6108848"/>
              <a:ext cx="1332041" cy="668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360" y="6196165"/>
              <a:ext cx="488997" cy="493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147" y="6172351"/>
              <a:ext cx="973231" cy="541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0059" name="Picture 10" descr="https://encrypted-tbn0.gstatic.com/images?q=tbn:ANd9GcQ0p1temfY0q063uuUGYfsQgIqCk48ql7oXZWIWxtLWelmcH_0e3Q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6153167"/>
              <a:ext cx="1187996" cy="57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9204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" y="6626231"/>
            <a:ext cx="2110153" cy="23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" dirty="0">
                <a:solidFill>
                  <a:srgbClr val="000000"/>
                </a:solidFill>
                <a:latin typeface="Verdana" charset="0"/>
              </a:rPr>
              <a:t>ESA UNCLASSIFIED – For Official Use</a:t>
            </a:r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079" y="249426"/>
            <a:ext cx="7337885" cy="83099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GB" sz="2400" kern="1200" dirty="0" smtClean="0">
                <a:latin typeface="Verdana" pitchFamily="34" charset="0"/>
                <a:cs typeface="+mn-cs"/>
              </a:rPr>
              <a:t>Growing use of IFI </a:t>
            </a:r>
            <a:r>
              <a:rPr lang="en-GB" sz="2400" kern="1200" dirty="0">
                <a:latin typeface="Verdana" pitchFamily="34" charset="0"/>
                <a:cs typeface="+mn-cs"/>
              </a:rPr>
              <a:t>f</a:t>
            </a:r>
            <a:r>
              <a:rPr lang="en-GB" sz="2400" kern="1200" dirty="0" smtClean="0">
                <a:latin typeface="Verdana" pitchFamily="34" charset="0"/>
                <a:cs typeface="+mn-cs"/>
              </a:rPr>
              <a:t>inancial </a:t>
            </a:r>
            <a:r>
              <a:rPr lang="en-GB" sz="2400" kern="1200" dirty="0">
                <a:latin typeface="Verdana" pitchFamily="34" charset="0"/>
                <a:cs typeface="+mn-cs"/>
              </a:rPr>
              <a:t>resources for </a:t>
            </a:r>
            <a:r>
              <a:rPr lang="en-GB" sz="2400" kern="1200" dirty="0" smtClean="0">
                <a:latin typeface="Verdana" pitchFamily="34" charset="0"/>
                <a:cs typeface="+mn-cs"/>
              </a:rPr>
              <a:t>procurement of EO-based information </a:t>
            </a:r>
            <a:endParaRPr lang="en-GB" sz="2400" kern="1200" dirty="0">
              <a:latin typeface="Verdana" pitchFamily="34" charset="0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4899" y="1260135"/>
            <a:ext cx="8891000" cy="2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indent="-100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4488" indent="-344488" defTabSz="914400" fontAlgn="base">
              <a:buFontTx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Initial set of ESA-financed projects (total cost of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2.7 M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€) have generated </a:t>
            </a:r>
            <a:r>
              <a:rPr lang="en-GB" sz="1600" b="1" i="1" dirty="0" smtClean="0">
                <a:solidFill>
                  <a:srgbClr val="000000"/>
                </a:solidFill>
                <a:latin typeface="Verdana"/>
                <a:cs typeface="Verdana"/>
              </a:rPr>
              <a:t>directly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EO procurements by mainly GEF, World Bank &amp; IFAD for additional activities:</a:t>
            </a:r>
          </a:p>
          <a:p>
            <a:pPr marL="801688" lvl="1" indent="-284163" defTabSz="914400" fontAlgn="base">
              <a:spcBef>
                <a:spcPts val="600"/>
              </a:spcBef>
              <a:buFontTx/>
              <a:buChar char="•"/>
              <a:tabLst>
                <a:tab pos="801688" algn="l"/>
              </a:tabLst>
            </a:pPr>
            <a:r>
              <a:rPr lang="en-GB" sz="1600" b="1" dirty="0" smtClean="0">
                <a:solidFill>
                  <a:srgbClr val="000000"/>
                </a:solidFill>
                <a:latin typeface="Verdana"/>
                <a:cs typeface="Verdana"/>
              </a:rPr>
              <a:t>7 M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 $US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(approved &amp; allocated)</a:t>
            </a:r>
          </a:p>
          <a:p>
            <a:pPr marL="801688" lvl="1" indent="-284163" defTabSz="914400" fontAlgn="base">
              <a:tabLst>
                <a:tab pos="801688" algn="l"/>
              </a:tabLst>
            </a:pPr>
            <a:r>
              <a:rPr lang="en-GB" sz="1400" dirty="0" smtClean="0">
                <a:solidFill>
                  <a:srgbClr val="0098DB"/>
                </a:solidFill>
                <a:latin typeface="Verdana"/>
                <a:cs typeface="Verdana"/>
              </a:rPr>
              <a:t>	(forest management, urban extent, land degradation, smallholder agriculture) </a:t>
            </a:r>
          </a:p>
          <a:p>
            <a:pPr marL="801688" lvl="1" indent="-284163" defTabSz="914400" fontAlgn="base">
              <a:spcBef>
                <a:spcPct val="50000"/>
              </a:spcBef>
              <a:buFontTx/>
              <a:buChar char="•"/>
              <a:tabLst>
                <a:tab pos="801688" algn="l"/>
              </a:tabLst>
            </a:pPr>
            <a:r>
              <a:rPr lang="en-GB" sz="1600" b="1" dirty="0" smtClean="0">
                <a:solidFill>
                  <a:srgbClr val="000000"/>
                </a:solidFill>
                <a:latin typeface="Verdana"/>
                <a:cs typeface="Verdana"/>
              </a:rPr>
              <a:t>10-14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M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$US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(in planning)</a:t>
            </a:r>
            <a:endParaRPr lang="en-GB" sz="16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801688" lvl="1" indent="-284163" defTabSz="914400" fontAlgn="base">
              <a:spcAft>
                <a:spcPts val="600"/>
              </a:spcAft>
              <a:tabLst>
                <a:tab pos="801688" algn="l"/>
              </a:tabLst>
            </a:pPr>
            <a:r>
              <a:rPr lang="en-GB" sz="1400" dirty="0">
                <a:solidFill>
                  <a:srgbClr val="0098DB"/>
                </a:solidFill>
                <a:latin typeface="Verdana"/>
                <a:cs typeface="Verdana"/>
              </a:rPr>
              <a:t>	</a:t>
            </a:r>
            <a:r>
              <a:rPr lang="en-GB" sz="1400" dirty="0" smtClean="0">
                <a:solidFill>
                  <a:srgbClr val="0098DB"/>
                </a:solidFill>
                <a:latin typeface="Verdana"/>
                <a:cs typeface="Verdana"/>
              </a:rPr>
              <a:t>(Great Green Wall Sahel &amp; W. Africa, sustainable cities, food security, climate resilience,  landscape assessment W. Africa) </a:t>
            </a:r>
          </a:p>
          <a:p>
            <a:pPr marL="363537" indent="-285750" defTabSz="914400" fontAlgn="base">
              <a:spcBef>
                <a:spcPts val="1200"/>
              </a:spcBef>
              <a:buFont typeface="Arial"/>
              <a:buChar char="•"/>
              <a:tabLst>
                <a:tab pos="576263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addition,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frequent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examples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recent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(2015)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of use 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of EO in in 17-20 IFI projects, occurring </a:t>
            </a:r>
            <a:r>
              <a:rPr lang="en-GB" sz="1600" b="1" i="1" dirty="0">
                <a:solidFill>
                  <a:srgbClr val="000000"/>
                </a:solidFill>
                <a:latin typeface="Verdana"/>
                <a:cs typeface="Verdana"/>
              </a:rPr>
              <a:t>independently</a:t>
            </a:r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 of ESA demonstration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activities.</a:t>
            </a:r>
            <a:endParaRPr lang="en-GB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35626" y="4375559"/>
            <a:ext cx="4907213" cy="237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indent="-100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63538" indent="-285750" defTabSz="914400" fontAlgn="base">
              <a:spcBef>
                <a:spcPts val="600"/>
              </a:spcBef>
              <a:buFont typeface="Arial"/>
              <a:buChar char="•"/>
              <a:tabLst>
                <a:tab pos="576263" algn="l"/>
              </a:tabLst>
            </a:pP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Longer-term </a:t>
            </a:r>
            <a:r>
              <a:rPr lang="en-GB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‘What-If ?’ 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scenario for </a:t>
            </a:r>
            <a:r>
              <a:rPr lang="en-GB" sz="1600" b="1" i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systematic use 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of EO in of </a:t>
            </a:r>
            <a:r>
              <a:rPr lang="en-GB" sz="1600" b="1" i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ALL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IFI projects leads to ROM figures for annual procurement of EO-based information as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(2014 projects pipeline WB, ADB, IADB, </a:t>
            </a:r>
            <a:r>
              <a:rPr lang="en-GB" sz="14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AfDB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)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:</a:t>
            </a:r>
          </a:p>
          <a:p>
            <a:pPr marL="739775" lvl="1" indent="-344488" defTabSz="914400" fontAlgn="base">
              <a:spcBef>
                <a:spcPts val="600"/>
              </a:spcBef>
              <a:buFont typeface="Arial"/>
              <a:buChar char="•"/>
              <a:tabLst>
                <a:tab pos="690563" algn="l"/>
              </a:tabLst>
            </a:pP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40-50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M€/</a:t>
            </a:r>
            <a:r>
              <a:rPr lang="en-GB" sz="14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yr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for projects preparation (0.1%)</a:t>
            </a:r>
          </a:p>
          <a:p>
            <a:pPr marL="739775" lvl="1" indent="-344488" defTabSz="914400" fontAlgn="base">
              <a:spcBef>
                <a:spcPts val="600"/>
              </a:spcBef>
              <a:buFont typeface="Arial"/>
              <a:buChar char="•"/>
              <a:tabLst>
                <a:tab pos="690563" algn="l"/>
              </a:tabLst>
            </a:pP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140-280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M€/</a:t>
            </a:r>
            <a:r>
              <a:rPr lang="en-GB" sz="14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yr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for projects implementation (1-2%)</a:t>
            </a:r>
            <a:endParaRPr lang="en-GB" sz="14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98971" y="4375558"/>
            <a:ext cx="4648290" cy="248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indent="-100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63538" indent="-285750" defTabSz="914400" fontAlgn="base">
              <a:spcBef>
                <a:spcPts val="600"/>
              </a:spcBef>
              <a:buFont typeface="Arial"/>
              <a:buChar char="•"/>
              <a:tabLst>
                <a:tab pos="576263" algn="l"/>
              </a:tabLst>
            </a:pP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Spin</a:t>
            </a: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-off </a:t>
            </a:r>
            <a:r>
              <a:rPr lang="en-GB" sz="1600" b="1" i="1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commercial procurement </a:t>
            </a: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from clients in the developing countries (both government and private sector), as a result of the business networking, presence and contacts </a:t>
            </a:r>
            <a:r>
              <a:rPr lang="en-GB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made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EO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Asian Market only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):</a:t>
            </a:r>
            <a:endParaRPr lang="en-GB" sz="14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  <a:p>
            <a:pPr marL="739775" lvl="1" indent="-344488" defTabSz="914400" fontAlgn="base">
              <a:spcBef>
                <a:spcPts val="600"/>
              </a:spcBef>
              <a:buFont typeface="Arial"/>
              <a:buChar char="•"/>
              <a:tabLst>
                <a:tab pos="690563" algn="l"/>
              </a:tabLst>
            </a:pP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450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M$ (2012), -&gt;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1,500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M$ 2022</a:t>
            </a:r>
          </a:p>
          <a:p>
            <a:pPr marL="739775" lvl="1" indent="-344488" defTabSz="914400" fontAlgn="base">
              <a:spcBef>
                <a:spcPts val="600"/>
              </a:spcBef>
              <a:buFont typeface="Arial"/>
              <a:buChar char="•"/>
              <a:tabLst>
                <a:tab pos="690563" algn="l"/>
              </a:tabLst>
            </a:pP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European share was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45 </a:t>
            </a:r>
            <a:r>
              <a:rPr lang="en-GB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M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€ (2012)</a:t>
            </a:r>
          </a:p>
          <a:p>
            <a:pPr marL="739775" lvl="1" indent="-344488" defTabSz="914400" fontAlgn="base">
              <a:spcBef>
                <a:spcPts val="600"/>
              </a:spcBef>
              <a:buFont typeface="Arial"/>
              <a:buChar char="•"/>
              <a:tabLst>
                <a:tab pos="690563" algn="l"/>
              </a:tabLst>
            </a:pP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Realistic to grow to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100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M€ ?</a:t>
            </a:r>
            <a:endParaRPr lang="en-GB" sz="14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43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" y="6626231"/>
            <a:ext cx="2110153" cy="23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" dirty="0">
                <a:solidFill>
                  <a:srgbClr val="000000"/>
                </a:solidFill>
                <a:latin typeface="Verdana" charset="0"/>
              </a:rPr>
              <a:t>ESA UNCLASSIFIED – For Official Use</a:t>
            </a:r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078" y="280204"/>
            <a:ext cx="8348197" cy="76944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GB" sz="2400" kern="1200" dirty="0" smtClean="0">
                <a:latin typeface="Verdana" pitchFamily="34" charset="0"/>
                <a:cs typeface="+mn-cs"/>
              </a:rPr>
              <a:t>Geographic distribution of ‘What If ?’ scenario </a:t>
            </a:r>
            <a:r>
              <a:rPr lang="en-GB" sz="2000" kern="1200" dirty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(i.e. EO in ALL IFI </a:t>
            </a:r>
            <a:r>
              <a:rPr lang="en-GB" sz="2000" kern="1200" dirty="0" smtClean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projects; WB, ADB, IADB, </a:t>
            </a:r>
            <a:r>
              <a:rPr lang="en-GB" sz="2000" kern="1200" dirty="0" err="1" smtClean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AfDB</a:t>
            </a:r>
            <a:r>
              <a:rPr lang="en-GB" sz="2000" kern="1200" dirty="0" smtClean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)</a:t>
            </a:r>
            <a:endParaRPr lang="en-GB" sz="2000" kern="1200" dirty="0">
              <a:solidFill>
                <a:srgbClr val="FFCC66"/>
              </a:solidFill>
              <a:latin typeface="Verdana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1" y="1526801"/>
            <a:ext cx="9033030" cy="50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560"/>
            <a:ext cx="3973338" cy="5120741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82518" y="1241693"/>
            <a:ext cx="3683410" cy="483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marL="342900" indent="-231775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Phase 1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</a:t>
            </a:r>
            <a:r>
              <a:rPr lang="en-GB" sz="1500" dirty="0" smtClean="0">
                <a:solidFill>
                  <a:srgbClr val="4D4F53"/>
                </a:solidFill>
                <a:latin typeface="Verdana"/>
              </a:rPr>
              <a:t>25 </a:t>
            </a:r>
            <a:r>
              <a:rPr lang="en-GB" sz="1500" dirty="0">
                <a:solidFill>
                  <a:srgbClr val="4D4F53"/>
                </a:solidFill>
                <a:latin typeface="Verdana"/>
              </a:rPr>
              <a:t>M</a:t>
            </a:r>
            <a:r>
              <a:rPr lang="en-GB" sz="1500" dirty="0" smtClean="0">
                <a:solidFill>
                  <a:srgbClr val="4D4F53"/>
                </a:solidFill>
                <a:latin typeface="Verdana"/>
              </a:rPr>
              <a:t>€,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3 years, in EOEP-5)</a:t>
            </a: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: Consolidate Requirements, Engage </a:t>
            </a:r>
            <a:r>
              <a:rPr lang="en-US" sz="1500" b="1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S</a:t>
            </a: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takeholders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(IFIs &amp; Client States) via regional demonstrations of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EO for </a:t>
            </a: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10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specific thematic areas</a:t>
            </a:r>
            <a:endParaRPr lang="en-US" sz="150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  <a:p>
            <a:pPr marL="342900" indent="-231775"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Phase 2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</a:t>
            </a:r>
            <a:r>
              <a:rPr lang="en-GB" sz="1500" dirty="0">
                <a:solidFill>
                  <a:srgbClr val="4D4F53"/>
                </a:solidFill>
                <a:latin typeface="Verdana"/>
              </a:rPr>
              <a:t>6</a:t>
            </a:r>
            <a:r>
              <a:rPr lang="en-GB" sz="1500" dirty="0" smtClean="0">
                <a:solidFill>
                  <a:srgbClr val="4D4F53"/>
                </a:solidFill>
                <a:latin typeface="Verdana"/>
              </a:rPr>
              <a:t>5 </a:t>
            </a:r>
            <a:r>
              <a:rPr lang="en-GB" sz="1500" dirty="0">
                <a:solidFill>
                  <a:srgbClr val="4D4F53"/>
                </a:solidFill>
                <a:latin typeface="Verdana"/>
              </a:rPr>
              <a:t>M</a:t>
            </a:r>
            <a:r>
              <a:rPr lang="en-GB" sz="1500" dirty="0" smtClean="0">
                <a:solidFill>
                  <a:srgbClr val="4D4F53"/>
                </a:solidFill>
                <a:latin typeface="Verdana"/>
              </a:rPr>
              <a:t>€,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5 years, EW element, C-MIN19)</a:t>
            </a:r>
            <a:r>
              <a:rPr lang="en-US" sz="15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: Mainstream &amp; Transfer EO </a:t>
            </a:r>
            <a:r>
              <a:rPr lang="en-US" sz="15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into operational working processes &amp; financing of ODA as ‘best-practice’ source of environmental information in Environmental Safeguards Systems (ESS) and Monitoring &amp; Evaluation methodologies, SDGs of highly relevant.</a:t>
            </a:r>
            <a:endParaRPr lang="en-US" sz="15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9067"/>
            <a:ext cx="9144000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5928" y="1323129"/>
            <a:ext cx="1151351" cy="194515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isometricOffAxis2Left">
              <a:rot lat="1080000" lon="1560001" rev="0"/>
            </a:camera>
            <a:lightRig rig="threePt" dir="t"/>
          </a:scene3d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26" y="3619662"/>
            <a:ext cx="1469474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24" y="5003039"/>
            <a:ext cx="1417276" cy="74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0828" y="160344"/>
            <a:ext cx="75612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Longer-Term Vision : Transfer EO into ODA </a:t>
            </a:r>
            <a:r>
              <a:rPr lang="en-GB" sz="2000" b="1" dirty="0">
                <a:solidFill>
                  <a:srgbClr val="FFCC66"/>
                </a:solidFill>
                <a:latin typeface="Verdana" charset="0"/>
                <a:ea typeface="ＭＳ Ｐゴシック" pitchFamily="34" charset="-128"/>
              </a:rPr>
              <a:t>(next ~ 8 years)   </a:t>
            </a:r>
          </a:p>
        </p:txBody>
      </p:sp>
    </p:spTree>
    <p:extLst>
      <p:ext uri="{BB962C8B-B14F-4D97-AF65-F5344CB8AC3E}">
        <p14:creationId xmlns:p14="http://schemas.microsoft.com/office/powerpoint/2010/main" val="187512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">
                <a:solidFill>
                  <a:srgbClr val="000000"/>
                </a:solidFill>
                <a:latin typeface="Verdana" charset="0"/>
              </a:rPr>
              <a:t>ESA UNCLASSIFIED – For Official Use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512" y="260648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sz="2400" dirty="0" smtClean="0">
                <a:solidFill>
                  <a:srgbClr val="FFFFFF"/>
                </a:solidFill>
                <a:latin typeface="Verdana"/>
                <a:cs typeface="Verdana"/>
              </a:rPr>
              <a:t>Phase 1 : Consolidation of Requirements</a:t>
            </a:r>
          </a:p>
          <a:p>
            <a:pPr eaLnBrk="1" hangingPunct="1"/>
            <a:r>
              <a:rPr lang="en-GB" sz="2000" dirty="0" smtClean="0">
                <a:solidFill>
                  <a:srgbClr val="FFCC66"/>
                </a:solidFill>
                <a:latin typeface="Verdana" charset="0"/>
              </a:rPr>
              <a:t>Implementation : Activities</a:t>
            </a:r>
            <a:endParaRPr lang="en-GB" sz="2000" dirty="0">
              <a:solidFill>
                <a:srgbClr val="FFCC66"/>
              </a:solidFill>
              <a:latin typeface="Verdana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4845" y="1478060"/>
            <a:ext cx="8785225" cy="48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536575" indent="-536575">
              <a:spcBef>
                <a:spcPts val="0"/>
              </a:spcBef>
              <a:spcAft>
                <a:spcPts val="120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Phased approach</a:t>
            </a:r>
            <a:r>
              <a:rPr lang="en-GB" sz="1800" kern="0" dirty="0" smtClean="0">
                <a:solidFill>
                  <a:srgbClr val="4D4F53"/>
                </a:solidFill>
                <a:latin typeface="Verdana"/>
              </a:rPr>
              <a:t>; Set-up phase (1</a:t>
            </a:r>
            <a:r>
              <a:rPr lang="en-GB" sz="1800" kern="0" baseline="30000" dirty="0" smtClean="0">
                <a:solidFill>
                  <a:srgbClr val="4D4F53"/>
                </a:solidFill>
                <a:latin typeface="Verdana"/>
              </a:rPr>
              <a:t>st</a:t>
            </a:r>
            <a:r>
              <a:rPr lang="en-GB" sz="1800" kern="0" dirty="0" smtClean="0">
                <a:solidFill>
                  <a:srgbClr val="4D4F53"/>
                </a:solidFill>
                <a:latin typeface="Verdana"/>
              </a:rPr>
              <a:t> year) followed by Large-scale regional demonstrations (next 2 years),</a:t>
            </a:r>
            <a:endParaRPr lang="en-GB" sz="1800" kern="0" dirty="0">
              <a:solidFill>
                <a:srgbClr val="4D4F53"/>
              </a:solidFill>
              <a:latin typeface="Verdana"/>
            </a:endParaRPr>
          </a:p>
          <a:p>
            <a:pPr marL="536575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Phase </a:t>
            </a: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A </a:t>
            </a: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: Strategic Planning &amp; Stakeholder Engagement</a:t>
            </a: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Engage IFI’s and key </a:t>
            </a:r>
            <a:r>
              <a:rPr lang="en-GB" sz="1400" kern="0" dirty="0">
                <a:solidFill>
                  <a:srgbClr val="4D4F53"/>
                </a:solidFill>
                <a:latin typeface="Verdana"/>
              </a:rPr>
              <a:t>stakeholders in IFI client states</a:t>
            </a:r>
            <a:r>
              <a:rPr lang="en-US" sz="1400" kern="0" dirty="0">
                <a:solidFill>
                  <a:srgbClr val="4D4F53"/>
                </a:solidFill>
                <a:latin typeface="Verdana"/>
              </a:rPr>
              <a:t>,</a:t>
            </a:r>
            <a:endParaRPr lang="en-GB" sz="1400" kern="0" dirty="0">
              <a:solidFill>
                <a:srgbClr val="4D4F53"/>
              </a:solidFill>
              <a:latin typeface="Verdana"/>
            </a:endParaRP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Define mechanisms for sustainable transfer of EO and define common actions to address issues across the project life-cycle,</a:t>
            </a: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Elaborate and prepare the EO demonstrations required (European data access, service specifications, support tools, capacity-building).</a:t>
            </a:r>
            <a:endParaRPr lang="en-GB" sz="1400" kern="0" dirty="0">
              <a:solidFill>
                <a:srgbClr val="4D4F53"/>
              </a:solidFill>
              <a:latin typeface="Verdana"/>
            </a:endParaRPr>
          </a:p>
          <a:p>
            <a:pPr marL="536575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Phase </a:t>
            </a: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B </a:t>
            </a:r>
            <a:r>
              <a:rPr lang="en-GB" sz="1800" b="1" kern="0" dirty="0" smtClean="0">
                <a:solidFill>
                  <a:srgbClr val="4D4F53"/>
                </a:solidFill>
                <a:latin typeface="Verdana"/>
              </a:rPr>
              <a:t>: Service Demonstration &amp; Transfer Preparation</a:t>
            </a: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Develop EO service clusters, and execute/scale-up EO service demonstrations,</a:t>
            </a: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solidFill>
                  <a:srgbClr val="4D4F53"/>
                </a:solidFill>
                <a:latin typeface="Verdana"/>
              </a:rPr>
              <a:t>Connect </a:t>
            </a: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to </a:t>
            </a:r>
            <a:r>
              <a:rPr lang="en-GB" sz="1400" kern="0" dirty="0">
                <a:solidFill>
                  <a:srgbClr val="4D4F53"/>
                </a:solidFill>
                <a:latin typeface="Verdana"/>
              </a:rPr>
              <a:t>existing international </a:t>
            </a: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networks </a:t>
            </a:r>
            <a:r>
              <a:rPr lang="en-GB" sz="1400" kern="0" dirty="0">
                <a:solidFill>
                  <a:srgbClr val="4D4F53"/>
                </a:solidFill>
                <a:latin typeface="Verdana"/>
              </a:rPr>
              <a:t>and development support initiatives</a:t>
            </a:r>
            <a:r>
              <a:rPr lang="en-US" sz="1400" kern="0" dirty="0">
                <a:solidFill>
                  <a:srgbClr val="4D4F53"/>
                </a:solidFill>
                <a:latin typeface="Verdana"/>
              </a:rPr>
              <a:t>,</a:t>
            </a:r>
            <a:endParaRPr lang="en-GB" sz="1400" kern="0" dirty="0">
              <a:solidFill>
                <a:srgbClr val="4D4F53"/>
              </a:solidFill>
              <a:latin typeface="Verdana"/>
            </a:endParaRP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rgbClr val="4D4F53"/>
                </a:solidFill>
                <a:latin typeface="Verdana"/>
              </a:rPr>
              <a:t>Implement cooperative training and capacity building, both within IFI (for project preparation) and IFI Client countries (project implementation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</a:rPr>
              <a:t>); priorities : SE Asia, LAC, Africa,</a:t>
            </a:r>
          </a:p>
          <a:p>
            <a:pPr marL="1420813" lvl="1" indent="-536575"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solidFill>
                  <a:srgbClr val="4D4F53"/>
                </a:solidFill>
                <a:latin typeface="Verdana"/>
              </a:rPr>
              <a:t>Prepare the sustainable transfer of EO services </a:t>
            </a: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into </a:t>
            </a:r>
            <a:r>
              <a:rPr lang="en-GB" sz="1400" kern="0" dirty="0">
                <a:solidFill>
                  <a:srgbClr val="4D4F53"/>
                </a:solidFill>
                <a:latin typeface="Verdana"/>
              </a:rPr>
              <a:t>routine working practices of large scale </a:t>
            </a: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ODA programmes </a:t>
            </a:r>
            <a:r>
              <a:rPr lang="en-GB" sz="1400" kern="0" dirty="0">
                <a:solidFill>
                  <a:srgbClr val="4D4F53"/>
                </a:solidFill>
                <a:latin typeface="Verdana"/>
              </a:rPr>
              <a:t>and </a:t>
            </a:r>
            <a:r>
              <a:rPr lang="en-GB" sz="1400" kern="0" dirty="0" smtClean="0">
                <a:solidFill>
                  <a:srgbClr val="4D4F53"/>
                </a:solidFill>
                <a:latin typeface="Verdana"/>
              </a:rPr>
              <a:t>projects.</a:t>
            </a:r>
            <a:endParaRPr lang="en-GB" sz="1400" kern="0" dirty="0">
              <a:solidFill>
                <a:srgbClr val="4D4F53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3537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NABU~1\AppData\Local\Temp\notes67B05F\EO4SD-main-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r="15805"/>
          <a:stretch/>
        </p:blipFill>
        <p:spPr bwMode="auto">
          <a:xfrm>
            <a:off x="6774576" y="3773214"/>
            <a:ext cx="2227184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58525" y="3422939"/>
            <a:ext cx="7038142" cy="314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400" b="1" dirty="0" smtClean="0">
                <a:solidFill>
                  <a:srgbClr val="4D4F53"/>
                </a:solidFill>
                <a:latin typeface="Verdana"/>
              </a:rPr>
              <a:t>EO for SDGs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for </a:t>
            </a:r>
            <a:r>
              <a:rPr lang="en-GB" sz="1400" dirty="0"/>
              <a:t>in-depth review of the SDG Global Indicator Framework, assess potential use of EO in SDG targets, showcase EO for a few of SDG Indicators country-level demonstration in partnership with the National Statistical Office (1 contract, 400 </a:t>
            </a:r>
            <a:r>
              <a:rPr lang="en-GB" sz="1400" dirty="0" smtClean="0"/>
              <a:t>K</a:t>
            </a:r>
            <a:r>
              <a:rPr lang="en-GB" sz="1400" dirty="0">
                <a:solidFill>
                  <a:srgbClr val="4D4F53"/>
                </a:solidFill>
              </a:rPr>
              <a:t>€</a:t>
            </a:r>
            <a:r>
              <a:rPr lang="en-GB" sz="1400" dirty="0" smtClean="0"/>
              <a:t>, </a:t>
            </a:r>
            <a:r>
              <a:rPr lang="en-GB" sz="1400" dirty="0"/>
              <a:t>Q2)</a:t>
            </a:r>
            <a:r>
              <a:rPr lang="en-US" sz="1400" dirty="0"/>
              <a:t> </a:t>
            </a:r>
            <a:endParaRPr lang="en-GB" sz="1400" dirty="0" smtClean="0">
              <a:solidFill>
                <a:srgbClr val="4D4F53"/>
              </a:solidFill>
              <a:latin typeface="Verdana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400" b="1" dirty="0" smtClean="0">
                <a:solidFill>
                  <a:srgbClr val="4D4F53"/>
                </a:solidFill>
                <a:latin typeface="Verdana"/>
              </a:rPr>
              <a:t>EO ‘Walk</a:t>
            </a:r>
            <a:r>
              <a:rPr lang="en-GB" sz="1400" b="1" dirty="0">
                <a:solidFill>
                  <a:srgbClr val="4D4F53"/>
                </a:solidFill>
                <a:latin typeface="Verdana"/>
              </a:rPr>
              <a:t>-in Clinic’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for rapid-response, small-scale exploratory uses of EO information in Bank projects/activities (1 contract 2 M€, 3 years,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ITT 2017), pre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-qualified EO information suppliers,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2-3 competing consortia for EO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service provision (40 </a:t>
            </a:r>
            <a:r>
              <a:rPr lang="en-GB" sz="1400" dirty="0">
                <a:solidFill>
                  <a:srgbClr val="4D4F53"/>
                </a:solidFill>
              </a:rPr>
              <a:t>K€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Euro max units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).</a:t>
            </a:r>
            <a:endParaRPr lang="en-GB" sz="1400" dirty="0">
              <a:solidFill>
                <a:srgbClr val="4D4F53"/>
              </a:solidFill>
              <a:latin typeface="Verdana"/>
            </a:endParaRPr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400" b="1" dirty="0">
                <a:solidFill>
                  <a:srgbClr val="4D4F53"/>
                </a:solidFill>
                <a:latin typeface="Verdana"/>
              </a:rPr>
              <a:t>EO for Environmental Safeguards policies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, Monitoring &amp; Evaluation Methodologies, Environmental Impact Assessments (1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contract, 500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K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€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,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1.5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years, 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ITT Q1 </a:t>
            </a:r>
            <a:r>
              <a:rPr lang="en-GB" sz="1400" dirty="0">
                <a:solidFill>
                  <a:srgbClr val="4D4F53"/>
                </a:solidFill>
                <a:latin typeface="Verdana"/>
              </a:rPr>
              <a:t>2018</a:t>
            </a:r>
            <a:r>
              <a:rPr lang="en-GB" sz="1400" dirty="0" smtClean="0">
                <a:solidFill>
                  <a:srgbClr val="4D4F53"/>
                </a:solidFill>
                <a:latin typeface="Verdana"/>
              </a:rPr>
              <a:t>).</a:t>
            </a:r>
            <a:endParaRPr lang="en-GB" sz="1400" dirty="0">
              <a:solidFill>
                <a:srgbClr val="4D4F53"/>
              </a:solidFill>
              <a:latin typeface="Verdan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73086"/>
            <a:ext cx="7726509" cy="5998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169858"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</a:rPr>
              <a:t>EOEP-5 Block 4: </a:t>
            </a:r>
            <a:r>
              <a:rPr lang="en-US" sz="2000" b="1" i="1" dirty="0" smtClean="0">
                <a:solidFill>
                  <a:schemeClr val="bg1"/>
                </a:solidFill>
              </a:rPr>
              <a:t>EO for Sustainable Development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61422" y="1248696"/>
            <a:ext cx="8717630" cy="223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10  </a:t>
            </a:r>
            <a:r>
              <a:rPr lang="en-GB" sz="1600" b="1" dirty="0" smtClean="0">
                <a:solidFill>
                  <a:srgbClr val="4D4F53"/>
                </a:solidFill>
                <a:latin typeface="Verdana"/>
              </a:rPr>
              <a:t>Large</a:t>
            </a:r>
            <a:r>
              <a:rPr lang="en-GB" sz="1600" b="1" dirty="0">
                <a:solidFill>
                  <a:srgbClr val="4D4F53"/>
                </a:solidFill>
                <a:latin typeface="Verdana"/>
              </a:rPr>
              <a:t>-Scale Activities </a:t>
            </a:r>
            <a:r>
              <a:rPr lang="en-GB" sz="1600" dirty="0">
                <a:solidFill>
                  <a:srgbClr val="4D4F53"/>
                </a:solidFill>
                <a:latin typeface="Verdana"/>
              </a:rPr>
              <a:t>in remaining high-priority thematic </a:t>
            </a:r>
            <a:r>
              <a:rPr lang="en-GB" sz="1600" dirty="0" smtClean="0">
                <a:solidFill>
                  <a:srgbClr val="4D4F53"/>
                </a:solidFill>
                <a:latin typeface="Verdana"/>
              </a:rPr>
              <a:t>domains</a:t>
            </a: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to consolidate Requirements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&amp; 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E</a:t>
            </a:r>
            <a:r>
              <a:rPr 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ngage </a:t>
            </a: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S</a:t>
            </a:r>
            <a:r>
              <a:rPr lang="en-US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takeholders (IFIs &amp; Client States) via regional demonstrations of EO, </a:t>
            </a:r>
            <a:r>
              <a:rPr lang="en-GB" sz="1600" dirty="0" smtClean="0">
                <a:solidFill>
                  <a:srgbClr val="4D4F53"/>
                </a:solidFill>
                <a:latin typeface="Verdana"/>
              </a:rPr>
              <a:t>(</a:t>
            </a:r>
            <a:r>
              <a:rPr lang="en-GB" sz="1600" dirty="0">
                <a:solidFill>
                  <a:srgbClr val="4D4F53"/>
                </a:solidFill>
                <a:latin typeface="Verdana"/>
              </a:rPr>
              <a:t>each contract </a:t>
            </a:r>
            <a:r>
              <a:rPr lang="en-GB" sz="1600" dirty="0" smtClean="0">
                <a:solidFill>
                  <a:srgbClr val="4D4F53"/>
                </a:solidFill>
                <a:latin typeface="Verdana"/>
              </a:rPr>
              <a:t>2 </a:t>
            </a:r>
            <a:r>
              <a:rPr lang="en-GB" sz="1600" dirty="0">
                <a:solidFill>
                  <a:srgbClr val="4D4F53"/>
                </a:solidFill>
                <a:latin typeface="Verdana"/>
              </a:rPr>
              <a:t>M€, 3 </a:t>
            </a:r>
            <a:r>
              <a:rPr lang="en-GB" sz="1600" dirty="0" smtClean="0">
                <a:solidFill>
                  <a:srgbClr val="4D4F53"/>
                </a:solidFill>
                <a:latin typeface="Verdana"/>
              </a:rPr>
              <a:t>years)</a:t>
            </a:r>
          </a:p>
          <a:p>
            <a:pPr marL="685800" indent="-342900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>
                <a:tab pos="2519363" algn="l"/>
              </a:tabLst>
            </a:pP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2016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(started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) : </a:t>
            </a:r>
            <a:r>
              <a:rPr lang="en-GB" sz="1400" i="1" kern="0" dirty="0" smtClean="0">
                <a:solidFill>
                  <a:srgbClr val="C00000"/>
                </a:solidFill>
                <a:latin typeface="Verdana"/>
                <a:cs typeface="Verdana"/>
              </a:rPr>
              <a:t>Agriculture</a:t>
            </a:r>
            <a:r>
              <a:rPr lang="en-GB" sz="1400" i="1" kern="0" dirty="0">
                <a:solidFill>
                  <a:srgbClr val="C00000"/>
                </a:solidFill>
                <a:latin typeface="Verdana"/>
                <a:cs typeface="Verdana"/>
              </a:rPr>
              <a:t>, Urban, Water Resources</a:t>
            </a:r>
          </a:p>
          <a:p>
            <a:pPr marL="687388" indent="-344488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>
                <a:tab pos="909638" algn="l"/>
                <a:tab pos="2519363" algn="l"/>
              </a:tabLst>
            </a:pP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2017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(ITT June)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:</a:t>
            </a:r>
            <a:r>
              <a:rPr lang="en-GB" sz="1400" kern="0" dirty="0" smtClean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GB" sz="1400" i="1" kern="0" dirty="0" smtClean="0">
                <a:solidFill>
                  <a:srgbClr val="C00000"/>
                </a:solidFill>
                <a:latin typeface="Verdana"/>
                <a:cs typeface="Verdana"/>
              </a:rPr>
              <a:t>Marine Resources &amp; Coastal Environment, Disaster Risk Mitigation &amp; Reduction, </a:t>
            </a:r>
            <a:r>
              <a:rPr lang="en-GB" sz="1400" i="1" kern="0" dirty="0">
                <a:solidFill>
                  <a:srgbClr val="C00000"/>
                </a:solidFill>
                <a:latin typeface="Verdana"/>
                <a:cs typeface="Verdana"/>
              </a:rPr>
              <a:t>Fragile &amp; Conflict States, Climate Resilience &amp; Proofing.</a:t>
            </a:r>
            <a:endParaRPr lang="en-GB" sz="1400" i="1" kern="0" dirty="0" smtClean="0">
              <a:solidFill>
                <a:srgbClr val="C00000"/>
              </a:solidFill>
              <a:latin typeface="Verdana"/>
              <a:cs typeface="Verdana"/>
            </a:endParaRPr>
          </a:p>
          <a:p>
            <a:pPr marL="685800" indent="-342900" algn="l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2018 </a:t>
            </a:r>
            <a:r>
              <a:rPr lang="en-GB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(ITT June) </a:t>
            </a:r>
            <a:r>
              <a:rPr lang="en-GB" sz="1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:</a:t>
            </a:r>
            <a:r>
              <a:rPr lang="en-GB" sz="1400" kern="0" dirty="0" smtClean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GB" sz="1400" i="1" kern="0" dirty="0" smtClean="0">
                <a:solidFill>
                  <a:srgbClr val="C00000"/>
                </a:solidFill>
                <a:latin typeface="Verdana"/>
                <a:cs typeface="Verdana"/>
              </a:rPr>
              <a:t>Energy </a:t>
            </a:r>
            <a:r>
              <a:rPr lang="en-GB" sz="1400" i="1" kern="0" dirty="0">
                <a:solidFill>
                  <a:srgbClr val="C00000"/>
                </a:solidFill>
                <a:latin typeface="Verdana"/>
                <a:cs typeface="Verdana"/>
              </a:rPr>
              <a:t>&amp; Extractives</a:t>
            </a:r>
            <a:r>
              <a:rPr lang="en-GB" sz="1400" i="1" kern="0" dirty="0" smtClean="0">
                <a:solidFill>
                  <a:srgbClr val="C00000"/>
                </a:solidFill>
                <a:latin typeface="Verdana"/>
                <a:cs typeface="Verdana"/>
              </a:rPr>
              <a:t>, Forest Management, </a:t>
            </a:r>
            <a:r>
              <a:rPr lang="en-GB" sz="1400" i="1" kern="0" dirty="0">
                <a:solidFill>
                  <a:srgbClr val="C00000"/>
                </a:solidFill>
                <a:latin typeface="Verdana"/>
                <a:cs typeface="Verdana"/>
              </a:rPr>
              <a:t>Ecosystems Services, </a:t>
            </a:r>
            <a:endParaRPr lang="da-DK" sz="1400" i="1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378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EOEP Science Review Powerpoint template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4_Default Design">
  <a:themeElements>
    <a:clrScheme name="5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5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5_Default Design">
  <a:themeElements>
    <a:clrScheme name="5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5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1302</Words>
  <Application>Microsoft Macintosh PowerPoint</Application>
  <PresentationFormat>On-screen Show (4:3)</PresentationFormat>
  <Paragraphs>106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3_EOEP Science Review Powerpoint template</vt:lpstr>
      <vt:lpstr>24_Default Design</vt:lpstr>
      <vt:lpstr>9_ESA Presentation</vt:lpstr>
      <vt:lpstr>2_Larissa</vt:lpstr>
      <vt:lpstr>25_Default Design</vt:lpstr>
      <vt:lpstr>PowerPoint Presentation</vt:lpstr>
      <vt:lpstr>PowerPoint Presentation</vt:lpstr>
      <vt:lpstr>PowerPoint Presentation</vt:lpstr>
      <vt:lpstr>International Financing Institutions (IFIs): How could they use EO ?</vt:lpstr>
      <vt:lpstr>Growing use of IFI financial resources for procurement of EO-based information </vt:lpstr>
      <vt:lpstr>Geographic distribution of ‘What If ?’ scenario (i.e. EO in ALL IFI projects; WB, ADB, IADB, AfDB)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Messages……..</vt:lpstr>
      <vt:lpstr>PowerPoint Presentation</vt:lpstr>
    </vt:vector>
  </TitlesOfParts>
  <Company>Esa/Esrin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Coulson</dc:creator>
  <cp:lastModifiedBy>Stephen Coulson</cp:lastModifiedBy>
  <cp:revision>120</cp:revision>
  <dcterms:created xsi:type="dcterms:W3CDTF">2015-09-17T10:25:19Z</dcterms:created>
  <dcterms:modified xsi:type="dcterms:W3CDTF">2017-04-21T14:23:56Z</dcterms:modified>
</cp:coreProperties>
</file>