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317" r:id="rId3"/>
    <p:sldId id="269" r:id="rId4"/>
    <p:sldId id="258" r:id="rId5"/>
    <p:sldId id="256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/>
    <p:restoredTop sz="81720"/>
  </p:normalViewPr>
  <p:slideViewPr>
    <p:cSldViewPr snapToGrid="0" snapToObjects="1">
      <p:cViewPr varScale="1">
        <p:scale>
          <a:sx n="80" d="100"/>
          <a:sy n="80" d="100"/>
        </p:scale>
        <p:origin x="20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19174-BAC7-2A41-BEBC-BA622811B7B0}" type="datetimeFigureOut">
              <a:rPr lang="en-US" smtClean="0"/>
              <a:t>3/29/17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79F61-43A0-B942-8665-A9F3CFFE4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8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D495F-E7C6-1445-8A46-BE913FDB7F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10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9F61-43A0-B942-8665-A9F3CFFE40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15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9F61-43A0-B942-8665-A9F3CFFE40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59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9F61-43A0-B942-8665-A9F3CFFE40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0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F05FF0-9FBF-0846-AC52-DA5DBDFD9990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9948B1-D844-9343-B134-605430B9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F05FF0-9FBF-0846-AC52-DA5DBDFD9990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9948B1-D844-9343-B134-605430B9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F05FF0-9FBF-0846-AC52-DA5DBDFD9990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9948B1-D844-9343-B134-605430B9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6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F05FF0-9FBF-0846-AC52-DA5DBDFD9990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9948B1-D844-9343-B134-605430B9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9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F05FF0-9FBF-0846-AC52-DA5DBDFD9990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9948B1-D844-9343-B134-605430B9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3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F05FF0-9FBF-0846-AC52-DA5DBDFD9990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9948B1-D844-9343-B134-605430B9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4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F05FF0-9FBF-0846-AC52-DA5DBDFD9990}" type="datetimeFigureOut">
              <a:rPr lang="en-US" smtClean="0"/>
              <a:t>3/29/17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9948B1-D844-9343-B134-605430B9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8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F05FF0-9FBF-0846-AC52-DA5DBDFD9990}" type="datetimeFigureOut">
              <a:rPr lang="en-US" smtClean="0"/>
              <a:t>3/29/17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9948B1-D844-9343-B134-605430B9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0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F05FF0-9FBF-0846-AC52-DA5DBDFD9990}" type="datetimeFigureOut">
              <a:rPr lang="en-US" smtClean="0"/>
              <a:t>3/29/17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9948B1-D844-9343-B134-605430B9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0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F05FF0-9FBF-0846-AC52-DA5DBDFD9990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9948B1-D844-9343-B134-605430B9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4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F05FF0-9FBF-0846-AC52-DA5DBDFD9990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9948B1-D844-9343-B134-605430B9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RVIR_PPT_banner1.ps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31653"/>
          </a:xfrm>
          <a:prstGeom prst="rect">
            <a:avLst/>
          </a:prstGeom>
          <a:noFill/>
          <a:ln>
            <a:noFill/>
          </a:ln>
          <a:effectLst>
            <a:outerShdw blurRad="266700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529" y="-18840"/>
            <a:ext cx="10515600" cy="931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625" y="1157765"/>
            <a:ext cx="11394057" cy="4932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4" name="Picture 13" descr="Global.png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5539" y="226113"/>
            <a:ext cx="1911392" cy="479425"/>
          </a:xfrm>
          <a:prstGeom prst="rect">
            <a:avLst/>
          </a:prstGeom>
          <a:noFill/>
          <a:ln>
            <a:noFill/>
          </a:ln>
          <a:effectLst>
            <a:outerShdw blurRad="165100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67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tiff"/><Relationship Id="rId8" Type="http://schemas.openxmlformats.org/officeDocument/2006/relationships/image" Target="../media/image7.png"/><Relationship Id="rId9" Type="http://schemas.openxmlformats.org/officeDocument/2006/relationships/image" Target="../media/image8.tiff"/><Relationship Id="rId10" Type="http://schemas.openxmlformats.org/officeDocument/2006/relationships/image" Target="../media/image9.tiff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20" Type="http://schemas.openxmlformats.org/officeDocument/2006/relationships/image" Target="../media/image41.jpeg"/><Relationship Id="rId10" Type="http://schemas.openxmlformats.org/officeDocument/2006/relationships/image" Target="../media/image31.jpeg"/><Relationship Id="rId11" Type="http://schemas.openxmlformats.org/officeDocument/2006/relationships/image" Target="../media/image32.jpeg"/><Relationship Id="rId12" Type="http://schemas.openxmlformats.org/officeDocument/2006/relationships/image" Target="../media/image33.jpeg"/><Relationship Id="rId13" Type="http://schemas.openxmlformats.org/officeDocument/2006/relationships/image" Target="../media/image34.jpeg"/><Relationship Id="rId14" Type="http://schemas.openxmlformats.org/officeDocument/2006/relationships/image" Target="../media/image35.jpeg"/><Relationship Id="rId15" Type="http://schemas.openxmlformats.org/officeDocument/2006/relationships/image" Target="../media/image36.jpeg"/><Relationship Id="rId16" Type="http://schemas.openxmlformats.org/officeDocument/2006/relationships/image" Target="../media/image37.png"/><Relationship Id="rId17" Type="http://schemas.openxmlformats.org/officeDocument/2006/relationships/image" Target="../media/image38.jpeg"/><Relationship Id="rId18" Type="http://schemas.openxmlformats.org/officeDocument/2006/relationships/image" Target="../media/image39.jpeg"/><Relationship Id="rId19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png"/><Relationship Id="rId8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RVIR_PPT_banner1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34533"/>
          </a:xfrm>
          <a:prstGeom prst="rect">
            <a:avLst/>
          </a:prstGeom>
          <a:effectLst>
            <a:outerShdw blurRad="266700" dir="2700000">
              <a:srgbClr val="000000"/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1016000"/>
            <a:chExt cx="9162408" cy="61468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016000"/>
              <a:ext cx="9162408" cy="6146800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4191000" y="4948046"/>
              <a:ext cx="185928" cy="152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146709" y="4902562"/>
              <a:ext cx="276630" cy="244531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32657" y="374386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00" dirty="0"/>
          </a:p>
        </p:txBody>
      </p:sp>
      <p:pic>
        <p:nvPicPr>
          <p:cNvPr id="25" name="Picture 24" descr="http://www.planet-action.org/automne_modules_files/polyProjects/public/r3944_129_master_icimod_logo_colou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3270" y="6026499"/>
            <a:ext cx="1282743" cy="523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RCMRD-logo-co sponsoring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5227" y="6022693"/>
            <a:ext cx="1593697" cy="531233"/>
          </a:xfrm>
          <a:prstGeom prst="rect">
            <a:avLst/>
          </a:prstGeom>
        </p:spPr>
      </p:pic>
      <p:pic>
        <p:nvPicPr>
          <p:cNvPr id="31" name="Picture 30" descr="Vertical_CMYK_600.tif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4118" y="5947977"/>
            <a:ext cx="816763" cy="680665"/>
          </a:xfrm>
          <a:prstGeom prst="rect">
            <a:avLst/>
          </a:prstGeom>
        </p:spPr>
      </p:pic>
      <p:pic>
        <p:nvPicPr>
          <p:cNvPr id="32" name="Picture 31" descr="Global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2075" y="5399108"/>
            <a:ext cx="2352928" cy="50851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0701" y="-29980"/>
            <a:ext cx="11480800" cy="205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prstClr val="white"/>
                </a:solidFill>
              </a:rPr>
              <a:t>SERVIR is a joint development initiative of NASA and USAID, </a:t>
            </a:r>
            <a:r>
              <a:rPr lang="en-US" sz="2100" dirty="0" smtClean="0">
                <a:solidFill>
                  <a:prstClr val="white"/>
                </a:solidFill>
              </a:rPr>
              <a:t>in </a:t>
            </a:r>
            <a:r>
              <a:rPr lang="en-US" sz="2100" dirty="0">
                <a:solidFill>
                  <a:prstClr val="white"/>
                </a:solidFill>
              </a:rPr>
              <a:t>partnership with leading </a:t>
            </a:r>
            <a:endParaRPr lang="en-US" sz="2100" dirty="0" smtClean="0">
              <a:solidFill>
                <a:prstClr val="white"/>
              </a:solidFill>
            </a:endParaRPr>
          </a:p>
          <a:p>
            <a:pPr algn="ctr"/>
            <a:r>
              <a:rPr lang="en-US" sz="2100" dirty="0" smtClean="0">
                <a:solidFill>
                  <a:prstClr val="white"/>
                </a:solidFill>
              </a:rPr>
              <a:t>regional </a:t>
            </a:r>
            <a:r>
              <a:rPr lang="en-US" sz="2100" dirty="0">
                <a:solidFill>
                  <a:prstClr val="white"/>
                </a:solidFill>
              </a:rPr>
              <a:t>organizations around the globe, to help developing countries use information provided by </a:t>
            </a:r>
            <a:endParaRPr lang="en-US" sz="2100" dirty="0" smtClean="0">
              <a:solidFill>
                <a:prstClr val="white"/>
              </a:solidFill>
            </a:endParaRPr>
          </a:p>
          <a:p>
            <a:pPr algn="ctr"/>
            <a:r>
              <a:rPr lang="en-US" sz="2100" dirty="0" smtClean="0">
                <a:solidFill>
                  <a:prstClr val="white"/>
                </a:solidFill>
              </a:rPr>
              <a:t>Earth </a:t>
            </a:r>
            <a:r>
              <a:rPr lang="en-US" sz="2100" dirty="0">
                <a:solidFill>
                  <a:prstClr val="white"/>
                </a:solidFill>
              </a:rPr>
              <a:t>observing satellites and geospatial technologies to address </a:t>
            </a:r>
            <a:endParaRPr lang="en-US" sz="2100" dirty="0" smtClean="0">
              <a:solidFill>
                <a:prstClr val="white"/>
              </a:solidFill>
            </a:endParaRPr>
          </a:p>
          <a:p>
            <a:pPr algn="ctr"/>
            <a:r>
              <a:rPr lang="en-US" sz="2100" dirty="0" smtClean="0">
                <a:solidFill>
                  <a:prstClr val="white"/>
                </a:solidFill>
              </a:rPr>
              <a:t>Food </a:t>
            </a:r>
            <a:r>
              <a:rPr lang="en-US" sz="2100" dirty="0">
                <a:solidFill>
                  <a:prstClr val="white"/>
                </a:solidFill>
              </a:rPr>
              <a:t>Security, Water and Disasters, </a:t>
            </a:r>
            <a:r>
              <a:rPr lang="en-US" sz="2100" dirty="0" smtClean="0">
                <a:solidFill>
                  <a:prstClr val="white"/>
                </a:solidFill>
              </a:rPr>
              <a:t>Weather </a:t>
            </a:r>
            <a:r>
              <a:rPr lang="en-US" sz="2100" dirty="0">
                <a:solidFill>
                  <a:prstClr val="white"/>
                </a:solidFill>
              </a:rPr>
              <a:t>and </a:t>
            </a:r>
            <a:r>
              <a:rPr lang="en-US" sz="2100" dirty="0" smtClean="0">
                <a:solidFill>
                  <a:prstClr val="white"/>
                </a:solidFill>
              </a:rPr>
              <a:t>Climate, </a:t>
            </a:r>
            <a:r>
              <a:rPr lang="en-US" sz="2100" dirty="0">
                <a:solidFill>
                  <a:prstClr val="white"/>
                </a:solidFill>
              </a:rPr>
              <a:t>and Land Use/Land Cover Change.</a:t>
            </a:r>
          </a:p>
          <a:p>
            <a:pPr algn="dist"/>
            <a:endParaRPr lang="en-US" sz="1417" dirty="0">
              <a:solidFill>
                <a:prstClr val="white"/>
              </a:solidFill>
            </a:endParaRPr>
          </a:p>
          <a:p>
            <a:pPr algn="dist"/>
            <a:r>
              <a:rPr lang="en-US" sz="1417" dirty="0">
                <a:solidFill>
                  <a:prstClr val="white"/>
                </a:solidFill>
                <a:latin typeface="Calibri"/>
              </a:rPr>
              <a:t>.</a:t>
            </a:r>
          </a:p>
          <a:p>
            <a:endParaRPr lang="en-US" sz="15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9" name="Picture 28" descr="ADPCLogoHI_RES.t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0359" y="6022363"/>
            <a:ext cx="1106571" cy="5318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276" y="5970121"/>
            <a:ext cx="636377" cy="636377"/>
          </a:xfrm>
          <a:prstGeom prst="rect">
            <a:avLst/>
          </a:prstGeom>
        </p:spPr>
      </p:pic>
      <p:pic>
        <p:nvPicPr>
          <p:cNvPr id="38" name="Picture 37" descr="NASA Lg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46" y="5922139"/>
            <a:ext cx="915426" cy="73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7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12814"/>
            <a:ext cx="12191999" cy="607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Oval 61"/>
          <p:cNvSpPr/>
          <p:nvPr/>
        </p:nvSpPr>
        <p:spPr>
          <a:xfrm>
            <a:off x="6870569" y="3316553"/>
            <a:ext cx="775783" cy="1555697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9427481" y="3189278"/>
            <a:ext cx="752967" cy="393055"/>
          </a:xfrm>
          <a:prstGeom prst="ellipse">
            <a:avLst/>
          </a:prstGeom>
          <a:noFill/>
          <a:ln w="28575">
            <a:solidFill>
              <a:srgbClr val="66FFCC"/>
            </a:solidFill>
          </a:ln>
          <a:effectLst>
            <a:glow rad="228600">
              <a:srgbClr val="66FFCC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5353097" y="3260474"/>
            <a:ext cx="1114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SERVIR West Africa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118533" y="3768624"/>
            <a:ext cx="1248752" cy="726128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SERVIR Amazonia (2017)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2418474" y="2341213"/>
            <a:ext cx="1072407" cy="607662"/>
          </a:xfrm>
          <a:prstGeom prst="ellipse">
            <a:avLst/>
          </a:prstGeom>
          <a:noFill/>
          <a:ln w="28575">
            <a:solidFill>
              <a:srgbClr val="FF99FF"/>
            </a:solidFill>
          </a:ln>
          <a:effectLst>
            <a:glow rad="228600">
              <a:srgbClr val="FF99FF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SERVIR Global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27073" y="3841783"/>
            <a:ext cx="1768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SERVIR Eastern &amp; Southern Africa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5439266" y="3235820"/>
            <a:ext cx="942255" cy="607662"/>
          </a:xfrm>
          <a:prstGeom prst="ellipse">
            <a:avLst/>
          </a:prstGeom>
          <a:noFill/>
          <a:ln w="28575">
            <a:solidFill>
              <a:srgbClr val="CC00CC"/>
            </a:solidFill>
          </a:ln>
          <a:effectLst>
            <a:glow rad="228600">
              <a:srgbClr val="CC00CC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8925586" y="3121427"/>
            <a:ext cx="1768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SERVIR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Mekong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8732470" y="2754553"/>
            <a:ext cx="1112338" cy="434725"/>
          </a:xfrm>
          <a:prstGeom prst="ellipse">
            <a:avLst/>
          </a:prstGeom>
          <a:noFill/>
          <a:ln w="28575">
            <a:solidFill>
              <a:srgbClr val="00FFFF"/>
            </a:solidFill>
          </a:ln>
          <a:effectLst>
            <a:glow rad="228600">
              <a:schemeClr val="accent5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8545010" y="2699776"/>
            <a:ext cx="158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SERVIR Hindu Kush Himalaya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7817790" y="2110891"/>
            <a:ext cx="1494525" cy="649632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842548" y="2210159"/>
            <a:ext cx="158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SERVIR </a:t>
            </a:r>
            <a:r>
              <a:rPr lang="en-US" sz="1400" b="1" dirty="0" smtClean="0"/>
              <a:t>Central Asia (2018)</a:t>
            </a:r>
          </a:p>
        </p:txBody>
      </p:sp>
      <p:sp>
        <p:nvSpPr>
          <p:cNvPr id="7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SERVIR Hub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Harmonized Work Plans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29" y="989013"/>
            <a:ext cx="2743200" cy="3564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412" y="987228"/>
            <a:ext cx="2756598" cy="3566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332" y="3216549"/>
            <a:ext cx="2525562" cy="3566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199" y="987228"/>
            <a:ext cx="2529151" cy="3566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3641" y="3225985"/>
            <a:ext cx="2730283" cy="3566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00" y="3216549"/>
            <a:ext cx="2526285" cy="35661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85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SERVIR Theory of Change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292127" y="2269465"/>
            <a:ext cx="5669280" cy="10058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b="1" dirty="0">
                <a:latin typeface="Calibri" panose="020F0502020204030204" pitchFamily="34" charset="0"/>
              </a:rPr>
              <a:t>Objective: 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Increased </a:t>
            </a:r>
            <a:r>
              <a:rPr lang="en-US" sz="2000" dirty="0">
                <a:latin typeface="Calibri" panose="020F0502020204030204" pitchFamily="34" charset="0"/>
              </a:rPr>
              <a:t>use of </a:t>
            </a:r>
            <a:r>
              <a:rPr lang="en-US" sz="2000" dirty="0" smtClean="0">
                <a:latin typeface="Calibri" panose="020F0502020204030204" pitchFamily="34" charset="0"/>
              </a:rPr>
              <a:t>Earth </a:t>
            </a:r>
            <a:r>
              <a:rPr lang="en-US" sz="2000" dirty="0">
                <a:latin typeface="Calibri" panose="020F0502020204030204" pitchFamily="34" charset="0"/>
              </a:rPr>
              <a:t>observation information and geospatial technologies in development decision-making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64698" y="1136530"/>
            <a:ext cx="5555716" cy="8229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b="1" dirty="0">
                <a:latin typeface="Calibri" panose="020F0502020204030204" pitchFamily="34" charset="0"/>
              </a:rPr>
              <a:t>Goal: </a:t>
            </a:r>
            <a:r>
              <a:rPr lang="en-US" sz="2000" dirty="0">
                <a:latin typeface="Calibri" panose="020F0502020204030204" pitchFamily="34" charset="0"/>
              </a:rPr>
              <a:t>Improved </a:t>
            </a:r>
            <a:r>
              <a:rPr lang="en-US" sz="2000" dirty="0" smtClean="0">
                <a:latin typeface="Calibri" panose="020F0502020204030204" pitchFamily="34" charset="0"/>
              </a:rPr>
              <a:t>economic, social, and environmental resilience for developing countries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74807" y="3658822"/>
            <a:ext cx="2743200" cy="1828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800" dirty="0" smtClean="0">
                <a:latin typeface="Calibri" panose="020F0502020204030204" pitchFamily="34" charset="0"/>
              </a:rPr>
              <a:t>IR2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Improved 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capacity of analysts and decision-makers to use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arth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observation information and geospatial information technologies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66007" y="3648247"/>
            <a:ext cx="2743200" cy="1828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IR4.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Increased provision of 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user-tailored geospatial data, products, and tools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to inform decision-making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65595" y="3655369"/>
            <a:ext cx="2743200" cy="1828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800" dirty="0" smtClean="0">
                <a:latin typeface="Calibri" panose="020F0502020204030204" pitchFamily="34" charset="0"/>
              </a:rPr>
              <a:t>IR3.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Improved 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awareness of and access to </a:t>
            </a: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geospatial 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data, products, and tools</a:t>
            </a:r>
          </a:p>
        </p:txBody>
      </p:sp>
      <p:cxnSp>
        <p:nvCxnSpPr>
          <p:cNvPr id="8" name="Straight Arrow Connector 9"/>
          <p:cNvCxnSpPr>
            <a:cxnSpLocks noChangeShapeType="1"/>
          </p:cNvCxnSpPr>
          <p:nvPr/>
        </p:nvCxnSpPr>
        <p:spPr bwMode="auto">
          <a:xfrm flipV="1">
            <a:off x="6126132" y="1958855"/>
            <a:ext cx="3175" cy="365760"/>
          </a:xfrm>
          <a:prstGeom prst="straightConnector1">
            <a:avLst/>
          </a:prstGeom>
          <a:noFill/>
          <a:ln w="19050" algn="ctr">
            <a:solidFill>
              <a:srgbClr val="00359E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12"/>
          <p:cNvCxnSpPr>
            <a:cxnSpLocks noChangeShapeType="1"/>
          </p:cNvCxnSpPr>
          <p:nvPr/>
        </p:nvCxnSpPr>
        <p:spPr bwMode="auto">
          <a:xfrm flipV="1">
            <a:off x="3551207" y="3293193"/>
            <a:ext cx="0" cy="365760"/>
          </a:xfrm>
          <a:prstGeom prst="straightConnector1">
            <a:avLst/>
          </a:prstGeom>
          <a:noFill/>
          <a:ln w="19050" algn="ctr">
            <a:solidFill>
              <a:srgbClr val="00359E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13"/>
          <p:cNvCxnSpPr>
            <a:cxnSpLocks noChangeShapeType="1"/>
          </p:cNvCxnSpPr>
          <p:nvPr/>
        </p:nvCxnSpPr>
        <p:spPr bwMode="auto">
          <a:xfrm flipV="1">
            <a:off x="6142007" y="3293193"/>
            <a:ext cx="0" cy="365760"/>
          </a:xfrm>
          <a:prstGeom prst="straightConnector1">
            <a:avLst/>
          </a:prstGeom>
          <a:noFill/>
          <a:ln w="19050" algn="ctr">
            <a:solidFill>
              <a:srgbClr val="00359E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7"/>
          <p:cNvCxnSpPr>
            <a:cxnSpLocks noChangeShapeType="1"/>
          </p:cNvCxnSpPr>
          <p:nvPr/>
        </p:nvCxnSpPr>
        <p:spPr bwMode="auto">
          <a:xfrm flipV="1">
            <a:off x="8656607" y="3293193"/>
            <a:ext cx="0" cy="365760"/>
          </a:xfrm>
          <a:prstGeom prst="straightConnector1">
            <a:avLst/>
          </a:prstGeom>
          <a:noFill/>
          <a:ln w="19050" algn="ctr">
            <a:solidFill>
              <a:srgbClr val="00359E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ounded Rectangle 11"/>
          <p:cNvSpPr/>
          <p:nvPr/>
        </p:nvSpPr>
        <p:spPr>
          <a:xfrm>
            <a:off x="3707440" y="5791846"/>
            <a:ext cx="5140404" cy="75761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800" dirty="0" smtClean="0">
                <a:latin typeface="Calibri" panose="020F0502020204030204" pitchFamily="34" charset="0"/>
              </a:rPr>
              <a:t>IR1.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Improved </a:t>
            </a: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capacity of hubs to function as regional service providers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4031414" y="5515953"/>
            <a:ext cx="0" cy="274320"/>
          </a:xfrm>
          <a:prstGeom prst="straightConnector1">
            <a:avLst/>
          </a:prstGeom>
          <a:noFill/>
          <a:ln w="19050" algn="ctr">
            <a:solidFill>
              <a:srgbClr val="00359E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V="1">
            <a:off x="6139130" y="5515953"/>
            <a:ext cx="0" cy="274320"/>
          </a:xfrm>
          <a:prstGeom prst="straightConnector1">
            <a:avLst/>
          </a:prstGeom>
          <a:noFill/>
          <a:ln w="19050" algn="ctr">
            <a:solidFill>
              <a:srgbClr val="00359E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7"/>
          <p:cNvCxnSpPr>
            <a:cxnSpLocks noChangeShapeType="1"/>
          </p:cNvCxnSpPr>
          <p:nvPr/>
        </p:nvCxnSpPr>
        <p:spPr bwMode="auto">
          <a:xfrm flipV="1">
            <a:off x="8481200" y="5515953"/>
            <a:ext cx="0" cy="274320"/>
          </a:xfrm>
          <a:prstGeom prst="straightConnector1">
            <a:avLst/>
          </a:prstGeom>
          <a:noFill/>
          <a:ln w="19050" algn="ctr">
            <a:solidFill>
              <a:srgbClr val="00359E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Down Arrow 15"/>
          <p:cNvSpPr/>
          <p:nvPr/>
        </p:nvSpPr>
        <p:spPr>
          <a:xfrm rot="10800000">
            <a:off x="10798629" y="1136530"/>
            <a:ext cx="696685" cy="5307813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0800000">
            <a:off x="644657" y="1136530"/>
            <a:ext cx="696685" cy="5307813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dirty="0"/>
              <a:t>A Complex, Yet </a:t>
            </a:r>
            <a:r>
              <a:rPr lang="en-US" altLang="en-US" sz="3200" dirty="0" smtClean="0"/>
              <a:t>Synergistic Structure </a:t>
            </a:r>
            <a:r>
              <a:rPr lang="en-US" altLang="en-US" sz="3200" dirty="0"/>
              <a:t>of Many Partners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9697529" y="2768598"/>
            <a:ext cx="990600" cy="1828800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0"/>
            <a:tileRect/>
          </a:gradFill>
          <a:ln w="28575" cmpd="sng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0005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91440" bIns="0" rtlCol="0" anchor="t" anchorCtr="0"/>
          <a:lstStyle/>
          <a:p>
            <a:pPr algn="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UMD-CP</a:t>
            </a:r>
          </a:p>
          <a:p>
            <a:pPr algn="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Columbia 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SDSU</a:t>
            </a:r>
          </a:p>
          <a:p>
            <a:pPr algn="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 of 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OK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Houston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BYU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UCSB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JHU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GSFC, JPL, MSFC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USFS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USGS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24718" y="1752120"/>
            <a:ext cx="7010402" cy="1020469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0"/>
          </a:gradFill>
          <a:ln>
            <a:solidFill>
              <a:schemeClr val="accent4"/>
            </a:solidFill>
          </a:ln>
          <a:effectLst>
            <a:outerShdw blurRad="40005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SERVIR Hubs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97662" y="1041400"/>
            <a:ext cx="7012039" cy="110813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accent4"/>
            </a:solidFill>
          </a:ln>
          <a:effectLst>
            <a:outerShdw blurRad="40005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USAID Missions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60223" y="1355515"/>
            <a:ext cx="975911" cy="6788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  <a:tileRect/>
          </a:gradFill>
          <a:ln w="28575" cmpd="sng">
            <a:solidFill>
              <a:srgbClr val="B3A2C7"/>
            </a:solidFill>
          </a:ln>
          <a:effectLst>
            <a:outerShdw blurRad="40005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Asia Regional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21269" y="1355515"/>
            <a:ext cx="975911" cy="6788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  <a:tileRect/>
          </a:gradFill>
          <a:ln w="28575" cmpd="sng">
            <a:solidFill>
              <a:srgbClr val="B3A2C7"/>
            </a:solidFill>
            <a:prstDash val="solid"/>
          </a:ln>
          <a:effectLst>
            <a:outerShdw blurRad="40005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West Africa Regional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947480" y="1355515"/>
            <a:ext cx="975633" cy="6788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  <a:tileRect/>
          </a:gradFill>
          <a:ln w="28575" cmpd="sng">
            <a:solidFill>
              <a:srgbClr val="B3A2C7"/>
            </a:solidFill>
          </a:ln>
          <a:effectLst>
            <a:outerShdw blurRad="40005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Nepal Bilateral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34374" y="1354711"/>
            <a:ext cx="975911" cy="6872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  <a:tileRect/>
          </a:gradFill>
          <a:ln w="28575" cmpd="sng">
            <a:solidFill>
              <a:srgbClr val="B3A2C7"/>
            </a:solidFill>
          </a:ln>
          <a:effectLst>
            <a:outerShdw blurRad="40005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East 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Africa Regional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05656" y="1751085"/>
            <a:ext cx="1464362" cy="742103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0"/>
            <a:tileRect/>
          </a:gradFill>
          <a:ln w="28575" cmpd="sng"/>
          <a:effectLst>
            <a:outerShdw blurRad="40005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Mekong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90502" y="1751085"/>
            <a:ext cx="1464362" cy="742103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0"/>
            <a:tileRect/>
          </a:gradFill>
          <a:ln w="28575" cmpd="sng">
            <a:prstDash val="solid"/>
          </a:ln>
          <a:effectLst>
            <a:outerShdw blurRad="40005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West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Africa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67472" y="1751085"/>
            <a:ext cx="1463944" cy="742103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0"/>
            <a:tileRect/>
          </a:gradFill>
          <a:ln w="28575" cmpd="sng"/>
          <a:effectLst>
            <a:outerShdw blurRad="40005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Hindu Kush Himalaya</a:t>
            </a:r>
          </a:p>
        </p:txBody>
      </p:sp>
      <p:sp>
        <p:nvSpPr>
          <p:cNvPr id="15" name="Oval 14"/>
          <p:cNvSpPr/>
          <p:nvPr/>
        </p:nvSpPr>
        <p:spPr>
          <a:xfrm>
            <a:off x="4628987" y="1751085"/>
            <a:ext cx="1464362" cy="751327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0"/>
            <a:tileRect/>
          </a:gradFill>
          <a:ln w="28575" cmpd="sng"/>
          <a:effectLst>
            <a:outerShdw blurRad="40005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Eastern &amp; Southern Africa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54720" y="4353902"/>
            <a:ext cx="2432905" cy="167436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0"/>
            <a:tileRect/>
          </a:gradFill>
          <a:ln w="28575" cmpd="sng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0005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7" tIns="0" rIns="91407" bIns="45720" rtlCol="0" anchor="b" anchorCtr="0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13784" y="4428064"/>
            <a:ext cx="1230828" cy="74849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0"/>
            <a:tileRect/>
          </a:gradFill>
          <a:ln w="28575" cmpd="sng">
            <a:solidFill>
              <a:srgbClr val="4F81BD"/>
            </a:solidFill>
          </a:ln>
          <a:effectLst>
            <a:outerShdw blurRad="40005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SERVIR SCO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461471" y="4758154"/>
            <a:ext cx="1230828" cy="74849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0"/>
            <a:tileRect/>
          </a:gradFill>
          <a:ln w="28575" cmpd="sng">
            <a:solidFill>
              <a:srgbClr val="4F81BD"/>
            </a:solidFill>
          </a:ln>
          <a:effectLst>
            <a:outerShdw blurRad="40005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Capacity Building Program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883695" y="3176841"/>
            <a:ext cx="1374954" cy="90751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0"/>
            <a:tileRect/>
          </a:gradFill>
          <a:ln w="28575" cmpd="sng">
            <a:solidFill>
              <a:srgbClr val="4F81BD"/>
            </a:solidFill>
          </a:ln>
          <a:effectLst>
            <a:outerShdw blurRad="40005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en-US" sz="1200" b="1" dirty="0" smtClean="0">
                <a:solidFill>
                  <a:srgbClr val="404040"/>
                </a:solidFill>
              </a:rPr>
              <a:t>Applied Sciences Team</a:t>
            </a:r>
            <a:endParaRPr lang="en-US" sz="1200" b="1" dirty="0">
              <a:solidFill>
                <a:srgbClr val="40404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560995" y="4345219"/>
            <a:ext cx="2432905" cy="1683045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 w="28575" cmpd="sng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0005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7" tIns="0" rIns="91407" bIns="0" rtlCol="0" anchor="b" anchorCtr="0"/>
          <a:lstStyle/>
          <a:p>
            <a:pPr algn="ctr"/>
            <a:r>
              <a:rPr lang="en-US" b="1" dirty="0" smtClean="0">
                <a:solidFill>
                  <a:srgbClr val="001B58"/>
                </a:solidFill>
              </a:rPr>
              <a:t>Washington</a:t>
            </a:r>
          </a:p>
        </p:txBody>
      </p:sp>
      <p:sp>
        <p:nvSpPr>
          <p:cNvPr id="21" name="Oval 20"/>
          <p:cNvSpPr/>
          <p:nvPr/>
        </p:nvSpPr>
        <p:spPr>
          <a:xfrm>
            <a:off x="3089970" y="3176841"/>
            <a:ext cx="1374954" cy="90751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  <a:tileRect/>
          </a:gradFill>
          <a:ln w="28575" cmpd="sng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0005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7" tIns="45704" rIns="91407" bIns="45704" rtlCol="0" anchor="ctr"/>
          <a:lstStyle/>
          <a:p>
            <a:pPr algn="ctr"/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Team</a:t>
            </a:r>
          </a:p>
          <a:p>
            <a:pPr algn="ctr"/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47532" y="3757026"/>
            <a:ext cx="1111752" cy="109673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1"/>
              </a:gs>
              <a:gs pos="50000">
                <a:schemeClr val="bg1">
                  <a:lumMod val="75000"/>
                </a:schemeClr>
              </a:gs>
            </a:gsLst>
            <a:lin ang="0" scaled="0"/>
            <a:tileRect/>
          </a:gradFill>
          <a:ln w="28575" cmpd="sng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40005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91440" rtlCol="0" anchor="ctr"/>
          <a:lstStyle/>
          <a:p>
            <a:pPr algn="ctr"/>
            <a:r>
              <a:rPr 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Joint SERVIR Program Committee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3" name="Elbow Connector 22"/>
          <p:cNvCxnSpPr>
            <a:stCxn id="25" idx="1"/>
            <a:endCxn id="12" idx="1"/>
          </p:cNvCxnSpPr>
          <p:nvPr/>
        </p:nvCxnSpPr>
        <p:spPr>
          <a:xfrm rot="16200000" flipV="1">
            <a:off x="1109359" y="2783768"/>
            <a:ext cx="2996230" cy="619624"/>
          </a:xfrm>
          <a:prstGeom prst="bentConnector4">
            <a:avLst>
              <a:gd name="adj1" fmla="val 36641"/>
              <a:gd name="adj2" fmla="val 136893"/>
            </a:avLst>
          </a:prstGeom>
          <a:ln w="47625">
            <a:solidFill>
              <a:schemeClr val="accent4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25" idx="0"/>
            <a:endCxn id="26" idx="4"/>
          </p:cNvCxnSpPr>
          <p:nvPr/>
        </p:nvCxnSpPr>
        <p:spPr>
          <a:xfrm rot="16200000" flipV="1">
            <a:off x="3647017" y="4214787"/>
            <a:ext cx="260863" cy="1"/>
          </a:xfrm>
          <a:prstGeom prst="bentConnector3">
            <a:avLst>
              <a:gd name="adj1" fmla="val 50000"/>
            </a:avLst>
          </a:prstGeom>
          <a:ln w="47625">
            <a:solidFill>
              <a:schemeClr val="accent4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26" idx="0"/>
            <a:endCxn id="11" idx="2"/>
          </p:cNvCxnSpPr>
          <p:nvPr/>
        </p:nvCxnSpPr>
        <p:spPr>
          <a:xfrm rot="5400000" flipH="1" flipV="1">
            <a:off x="4801557" y="1748479"/>
            <a:ext cx="404252" cy="2452472"/>
          </a:xfrm>
          <a:prstGeom prst="bentConnector3">
            <a:avLst>
              <a:gd name="adj1" fmla="val 50000"/>
            </a:avLst>
          </a:prstGeom>
          <a:ln w="47625">
            <a:solidFill>
              <a:schemeClr val="accent4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25" idx="6"/>
            <a:endCxn id="27" idx="2"/>
          </p:cNvCxnSpPr>
          <p:nvPr/>
        </p:nvCxnSpPr>
        <p:spPr>
          <a:xfrm flipV="1">
            <a:off x="4993900" y="4305393"/>
            <a:ext cx="653632" cy="881349"/>
          </a:xfrm>
          <a:prstGeom prst="bentConnector3">
            <a:avLst>
              <a:gd name="adj1" fmla="val 50000"/>
            </a:avLst>
          </a:prstGeom>
          <a:ln w="47625">
            <a:solidFill>
              <a:schemeClr val="accent4">
                <a:lumMod val="60000"/>
                <a:lumOff val="40000"/>
              </a:schemeClr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1" idx="2"/>
            <a:endCxn id="27" idx="6"/>
          </p:cNvCxnSpPr>
          <p:nvPr/>
        </p:nvCxnSpPr>
        <p:spPr>
          <a:xfrm rot="10800000">
            <a:off x="6759284" y="4305393"/>
            <a:ext cx="595436" cy="885690"/>
          </a:xfrm>
          <a:prstGeom prst="bentConnector3">
            <a:avLst>
              <a:gd name="adj1" fmla="val 50000"/>
            </a:avLst>
          </a:prstGeom>
          <a:ln w="47625">
            <a:solidFill>
              <a:schemeClr val="accent1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4" idx="0"/>
            <a:endCxn id="11" idx="2"/>
          </p:cNvCxnSpPr>
          <p:nvPr/>
        </p:nvCxnSpPr>
        <p:spPr>
          <a:xfrm rot="16200000" flipV="1">
            <a:off x="7198420" y="1804088"/>
            <a:ext cx="404252" cy="2341253"/>
          </a:xfrm>
          <a:prstGeom prst="bentConnector3">
            <a:avLst>
              <a:gd name="adj1" fmla="val 50000"/>
            </a:avLst>
          </a:prstGeom>
          <a:ln w="47625">
            <a:solidFill>
              <a:schemeClr val="accent1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5" idx="7"/>
            <a:endCxn id="11" idx="2"/>
          </p:cNvCxnSpPr>
          <p:nvPr/>
        </p:nvCxnSpPr>
        <p:spPr>
          <a:xfrm rot="5400000" flipH="1" flipV="1">
            <a:off x="4524211" y="2885987"/>
            <a:ext cx="1819106" cy="1592310"/>
          </a:xfrm>
          <a:prstGeom prst="bentConnector3">
            <a:avLst>
              <a:gd name="adj1" fmla="val 60239"/>
            </a:avLst>
          </a:prstGeom>
          <a:ln w="47625">
            <a:solidFill>
              <a:schemeClr val="accent4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077576" y="4351864"/>
            <a:ext cx="1399742" cy="74849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  <a:tileRect/>
          </a:gradFill>
          <a:ln w="28575" cmpd="sng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0005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7" tIns="45720" rIns="91407" bIns="45704" rtlCol="0" anchor="ctr" anchorCtr="0"/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E3 Climate Change Program</a:t>
            </a:r>
          </a:p>
        </p:txBody>
      </p:sp>
      <p:cxnSp>
        <p:nvCxnSpPr>
          <p:cNvPr id="31" name="Elbow Connector 30"/>
          <p:cNvCxnSpPr>
            <a:stCxn id="21" idx="0"/>
            <a:endCxn id="24" idx="4"/>
          </p:cNvCxnSpPr>
          <p:nvPr/>
        </p:nvCxnSpPr>
        <p:spPr>
          <a:xfrm rot="16200000" flipV="1">
            <a:off x="8436400" y="4219128"/>
            <a:ext cx="269546" cy="1"/>
          </a:xfrm>
          <a:prstGeom prst="bentConnector3">
            <a:avLst>
              <a:gd name="adj1" fmla="val 50000"/>
            </a:avLst>
          </a:prstGeom>
          <a:ln w="47625">
            <a:solidFill>
              <a:schemeClr val="accent1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1" idx="1"/>
            <a:endCxn id="11" idx="2"/>
          </p:cNvCxnSpPr>
          <p:nvPr/>
        </p:nvCxnSpPr>
        <p:spPr>
          <a:xfrm rot="16200000" flipV="1">
            <a:off x="6057206" y="2945302"/>
            <a:ext cx="1826518" cy="1481092"/>
          </a:xfrm>
          <a:prstGeom prst="bentConnector3">
            <a:avLst>
              <a:gd name="adj1" fmla="val 60661"/>
            </a:avLst>
          </a:prstGeom>
          <a:ln w="47625">
            <a:solidFill>
              <a:srgbClr val="4F81BD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Up Arrow 32"/>
          <p:cNvSpPr/>
          <p:nvPr/>
        </p:nvSpPr>
        <p:spPr>
          <a:xfrm>
            <a:off x="6016436" y="2768598"/>
            <a:ext cx="380184" cy="728133"/>
          </a:xfrm>
          <a:prstGeom prst="up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1"/>
              </a:gs>
              <a:gs pos="50000">
                <a:schemeClr val="bg1">
                  <a:lumMod val="75000"/>
                </a:schemeClr>
              </a:gs>
            </a:gsLst>
            <a:lin ang="0" scaled="0"/>
            <a:tileRect/>
          </a:gradFill>
          <a:ln w="28575" cmpd="sng">
            <a:noFill/>
          </a:ln>
          <a:effectLst>
            <a:outerShdw blurRad="40005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91440" rtlCol="0" anchor="ctr"/>
          <a:lstStyle/>
          <a:p>
            <a:pPr algn="ctr"/>
            <a:endParaRPr lang="en-US" sz="13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4" name="Picture 33" descr="NASA L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669" y="5342464"/>
            <a:ext cx="831327" cy="665061"/>
          </a:xfrm>
          <a:prstGeom prst="rect">
            <a:avLst/>
          </a:prstGeom>
        </p:spPr>
      </p:pic>
      <p:pic>
        <p:nvPicPr>
          <p:cNvPr id="35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2419" y="5083895"/>
            <a:ext cx="1738314" cy="5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4132" y="2366667"/>
            <a:ext cx="669034" cy="32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ounded Rectangle 36"/>
          <p:cNvSpPr/>
          <p:nvPr/>
        </p:nvSpPr>
        <p:spPr>
          <a:xfrm>
            <a:off x="1696529" y="6104464"/>
            <a:ext cx="4114800" cy="584202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accent4"/>
            </a:solidFill>
          </a:ln>
          <a:effectLst>
            <a:outerShdw blurRad="40005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 anchorCtr="0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230188" algn="l"/>
                <a:tab pos="455613" algn="l"/>
              </a:tabLst>
            </a:pP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 poverty, build resilience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230188" algn="l"/>
                <a:tab pos="455613" algn="l"/>
              </a:tabLst>
            </a:pP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Working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data-dependent issues in data-scarce </a:t>
            </a: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places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230188" algn="l"/>
                <a:tab pos="455613" algn="l"/>
              </a:tabLst>
            </a:pP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International field offices and partners in 70+ countries</a:t>
            </a:r>
            <a:endParaRPr lang="en-US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497129" y="6104464"/>
            <a:ext cx="4191000" cy="584202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0"/>
            <a:tileRect/>
          </a:gradFill>
          <a:ln w="28575" cmpd="sng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0005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91440" bIns="0" rtlCol="0" anchor="t" anchorCtr="0"/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societal benefit from space</a:t>
            </a:r>
          </a:p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Extensive research and applied sciences portfolio </a:t>
            </a:r>
          </a:p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Constellation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Earth observing satellites, all data free and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528999" y="5266264"/>
            <a:ext cx="1346200" cy="660402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 w="28575" cmpd="sng">
            <a:solidFill>
              <a:schemeClr val="bg2">
                <a:lumMod val="50000"/>
              </a:schemeClr>
            </a:solidFill>
          </a:ln>
          <a:effectLst>
            <a:outerShdw blurRad="40005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0" rIns="91440" bIns="0" rtlCol="0" anchor="t" anchorCtr="0"/>
          <a:lstStyle/>
          <a:p>
            <a:pPr algn="ctr"/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Private 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Sector Partners 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DigitalGlobe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Esri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Google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" name="Picture 39" descr="White_Logo_Apple_Dark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929" y="2366667"/>
            <a:ext cx="842649" cy="337153"/>
          </a:xfrm>
          <a:prstGeom prst="rect">
            <a:avLst/>
          </a:prstGeom>
        </p:spPr>
      </p:pic>
      <p:pic>
        <p:nvPicPr>
          <p:cNvPr id="41" name="Picture 40" descr="CILSS_logo[1]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062" y="2260599"/>
            <a:ext cx="563646" cy="541866"/>
          </a:xfrm>
          <a:prstGeom prst="rect">
            <a:avLst/>
          </a:prstGeom>
        </p:spPr>
      </p:pic>
      <p:pic>
        <p:nvPicPr>
          <p:cNvPr id="42" name="Picture 41" descr="RCMRD_logo[1]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075" y="2323938"/>
            <a:ext cx="1158454" cy="40232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906" y="3613763"/>
            <a:ext cx="422623" cy="456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2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SERVIR Applied Sciences Team</a:t>
            </a:r>
            <a:br>
              <a:rPr lang="en-US" dirty="0" smtClean="0"/>
            </a:br>
            <a:r>
              <a:rPr lang="en-US" sz="2700" dirty="0" smtClean="0"/>
              <a:t>(ROSES 2015)</a:t>
            </a:r>
            <a:endParaRPr lang="en-US" sz="2700" dirty="0"/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00026" y="2553162"/>
            <a:ext cx="12192000" cy="2774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ROSES 15 A.44 SERVIR Applied Sciences Team announced 30 June 2016</a:t>
            </a:r>
          </a:p>
          <a:p>
            <a:pPr lvl="1"/>
            <a:r>
              <a:rPr lang="en-US" sz="1600" b="1" dirty="0" smtClean="0"/>
              <a:t>16 new projects </a:t>
            </a:r>
            <a:r>
              <a:rPr lang="en-US" sz="1600" dirty="0" smtClean="0"/>
              <a:t>- co-led by US scientists and hub scientists</a:t>
            </a:r>
          </a:p>
          <a:p>
            <a:pPr lvl="1"/>
            <a:r>
              <a:rPr lang="en-US" sz="1600" dirty="0" smtClean="0"/>
              <a:t>Innovative selection process to ensure hub involvement in projects and that pressing regional are met</a:t>
            </a:r>
          </a:p>
          <a:p>
            <a:r>
              <a:rPr lang="en-US" sz="1800" dirty="0" smtClean="0"/>
              <a:t>The projects include:</a:t>
            </a:r>
          </a:p>
          <a:p>
            <a:pPr lvl="1"/>
            <a:r>
              <a:rPr lang="en-US" sz="1600" b="1" dirty="0" smtClean="0"/>
              <a:t>Water Resources</a:t>
            </a:r>
            <a:r>
              <a:rPr lang="en-US" sz="1600" dirty="0" smtClean="0"/>
              <a:t>: Advances the flood forecast capabilities of water departments in SERVIR regions</a:t>
            </a:r>
          </a:p>
          <a:p>
            <a:pPr lvl="1"/>
            <a:r>
              <a:rPr lang="en-US" sz="1600" b="1" dirty="0" smtClean="0"/>
              <a:t>Agriculture and Food Security:</a:t>
            </a:r>
            <a:r>
              <a:rPr lang="en-US" sz="1600" dirty="0" smtClean="0"/>
              <a:t> Enhances capabilities of drought monitoring and agricultural forecasts for agriculture ministries in SERVIR regions</a:t>
            </a:r>
          </a:p>
          <a:p>
            <a:pPr lvl="1"/>
            <a:r>
              <a:rPr lang="en-US" sz="1600" b="1" dirty="0" smtClean="0"/>
              <a:t>Land Use and Land Use Change:</a:t>
            </a:r>
            <a:r>
              <a:rPr lang="en-US" sz="1600" dirty="0" smtClean="0"/>
              <a:t> Builds capacity of hubs and ministries to quantify carbon stock changes</a:t>
            </a:r>
          </a:p>
          <a:p>
            <a:pPr lvl="1"/>
            <a:r>
              <a:rPr lang="en-US" sz="1600" b="1" dirty="0" smtClean="0"/>
              <a:t>Weather and Climate:</a:t>
            </a:r>
            <a:r>
              <a:rPr lang="en-US" sz="1600" dirty="0" smtClean="0"/>
              <a:t>  Enables inclusion of latest seasonal and longer term forecasts in regional decision making</a:t>
            </a:r>
            <a:endParaRPr lang="en-US" sz="1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4" y="948077"/>
            <a:ext cx="1023549" cy="109728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5276" y="2039081"/>
            <a:ext cx="128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 smtClean="0"/>
              <a:t>Inbal</a:t>
            </a:r>
            <a:r>
              <a:rPr lang="en-US" sz="800" dirty="0" smtClean="0"/>
              <a:t> Becker-</a:t>
            </a:r>
            <a:r>
              <a:rPr lang="en-US" sz="800" dirty="0" err="1" smtClean="0"/>
              <a:t>Reshef</a:t>
            </a:r>
            <a:endParaRPr lang="en-US" sz="800" dirty="0" smtClean="0"/>
          </a:p>
          <a:p>
            <a:pPr algn="ctr"/>
            <a:r>
              <a:rPr lang="en-US" sz="800" dirty="0" smtClean="0"/>
              <a:t>University of Maryland, </a:t>
            </a:r>
          </a:p>
          <a:p>
            <a:pPr algn="ctr"/>
            <a:r>
              <a:rPr lang="en-US" sz="800" dirty="0" smtClean="0"/>
              <a:t>College Park</a:t>
            </a:r>
            <a:endParaRPr lang="en-US" sz="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861120" y="948077"/>
            <a:ext cx="877824" cy="109728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13480" y="2035183"/>
            <a:ext cx="128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John </a:t>
            </a:r>
            <a:r>
              <a:rPr lang="en-US" sz="800" dirty="0" err="1" smtClean="0"/>
              <a:t>Bolten</a:t>
            </a:r>
            <a:endParaRPr lang="en-US" sz="800" dirty="0" smtClean="0"/>
          </a:p>
          <a:p>
            <a:pPr algn="ctr"/>
            <a:r>
              <a:rPr lang="en-US" sz="800" dirty="0" smtClean="0"/>
              <a:t>NASA Goddard Space Flight Center</a:t>
            </a:r>
            <a:endParaRPr lang="en-US" sz="8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8680" y="948077"/>
            <a:ext cx="1027612" cy="10972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192413" y="2031285"/>
            <a:ext cx="128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Cédric</a:t>
            </a:r>
            <a:r>
              <a:rPr lang="en-US" sz="800" dirty="0"/>
              <a:t> </a:t>
            </a:r>
            <a:r>
              <a:rPr lang="en-US" sz="800" dirty="0" smtClean="0"/>
              <a:t>David</a:t>
            </a:r>
          </a:p>
          <a:p>
            <a:pPr algn="ctr"/>
            <a:r>
              <a:rPr lang="en-US" sz="800" dirty="0" smtClean="0"/>
              <a:t>NASA Jet Propulsion Laboratory</a:t>
            </a:r>
            <a:endParaRPr lang="en-US" sz="8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>
          <a:xfrm>
            <a:off x="4877762" y="948077"/>
            <a:ext cx="1023763" cy="109728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787611" y="2031285"/>
            <a:ext cx="132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Patrick </a:t>
            </a:r>
            <a:r>
              <a:rPr lang="en-US" sz="800" dirty="0" smtClean="0"/>
              <a:t>Gatlin</a:t>
            </a:r>
          </a:p>
          <a:p>
            <a:pPr algn="ctr"/>
            <a:r>
              <a:rPr lang="en-US" sz="800" dirty="0" smtClean="0"/>
              <a:t>NASA Marshall Space Flight Center</a:t>
            </a:r>
            <a:endParaRPr lang="en-US" sz="8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3460" y="948077"/>
            <a:ext cx="876858" cy="109728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280685" y="2024793"/>
            <a:ext cx="1316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Augusto </a:t>
            </a:r>
            <a:r>
              <a:rPr lang="en-US" sz="800" dirty="0" err="1" smtClean="0"/>
              <a:t>Getirana</a:t>
            </a:r>
            <a:endParaRPr lang="en-US" sz="800" dirty="0" smtClean="0"/>
          </a:p>
          <a:p>
            <a:pPr algn="ctr"/>
            <a:r>
              <a:rPr lang="en-US" sz="800" dirty="0" smtClean="0"/>
              <a:t>NASA Goddard Space Flight Center</a:t>
            </a:r>
            <a:endParaRPr lang="en-US" sz="8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1235" y="948077"/>
            <a:ext cx="1022466" cy="109728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727081" y="2031285"/>
            <a:ext cx="13203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Alessandra </a:t>
            </a:r>
            <a:r>
              <a:rPr lang="en-US" sz="800" dirty="0" err="1" smtClean="0"/>
              <a:t>Giannini</a:t>
            </a:r>
            <a:endParaRPr lang="en-US" sz="800" dirty="0" smtClean="0"/>
          </a:p>
          <a:p>
            <a:pPr algn="ctr"/>
            <a:r>
              <a:rPr lang="en-US" sz="800" dirty="0" smtClean="0"/>
              <a:t>IRI, Columbia University</a:t>
            </a:r>
            <a:endParaRPr lang="en-US" sz="8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6734" y="948077"/>
            <a:ext cx="904974" cy="109728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9216556" y="2024793"/>
            <a:ext cx="132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Stephanie Granger</a:t>
            </a:r>
          </a:p>
          <a:p>
            <a:pPr algn="ctr"/>
            <a:r>
              <a:rPr lang="en-US" sz="800" dirty="0" smtClean="0"/>
              <a:t>NASA Jet Propulsion Laboratory</a:t>
            </a:r>
            <a:endParaRPr lang="en-US" sz="8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126" y="948077"/>
            <a:ext cx="990749" cy="109728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0607832" y="2024793"/>
            <a:ext cx="1320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Niall </a:t>
            </a:r>
            <a:r>
              <a:rPr lang="en-US" sz="800" dirty="0" err="1" smtClean="0"/>
              <a:t>Hanan</a:t>
            </a:r>
            <a:endParaRPr lang="en-US" sz="800" dirty="0" smtClean="0"/>
          </a:p>
          <a:p>
            <a:pPr algn="ctr"/>
            <a:r>
              <a:rPr lang="en-US" sz="800" dirty="0" smtClean="0"/>
              <a:t>New Mexico State University</a:t>
            </a:r>
            <a:endParaRPr lang="en-US" sz="8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576" y="5312220"/>
            <a:ext cx="1024128" cy="10972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5277" y="6410462"/>
            <a:ext cx="1359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Sean Healey</a:t>
            </a:r>
          </a:p>
          <a:p>
            <a:pPr algn="ctr"/>
            <a:r>
              <a:rPr lang="en-US" sz="800" dirty="0" smtClean="0"/>
              <a:t>US Forest Service, Rocky Mountain Research Station</a:t>
            </a:r>
            <a:endParaRPr lang="en-US" sz="8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068" y="5312220"/>
            <a:ext cx="885952" cy="1097280"/>
          </a:xfrm>
          <a:prstGeom prst="rect">
            <a:avLst/>
          </a:prstGeom>
          <a:ln>
            <a:noFill/>
          </a:ln>
        </p:spPr>
      </p:pic>
      <p:sp>
        <p:nvSpPr>
          <p:cNvPr id="42" name="TextBox 41"/>
          <p:cNvSpPr txBox="1"/>
          <p:nvPr/>
        </p:nvSpPr>
        <p:spPr>
          <a:xfrm>
            <a:off x="1703954" y="6410462"/>
            <a:ext cx="128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Yang Hong</a:t>
            </a:r>
          </a:p>
          <a:p>
            <a:pPr algn="ctr"/>
            <a:r>
              <a:rPr lang="en-US" sz="800" dirty="0" smtClean="0"/>
              <a:t>University of Oklahoma, Norman</a:t>
            </a:r>
            <a:endParaRPr lang="en-US" sz="8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561" y="5312220"/>
            <a:ext cx="955126" cy="109728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197173" y="6410462"/>
            <a:ext cx="1286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 smtClean="0"/>
              <a:t>Hyongki</a:t>
            </a:r>
            <a:r>
              <a:rPr lang="en-US" sz="800" dirty="0" smtClean="0"/>
              <a:t> Lee</a:t>
            </a:r>
          </a:p>
          <a:p>
            <a:pPr algn="ctr"/>
            <a:r>
              <a:rPr lang="en-US" sz="800" dirty="0" smtClean="0"/>
              <a:t>University of Houston</a:t>
            </a:r>
            <a:endParaRPr lang="en-US" sz="8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559" y="5312220"/>
            <a:ext cx="1017271" cy="109728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06647" y="6410462"/>
            <a:ext cx="1286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Jim Nelson</a:t>
            </a:r>
          </a:p>
          <a:p>
            <a:pPr algn="ctr"/>
            <a:r>
              <a:rPr lang="en-US" sz="800" dirty="0" smtClean="0"/>
              <a:t>Brigham Young University</a:t>
            </a:r>
            <a:endParaRPr lang="en-US" sz="8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815" y="5312220"/>
            <a:ext cx="1008567" cy="109728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243916" y="6410462"/>
            <a:ext cx="128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Peter </a:t>
            </a:r>
            <a:r>
              <a:rPr lang="en-US" sz="800" dirty="0" err="1" smtClean="0"/>
              <a:t>Potapov</a:t>
            </a:r>
            <a:endParaRPr lang="en-US" sz="800" dirty="0" smtClean="0"/>
          </a:p>
          <a:p>
            <a:pPr algn="ctr"/>
            <a:r>
              <a:rPr lang="en-US" sz="800" dirty="0" smtClean="0"/>
              <a:t>University of Maryland, </a:t>
            </a:r>
          </a:p>
          <a:p>
            <a:pPr algn="ctr"/>
            <a:r>
              <a:rPr lang="en-US" sz="800" dirty="0" smtClean="0"/>
              <a:t>College Park</a:t>
            </a:r>
            <a:endParaRPr lang="en-US" sz="8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593" y="5312220"/>
            <a:ext cx="878572" cy="109728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636745" y="6410462"/>
            <a:ext cx="143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 smtClean="0"/>
              <a:t>Shrad</a:t>
            </a:r>
            <a:r>
              <a:rPr lang="en-US" sz="800" dirty="0" smtClean="0"/>
              <a:t> Shukla</a:t>
            </a:r>
          </a:p>
          <a:p>
            <a:pPr algn="ctr"/>
            <a:r>
              <a:rPr lang="en-US" sz="800" dirty="0" smtClean="0"/>
              <a:t>University of California, </a:t>
            </a:r>
          </a:p>
          <a:p>
            <a:pPr algn="ctr"/>
            <a:r>
              <a:rPr lang="en-US" sz="800" dirty="0" smtClean="0"/>
              <a:t>Santa Barbara</a:t>
            </a:r>
            <a:endParaRPr lang="en-US" sz="8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8588" y="5312220"/>
            <a:ext cx="1025052" cy="109728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9085579" y="6410462"/>
            <a:ext cx="143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Michael </a:t>
            </a:r>
            <a:r>
              <a:rPr lang="en-US" sz="800" dirty="0" err="1" smtClean="0"/>
              <a:t>Wimberly</a:t>
            </a:r>
            <a:endParaRPr lang="en-US" sz="800" dirty="0" smtClean="0"/>
          </a:p>
          <a:p>
            <a:pPr algn="ctr"/>
            <a:r>
              <a:rPr lang="en-US" sz="800" dirty="0" err="1" smtClean="0"/>
              <a:t>GISc</a:t>
            </a:r>
            <a:r>
              <a:rPr lang="en-US" sz="800" dirty="0" smtClean="0"/>
              <a:t> Center of Excellence,</a:t>
            </a:r>
          </a:p>
          <a:p>
            <a:pPr algn="ctr"/>
            <a:r>
              <a:rPr lang="en-US" sz="800" dirty="0" smtClean="0"/>
              <a:t>South Dakota State University</a:t>
            </a:r>
            <a:endParaRPr lang="en-US" sz="8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2472" y="5312220"/>
            <a:ext cx="1022551" cy="109728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0624795" y="6410462"/>
            <a:ext cx="1439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Ben </a:t>
            </a:r>
            <a:r>
              <a:rPr lang="en-US" sz="800" dirty="0" err="1" smtClean="0"/>
              <a:t>Zaitchik</a:t>
            </a:r>
            <a:endParaRPr lang="en-US" sz="800" dirty="0" smtClean="0"/>
          </a:p>
          <a:p>
            <a:pPr algn="ctr"/>
            <a:r>
              <a:rPr lang="en-US" sz="800" dirty="0" smtClean="0"/>
              <a:t>Johns Hopkins University</a:t>
            </a:r>
            <a:endParaRPr lang="en-US" sz="800" dirty="0"/>
          </a:p>
        </p:txBody>
      </p:sp>
      <p:pic>
        <p:nvPicPr>
          <p:cNvPr id="55" name="Picture 5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13" y="977962"/>
            <a:ext cx="1023549" cy="1097280"/>
          </a:xfrm>
          <a:prstGeom prst="rect">
            <a:avLst/>
          </a:prstGeom>
        </p:spPr>
      </p:pic>
      <p:pic>
        <p:nvPicPr>
          <p:cNvPr id="56" name="Picture 55"/>
          <p:cNvPicPr>
            <a:picLocks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847169" y="977962"/>
            <a:ext cx="877824" cy="1097280"/>
          </a:xfrm>
          <a:prstGeom prst="rect">
            <a:avLst/>
          </a:prstGeom>
        </p:spPr>
      </p:pic>
      <p:pic>
        <p:nvPicPr>
          <p:cNvPr id="57" name="Picture 56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4729" y="977962"/>
            <a:ext cx="1027612" cy="1097280"/>
          </a:xfrm>
          <a:prstGeom prst="rect">
            <a:avLst/>
          </a:prstGeom>
        </p:spPr>
      </p:pic>
      <p:pic>
        <p:nvPicPr>
          <p:cNvPr id="58" name="Picture 57"/>
          <p:cNvPicPr>
            <a:picLocks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>
          <a:xfrm>
            <a:off x="4863811" y="977962"/>
            <a:ext cx="1023763" cy="1097280"/>
          </a:xfrm>
          <a:prstGeom prst="rect">
            <a:avLst/>
          </a:prstGeom>
        </p:spPr>
      </p:pic>
      <p:pic>
        <p:nvPicPr>
          <p:cNvPr id="59" name="Picture 58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9509" y="977962"/>
            <a:ext cx="876858" cy="1097280"/>
          </a:xfrm>
          <a:prstGeom prst="rect">
            <a:avLst/>
          </a:prstGeom>
        </p:spPr>
      </p:pic>
      <p:pic>
        <p:nvPicPr>
          <p:cNvPr id="60" name="Picture 59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7284" y="977962"/>
            <a:ext cx="1022466" cy="1097280"/>
          </a:xfrm>
          <a:prstGeom prst="rect">
            <a:avLst/>
          </a:prstGeom>
        </p:spPr>
      </p:pic>
      <p:pic>
        <p:nvPicPr>
          <p:cNvPr id="61" name="Picture 60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2783" y="977962"/>
            <a:ext cx="904974" cy="1097280"/>
          </a:xfrm>
          <a:prstGeom prst="rect">
            <a:avLst/>
          </a:prstGeom>
        </p:spPr>
      </p:pic>
      <p:pic>
        <p:nvPicPr>
          <p:cNvPr id="62" name="Picture 61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0175" y="977962"/>
            <a:ext cx="990749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3085</TotalTime>
  <Words>515</Words>
  <Application>Microsoft Macintosh PowerPoint</Application>
  <PresentationFormat>Widescreen</PresentationFormat>
  <Paragraphs>115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PowerPoint Presentation</vt:lpstr>
      <vt:lpstr>The SERVIR Hub Network</vt:lpstr>
      <vt:lpstr>Harmonized Work Plans</vt:lpstr>
      <vt:lpstr>SERVIR Theory of Change</vt:lpstr>
      <vt:lpstr>A Complex, Yet Synergistic Structure of Many Partners</vt:lpstr>
      <vt:lpstr>SERVIR Applied Sciences Team (ROSES 2015)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Irwin</dc:creator>
  <cp:lastModifiedBy>Dan Irwin</cp:lastModifiedBy>
  <cp:revision>131</cp:revision>
  <cp:lastPrinted>2017-03-20T15:05:36Z</cp:lastPrinted>
  <dcterms:created xsi:type="dcterms:W3CDTF">2017-02-08T04:00:05Z</dcterms:created>
  <dcterms:modified xsi:type="dcterms:W3CDTF">2017-03-29T19:37:55Z</dcterms:modified>
</cp:coreProperties>
</file>