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61" r:id="rId4"/>
    <p:sldId id="264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721"/>
  </p:normalViewPr>
  <p:slideViewPr>
    <p:cSldViewPr>
      <p:cViewPr>
        <p:scale>
          <a:sx n="125" d="100"/>
          <a:sy n="125" d="100"/>
        </p:scale>
        <p:origin x="-608" y="1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SIT-31,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ESA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HQ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, 24-25 Apr 2017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4544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SIT Chair Term Themes and SIT Objectives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2402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-32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2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HQ, Paris,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26</a:t>
            </a:r>
            <a:r>
              <a:rPr lang="en-AU" baseline="3000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</a:t>
            </a:r>
            <a:r>
              <a:rPr lang="en-AU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27</a:t>
            </a:r>
            <a:r>
              <a:rPr lang="en-AU" baseline="3000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April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47244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dirty="0"/>
              <a:t>Ensure </a:t>
            </a:r>
            <a:r>
              <a:rPr lang="en-GB" dirty="0" smtClean="0"/>
              <a:t>successful </a:t>
            </a:r>
            <a:r>
              <a:rPr lang="en-GB" dirty="0"/>
              <a:t>advancement of </a:t>
            </a:r>
            <a:r>
              <a:rPr lang="en-GB" b="1" dirty="0"/>
              <a:t>ongoing CEOS commitments and deliverables</a:t>
            </a:r>
            <a:r>
              <a:rPr lang="en-GB" dirty="0"/>
              <a:t>, </a:t>
            </a:r>
            <a:endParaRPr lang="en-GB" dirty="0" smtClean="0"/>
          </a:p>
          <a:p>
            <a:pPr lvl="2"/>
            <a:r>
              <a:rPr lang="en-GB" dirty="0" smtClean="0"/>
              <a:t>address </a:t>
            </a:r>
            <a:r>
              <a:rPr lang="en-GB" dirty="0"/>
              <a:t>issues and obstacles </a:t>
            </a:r>
            <a:r>
              <a:rPr lang="en-GB" dirty="0" smtClean="0"/>
              <a:t>of each </a:t>
            </a:r>
            <a:r>
              <a:rPr lang="en-GB" dirty="0"/>
              <a:t>priority </a:t>
            </a:r>
            <a:r>
              <a:rPr lang="en-GB" dirty="0" smtClean="0"/>
              <a:t>initiative</a:t>
            </a:r>
          </a:p>
          <a:p>
            <a:pPr marL="914400" lvl="2" indent="0">
              <a:buNone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Ensure full access to, and exploitation of </a:t>
            </a:r>
            <a:r>
              <a:rPr lang="en-GB" b="1" dirty="0"/>
              <a:t>Copernicus Sentinel </a:t>
            </a:r>
            <a:r>
              <a:rPr lang="en-GB" dirty="0"/>
              <a:t>data</a:t>
            </a:r>
            <a:r>
              <a:rPr lang="en-GB" dirty="0" smtClean="0"/>
              <a:t>;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Further </a:t>
            </a:r>
            <a:r>
              <a:rPr lang="en-GB" dirty="0" smtClean="0"/>
              <a:t>develop the </a:t>
            </a:r>
            <a:r>
              <a:rPr lang="en-GB" dirty="0"/>
              <a:t>relationships with IPCC and UNFCCC </a:t>
            </a:r>
            <a:r>
              <a:rPr lang="en-GB" dirty="0" smtClean="0"/>
              <a:t>to </a:t>
            </a:r>
            <a:r>
              <a:rPr lang="en-GB" dirty="0"/>
              <a:t>support </a:t>
            </a:r>
            <a:r>
              <a:rPr lang="en-GB" b="1" dirty="0"/>
              <a:t>observation of climate indicators </a:t>
            </a:r>
            <a:r>
              <a:rPr lang="en-GB" dirty="0"/>
              <a:t>in the post-COP-21 context</a:t>
            </a:r>
            <a:r>
              <a:rPr lang="en-GB" dirty="0" smtClean="0"/>
              <a:t>;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Maintain and improve </a:t>
            </a:r>
            <a:r>
              <a:rPr lang="en-GB" dirty="0" smtClean="0"/>
              <a:t>our </a:t>
            </a:r>
            <a:r>
              <a:rPr lang="en-GB" b="1" dirty="0"/>
              <a:t>strategic </a:t>
            </a:r>
            <a:r>
              <a:rPr lang="en-GB" b="1" dirty="0" smtClean="0"/>
              <a:t>partnerships </a:t>
            </a:r>
            <a:r>
              <a:rPr lang="en-GB" dirty="0" smtClean="0"/>
              <a:t>(e.g. UN </a:t>
            </a:r>
            <a:r>
              <a:rPr lang="en-GB" dirty="0"/>
              <a:t>agencies, </a:t>
            </a:r>
            <a:r>
              <a:rPr lang="en-GB" dirty="0">
                <a:solidFill>
                  <a:srgbClr val="FF0000"/>
                </a:solidFill>
              </a:rPr>
              <a:t>Development Banks</a:t>
            </a:r>
            <a:r>
              <a:rPr lang="en-GB" dirty="0"/>
              <a:t>, international programmes and </a:t>
            </a:r>
            <a:r>
              <a:rPr lang="en-GB" dirty="0" smtClean="0"/>
              <a:t>agencies)</a:t>
            </a:r>
          </a:p>
          <a:p>
            <a:pPr marL="457200" lvl="0" indent="-457200">
              <a:buFont typeface="+mj-lt"/>
              <a:buAutoNum type="arabicPeriod"/>
            </a:pPr>
            <a:endParaRPr lang="en-GB" sz="8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Ensure </a:t>
            </a:r>
            <a:r>
              <a:rPr lang="en-GB" dirty="0"/>
              <a:t>effective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/>
              <a:t>functioning </a:t>
            </a:r>
            <a:r>
              <a:rPr lang="en-GB" b="1" dirty="0"/>
              <a:t>of </a:t>
            </a:r>
            <a:r>
              <a:rPr lang="en-GB" b="1" dirty="0" smtClean="0"/>
              <a:t>GEO, </a:t>
            </a:r>
            <a:r>
              <a:rPr lang="en-GB" b="1" dirty="0"/>
              <a:t>and CEOS within GEO</a:t>
            </a:r>
            <a:r>
              <a:rPr lang="en-GB" dirty="0" smtClean="0"/>
              <a:t>, </a:t>
            </a:r>
            <a:r>
              <a:rPr lang="en-US" dirty="0" smtClean="0"/>
              <a:t>with </a:t>
            </a:r>
            <a:r>
              <a:rPr lang="en-US" dirty="0"/>
              <a:t>its</a:t>
            </a:r>
            <a:r>
              <a:rPr lang="en-US" dirty="0" smtClean="0"/>
              <a:t> </a:t>
            </a:r>
            <a:r>
              <a:rPr lang="en-US" dirty="0"/>
              <a:t>new strategic goals and a new governance model for the coming decade</a:t>
            </a:r>
            <a:endParaRPr lang="en-GB" dirty="0"/>
          </a:p>
          <a:p>
            <a:pPr marL="457200" lvl="0" indent="-457200">
              <a:buFont typeface="+mj-lt"/>
              <a:buAutoNum type="arabicPeriod"/>
            </a:pPr>
            <a:endParaRPr lang="en-GB" sz="800" dirty="0"/>
          </a:p>
          <a:p>
            <a:pPr marL="457200" lvl="0" indent="-457200">
              <a:buFont typeface="+mj-lt"/>
              <a:buAutoNum type="arabicPeriod"/>
            </a:pPr>
            <a:r>
              <a:rPr lang="en-GB" dirty="0"/>
              <a:t>Support </a:t>
            </a:r>
            <a:r>
              <a:rPr lang="en-GB" b="1" dirty="0" smtClean="0"/>
              <a:t>initiatives </a:t>
            </a:r>
            <a:r>
              <a:rPr lang="en-GB" b="1" dirty="0"/>
              <a:t>proposed by the CEOS Chairs </a:t>
            </a:r>
            <a:r>
              <a:rPr lang="en-GB" dirty="0"/>
              <a:t>in 2016 and 2017.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SIT Chair Priorities   2016-2017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7038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1000" y="1219200"/>
            <a:ext cx="81534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Issues to be addressed for a more efficient CEOS:</a:t>
            </a:r>
          </a:p>
          <a:p>
            <a:pPr marL="0" indent="0">
              <a:buNone/>
            </a:pPr>
            <a:endParaRPr lang="en-US" sz="800" b="1" u="sng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Future Strategic Partnerships </a:t>
            </a:r>
            <a:r>
              <a:rPr lang="en-US" dirty="0" smtClean="0"/>
              <a:t>- Which partnerships to foster uptake and application of government-sponsored EO </a:t>
            </a:r>
            <a:r>
              <a:rPr lang="en-US" dirty="0" err="1" smtClean="0"/>
              <a:t>programmes</a:t>
            </a:r>
            <a:r>
              <a:rPr lang="en-US" dirty="0" smtClean="0"/>
              <a:t> in support of key sectors (e.g. forestry, food security, water resource management, climate, disaster risk reduction ) ?</a:t>
            </a:r>
          </a:p>
          <a:p>
            <a:pPr marL="457200" indent="-457200">
              <a:buFont typeface="+mj-lt"/>
              <a:buAutoNum type="arabicPeriod"/>
            </a:pPr>
            <a:endParaRPr lang="en-US" sz="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Thematic Observing Strategies </a:t>
            </a:r>
            <a:r>
              <a:rPr lang="en-US" dirty="0" smtClean="0"/>
              <a:t>- How to manage the several thematic observational strategies in relation to carbon, water, forests, agriculture, disasters , </a:t>
            </a:r>
            <a:r>
              <a:rPr lang="en-US" dirty="0" err="1" smtClean="0"/>
              <a:t>etc</a:t>
            </a:r>
            <a:r>
              <a:rPr lang="en-US" dirty="0" smtClean="0"/>
              <a:t> .. considering the CEOS agencies’ resources ?</a:t>
            </a:r>
          </a:p>
          <a:p>
            <a:pPr marL="457200" indent="-457200">
              <a:buFont typeface="+mj-lt"/>
              <a:buAutoNum type="arabicPeriod"/>
            </a:pPr>
            <a:endParaRPr lang="en-US" sz="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New Opportunities</a:t>
            </a:r>
            <a:r>
              <a:rPr lang="en-US" dirty="0" smtClean="0"/>
              <a:t> – Which opportunities for EO satellite data in support of major new initiatives such as: UN WCDRR, the SDG process, and UNFCCC COP21 ?</a:t>
            </a:r>
          </a:p>
          <a:p>
            <a:pPr marL="457200" indent="-457200">
              <a:buFont typeface="+mj-lt"/>
              <a:buAutoNum type="arabicPeriod"/>
            </a:pPr>
            <a:endParaRPr lang="en-US" sz="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Management</a:t>
            </a:r>
            <a:r>
              <a:rPr lang="en-US" dirty="0" smtClean="0"/>
              <a:t> – How to adjust CEOS priorities and resources to respond to challenges and opportunities arising 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76200"/>
            <a:ext cx="5791200" cy="533400"/>
          </a:xfrm>
        </p:spPr>
        <p:txBody>
          <a:bodyPr/>
          <a:lstStyle/>
          <a:p>
            <a:pPr algn="ctr"/>
            <a:r>
              <a:rPr lang="en-US" dirty="0" smtClean="0"/>
              <a:t>Strategic Directions and </a:t>
            </a:r>
          </a:p>
          <a:p>
            <a:pPr algn="ctr"/>
            <a:r>
              <a:rPr lang="en-US" dirty="0" smtClean="0"/>
              <a:t>Partnerships for CEOS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3949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algn="ctr"/>
            <a:r>
              <a:rPr lang="en-GB" dirty="0" smtClean="0"/>
              <a:t>SIT-32 at a Glance ..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551801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Introduction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2069070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/>
              <a:t>CEOS Plenary </a:t>
            </a:r>
            <a:r>
              <a:rPr lang="en-GB" dirty="0" smtClean="0"/>
              <a:t>Session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2632363"/>
            <a:ext cx="2667000" cy="646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/>
              <a:t>Strategic Directions </a:t>
            </a:r>
            <a:r>
              <a:rPr lang="en-GB" dirty="0" err="1" smtClean="0"/>
              <a:t>inc.</a:t>
            </a:r>
            <a:endParaRPr lang="en-GB" dirty="0" smtClean="0"/>
          </a:p>
          <a:p>
            <a:pPr algn="ctr" rtl="0" latinLnBrk="1" hangingPunct="0"/>
            <a:r>
              <a:rPr lang="en-GB" dirty="0" smtClean="0"/>
              <a:t>Financial Institutions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3727" y="3505200"/>
            <a:ext cx="2660073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 smtClean="0"/>
              <a:t>Data Initiatives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4070865"/>
            <a:ext cx="8458200" cy="0"/>
          </a:xfrm>
          <a:prstGeom prst="lin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/>
          <p:cNvSpPr txBox="1"/>
          <p:nvPr/>
        </p:nvSpPr>
        <p:spPr>
          <a:xfrm>
            <a:off x="1066800" y="4267200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 smtClean="0"/>
              <a:t>GEO Session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4765964"/>
            <a:ext cx="2667000" cy="646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GB" dirty="0" smtClean="0"/>
              <a:t>SDG, Disaster and </a:t>
            </a:r>
          </a:p>
          <a:p>
            <a:pPr algn="ctr" rtl="0" latinLnBrk="1" hangingPunct="0"/>
            <a:r>
              <a:rPr lang="en-GB" dirty="0" smtClean="0"/>
              <a:t>Water Initiatives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6019800"/>
            <a:ext cx="2667000" cy="369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>
            <a:solidFill>
              <a:schemeClr val="bg2">
                <a:lumMod val="50000"/>
              </a:schemeClr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Hosted dinner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1551801"/>
            <a:ext cx="2667000" cy="92332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kumimoji="0" lang="en-GB" sz="1800" b="0" i="0" u="sng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Climate</a:t>
            </a:r>
          </a:p>
          <a:p>
            <a:pPr algn="ctr" rtl="0" latinLnBrk="1" hangingPunct="0"/>
            <a:r>
              <a:rPr lang="en-GB" dirty="0" smtClean="0"/>
              <a:t>GCOS, WG Climate</a:t>
            </a:r>
          </a:p>
          <a:p>
            <a:pPr algn="ctr" rtl="0" latinLnBrk="1" hangingPunct="0"/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IPCC TSU Engagement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2438400"/>
            <a:ext cx="2667000" cy="147732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/>
              <a:t>CEOS VCs and WGs: </a:t>
            </a:r>
            <a:endParaRPr lang="en-US" dirty="0" smtClean="0"/>
          </a:p>
          <a:p>
            <a:pPr algn="ctr" rtl="0" latinLnBrk="1" hangingPunct="0"/>
            <a:r>
              <a:rPr lang="en-US" dirty="0" smtClean="0"/>
              <a:t>Issues </a:t>
            </a:r>
            <a:r>
              <a:rPr lang="en-US" dirty="0"/>
              <a:t>for </a:t>
            </a:r>
            <a:endParaRPr lang="en-US" dirty="0" smtClean="0"/>
          </a:p>
          <a:p>
            <a:pPr algn="ctr" rtl="0" latinLnBrk="1" hangingPunct="0"/>
            <a:r>
              <a:rPr lang="en-US" dirty="0" smtClean="0"/>
              <a:t>Attention /</a:t>
            </a:r>
          </a:p>
          <a:p>
            <a:pPr algn="ctr" rtl="0" latinLnBrk="1" hangingPunct="0"/>
            <a:r>
              <a:rPr lang="en-US" dirty="0" smtClean="0"/>
              <a:t>Decision </a:t>
            </a:r>
          </a:p>
          <a:p>
            <a:pPr algn="ctr" rtl="0" latinLnBrk="1" hangingPunct="0"/>
            <a:r>
              <a:rPr lang="en-US" dirty="0" smtClean="0"/>
              <a:t>of </a:t>
            </a:r>
            <a:r>
              <a:rPr lang="en-US" dirty="0"/>
              <a:t>SIT-</a:t>
            </a:r>
            <a:r>
              <a:rPr lang="en-US" dirty="0" smtClean="0"/>
              <a:t>32</a:t>
            </a:r>
            <a:endParaRPr lang="en-GB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160818" y="4267200"/>
            <a:ext cx="2667000" cy="92332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/>
              <a:t>Copernicus Sentinel </a:t>
            </a:r>
            <a:endParaRPr lang="en-US" dirty="0" smtClean="0"/>
          </a:p>
          <a:p>
            <a:pPr algn="ctr" rtl="0" latinLnBrk="1" hangingPunct="0"/>
            <a:r>
              <a:rPr lang="en-US" dirty="0" smtClean="0"/>
              <a:t>Data </a:t>
            </a:r>
            <a:r>
              <a:rPr lang="en-US" dirty="0"/>
              <a:t>Uptake and </a:t>
            </a:r>
            <a:endParaRPr lang="en-US" dirty="0" smtClean="0"/>
          </a:p>
          <a:p>
            <a:pPr algn="ctr" rtl="0" latinLnBrk="1" hangingPunct="0"/>
            <a:r>
              <a:rPr lang="en-US" dirty="0" smtClean="0"/>
              <a:t>Application</a:t>
            </a:r>
            <a:endParaRPr lang="en-GB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160818" y="5410200"/>
            <a:ext cx="2667000" cy="92332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 err="1" smtClean="0"/>
              <a:t>AoB</a:t>
            </a:r>
            <a:r>
              <a:rPr lang="en-US" dirty="0" smtClean="0"/>
              <a:t>, SIT</a:t>
            </a:r>
            <a:r>
              <a:rPr lang="en-US" dirty="0"/>
              <a:t>-</a:t>
            </a:r>
            <a:r>
              <a:rPr lang="en-US" dirty="0" smtClean="0"/>
              <a:t>32 </a:t>
            </a:r>
            <a:r>
              <a:rPr lang="en-US" dirty="0"/>
              <a:t>Actions</a:t>
            </a:r>
            <a:r>
              <a:rPr lang="en-US" dirty="0" smtClean="0"/>
              <a:t>,</a:t>
            </a:r>
          </a:p>
          <a:p>
            <a:pPr algn="ctr" rtl="0" latinLnBrk="1" hangingPunct="0"/>
            <a:r>
              <a:rPr lang="en-US" dirty="0" smtClean="0"/>
              <a:t>Future Initiatives,  </a:t>
            </a:r>
          </a:p>
          <a:p>
            <a:pPr algn="ctr" rtl="0" latinLnBrk="1" hangingPunct="0"/>
            <a:r>
              <a:rPr lang="en-US" dirty="0" smtClean="0"/>
              <a:t>Closing</a:t>
            </a:r>
            <a:endParaRPr lang="en-GB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1066800" y="1016125"/>
            <a:ext cx="2667000" cy="369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Tuesday </a:t>
            </a:r>
            <a:r>
              <a:rPr lang="en-GB" dirty="0" smtClean="0"/>
              <a:t>24</a:t>
            </a: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81600" y="990600"/>
            <a:ext cx="2667000" cy="369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Wednesday </a:t>
            </a:r>
            <a:r>
              <a:rPr lang="en-GB" dirty="0" smtClean="0"/>
              <a:t>25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3886200"/>
            <a:ext cx="720708" cy="369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Lunch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6800" y="5525871"/>
            <a:ext cx="2667000" cy="369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 cap="flat">
            <a:solidFill>
              <a:schemeClr val="tx1"/>
            </a:solidFill>
            <a:miter lim="4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 latinLnBrk="1" hangingPunct="0"/>
            <a:r>
              <a:rPr lang="en-US" dirty="0" smtClean="0"/>
              <a:t>Land imaging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5901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368</Words>
  <Application>Microsoft Macintosh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</vt:lpstr>
      <vt:lpstr>SIT Chair Term Themes and SIT Objectives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Stephen Briggs</cp:lastModifiedBy>
  <cp:revision>128</cp:revision>
  <cp:lastPrinted>2016-04-11T14:35:36Z</cp:lastPrinted>
  <dcterms:modified xsi:type="dcterms:W3CDTF">2017-04-21T07:05:41Z</dcterms:modified>
</cp:coreProperties>
</file>