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16"/>
  </p:notesMasterIdLst>
  <p:sldIdLst>
    <p:sldId id="256" r:id="rId3"/>
    <p:sldId id="269" r:id="rId4"/>
    <p:sldId id="270" r:id="rId5"/>
    <p:sldId id="272" r:id="rId6"/>
    <p:sldId id="273" r:id="rId7"/>
    <p:sldId id="274" r:id="rId8"/>
    <p:sldId id="271" r:id="rId9"/>
    <p:sldId id="262" r:id="rId10"/>
    <p:sldId id="268" r:id="rId11"/>
    <p:sldId id="263" r:id="rId12"/>
    <p:sldId id="264" r:id="rId13"/>
    <p:sldId id="266" r:id="rId14"/>
    <p:sldId id="265" r:id="rId1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1"/>
    <p:restoredTop sz="94631"/>
  </p:normalViewPr>
  <p:slideViewPr>
    <p:cSldViewPr>
      <p:cViewPr varScale="1">
        <p:scale>
          <a:sx n="97" d="100"/>
          <a:sy n="97" d="100"/>
        </p:scale>
        <p:origin x="83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a:latin typeface="Arial" charset="0"/>
                <a:ea typeface="ＭＳ Ｐゴシック" charset="-128"/>
              </a:rPr>
              <a:t>Information from the ocean, and therefore sustained observations of the ocean, are needed to inform decision-making in a number of different areas of key importance to human well-being.</a:t>
            </a:r>
          </a:p>
          <a:p>
            <a:endParaRPr lang="en-US" altLang="en-US" sz="900">
              <a:latin typeface="Arial" charset="0"/>
              <a:ea typeface="ＭＳ Ｐゴシック" charset="-128"/>
            </a:endParaRPr>
          </a:p>
          <a:p>
            <a:r>
              <a:rPr lang="en-US" altLang="en-US" sz="900">
                <a:latin typeface="Arial" charset="0"/>
                <a:ea typeface="ＭＳ Ｐゴシック" charset="-128"/>
              </a:rPr>
              <a:t>A changing climate is in fact a changing ocean, as 90% of the energy accumulated in the climate system since 1971 is in the ocean, and 30% of human-emitted carbon has ended up on the ocean, causing ocean acidification. Accurately projecting the future path of climate change and monitoring whether our mitigation efforts are avoiding dangerous change requires sustained and extended deep ocean observations, as does the provision of climate information on shorter time scales, such as the El Niño forecasts so important for agriculture, water management, and disaster risk reduction.</a:t>
            </a:r>
          </a:p>
          <a:p>
            <a:endParaRPr lang="en-US" altLang="en-US" sz="900">
              <a:latin typeface="Arial" charset="0"/>
              <a:ea typeface="ＭＳ Ｐゴシック" charset="-128"/>
            </a:endParaRPr>
          </a:p>
          <a:p>
            <a:r>
              <a:rPr lang="en-US" altLang="en-US" sz="900">
                <a:latin typeface="Arial" charset="0"/>
                <a:ea typeface="ＭＳ Ｐゴシック" charset="-128"/>
              </a:rPr>
              <a:t>On shorter time scales, sustained ocean observations underpin early warning for ocean-related hazards at the coast, improved medium-term weather forecasts, and forecasts that can improve the safety and efficiency of the maritime economy. </a:t>
            </a:r>
          </a:p>
          <a:p>
            <a:r>
              <a:rPr lang="en-US" altLang="en-US" sz="900">
                <a:latin typeface="Arial" charset="0"/>
                <a:ea typeface="ＭＳ Ｐゴシック" charset="-128"/>
              </a:rPr>
              <a:t>We are developing models of how human impact on the oceans may be having adverse impacts on ocean ecosystems, and the basic ecosystem services of coastal protection, food security, and tourism that enable coastal livelihoods and the blue economy. Our understanding here is still evolving through research, and makes leaps when we have sustained ocean observations to validate our theories.</a:t>
            </a:r>
          </a:p>
          <a:p>
            <a:endParaRPr lang="en-US" altLang="en-US" sz="900">
              <a:latin typeface="Arial" charset="0"/>
              <a:ea typeface="ＭＳ Ｐゴシック" charset="-128"/>
            </a:endParaRPr>
          </a:p>
          <a:p>
            <a:r>
              <a:rPr lang="en-US" altLang="en-US" sz="900">
                <a:latin typeface="Arial" charset="0"/>
                <a:ea typeface="ＭＳ Ｐゴシック" charset="-128"/>
              </a:rPr>
              <a:t>GOOS therefore contributes to each of the four high level objectives of the IOC’s Member States: Healthy ocean ecosystems, Early warning for ocean hazards, Resiliency to climate change and variability; and Enhanced knowledge of emerging issues.</a:t>
            </a:r>
          </a:p>
          <a:p>
            <a:pPr eaLnBrk="1" hangingPunct="1"/>
            <a:endParaRPr lang="en-US" altLang="en-US" sz="900">
              <a:latin typeface="Arial" charset="0"/>
              <a:ea typeface="ＭＳ Ｐゴシック" charset="-128"/>
            </a:endParaRPr>
          </a:p>
        </p:txBody>
      </p:sp>
      <p:sp>
        <p:nvSpPr>
          <p:cNvPr id="17411"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29FD20F-A1EA-E943-9F2C-21E0366CF81B}" type="slidenum">
              <a:rPr lang="en-US" altLang="en-US" sz="1200">
                <a:solidFill>
                  <a:srgbClr val="000000"/>
                </a:solidFill>
                <a:cs typeface=""/>
              </a:rPr>
              <a:pPr/>
              <a:t>2</a:t>
            </a:fld>
            <a:endParaRPr lang="en-US" altLang="en-US" sz="1200">
              <a:solidFill>
                <a:srgbClr val="000000"/>
              </a:solidFill>
              <a:cs typeface=""/>
            </a:endParaRPr>
          </a:p>
        </p:txBody>
      </p:sp>
    </p:spTree>
    <p:extLst>
      <p:ext uri="{BB962C8B-B14F-4D97-AF65-F5344CB8AC3E}">
        <p14:creationId xmlns:p14="http://schemas.microsoft.com/office/powerpoint/2010/main" val="83955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Arial" charset="0"/>
                <a:ea typeface="ＭＳ Ｐゴシック" charset="-128"/>
              </a:rPr>
              <a:t>GOOS at the global level as a program delivers strategic oversight, coordination, and evaluation of the sustained ocean observing system for these three themes: climate, services, and ocean health. The program is helping to coordinate a wide range of efforts by national and regional research and operational agencies, entraining a wide range of voluntary effort.</a:t>
            </a:r>
          </a:p>
          <a:p>
            <a:endParaRPr lang="en-US" altLang="en-US" sz="1000">
              <a:latin typeface="Arial" charset="0"/>
              <a:ea typeface="ＭＳ Ｐゴシック" charset="-128"/>
            </a:endParaRPr>
          </a:p>
          <a:p>
            <a:r>
              <a:rPr lang="en-US" altLang="en-US" sz="1000">
                <a:latin typeface="Arial" charset="0"/>
                <a:ea typeface="ＭＳ Ｐゴシック" charset="-128"/>
              </a:rPr>
              <a:t>Since the publication by IOC in 2012 of the Framework for Ocean Observing, a growing community has been working using the same interoperable language of developing observing requirements for societal benefit, identifying Essential Ocean Variables or EOVs based on feasibility and impact, coordinating ocean observing networks through standards and the sharing and promotion of best practices, developing readiness to observe new EOVs in a globally sustained way, and developing coordinated and interoperable data management streams that feed different information generation mechanisms.</a:t>
            </a:r>
          </a:p>
          <a:p>
            <a:endParaRPr lang="en-US" altLang="en-US" sz="1000">
              <a:latin typeface="Arial" charset="0"/>
              <a:ea typeface="ＭＳ Ｐゴシック" charset="-128"/>
            </a:endParaRPr>
          </a:p>
          <a:p>
            <a:r>
              <a:rPr lang="en-US" altLang="en-US" sz="1000">
                <a:latin typeface="Arial" charset="0"/>
                <a:ea typeface="ＭＳ Ｐゴシック" charset="-128"/>
              </a:rPr>
              <a:t>We first published this Framework for Ocean Observing in English; we have had it in Chinese thanks to the efforts of the State Oceanic Administration, and we now plan to translate it into other languages to maximize its uptake in the ocean observing community.</a:t>
            </a:r>
          </a:p>
          <a:p>
            <a:endParaRPr lang="en-US" altLang="en-US" sz="1000">
              <a:latin typeface="Arial" charset="0"/>
              <a:ea typeface="ＭＳ Ｐゴシック" charset="-128"/>
            </a:endParaRPr>
          </a:p>
        </p:txBody>
      </p:sp>
      <p:sp>
        <p:nvSpPr>
          <p:cNvPr id="19459"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21E2E3B-7C89-F247-A0D1-7B52B44E46EF}" type="slidenum">
              <a:rPr lang="en-US" altLang="en-US" sz="1200"/>
              <a:pPr/>
              <a:t>3</a:t>
            </a:fld>
            <a:endParaRPr lang="en-US" altLang="en-US" sz="1200"/>
          </a:p>
        </p:txBody>
      </p:sp>
    </p:spTree>
    <p:extLst>
      <p:ext uri="{BB962C8B-B14F-4D97-AF65-F5344CB8AC3E}">
        <p14:creationId xmlns:p14="http://schemas.microsoft.com/office/powerpoint/2010/main" val="58051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latin typeface="Times New Roman" charset="0"/>
                <a:ea typeface="ＭＳ Ｐゴシック" charset="-128"/>
              </a:rPr>
              <a:t>A key idea in the Framework is the definition of Essential Ocean Variables, which some overlap with other types of essential variables that have been defined, such as Essential Climate Variables defined by GOOS and GCOS, Essential Variables defined by WMO for weather forecasting, and Essential Biodiversity Variables that are being defined by GEOBON (although largely focused on terrestrial variables).</a:t>
            </a:r>
          </a:p>
          <a:p>
            <a:pPr>
              <a:lnSpc>
                <a:spcPct val="90000"/>
              </a:lnSpc>
            </a:pPr>
            <a:endParaRPr lang="en-US" altLang="en-US">
              <a:latin typeface="Times New Roman" charset="0"/>
              <a:ea typeface="ＭＳ Ｐゴシック" charset="-128"/>
            </a:endParaRPr>
          </a:p>
          <a:p>
            <a:pPr>
              <a:lnSpc>
                <a:spcPct val="90000"/>
              </a:lnSpc>
            </a:pPr>
            <a:r>
              <a:rPr lang="en-US" altLang="en-US">
                <a:latin typeface="Times New Roman" charset="0"/>
                <a:ea typeface="ＭＳ Ｐゴシック" charset="-128"/>
              </a:rPr>
              <a:t>The idea is that for the key societal and scientific drivers of sustained ocean observations, we cannot measure everything, nor do we need to. Essential Ocean Variables should respond to these high-level drivers, related to climate, to understanding and managing ecosystem services, to conserving biodiversity, to managing living marine resources, to safety and protection of life and property at sea and on the coasts.</a:t>
            </a:r>
          </a:p>
          <a:p>
            <a:pPr>
              <a:lnSpc>
                <a:spcPct val="90000"/>
              </a:lnSpc>
            </a:pPr>
            <a:endParaRPr lang="en-US" altLang="en-US">
              <a:latin typeface="Times New Roman" charset="0"/>
              <a:ea typeface="ＭＳ Ｐゴシック" charset="-128"/>
            </a:endParaRPr>
          </a:p>
          <a:p>
            <a:pPr>
              <a:lnSpc>
                <a:spcPct val="90000"/>
              </a:lnSpc>
            </a:pPr>
            <a:r>
              <a:rPr lang="en-US" altLang="en-US">
                <a:latin typeface="Times New Roman" charset="0"/>
                <a:ea typeface="ＭＳ Ｐゴシック" charset="-128"/>
              </a:rPr>
              <a:t>Aligning the coordination processes of the observing system on variables, rather than by platforms or observing techniques, stays truer to the natural system which we are trying to observe, while allowing for innovation of observing techniques over time as technology and capability develop.</a:t>
            </a:r>
          </a:p>
          <a:p>
            <a:pPr>
              <a:lnSpc>
                <a:spcPct val="90000"/>
              </a:lnSpc>
            </a:pPr>
            <a:endParaRPr lang="en-US" altLang="en-US">
              <a:latin typeface="Times New Roman" charset="0"/>
              <a:ea typeface="ＭＳ Ｐゴシック" charset="-128"/>
            </a:endParaRPr>
          </a:p>
          <a:p>
            <a:pPr>
              <a:lnSpc>
                <a:spcPct val="90000"/>
              </a:lnSpc>
            </a:pPr>
            <a:r>
              <a:rPr lang="en-US" altLang="en-US">
                <a:latin typeface="Times New Roman" charset="0"/>
                <a:ea typeface="ＭＳ Ｐゴシック" charset="-128"/>
              </a:rPr>
              <a:t>The definition of an EOV must be driven by these requirements, but be rooted in reality, its measurement must be feasible. We may not be ready to measure all EOVs, but this assessing and encouraging the development of readiness is also a part of the Framework.</a:t>
            </a:r>
          </a:p>
        </p:txBody>
      </p:sp>
      <p:sp>
        <p:nvSpPr>
          <p:cNvPr id="86020"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038C1FA7-5CD3-FB4E-B224-9AA52F94FF31}" type="slidenum">
              <a:rPr lang="en-US" altLang="en-US" sz="1200"/>
              <a:pPr/>
              <a:t>4</a:t>
            </a:fld>
            <a:endParaRPr lang="en-US" altLang="en-US" sz="1200"/>
          </a:p>
        </p:txBody>
      </p:sp>
    </p:spTree>
    <p:extLst>
      <p:ext uri="{BB962C8B-B14F-4D97-AF65-F5344CB8AC3E}">
        <p14:creationId xmlns:p14="http://schemas.microsoft.com/office/powerpoint/2010/main" val="138884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43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xfrm>
            <a:off x="476250" y="4343400"/>
            <a:ext cx="59055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ＭＳ Ｐゴシック" charset="-128"/>
              </a:rPr>
              <a:t>At the regional level, the GOOS Regional Alliances in the past few years have been active in mapping their own priorities and capabilities, sharing experiences, and in the past year have embarked in an extensive review of their modeling needs and capacities.</a:t>
            </a:r>
          </a:p>
          <a:p>
            <a:endParaRPr lang="en-US" altLang="en-US">
              <a:latin typeface="Arial" charset="0"/>
              <a:ea typeface="ＭＳ Ｐゴシック" charset="-128"/>
            </a:endParaRPr>
          </a:p>
          <a:p>
            <a:r>
              <a:rPr lang="en-US" altLang="en-US">
                <a:latin typeface="Arial" charset="0"/>
                <a:ea typeface="ＭＳ Ｐゴシック" charset="-128"/>
              </a:rPr>
              <a:t>The next GOOS Regional Forum will take place in September in Greece, alongside a forum for high-frequency coastal radar observing networks. We are working hard to make this a good opportunity to develop projects for bilateral and multilateral activity: in improving observations, in addressing organizational challenges, and building local capacity.</a:t>
            </a:r>
          </a:p>
          <a:p>
            <a:endParaRPr lang="en-US" altLang="en-US">
              <a:latin typeface="Arial" charset="0"/>
              <a:ea typeface="ＭＳ Ｐゴシック" charset="-128"/>
            </a:endParaRPr>
          </a:p>
          <a:p>
            <a:r>
              <a:rPr lang="en-US" altLang="en-US">
                <a:latin typeface="Arial" charset="0"/>
                <a:ea typeface="ＭＳ Ｐゴシック" charset="-128"/>
              </a:rPr>
              <a:t>The regional development of GOOS is an area with a lot of activity, but scope for far more, and I particularly welcome your guidance and ideas on the projects that IOC Member States wish to contribute to in this area.</a:t>
            </a:r>
          </a:p>
          <a:p>
            <a:pPr eaLnBrk="1" hangingPunct="1">
              <a:lnSpc>
                <a:spcPct val="90000"/>
              </a:lnSpc>
            </a:pPr>
            <a:endParaRPr lang="en-US" altLang="en-US" sz="1400">
              <a:latin typeface="Arial" charset="0"/>
              <a:ea typeface="ＭＳ Ｐゴシック" charset="-128"/>
            </a:endParaRPr>
          </a:p>
        </p:txBody>
      </p:sp>
      <p:sp>
        <p:nvSpPr>
          <p:cNvPr id="35843"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7EC4516-3ADC-DD4B-9D5E-F979B0D6C156}" type="slidenum">
              <a:rPr lang="en-US" altLang="en-US" sz="1200"/>
              <a:pPr/>
              <a:t>7</a:t>
            </a:fld>
            <a:endParaRPr lang="en-US" altLang="en-US" sz="1200"/>
          </a:p>
        </p:txBody>
      </p:sp>
    </p:spTree>
    <p:extLst>
      <p:ext uri="{BB962C8B-B14F-4D97-AF65-F5344CB8AC3E}">
        <p14:creationId xmlns:p14="http://schemas.microsoft.com/office/powerpoint/2010/main" val="191685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300918-60AC-3342-AC84-61AB72509B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75958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63F869-3C55-F842-824A-DD0A3FBFCD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07095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D81DCCF-A658-D74F-9598-9241B2225B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05749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1"/>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304801"/>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364401-6384-6241-9F88-69ED84D668D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53202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t>
            </a:r>
            <a:r>
              <a:rPr lang="en-AU" sz="1100" i="1" smtClean="0">
                <a:solidFill>
                  <a:schemeClr val="tx2"/>
                </a:solidFill>
                <a:latin typeface="+mj-ea"/>
                <a:ea typeface="+mj-ea"/>
                <a:cs typeface="Proxima Nova Regular"/>
                <a:sym typeface="Proxima Nova Regular"/>
              </a:rPr>
              <a:t>Apr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D901195-B011-A841-A8D2-F1F2D4237C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99242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A22884-3961-F549-8C84-29E9BEFFB9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81217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BA03910-53B9-1147-B590-A87A2A768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2021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1"/>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76401"/>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EA95989-39A2-2A4B-A31D-AD56728259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8645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97C2769-4FDC-FD46-89FA-6F69EA0A4A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1443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871165E-B1E0-3D46-A6D0-98D331363C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41187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126E265-14E6-E647-8E9B-E18BE2208D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8125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9" tIns="45719" rIns="91439" bIns="4571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9" tIns="45719" rIns="91439" bIns="457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defRPr sz="1400">
                <a:latin typeface="Arial" pitchFamily="-1" charset="0"/>
                <a:ea typeface="+mn-ea"/>
                <a:cs typeface="+mn-cs"/>
              </a:defRPr>
            </a:lvl1pPr>
          </a:lstStyle>
          <a:p>
            <a:pPr algn="l" defTabSz="914400" rtl="0" eaLnBrk="0" fontAlgn="base" hangingPunct="0">
              <a:spcBef>
                <a:spcPct val="0"/>
              </a:spcBef>
              <a:spcAft>
                <a:spcPct val="0"/>
              </a:spcAft>
              <a:defRPr/>
            </a:pPr>
            <a:endParaRPr lang="fr-FR" kern="120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ctr">
              <a:defRPr sz="1400">
                <a:latin typeface="Arial" pitchFamily="-1" charset="0"/>
                <a:ea typeface="+mn-ea"/>
                <a:cs typeface="+mn-cs"/>
              </a:defRPr>
            </a:lvl1pPr>
          </a:lstStyle>
          <a:p>
            <a:pPr defTabSz="914400" rtl="0" eaLnBrk="0" fontAlgn="base" hangingPunct="0">
              <a:spcBef>
                <a:spcPct val="0"/>
              </a:spcBef>
              <a:spcAft>
                <a:spcPct val="0"/>
              </a:spcAft>
              <a:defRPr/>
            </a:pPr>
            <a:endParaRPr lang="fr-FR" kern="120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a:defRPr sz="1400"/>
            </a:lvl1pPr>
          </a:lstStyle>
          <a:p>
            <a:pPr defTabSz="914400" rtl="0" eaLnBrk="0" fontAlgn="base" hangingPunct="0">
              <a:spcBef>
                <a:spcPct val="0"/>
              </a:spcBef>
              <a:spcAft>
                <a:spcPct val="0"/>
              </a:spcAft>
            </a:pPr>
            <a:fld id="{D3B5AFD8-7214-3741-A564-F4AE5DA735EB}" type="slidenum">
              <a:rPr lang="en-US" altLang="en-US" kern="1200" smtClean="0">
                <a:solidFill>
                  <a:srgbClr val="000000"/>
                </a:solidFill>
                <a:latin typeface="Arial" charset="0"/>
                <a:ea typeface="ＭＳ Ｐゴシック" charset="-128"/>
                <a:cs typeface="ＭＳ Ｐゴシック"/>
              </a:rPr>
              <a:pPr defTabSz="914400" rtl="0" eaLnBrk="0" fontAlgn="base" hangingPunct="0">
                <a:spcBef>
                  <a:spcPct val="0"/>
                </a:spcBef>
                <a:spcAft>
                  <a:spcPct val="0"/>
                </a:spcAft>
              </a:pPr>
              <a:t>‹#›</a:t>
            </a:fld>
            <a:endParaRPr lang="en-US" altLang="en-US" kern="1200" smtClean="0">
              <a:solidFill>
                <a:srgbClr val="000000"/>
              </a:solidFill>
              <a:latin typeface="Arial" charset="0"/>
              <a:ea typeface="ＭＳ Ｐゴシック" charset="-128"/>
              <a:cs typeface="ＭＳ Ｐゴシック"/>
            </a:endParaRPr>
          </a:p>
        </p:txBody>
      </p:sp>
    </p:spTree>
    <p:extLst>
      <p:ext uri="{BB962C8B-B14F-4D97-AF65-F5344CB8AC3E}">
        <p14:creationId xmlns:p14="http://schemas.microsoft.com/office/powerpoint/2010/main" val="3533357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fade/>
  </p:transition>
  <p:txStyles>
    <p:title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8.jpg"/><Relationship Id="rId5" Type="http://schemas.openxmlformats.org/officeDocument/2006/relationships/image" Target="../media/image32.jpg"/><Relationship Id="rId6" Type="http://schemas.openxmlformats.org/officeDocument/2006/relationships/image" Target="../media/image33.jp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g"/><Relationship Id="rId7" Type="http://schemas.openxmlformats.org/officeDocument/2006/relationships/image" Target="../media/image9.gif"/><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1" Type="http://schemas.openxmlformats.org/officeDocument/2006/relationships/image" Target="../media/image23.jpg"/><Relationship Id="rId12" Type="http://schemas.openxmlformats.org/officeDocument/2006/relationships/image" Target="../media/image24.png"/><Relationship Id="rId13" Type="http://schemas.openxmlformats.org/officeDocument/2006/relationships/image" Target="../media/image25.gif"/><Relationship Id="rId14" Type="http://schemas.openxmlformats.org/officeDocument/2006/relationships/image" Target="../media/image26.gif"/><Relationship Id="rId15" Type="http://schemas.openxmlformats.org/officeDocument/2006/relationships/image" Target="../media/image27.jp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b="1" dirty="0" smtClean="0">
                <a:solidFill>
                  <a:srgbClr val="FFFFFF"/>
                </a:solidFill>
                <a:latin typeface="+mj-lt"/>
              </a:rPr>
              <a:t>Developing G7 </a:t>
            </a:r>
            <a:br>
              <a:rPr lang="en-US" sz="3200" b="1" dirty="0" smtClean="0">
                <a:solidFill>
                  <a:srgbClr val="FFFFFF"/>
                </a:solidFill>
                <a:latin typeface="+mj-lt"/>
              </a:rPr>
            </a:br>
            <a:r>
              <a:rPr lang="en-US" sz="3200" b="1" dirty="0" smtClean="0">
                <a:solidFill>
                  <a:srgbClr val="FFFFFF"/>
                </a:solidFill>
                <a:latin typeface="+mj-lt"/>
              </a:rPr>
              <a:t>ocean initiative</a:t>
            </a:r>
            <a:endParaRPr sz="3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Albert Fischer, </a:t>
            </a:r>
            <a:r>
              <a:rPr lang="en-US" dirty="0" smtClean="0">
                <a:solidFill>
                  <a:srgbClr val="FFFFFF"/>
                </a:solidFill>
                <a:latin typeface="+mj-lt"/>
                <a:ea typeface="Arial Bold"/>
                <a:cs typeface="Arial Bold"/>
                <a:sym typeface="Arial Bold"/>
              </a:rPr>
              <a:t>GOOS, IOC/UNESCO</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SIT</a:t>
            </a:r>
            <a:r>
              <a:rPr lang="en-AU" dirty="0" smtClean="0">
                <a:solidFill>
                  <a:srgbClr val="FFFFFF"/>
                </a:solidFill>
                <a:latin typeface="+mj-lt"/>
                <a:ea typeface="Arial Bold"/>
                <a:cs typeface="Arial Bold"/>
                <a:sym typeface="Arial Bold"/>
              </a:rPr>
              <a:t>-31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15 (AOB)</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smtClean="0">
                <a:solidFill>
                  <a:srgbClr val="FFFFFF"/>
                </a:solidFill>
                <a:latin typeface="+mj-lt"/>
                <a:ea typeface="Arial Bold"/>
                <a:cs typeface="Arial Bold"/>
                <a:sym typeface="Arial Bold"/>
              </a:rPr>
              <a:t>trategic</a:t>
            </a:r>
            <a:r>
              <a:rPr lang="en-AU" dirty="0" smtClean="0">
                <a:solidFill>
                  <a:srgbClr val="FFFFFF"/>
                </a:solidFill>
                <a:latin typeface="+mj-lt"/>
                <a:ea typeface="Arial Bold"/>
                <a:cs typeface="Arial Bold"/>
                <a:sym typeface="Arial Bold"/>
              </a:rPr>
              <a:t> 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-20</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April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a:xfrm>
            <a:off x="2057400" y="152400"/>
            <a:ext cx="4953000" cy="762000"/>
          </a:xfrm>
        </p:spPr>
        <p:txBody>
          <a:bodyPr/>
          <a:lstStyle/>
          <a:p>
            <a:pPr marL="0" indent="0">
              <a:buNone/>
            </a:pPr>
            <a:r>
              <a:rPr lang="en-US" dirty="0" smtClean="0"/>
              <a:t>A more effective adaptive management </a:t>
            </a:r>
            <a:r>
              <a:rPr lang="en-US" smtClean="0"/>
              <a:t>loop for the ocean</a:t>
            </a:r>
            <a:endParaRPr lang="en-US"/>
          </a:p>
        </p:txBody>
      </p:sp>
      <p:pic>
        <p:nvPicPr>
          <p:cNvPr id="5" name="Content Placeholder 4"/>
          <p:cNvPicPr>
            <a:picLocks noGrp="1"/>
          </p:cNvPicPr>
          <p:nvPr>
            <p:ph sz="quarter" idx="10"/>
          </p:nvPr>
        </p:nvPicPr>
        <p:blipFill>
          <a:blip r:embed="rId2"/>
          <a:stretch>
            <a:fillRect/>
          </a:stretch>
        </p:blipFill>
        <p:spPr>
          <a:xfrm>
            <a:off x="1066800" y="1219200"/>
            <a:ext cx="6705600" cy="5029200"/>
          </a:xfrm>
          <a:prstGeom prst="rect">
            <a:avLst/>
          </a:prstGeom>
        </p:spPr>
      </p:pic>
    </p:spTree>
    <p:extLst>
      <p:ext uri="{BB962C8B-B14F-4D97-AF65-F5344CB8AC3E}">
        <p14:creationId xmlns:p14="http://schemas.microsoft.com/office/powerpoint/2010/main" val="80413631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p:cNvSpPr>
            <a:spLocks noGrp="1"/>
          </p:cNvSpPr>
          <p:nvPr>
            <p:ph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value chain</a:t>
            </a:r>
            <a:endParaRPr lang="en-US" dirty="0"/>
          </a:p>
        </p:txBody>
      </p:sp>
      <p:pic>
        <p:nvPicPr>
          <p:cNvPr id="5" name="Content Placeholder 4"/>
          <p:cNvPicPr>
            <a:picLocks noGrp="1"/>
          </p:cNvPicPr>
          <p:nvPr>
            <p:ph sz="quarter" idx="10"/>
          </p:nvPr>
        </p:nvPicPr>
        <p:blipFill>
          <a:blip r:embed="rId2"/>
          <a:stretch>
            <a:fillRect/>
          </a:stretch>
        </p:blipFill>
        <p:spPr>
          <a:xfrm>
            <a:off x="762000" y="1273136"/>
            <a:ext cx="6938486" cy="5203864"/>
          </a:xfrm>
          <a:prstGeom prst="rect">
            <a:avLst/>
          </a:prstGeom>
        </p:spPr>
      </p:pic>
      <p:grpSp>
        <p:nvGrpSpPr>
          <p:cNvPr id="13" name="Group 12"/>
          <p:cNvGrpSpPr/>
          <p:nvPr/>
        </p:nvGrpSpPr>
        <p:grpSpPr>
          <a:xfrm>
            <a:off x="1219200" y="4254500"/>
            <a:ext cx="8872576" cy="2125884"/>
            <a:chOff x="1219200" y="4254500"/>
            <a:chExt cx="8872576" cy="212588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651" y="4969672"/>
              <a:ext cx="1117600" cy="4425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331" y="5016211"/>
              <a:ext cx="900545" cy="5478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4254500"/>
              <a:ext cx="1185160" cy="6985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5976" y="5823933"/>
              <a:ext cx="3225800" cy="556451"/>
            </a:xfrm>
            <a:prstGeom prst="rect">
              <a:avLst/>
            </a:prstGeom>
          </p:spPr>
        </p:pic>
      </p:grpSp>
      <p:grpSp>
        <p:nvGrpSpPr>
          <p:cNvPr id="12" name="Group 11"/>
          <p:cNvGrpSpPr/>
          <p:nvPr/>
        </p:nvGrpSpPr>
        <p:grpSpPr>
          <a:xfrm>
            <a:off x="7652942" y="1830711"/>
            <a:ext cx="1325749" cy="1020103"/>
            <a:chOff x="7652942" y="1830711"/>
            <a:chExt cx="1325749" cy="1020103"/>
          </a:xfrm>
        </p:grpSpPr>
        <p:pic>
          <p:nvPicPr>
            <p:cNvPr id="10" name="Picture 9"/>
            <p:cNvPicPr/>
            <p:nvPr/>
          </p:nvPicPr>
          <p:blipFill>
            <a:blip r:embed="rId7">
              <a:extLst>
                <a:ext uri="{28A0092B-C50C-407E-A947-70E740481C1C}">
                  <a14:useLocalDpi xmlns:a14="http://schemas.microsoft.com/office/drawing/2010/main" val="0"/>
                </a:ext>
              </a:extLst>
            </a:blip>
            <a:stretch>
              <a:fillRect/>
            </a:stretch>
          </p:blipFill>
          <p:spPr>
            <a:xfrm>
              <a:off x="7652942" y="2230761"/>
              <a:ext cx="1325749" cy="62005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5766" y="1830711"/>
              <a:ext cx="800100" cy="400050"/>
            </a:xfrm>
            <a:prstGeom prst="rect">
              <a:avLst/>
            </a:prstGeom>
          </p:spPr>
        </p:pic>
      </p:grpSp>
    </p:spTree>
    <p:extLst>
      <p:ext uri="{BB962C8B-B14F-4D97-AF65-F5344CB8AC3E}">
        <p14:creationId xmlns:p14="http://schemas.microsoft.com/office/powerpoint/2010/main" val="6150867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457200" y="1447800"/>
            <a:ext cx="8153400" cy="4724400"/>
          </a:xfrm>
        </p:spPr>
        <p:txBody>
          <a:bodyPr/>
          <a:lstStyle/>
          <a:p>
            <a:pPr marL="0" indent="0">
              <a:buNone/>
            </a:pPr>
            <a:r>
              <a:rPr lang="en-US" i="1" dirty="0" smtClean="0"/>
              <a:t>Will be confirmed only in May when </a:t>
            </a:r>
            <a:br>
              <a:rPr lang="en-US" i="1" dirty="0" smtClean="0"/>
            </a:br>
            <a:r>
              <a:rPr lang="en-US" i="1" dirty="0" smtClean="0"/>
              <a:t>G7 Science &amp; Technology Ministers meet (15-17 May 2016, Tsukuba) and at the G7 Summit (26-27 May 2016, </a:t>
            </a:r>
            <a:r>
              <a:rPr lang="en-US" i="1" dirty="0" err="1" smtClean="0"/>
              <a:t>Ise-Shima</a:t>
            </a:r>
            <a:r>
              <a:rPr lang="en-US" i="1" dirty="0" smtClean="0"/>
              <a:t>)</a:t>
            </a:r>
            <a:br>
              <a:rPr lang="en-US" i="1" dirty="0" smtClean="0"/>
            </a:br>
            <a:endParaRPr lang="en-US" i="1" dirty="0" smtClean="0"/>
          </a:p>
          <a:p>
            <a:pPr marL="457200" indent="-457200">
              <a:buFont typeface="+mj-lt"/>
              <a:buAutoNum type="arabicPeriod"/>
            </a:pPr>
            <a:r>
              <a:rPr lang="en-US" dirty="0" smtClean="0"/>
              <a:t>Enhanced global sustained ocean observing system</a:t>
            </a:r>
          </a:p>
          <a:p>
            <a:pPr marL="457200" indent="-457200">
              <a:buFont typeface="+mj-lt"/>
              <a:buAutoNum type="arabicPeriod"/>
            </a:pPr>
            <a:r>
              <a:rPr lang="en-US" dirty="0" smtClean="0"/>
              <a:t>Improved and resourced World Ocean Assessment</a:t>
            </a:r>
          </a:p>
          <a:p>
            <a:pPr marL="457200" indent="-457200">
              <a:buFont typeface="+mj-lt"/>
              <a:buAutoNum type="arabicPeriod"/>
            </a:pPr>
            <a:r>
              <a:rPr lang="en-US" dirty="0" smtClean="0"/>
              <a:t>Promote data and information sharing, using GEOSS data infrastructure</a:t>
            </a:r>
          </a:p>
          <a:p>
            <a:pPr marL="457200" indent="-457200">
              <a:buFont typeface="+mj-lt"/>
              <a:buAutoNum type="arabicPeriod"/>
            </a:pPr>
            <a:r>
              <a:rPr lang="en-US" dirty="0" smtClean="0"/>
              <a:t>Strengthen collaborative approaches to managing regional seas, including developing sustained observing capacity</a:t>
            </a:r>
          </a:p>
          <a:p>
            <a:pPr marL="457200" indent="-457200">
              <a:buFont typeface="+mj-lt"/>
              <a:buAutoNum type="arabicPeriod"/>
            </a:pPr>
            <a:r>
              <a:rPr lang="en-US" dirty="0" smtClean="0"/>
              <a:t>Streamline legal access for marine scientific research in areas under national jurisdiction (starting with G7)</a:t>
            </a:r>
          </a:p>
          <a:p>
            <a:pPr marL="457200" indent="-457200">
              <a:buFont typeface="+mj-lt"/>
              <a:buAutoNum type="arabicPeriod"/>
            </a:pPr>
            <a:r>
              <a:rPr lang="en-US" dirty="0" smtClean="0"/>
              <a:t>Engage commercial shipping industry in ocean observation</a:t>
            </a:r>
          </a:p>
          <a:p>
            <a:pPr marL="0" indent="0">
              <a:buNone/>
            </a:pPr>
            <a:endParaRPr lang="en-US" dirty="0"/>
          </a:p>
          <a:p>
            <a:pPr marL="0" indent="0">
              <a:buNone/>
            </a:pPr>
            <a:r>
              <a:rPr lang="en-US" i="1" dirty="0" smtClean="0"/>
              <a:t>[Still under discussion!]</a:t>
            </a:r>
            <a:endParaRPr lang="en-US" i="1" dirty="0"/>
          </a:p>
        </p:txBody>
      </p:sp>
      <p:sp>
        <p:nvSpPr>
          <p:cNvPr id="4" name="Content Placeholder 3"/>
          <p:cNvSpPr>
            <a:spLocks noGrp="1"/>
          </p:cNvSpPr>
          <p:nvPr>
            <p:ph sz="quarter" idx="11"/>
          </p:nvPr>
        </p:nvSpPr>
        <p:spPr/>
        <p:txBody>
          <a:bodyPr/>
          <a:lstStyle/>
          <a:p>
            <a:pPr marL="0" indent="0">
              <a:buNone/>
            </a:pPr>
            <a:r>
              <a:rPr lang="en-US" dirty="0" smtClean="0"/>
              <a:t>Potential recommendations</a:t>
            </a:r>
            <a:endParaRPr lang="en-US" dirty="0"/>
          </a:p>
        </p:txBody>
      </p:sp>
    </p:spTree>
    <p:extLst>
      <p:ext uri="{BB962C8B-B14F-4D97-AF65-F5344CB8AC3E}">
        <p14:creationId xmlns:p14="http://schemas.microsoft.com/office/powerpoint/2010/main" val="10279006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p:txBody>
          <a:bodyPr/>
          <a:lstStyle/>
          <a:p>
            <a:r>
              <a:rPr lang="en-US" dirty="0" smtClean="0"/>
              <a:t>Provides additional motivation and possibly momentum for GEO Blue Planet / development of flagship(s):</a:t>
            </a:r>
          </a:p>
          <a:p>
            <a:pPr lvl="1"/>
            <a:r>
              <a:rPr lang="en-US" dirty="0" smtClean="0"/>
              <a:t>Along with SDGs, Sendai Framework for DRR, operational ocean services, UNFCCC, GEO Societal Benefit Areas </a:t>
            </a:r>
          </a:p>
          <a:p>
            <a:endParaRPr lang="en-US" dirty="0" smtClean="0"/>
          </a:p>
          <a:p>
            <a:r>
              <a:rPr lang="en-US" b="1" dirty="0" smtClean="0"/>
              <a:t>Sustained ocean observations </a:t>
            </a:r>
            <a:r>
              <a:rPr lang="en-US" dirty="0"/>
              <a:t>(space and in </a:t>
            </a:r>
            <a:r>
              <a:rPr lang="en-US" dirty="0" smtClean="0"/>
              <a:t>situ, global regional and local) are a </a:t>
            </a:r>
            <a:r>
              <a:rPr lang="en-US" b="1" dirty="0" smtClean="0"/>
              <a:t>foundational component</a:t>
            </a:r>
          </a:p>
          <a:p>
            <a:endParaRPr lang="en-US" dirty="0"/>
          </a:p>
          <a:p>
            <a:r>
              <a:rPr lang="en-US" dirty="0" smtClean="0"/>
              <a:t>Reminder that we would like </a:t>
            </a:r>
            <a:r>
              <a:rPr lang="en-US" b="1" dirty="0" smtClean="0"/>
              <a:t>CEOS leadership engaged in an interim Board for GEO Blue Planet</a:t>
            </a:r>
            <a:r>
              <a:rPr lang="en-US" dirty="0" smtClean="0"/>
              <a:t>, putting in place a permanent Board focused on strategy and a Technical Steering Committee dealing with implementation, as Blue Planet evolves along with GEO and in response to user needs.</a:t>
            </a:r>
            <a:endParaRPr lang="en-US" dirty="0"/>
          </a:p>
        </p:txBody>
      </p:sp>
      <p:sp>
        <p:nvSpPr>
          <p:cNvPr id="4" name="Content Placeholder 3"/>
          <p:cNvSpPr>
            <a:spLocks noGrp="1"/>
          </p:cNvSpPr>
          <p:nvPr>
            <p:ph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Potential CEOS role</a:t>
            </a:r>
            <a:endParaRPr lang="en-US" dirty="0"/>
          </a:p>
        </p:txBody>
      </p:sp>
    </p:spTree>
    <p:extLst>
      <p:ext uri="{BB962C8B-B14F-4D97-AF65-F5344CB8AC3E}">
        <p14:creationId xmlns:p14="http://schemas.microsoft.com/office/powerpoint/2010/main" val="94899733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85800" y="152400"/>
            <a:ext cx="7772400" cy="1143000"/>
          </a:xfrm>
        </p:spPr>
        <p:txBody>
          <a:bodyPr/>
          <a:lstStyle/>
          <a:p>
            <a:pPr eaLnBrk="1" hangingPunct="1"/>
            <a:r>
              <a:rPr lang="en-US" altLang="en-US" sz="2400" b="1" dirty="0" smtClean="0">
                <a:ea typeface="ＭＳ Ｐゴシック" charset="-128"/>
              </a:rPr>
              <a:t>GOOS themes</a:t>
            </a:r>
            <a:r>
              <a:rPr lang="en-US" altLang="en-US" dirty="0">
                <a:ea typeface="ＭＳ Ｐゴシック" charset="-128"/>
              </a:rPr>
              <a:t/>
            </a:r>
            <a:br>
              <a:rPr lang="en-US" altLang="en-US" dirty="0">
                <a:ea typeface="ＭＳ Ｐゴシック" charset="-128"/>
              </a:rPr>
            </a:br>
            <a:r>
              <a:rPr lang="en-US" altLang="en-US" dirty="0">
                <a:ea typeface="ＭＳ Ｐゴシック" charset="-128"/>
              </a:rPr>
              <a:t>Climate, services, ocean health</a:t>
            </a:r>
          </a:p>
        </p:txBody>
      </p:sp>
      <p:grpSp>
        <p:nvGrpSpPr>
          <p:cNvPr id="16386" name="Group 3"/>
          <p:cNvGrpSpPr>
            <a:grpSpLocks/>
          </p:cNvGrpSpPr>
          <p:nvPr/>
        </p:nvGrpSpPr>
        <p:grpSpPr bwMode="auto">
          <a:xfrm>
            <a:off x="-1588" y="1600200"/>
            <a:ext cx="9180513" cy="2311400"/>
            <a:chOff x="-222101" y="2420243"/>
            <a:chExt cx="9439994" cy="2376909"/>
          </a:xfrm>
        </p:grpSpPr>
        <p:pic>
          <p:nvPicPr>
            <p:cNvPr id="16387" name="Picture 9" descr="container-port-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4136" y="2420243"/>
              <a:ext cx="31464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1" descr="Coral-reef-near-Fiji-0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420243"/>
              <a:ext cx="31337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2" descr="INDIA_-_Drough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101" y="2422252"/>
              <a:ext cx="32099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0404" y="4191001"/>
            <a:ext cx="2129196" cy="12954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004" y="4191000"/>
            <a:ext cx="4572000" cy="609600"/>
          </a:xfrm>
          <a:prstGeom prst="rect">
            <a:avLst/>
          </a:prstGeom>
        </p:spPr>
      </p:pic>
      <p:pic>
        <p:nvPicPr>
          <p:cNvPr id="9" name="Picture 8"/>
          <p:cNvPicPr/>
          <p:nvPr/>
        </p:nvPicPr>
        <p:blipFill>
          <a:blip r:embed="rId8">
            <a:extLst>
              <a:ext uri="{28A0092B-C50C-407E-A947-70E740481C1C}">
                <a14:useLocalDpi xmlns:a14="http://schemas.microsoft.com/office/drawing/2010/main" val="0"/>
              </a:ext>
            </a:extLst>
          </a:blip>
          <a:stretch>
            <a:fillRect/>
          </a:stretch>
        </p:blipFill>
        <p:spPr>
          <a:xfrm>
            <a:off x="4389251" y="6019800"/>
            <a:ext cx="1325749" cy="62005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0" y="6019800"/>
            <a:ext cx="800100" cy="400050"/>
          </a:xfrm>
          <a:prstGeom prst="rect">
            <a:avLst/>
          </a:prstGeom>
        </p:spPr>
      </p:pic>
    </p:spTree>
    <p:extLst>
      <p:ext uri="{BB962C8B-B14F-4D97-AF65-F5344CB8AC3E}">
        <p14:creationId xmlns:p14="http://schemas.microsoft.com/office/powerpoint/2010/main" val="15881426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ChangeArrowheads="1"/>
          </p:cNvSpPr>
          <p:nvPr/>
        </p:nvSpPr>
        <p:spPr bwMode="auto">
          <a:xfrm rot="5400000">
            <a:off x="-469900" y="3600450"/>
            <a:ext cx="3619500" cy="1600200"/>
          </a:xfrm>
          <a:prstGeom prst="downArrow">
            <a:avLst>
              <a:gd name="adj1" fmla="val 49917"/>
              <a:gd name="adj2" fmla="val 24412"/>
            </a:avLst>
          </a:prstGeom>
          <a:gradFill rotWithShape="1">
            <a:gsLst>
              <a:gs pos="0">
                <a:srgbClr val="00CC00"/>
              </a:gs>
              <a:gs pos="100000">
                <a:srgbClr val="A6EDA6"/>
              </a:gs>
            </a:gsLst>
            <a:lin ang="18900000" scaled="1"/>
          </a:gradFill>
          <a:ln w="9525">
            <a:miter lim="800000"/>
            <a:headEnd/>
            <a:tailEnd/>
          </a:ln>
          <a:scene3d>
            <a:camera prst="legacyPerspectiveTopRight"/>
            <a:lightRig rig="legacyFlat3" dir="b"/>
          </a:scene3d>
          <a:sp3d extrusionH="887400" contourW="12700" prstMaterial="legacyMatte">
            <a:bevelT w="13500" h="13500" prst="angle"/>
            <a:bevelB w="13500" h="13500" prst="angle"/>
            <a:extrusionClr>
              <a:srgbClr val="00CC00"/>
            </a:extrusionClr>
            <a:contourClr>
              <a:srgbClr val="00CC00"/>
            </a:contourClr>
          </a:sp3d>
        </p:spPr>
        <p:txBody>
          <a:bodyPr vert="eaVert" wrap="none" lIns="91438" tIns="45718" rIns="91438" bIns="45718" anchor="ctr">
            <a:flatTx/>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fr-FR" altLang="en-US"/>
          </a:p>
        </p:txBody>
      </p:sp>
      <p:sp>
        <p:nvSpPr>
          <p:cNvPr id="18434" name="Rectangle 3"/>
          <p:cNvSpPr>
            <a:spLocks noChangeArrowheads="1"/>
          </p:cNvSpPr>
          <p:nvPr/>
        </p:nvSpPr>
        <p:spPr bwMode="auto">
          <a:xfrm>
            <a:off x="2216150" y="3000375"/>
            <a:ext cx="3800475" cy="2695575"/>
          </a:xfrm>
          <a:prstGeom prst="rect">
            <a:avLst/>
          </a:prstGeom>
          <a:gradFill rotWithShape="1">
            <a:gsLst>
              <a:gs pos="0">
                <a:srgbClr val="EAC0FF"/>
              </a:gs>
              <a:gs pos="100000">
                <a:srgbClr val="CC66FF"/>
              </a:gs>
            </a:gsLst>
            <a:lin ang="2700000" scaled="1"/>
          </a:gradFill>
          <a:ln w="9525">
            <a:miter lim="800000"/>
            <a:headEnd/>
            <a:tailEnd/>
          </a:ln>
          <a:scene3d>
            <a:camera prst="legacyPerspectiveTopRight"/>
            <a:lightRig rig="legacyFlat3" dir="b"/>
          </a:scene3d>
          <a:sp3d extrusionH="887400" contourW="12700" prstMaterial="legacyMatte">
            <a:bevelT w="13500" h="13500" prst="angle"/>
            <a:bevelB w="13500" h="13500" prst="angle"/>
            <a:extrusionClr>
              <a:srgbClr val="CC66FF"/>
            </a:extrusionClr>
            <a:contourClr>
              <a:srgbClr val="EAC0FF"/>
            </a:contourClr>
          </a:sp3d>
        </p:spPr>
        <p:txBody>
          <a:bodyPr wrap="none" lIns="91438" tIns="45718" rIns="91438" bIns="45718" anchor="ctr">
            <a:flatTx/>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fr-FR" altLang="en-US"/>
          </a:p>
        </p:txBody>
      </p:sp>
      <p:sp>
        <p:nvSpPr>
          <p:cNvPr id="18435" name="AutoShape 4"/>
          <p:cNvSpPr>
            <a:spLocks noChangeArrowheads="1"/>
          </p:cNvSpPr>
          <p:nvPr/>
        </p:nvSpPr>
        <p:spPr bwMode="auto">
          <a:xfrm>
            <a:off x="2368550" y="1371600"/>
            <a:ext cx="3619500" cy="1547813"/>
          </a:xfrm>
          <a:prstGeom prst="downArrow">
            <a:avLst>
              <a:gd name="adj1" fmla="val 50000"/>
              <a:gd name="adj2" fmla="val 25000"/>
            </a:avLst>
          </a:prstGeom>
          <a:gradFill rotWithShape="1">
            <a:gsLst>
              <a:gs pos="0">
                <a:srgbClr val="FF6600"/>
              </a:gs>
              <a:gs pos="100000">
                <a:srgbClr val="FFA76D"/>
              </a:gs>
            </a:gsLst>
            <a:lin ang="5400000" scaled="1"/>
          </a:gradFill>
          <a:ln w="9525">
            <a:miter lim="800000"/>
            <a:headEnd/>
            <a:tailEnd/>
          </a:ln>
          <a:scene3d>
            <a:camera prst="legacyPerspectiveTopRight"/>
            <a:lightRig rig="legacyFlat3" dir="b"/>
          </a:scene3d>
          <a:sp3d extrusionH="887400" contourW="12700" prstMaterial="legacyMatte">
            <a:bevelT w="13500" h="13500" prst="angle"/>
            <a:bevelB w="13500" h="13500" prst="angle"/>
            <a:extrusionClr>
              <a:srgbClr val="FF6600"/>
            </a:extrusionClr>
            <a:contourClr>
              <a:srgbClr val="FF6600"/>
            </a:contourClr>
          </a:sp3d>
        </p:spPr>
        <p:txBody>
          <a:bodyPr vert="eaVert" wrap="none" lIns="91438" tIns="45718" rIns="91438" bIns="45718" anchor="ctr">
            <a:flatTx/>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fr-FR" altLang="en-US"/>
          </a:p>
        </p:txBody>
      </p:sp>
      <p:sp>
        <p:nvSpPr>
          <p:cNvPr id="18436" name="Text Box 5"/>
          <p:cNvSpPr txBox="1">
            <a:spLocks noChangeArrowheads="1"/>
          </p:cNvSpPr>
          <p:nvPr/>
        </p:nvSpPr>
        <p:spPr bwMode="auto">
          <a:xfrm>
            <a:off x="3113088" y="1541463"/>
            <a:ext cx="206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2000" b="1"/>
              <a:t>Input</a:t>
            </a:r>
          </a:p>
          <a:p>
            <a:pPr algn="ctr"/>
            <a:r>
              <a:rPr lang="en-US" altLang="en-US" sz="2000" b="1"/>
              <a:t>(Requirements)</a:t>
            </a:r>
          </a:p>
        </p:txBody>
      </p:sp>
      <p:sp>
        <p:nvSpPr>
          <p:cNvPr id="18437" name="Text Box 6"/>
          <p:cNvSpPr txBox="1">
            <a:spLocks noChangeArrowheads="1"/>
          </p:cNvSpPr>
          <p:nvPr/>
        </p:nvSpPr>
        <p:spPr bwMode="auto">
          <a:xfrm>
            <a:off x="676275" y="3765550"/>
            <a:ext cx="1381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2000" b="1"/>
              <a:t>Output</a:t>
            </a:r>
          </a:p>
          <a:p>
            <a:pPr algn="ctr"/>
            <a:r>
              <a:rPr lang="en-US" altLang="en-US" sz="2000" b="1"/>
              <a:t>(Data &amp; </a:t>
            </a:r>
          </a:p>
          <a:p>
            <a:pPr algn="ctr"/>
            <a:r>
              <a:rPr lang="en-US" altLang="en-US" sz="2000" b="1"/>
              <a:t>Products)</a:t>
            </a:r>
          </a:p>
        </p:txBody>
      </p:sp>
      <p:sp>
        <p:nvSpPr>
          <p:cNvPr id="18438" name="Text Box 7"/>
          <p:cNvSpPr txBox="1">
            <a:spLocks noChangeArrowheads="1"/>
          </p:cNvSpPr>
          <p:nvPr/>
        </p:nvSpPr>
        <p:spPr bwMode="auto">
          <a:xfrm>
            <a:off x="3073400" y="3644900"/>
            <a:ext cx="1993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2000" b="1"/>
              <a:t>Process</a:t>
            </a:r>
          </a:p>
          <a:p>
            <a:pPr algn="ctr"/>
            <a:r>
              <a:rPr lang="en-US" altLang="en-US" sz="2000" b="1"/>
              <a:t>(Observations)</a:t>
            </a:r>
          </a:p>
        </p:txBody>
      </p:sp>
      <p:sp>
        <p:nvSpPr>
          <p:cNvPr id="10" name="Rectangle 2"/>
          <p:cNvSpPr txBox="1">
            <a:spLocks noChangeArrowheads="1"/>
          </p:cNvSpPr>
          <p:nvPr/>
        </p:nvSpPr>
        <p:spPr bwMode="auto">
          <a:xfrm>
            <a:off x="685800" y="274638"/>
            <a:ext cx="7772400" cy="762000"/>
          </a:xfrm>
          <a:prstGeom prst="rect">
            <a:avLst/>
          </a:prstGeom>
          <a:noFill/>
          <a:ln w="9525">
            <a:noFill/>
            <a:miter lim="800000"/>
            <a:headEnd/>
            <a:tailEnd/>
          </a:ln>
        </p:spPr>
        <p:txBody>
          <a:bodyPr lIns="82295" tIns="41148" rIns="82295" bIns="41148" anchor="ctr"/>
          <a:lstStyle/>
          <a:p>
            <a:pPr>
              <a:defRPr/>
            </a:pPr>
            <a:r>
              <a:rPr lang="en-US" sz="1800" kern="0" dirty="0">
                <a:solidFill>
                  <a:schemeClr val="tx2"/>
                </a:solidFill>
                <a:latin typeface="Arial" pitchFamily="-1" charset="0"/>
                <a:ea typeface="+mn-ea"/>
                <a:cs typeface="Arial"/>
              </a:rPr>
              <a:t>Framework for Ocean Observing</a:t>
            </a:r>
            <a:r>
              <a:rPr lang="en-US" b="1" kern="0" dirty="0">
                <a:solidFill>
                  <a:schemeClr val="tx2"/>
                </a:solidFill>
                <a:latin typeface="Arial" pitchFamily="-1" charset="0"/>
                <a:ea typeface="+mn-ea"/>
                <a:cs typeface="Arial"/>
              </a:rPr>
              <a:t/>
            </a:r>
            <a:br>
              <a:rPr lang="en-US" b="1" kern="0" dirty="0">
                <a:solidFill>
                  <a:schemeClr val="tx2"/>
                </a:solidFill>
                <a:latin typeface="Arial" pitchFamily="-1" charset="0"/>
                <a:ea typeface="+mn-ea"/>
                <a:cs typeface="Arial"/>
              </a:rPr>
            </a:br>
            <a:r>
              <a:rPr lang="en-US" sz="2900" b="1" kern="0" dirty="0">
                <a:solidFill>
                  <a:schemeClr val="tx2"/>
                </a:solidFill>
                <a:latin typeface="Arial" pitchFamily="-1" charset="0"/>
                <a:ea typeface="+mn-ea"/>
                <a:cs typeface="Arial"/>
              </a:rPr>
              <a:t>A simple system</a:t>
            </a:r>
          </a:p>
        </p:txBody>
      </p:sp>
      <p:pic>
        <p:nvPicPr>
          <p:cNvPr id="18440" name="Picture 1" descr="FOO_cov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2037" y="3082925"/>
            <a:ext cx="1696676"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4633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Content Placeholder 3" descr="FOO-Venn-diagram.gif"/>
          <p:cNvPicPr>
            <a:picLocks noGrp="1" noChangeAspect="1"/>
          </p:cNvPicPr>
          <p:nvPr>
            <p:ph sz="half" idx="1"/>
          </p:nvPr>
        </p:nvPicPr>
        <p:blipFill>
          <a:blip r:embed="rId3">
            <a:extLst>
              <a:ext uri="{28A0092B-C50C-407E-A947-70E740481C1C}">
                <a14:useLocalDpi xmlns:a14="http://schemas.microsoft.com/office/drawing/2010/main" val="0"/>
              </a:ext>
            </a:extLst>
          </a:blip>
          <a:srcRect t="-28664" b="-28664"/>
          <a:stretch>
            <a:fillRect/>
          </a:stretch>
        </p:blipFill>
        <p:spPr>
          <a:xfrm>
            <a:off x="0" y="601663"/>
            <a:ext cx="5802313" cy="6256337"/>
          </a:xfrm>
        </p:spPr>
      </p:pic>
      <p:sp>
        <p:nvSpPr>
          <p:cNvPr id="84995" name="Content Placeholder 8"/>
          <p:cNvSpPr>
            <a:spLocks noGrp="1"/>
          </p:cNvSpPr>
          <p:nvPr>
            <p:ph sz="half" idx="2"/>
          </p:nvPr>
        </p:nvSpPr>
        <p:spPr>
          <a:xfrm>
            <a:off x="5875338" y="1371600"/>
            <a:ext cx="2857500" cy="4594225"/>
          </a:xfrm>
        </p:spPr>
        <p:txBody>
          <a:bodyPr/>
          <a:lstStyle/>
          <a:p>
            <a:r>
              <a:rPr lang="en-US" altLang="en-US" sz="1800" b="1">
                <a:ea typeface="ＭＳ Ｐゴシック" charset="-128"/>
              </a:rPr>
              <a:t>We cannot measure everything, nor do we need to</a:t>
            </a:r>
          </a:p>
          <a:p>
            <a:r>
              <a:rPr lang="en-US" altLang="en-US" sz="1800">
                <a:ea typeface="ＭＳ Ｐゴシック" charset="-128"/>
              </a:rPr>
              <a:t>basis for including new elements of the system, for expressing requirements at a high level</a:t>
            </a:r>
          </a:p>
          <a:p>
            <a:r>
              <a:rPr lang="en-US" altLang="en-US" sz="1800">
                <a:ea typeface="ＭＳ Ｐゴシック" charset="-128"/>
              </a:rPr>
              <a:t>Driven by requirements, negotiated with feasibility</a:t>
            </a:r>
          </a:p>
          <a:p>
            <a:r>
              <a:rPr lang="en-US" altLang="en-US" sz="1800">
                <a:ea typeface="ＭＳ Ｐゴシック" charset="-128"/>
              </a:rPr>
              <a:t>Allows for innovation in the observing system over time</a:t>
            </a:r>
          </a:p>
        </p:txBody>
      </p:sp>
      <p:sp>
        <p:nvSpPr>
          <p:cNvPr id="6" name="Rectangle 2"/>
          <p:cNvSpPr txBox="1">
            <a:spLocks noChangeArrowheads="1"/>
          </p:cNvSpPr>
          <p:nvPr/>
        </p:nvSpPr>
        <p:spPr bwMode="auto">
          <a:xfrm>
            <a:off x="822325" y="411163"/>
            <a:ext cx="7772400" cy="763587"/>
          </a:xfrm>
          <a:prstGeom prst="rect">
            <a:avLst/>
          </a:prstGeom>
          <a:noFill/>
          <a:ln w="9525">
            <a:noFill/>
            <a:miter lim="800000"/>
            <a:headEnd/>
            <a:tailEnd/>
          </a:ln>
        </p:spPr>
        <p:txBody>
          <a:bodyPr lIns="82295" tIns="41148" rIns="82295" bIns="41148" anchor="ctr"/>
          <a:lstStyle/>
          <a:p>
            <a:pPr>
              <a:defRPr/>
            </a:pPr>
            <a:r>
              <a:rPr lang="en-US" sz="1800" kern="0" dirty="0">
                <a:solidFill>
                  <a:schemeClr val="tx2"/>
                </a:solidFill>
                <a:latin typeface="Arial" pitchFamily="-1" charset="0"/>
                <a:ea typeface="+mn-ea"/>
                <a:cs typeface="Arial"/>
              </a:rPr>
              <a:t>Driven by requirements, negotiated with feasibility</a:t>
            </a:r>
            <a:r>
              <a:rPr lang="en-US" b="1" kern="0" dirty="0">
                <a:solidFill>
                  <a:schemeClr val="tx2"/>
                </a:solidFill>
                <a:latin typeface="Arial" pitchFamily="-1" charset="0"/>
                <a:ea typeface="+mn-ea"/>
                <a:cs typeface="Arial"/>
              </a:rPr>
              <a:t/>
            </a:r>
            <a:br>
              <a:rPr lang="en-US" b="1" kern="0" dirty="0">
                <a:solidFill>
                  <a:schemeClr val="tx2"/>
                </a:solidFill>
                <a:latin typeface="Arial" pitchFamily="-1" charset="0"/>
                <a:ea typeface="+mn-ea"/>
                <a:cs typeface="Arial"/>
              </a:rPr>
            </a:br>
            <a:r>
              <a:rPr lang="en-US" sz="2900" b="1" kern="0" dirty="0">
                <a:solidFill>
                  <a:schemeClr val="tx2"/>
                </a:solidFill>
                <a:latin typeface="Arial" pitchFamily="-1" charset="0"/>
                <a:ea typeface="+mn-ea"/>
                <a:cs typeface="Arial"/>
              </a:rPr>
              <a:t>Essential Ocean Variables</a:t>
            </a:r>
          </a:p>
        </p:txBody>
      </p:sp>
      <p:grpSp>
        <p:nvGrpSpPr>
          <p:cNvPr id="2" name="Group 7"/>
          <p:cNvGrpSpPr>
            <a:grpSpLocks/>
          </p:cNvGrpSpPr>
          <p:nvPr/>
        </p:nvGrpSpPr>
        <p:grpSpPr bwMode="auto">
          <a:xfrm>
            <a:off x="0" y="1508125"/>
            <a:ext cx="5875338" cy="4595813"/>
            <a:chOff x="0" y="1676400"/>
            <a:chExt cx="6527800" cy="5105400"/>
          </a:xfrm>
        </p:grpSpPr>
        <p:sp>
          <p:nvSpPr>
            <p:cNvPr id="7" name="Rectangle 6"/>
            <p:cNvSpPr/>
            <p:nvPr/>
          </p:nvSpPr>
          <p:spPr>
            <a:xfrm>
              <a:off x="0" y="1676400"/>
              <a:ext cx="6527800" cy="5105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4999" name="Picture 4" descr="feasibility-impac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9000" y="2286000"/>
              <a:ext cx="4317648" cy="427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648164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85800" y="304800"/>
            <a:ext cx="5638800" cy="1143000"/>
          </a:xfrm>
        </p:spPr>
        <p:txBody>
          <a:bodyPr/>
          <a:lstStyle/>
          <a:p>
            <a:r>
              <a:rPr lang="en-US" altLang="en-US">
                <a:ea typeface="ＭＳ Ｐゴシック" charset="-128"/>
              </a:rPr>
              <a:t>EOVs and readiness level</a:t>
            </a:r>
            <a:br>
              <a:rPr lang="en-US" altLang="en-US">
                <a:ea typeface="ＭＳ Ｐゴシック" charset="-128"/>
              </a:rPr>
            </a:br>
            <a:r>
              <a:rPr lang="en-US" altLang="en-US" sz="1800" b="1">
                <a:solidFill>
                  <a:srgbClr val="FFC000"/>
                </a:solidFill>
                <a:ea typeface="ＭＳ Ｐゴシック" charset="-128"/>
              </a:rPr>
              <a:t>CONCEPT</a:t>
            </a:r>
            <a:r>
              <a:rPr lang="en-US" altLang="en-US" sz="1800" b="1">
                <a:ea typeface="ＭＳ Ｐゴシック" charset="-128"/>
              </a:rPr>
              <a:t>   </a:t>
            </a:r>
            <a:r>
              <a:rPr lang="en-US" altLang="en-US" sz="1800" b="1">
                <a:solidFill>
                  <a:srgbClr val="00B0F0"/>
                </a:solidFill>
                <a:ea typeface="ＭＳ Ｐゴシック" charset="-128"/>
              </a:rPr>
              <a:t>PILOT</a:t>
            </a:r>
            <a:r>
              <a:rPr lang="en-US" altLang="en-US" sz="1800" b="1">
                <a:ea typeface="ＭＳ Ｐゴシック" charset="-128"/>
              </a:rPr>
              <a:t>   </a:t>
            </a:r>
            <a:r>
              <a:rPr lang="en-US" altLang="en-US" sz="1800" b="1">
                <a:solidFill>
                  <a:srgbClr val="00B050"/>
                </a:solidFill>
                <a:ea typeface="ＭＳ Ｐゴシック" charset="-128"/>
              </a:rPr>
              <a:t>MATURE   </a:t>
            </a:r>
            <a:r>
              <a:rPr lang="en-US" altLang="en-US" sz="1800" b="1">
                <a:solidFill>
                  <a:schemeClr val="tx1"/>
                </a:solidFill>
                <a:ea typeface="ＭＳ Ｐゴシック" charset="-128"/>
              </a:rPr>
              <a:t>*also ECV</a:t>
            </a:r>
            <a:endParaRPr lang="en-US" altLang="en-US" b="1">
              <a:solidFill>
                <a:schemeClr val="tx1"/>
              </a:solidFill>
              <a:ea typeface="ＭＳ Ｐゴシック" charset="-128"/>
            </a:endParaRPr>
          </a:p>
        </p:txBody>
      </p:sp>
      <p:sp>
        <p:nvSpPr>
          <p:cNvPr id="3" name="Content Placeholder 2"/>
          <p:cNvSpPr>
            <a:spLocks noGrp="1"/>
          </p:cNvSpPr>
          <p:nvPr>
            <p:ph idx="1"/>
          </p:nvPr>
        </p:nvSpPr>
        <p:spPr>
          <a:xfrm>
            <a:off x="685800" y="1676400"/>
            <a:ext cx="2330450" cy="4495800"/>
          </a:xfrm>
        </p:spPr>
        <p:txBody>
          <a:bodyPr/>
          <a:lstStyle/>
          <a:p>
            <a:pPr marL="0" indent="0">
              <a:buFontTx/>
              <a:buNone/>
              <a:defRPr/>
            </a:pPr>
            <a:r>
              <a:rPr lang="en-US" sz="1600" dirty="0" smtClean="0"/>
              <a:t>Physics</a:t>
            </a:r>
          </a:p>
          <a:p>
            <a:pPr>
              <a:defRPr/>
            </a:pPr>
            <a:r>
              <a:rPr lang="en-US" sz="1600" dirty="0" smtClean="0">
                <a:solidFill>
                  <a:srgbClr val="00B050"/>
                </a:solidFill>
              </a:rPr>
              <a:t>Sea State*</a:t>
            </a:r>
          </a:p>
          <a:p>
            <a:pPr>
              <a:defRPr/>
            </a:pPr>
            <a:r>
              <a:rPr lang="en-US" sz="1600" dirty="0" smtClean="0">
                <a:solidFill>
                  <a:srgbClr val="00B050"/>
                </a:solidFill>
              </a:rPr>
              <a:t>Ocean surface vector stress*</a:t>
            </a:r>
          </a:p>
          <a:p>
            <a:pPr>
              <a:defRPr/>
            </a:pPr>
            <a:r>
              <a:rPr lang="en-US" sz="1600" dirty="0" smtClean="0">
                <a:solidFill>
                  <a:srgbClr val="00B050"/>
                </a:solidFill>
              </a:rPr>
              <a:t>Sea Ice*</a:t>
            </a:r>
          </a:p>
          <a:p>
            <a:pPr>
              <a:defRPr/>
            </a:pPr>
            <a:r>
              <a:rPr lang="en-US" sz="1600" dirty="0" smtClean="0">
                <a:solidFill>
                  <a:srgbClr val="00B050"/>
                </a:solidFill>
              </a:rPr>
              <a:t>Sea level*</a:t>
            </a:r>
          </a:p>
          <a:p>
            <a:pPr>
              <a:defRPr/>
            </a:pPr>
            <a:r>
              <a:rPr lang="en-US" sz="1600" dirty="0" smtClean="0">
                <a:solidFill>
                  <a:srgbClr val="00B050"/>
                </a:solidFill>
              </a:rPr>
              <a:t>SST*</a:t>
            </a:r>
          </a:p>
          <a:p>
            <a:pPr>
              <a:defRPr/>
            </a:pPr>
            <a:r>
              <a:rPr lang="en-US" sz="1600" dirty="0" smtClean="0">
                <a:solidFill>
                  <a:srgbClr val="00B050"/>
                </a:solidFill>
              </a:rPr>
              <a:t>Subsurface temperature*</a:t>
            </a:r>
          </a:p>
          <a:p>
            <a:pPr>
              <a:defRPr/>
            </a:pPr>
            <a:r>
              <a:rPr lang="en-US" sz="1600" dirty="0" smtClean="0">
                <a:solidFill>
                  <a:srgbClr val="00B050"/>
                </a:solidFill>
              </a:rPr>
              <a:t>Surface currents*</a:t>
            </a:r>
          </a:p>
          <a:p>
            <a:pPr>
              <a:defRPr/>
            </a:pPr>
            <a:r>
              <a:rPr lang="en-US" sz="1600" dirty="0" smtClean="0">
                <a:solidFill>
                  <a:srgbClr val="00B050"/>
                </a:solidFill>
              </a:rPr>
              <a:t>Subsurface currents*</a:t>
            </a:r>
          </a:p>
          <a:p>
            <a:pPr>
              <a:defRPr/>
            </a:pPr>
            <a:r>
              <a:rPr lang="en-US" sz="1600" dirty="0" smtClean="0">
                <a:solidFill>
                  <a:srgbClr val="00B050"/>
                </a:solidFill>
              </a:rPr>
              <a:t>SSS*</a:t>
            </a:r>
          </a:p>
          <a:p>
            <a:pPr>
              <a:defRPr/>
            </a:pPr>
            <a:r>
              <a:rPr lang="en-US" sz="1600" dirty="0" smtClean="0">
                <a:solidFill>
                  <a:srgbClr val="00B050"/>
                </a:solidFill>
              </a:rPr>
              <a:t>Subsurface salinity*</a:t>
            </a:r>
          </a:p>
          <a:p>
            <a:pPr>
              <a:defRPr/>
            </a:pPr>
            <a:r>
              <a:rPr lang="en-US" sz="1600" dirty="0" smtClean="0">
                <a:solidFill>
                  <a:srgbClr val="00B0F0"/>
                </a:solidFill>
              </a:rPr>
              <a:t>[Heat flux/ radiation*]</a:t>
            </a:r>
            <a:endParaRPr lang="en-US" sz="1600" dirty="0"/>
          </a:p>
        </p:txBody>
      </p:sp>
      <p:sp>
        <p:nvSpPr>
          <p:cNvPr id="4" name="Content Placeholder 2"/>
          <p:cNvSpPr txBox="1">
            <a:spLocks/>
          </p:cNvSpPr>
          <p:nvPr/>
        </p:nvSpPr>
        <p:spPr bwMode="auto">
          <a:xfrm>
            <a:off x="3059113" y="1670050"/>
            <a:ext cx="2819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9" tIns="45719" rIns="91439" bIns="45719"/>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1600" kern="0" dirty="0" smtClean="0"/>
              <a:t>Biogeochemistry</a:t>
            </a:r>
          </a:p>
          <a:p>
            <a:pPr>
              <a:defRPr/>
            </a:pPr>
            <a:r>
              <a:rPr lang="en-US" sz="1600" kern="0" dirty="0" smtClean="0">
                <a:solidFill>
                  <a:srgbClr val="00B050"/>
                </a:solidFill>
              </a:rPr>
              <a:t>Oxygen*</a:t>
            </a:r>
          </a:p>
          <a:p>
            <a:pPr>
              <a:defRPr/>
            </a:pPr>
            <a:r>
              <a:rPr lang="en-US" sz="1600" kern="0" dirty="0" smtClean="0">
                <a:solidFill>
                  <a:srgbClr val="00B050"/>
                </a:solidFill>
              </a:rPr>
              <a:t>Inorganic macro nutrients*</a:t>
            </a:r>
          </a:p>
          <a:p>
            <a:pPr>
              <a:defRPr/>
            </a:pPr>
            <a:r>
              <a:rPr lang="en-US" sz="1600" kern="0" dirty="0" smtClean="0">
                <a:solidFill>
                  <a:srgbClr val="00B050"/>
                </a:solidFill>
              </a:rPr>
              <a:t>Carbonate system*</a:t>
            </a:r>
          </a:p>
          <a:p>
            <a:pPr>
              <a:defRPr/>
            </a:pPr>
            <a:r>
              <a:rPr lang="en-US" sz="1600" kern="0" dirty="0" smtClean="0">
                <a:solidFill>
                  <a:srgbClr val="00B050"/>
                </a:solidFill>
              </a:rPr>
              <a:t>Transient tracers*</a:t>
            </a:r>
          </a:p>
          <a:p>
            <a:pPr>
              <a:defRPr/>
            </a:pPr>
            <a:r>
              <a:rPr lang="en-US" sz="1600" kern="0" dirty="0" smtClean="0">
                <a:solidFill>
                  <a:srgbClr val="00B0F0"/>
                </a:solidFill>
              </a:rPr>
              <a:t>Suspended</a:t>
            </a:r>
            <a:r>
              <a:rPr lang="en-US" sz="1600" kern="0" dirty="0" smtClean="0">
                <a:solidFill>
                  <a:srgbClr val="00B050"/>
                </a:solidFill>
              </a:rPr>
              <a:t> particulates</a:t>
            </a:r>
          </a:p>
          <a:p>
            <a:pPr>
              <a:defRPr/>
            </a:pPr>
            <a:r>
              <a:rPr lang="en-US" sz="1600" kern="0" dirty="0" smtClean="0">
                <a:solidFill>
                  <a:srgbClr val="00B050"/>
                </a:solidFill>
              </a:rPr>
              <a:t>Nitrous oxide*</a:t>
            </a:r>
          </a:p>
          <a:p>
            <a:pPr>
              <a:defRPr/>
            </a:pPr>
            <a:r>
              <a:rPr lang="en-US" sz="1600" kern="0" dirty="0" smtClean="0">
                <a:solidFill>
                  <a:srgbClr val="00B050"/>
                </a:solidFill>
              </a:rPr>
              <a:t>Carbon isotope (</a:t>
            </a:r>
            <a:r>
              <a:rPr lang="en-US" sz="1600" kern="0" baseline="30000" dirty="0" smtClean="0">
                <a:solidFill>
                  <a:srgbClr val="00B050"/>
                </a:solidFill>
              </a:rPr>
              <a:t>13</a:t>
            </a:r>
            <a:r>
              <a:rPr lang="en-US" sz="1600" kern="0" dirty="0" smtClean="0">
                <a:solidFill>
                  <a:srgbClr val="00B050"/>
                </a:solidFill>
              </a:rPr>
              <a:t>C)</a:t>
            </a:r>
          </a:p>
          <a:p>
            <a:pPr>
              <a:defRPr/>
            </a:pPr>
            <a:r>
              <a:rPr lang="en-US" sz="1600" kern="0" dirty="0" smtClean="0">
                <a:solidFill>
                  <a:srgbClr val="00B050"/>
                </a:solidFill>
              </a:rPr>
              <a:t>Dissolved organic carbon</a:t>
            </a:r>
          </a:p>
          <a:p>
            <a:pPr>
              <a:defRPr/>
            </a:pPr>
            <a:r>
              <a:rPr lang="en-US" sz="1600" kern="0" dirty="0" smtClean="0">
                <a:solidFill>
                  <a:srgbClr val="00B050"/>
                </a:solidFill>
              </a:rPr>
              <a:t>Ocean </a:t>
            </a:r>
            <a:r>
              <a:rPr lang="en-US" sz="1600" kern="0" dirty="0" err="1" smtClean="0">
                <a:solidFill>
                  <a:srgbClr val="00B050"/>
                </a:solidFill>
              </a:rPr>
              <a:t>colour</a:t>
            </a:r>
            <a:r>
              <a:rPr lang="en-US" sz="1600" kern="0" dirty="0" smtClean="0">
                <a:solidFill>
                  <a:srgbClr val="00B050"/>
                </a:solidFill>
              </a:rPr>
              <a:t>*</a:t>
            </a:r>
            <a:endParaRPr lang="en-US" sz="1600" kern="0" dirty="0" smtClean="0">
              <a:solidFill>
                <a:srgbClr val="00B050"/>
              </a:solidFill>
            </a:endParaRPr>
          </a:p>
          <a:p>
            <a:pPr>
              <a:defRPr/>
            </a:pPr>
            <a:endParaRPr lang="en-US" sz="1600" kern="0" dirty="0" smtClean="0"/>
          </a:p>
          <a:p>
            <a:pPr>
              <a:defRPr/>
            </a:pPr>
            <a:endParaRPr lang="en-US" sz="1600" kern="0" dirty="0"/>
          </a:p>
        </p:txBody>
      </p:sp>
      <p:sp>
        <p:nvSpPr>
          <p:cNvPr id="5" name="Content Placeholder 2"/>
          <p:cNvSpPr txBox="1">
            <a:spLocks/>
          </p:cNvSpPr>
          <p:nvPr/>
        </p:nvSpPr>
        <p:spPr bwMode="auto">
          <a:xfrm>
            <a:off x="5734050" y="1652588"/>
            <a:ext cx="3230563"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9" tIns="45719" rIns="91439" bIns="45719"/>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1600" kern="0" dirty="0" smtClean="0"/>
              <a:t>Biology and Ecosystems</a:t>
            </a:r>
          </a:p>
          <a:p>
            <a:pPr>
              <a:defRPr/>
            </a:pPr>
            <a:r>
              <a:rPr lang="en-US" sz="1600" kern="0" dirty="0" smtClean="0">
                <a:solidFill>
                  <a:srgbClr val="FFC000"/>
                </a:solidFill>
              </a:rPr>
              <a:t>Phytoplankton* </a:t>
            </a:r>
            <a:r>
              <a:rPr lang="en-US" sz="1600" kern="0" dirty="0">
                <a:solidFill>
                  <a:srgbClr val="FFC000"/>
                </a:solidFill>
              </a:rPr>
              <a:t>biomass and productivity</a:t>
            </a:r>
          </a:p>
          <a:p>
            <a:pPr>
              <a:defRPr/>
            </a:pPr>
            <a:r>
              <a:rPr lang="en-US" sz="1600" kern="0" dirty="0">
                <a:solidFill>
                  <a:srgbClr val="FFC000"/>
                </a:solidFill>
              </a:rPr>
              <a:t>HAB incidence</a:t>
            </a:r>
          </a:p>
          <a:p>
            <a:pPr>
              <a:defRPr/>
            </a:pPr>
            <a:r>
              <a:rPr lang="en-US" sz="1600" kern="0" dirty="0" smtClean="0">
                <a:solidFill>
                  <a:srgbClr val="00B0F0"/>
                </a:solidFill>
              </a:rPr>
              <a:t>Zooplankton </a:t>
            </a:r>
            <a:r>
              <a:rPr lang="en-US" sz="1600" kern="0" dirty="0">
                <a:solidFill>
                  <a:srgbClr val="00B0F0"/>
                </a:solidFill>
              </a:rPr>
              <a:t>diversity</a:t>
            </a:r>
          </a:p>
          <a:p>
            <a:pPr>
              <a:defRPr/>
            </a:pPr>
            <a:r>
              <a:rPr lang="en-US" sz="1600" kern="0" dirty="0">
                <a:solidFill>
                  <a:srgbClr val="FFC000"/>
                </a:solidFill>
              </a:rPr>
              <a:t>Fish abundance and distribution</a:t>
            </a:r>
          </a:p>
          <a:p>
            <a:pPr>
              <a:defRPr/>
            </a:pPr>
            <a:r>
              <a:rPr lang="en-US" sz="1600" kern="0" dirty="0">
                <a:solidFill>
                  <a:srgbClr val="FFC000"/>
                </a:solidFill>
              </a:rPr>
              <a:t>Apex predator abundance and distribution</a:t>
            </a:r>
          </a:p>
          <a:p>
            <a:pPr>
              <a:defRPr/>
            </a:pPr>
            <a:r>
              <a:rPr lang="en-US" sz="1600" kern="0" dirty="0">
                <a:solidFill>
                  <a:srgbClr val="00B0F0"/>
                </a:solidFill>
              </a:rPr>
              <a:t>Live coral cover</a:t>
            </a:r>
          </a:p>
          <a:p>
            <a:pPr>
              <a:defRPr/>
            </a:pPr>
            <a:r>
              <a:rPr lang="en-US" sz="1600" kern="0" dirty="0" smtClean="0">
                <a:solidFill>
                  <a:srgbClr val="FFC000"/>
                </a:solidFill>
              </a:rPr>
              <a:t>Seagrass cover</a:t>
            </a:r>
          </a:p>
          <a:p>
            <a:pPr>
              <a:defRPr/>
            </a:pPr>
            <a:r>
              <a:rPr lang="en-US" sz="1600" kern="0" dirty="0" smtClean="0">
                <a:solidFill>
                  <a:srgbClr val="FFC000"/>
                </a:solidFill>
              </a:rPr>
              <a:t>Mangrove cover</a:t>
            </a:r>
          </a:p>
          <a:p>
            <a:pPr>
              <a:defRPr/>
            </a:pPr>
            <a:r>
              <a:rPr lang="en-US" sz="1600" kern="0" dirty="0" err="1" smtClean="0">
                <a:solidFill>
                  <a:srgbClr val="FFC000"/>
                </a:solidFill>
              </a:rPr>
              <a:t>Macroalgal</a:t>
            </a:r>
            <a:r>
              <a:rPr lang="en-US" sz="1600" kern="0" dirty="0" smtClean="0">
                <a:solidFill>
                  <a:srgbClr val="FFC000"/>
                </a:solidFill>
              </a:rPr>
              <a:t> canopy cover</a:t>
            </a:r>
          </a:p>
        </p:txBody>
      </p:sp>
      <p:sp>
        <p:nvSpPr>
          <p:cNvPr id="14341" name="TextBox 1"/>
          <p:cNvSpPr txBox="1">
            <a:spLocks noChangeArrowheads="1"/>
          </p:cNvSpPr>
          <p:nvPr/>
        </p:nvSpPr>
        <p:spPr bwMode="auto">
          <a:xfrm>
            <a:off x="8015288" y="6443663"/>
            <a:ext cx="1128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400" i="1"/>
              <a:t>March 2016</a:t>
            </a:r>
          </a:p>
        </p:txBody>
      </p:sp>
      <p:sp>
        <p:nvSpPr>
          <p:cNvPr id="2" name="Rounded Rectangle 1"/>
          <p:cNvSpPr/>
          <p:nvPr/>
        </p:nvSpPr>
        <p:spPr bwMode="auto">
          <a:xfrm>
            <a:off x="1066800" y="3429000"/>
            <a:ext cx="609600" cy="2286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8" name="Rounded Rectangle 7"/>
          <p:cNvSpPr/>
          <p:nvPr/>
        </p:nvSpPr>
        <p:spPr bwMode="auto">
          <a:xfrm>
            <a:off x="1066800" y="5105400"/>
            <a:ext cx="609600" cy="2286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9" name="Rounded Rectangle 8"/>
          <p:cNvSpPr/>
          <p:nvPr/>
        </p:nvSpPr>
        <p:spPr bwMode="auto">
          <a:xfrm>
            <a:off x="1066800" y="3144078"/>
            <a:ext cx="970722" cy="20872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0" name="Rounded Rectangle 9"/>
          <p:cNvSpPr/>
          <p:nvPr/>
        </p:nvSpPr>
        <p:spPr bwMode="auto">
          <a:xfrm>
            <a:off x="1066800" y="2024269"/>
            <a:ext cx="1066800" cy="185531"/>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Rounded Rectangle 10"/>
          <p:cNvSpPr/>
          <p:nvPr/>
        </p:nvSpPr>
        <p:spPr bwMode="auto">
          <a:xfrm>
            <a:off x="1066800" y="2895600"/>
            <a:ext cx="970722" cy="172278"/>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2" name="Rounded Rectangle 11"/>
          <p:cNvSpPr/>
          <p:nvPr/>
        </p:nvSpPr>
        <p:spPr bwMode="auto">
          <a:xfrm>
            <a:off x="1066800" y="2312504"/>
            <a:ext cx="1447800" cy="506896"/>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3" name="Rounded Rectangle 12"/>
          <p:cNvSpPr/>
          <p:nvPr/>
        </p:nvSpPr>
        <p:spPr bwMode="auto">
          <a:xfrm>
            <a:off x="3429000" y="4572000"/>
            <a:ext cx="1419570" cy="3048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9854316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5029200" y="4648200"/>
            <a:ext cx="304799" cy="228600"/>
          </a:xfrm>
          <a:prstGeom prst="rect">
            <a:avLst/>
          </a:prstGeom>
          <a:solidFill>
            <a:srgbClr val="BFBFBF"/>
          </a:solidFill>
          <a:ln w="9525"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p:nvPr/>
        </p:nvSpPr>
        <p:spPr>
          <a:xfrm>
            <a:off x="7496170" y="1223962"/>
            <a:ext cx="304799" cy="228600"/>
          </a:xfrm>
          <a:prstGeom prst="rect">
            <a:avLst/>
          </a:prstGeom>
          <a:solidFill>
            <a:srgbClr val="BFBFBF"/>
          </a:solidFill>
          <a:ln w="9525"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0" name="Shape 90"/>
          <p:cNvPicPr preferRelativeResize="0"/>
          <p:nvPr/>
        </p:nvPicPr>
        <p:blipFill>
          <a:blip r:embed="rId3">
            <a:alphaModFix/>
          </a:blip>
          <a:stretch>
            <a:fillRect/>
          </a:stretch>
        </p:blipFill>
        <p:spPr>
          <a:xfrm>
            <a:off x="152400" y="1143000"/>
            <a:ext cx="6772275" cy="3438525"/>
          </a:xfrm>
          <a:prstGeom prst="rect">
            <a:avLst/>
          </a:prstGeom>
          <a:noFill/>
          <a:ln>
            <a:noFill/>
          </a:ln>
        </p:spPr>
      </p:pic>
      <p:pic>
        <p:nvPicPr>
          <p:cNvPr id="91" name="Shape 91"/>
          <p:cNvPicPr preferRelativeResize="0"/>
          <p:nvPr/>
        </p:nvPicPr>
        <p:blipFill>
          <a:blip r:embed="rId4">
            <a:alphaModFix/>
          </a:blip>
          <a:stretch>
            <a:fillRect/>
          </a:stretch>
        </p:blipFill>
        <p:spPr>
          <a:xfrm>
            <a:off x="4343400" y="4648200"/>
            <a:ext cx="630936" cy="630936"/>
          </a:xfrm>
          <a:prstGeom prst="rect">
            <a:avLst/>
          </a:prstGeom>
          <a:noFill/>
          <a:ln>
            <a:noFill/>
          </a:ln>
        </p:spPr>
      </p:pic>
      <p:pic>
        <p:nvPicPr>
          <p:cNvPr id="92" name="Shape 92"/>
          <p:cNvPicPr preferRelativeResize="0"/>
          <p:nvPr/>
        </p:nvPicPr>
        <p:blipFill>
          <a:blip r:embed="rId5">
            <a:alphaModFix/>
          </a:blip>
          <a:stretch>
            <a:fillRect/>
          </a:stretch>
        </p:blipFill>
        <p:spPr>
          <a:xfrm>
            <a:off x="6905621" y="4600585"/>
            <a:ext cx="533400" cy="533400"/>
          </a:xfrm>
          <a:prstGeom prst="rect">
            <a:avLst/>
          </a:prstGeom>
          <a:noFill/>
          <a:ln>
            <a:noFill/>
          </a:ln>
        </p:spPr>
      </p:pic>
      <p:pic>
        <p:nvPicPr>
          <p:cNvPr id="93" name="Shape 93"/>
          <p:cNvPicPr preferRelativeResize="0"/>
          <p:nvPr/>
        </p:nvPicPr>
        <p:blipFill>
          <a:blip r:embed="rId6">
            <a:alphaModFix/>
          </a:blip>
          <a:stretch>
            <a:fillRect/>
          </a:stretch>
        </p:blipFill>
        <p:spPr>
          <a:xfrm>
            <a:off x="6900859" y="4000500"/>
            <a:ext cx="533400" cy="495300"/>
          </a:xfrm>
          <a:prstGeom prst="rect">
            <a:avLst/>
          </a:prstGeom>
          <a:noFill/>
          <a:ln>
            <a:noFill/>
          </a:ln>
        </p:spPr>
      </p:pic>
      <p:pic>
        <p:nvPicPr>
          <p:cNvPr id="94" name="Shape 94"/>
          <p:cNvPicPr preferRelativeResize="0"/>
          <p:nvPr/>
        </p:nvPicPr>
        <p:blipFill>
          <a:blip r:embed="rId7">
            <a:alphaModFix/>
          </a:blip>
          <a:stretch>
            <a:fillRect/>
          </a:stretch>
        </p:blipFill>
        <p:spPr>
          <a:xfrm>
            <a:off x="6910385" y="3276600"/>
            <a:ext cx="533400" cy="533400"/>
          </a:xfrm>
          <a:prstGeom prst="rect">
            <a:avLst/>
          </a:prstGeom>
          <a:noFill/>
          <a:ln>
            <a:noFill/>
          </a:ln>
        </p:spPr>
      </p:pic>
      <p:pic>
        <p:nvPicPr>
          <p:cNvPr id="95" name="Shape 95"/>
          <p:cNvPicPr preferRelativeResize="0"/>
          <p:nvPr/>
        </p:nvPicPr>
        <p:blipFill>
          <a:blip r:embed="rId8">
            <a:alphaModFix/>
          </a:blip>
          <a:stretch>
            <a:fillRect/>
          </a:stretch>
        </p:blipFill>
        <p:spPr>
          <a:xfrm>
            <a:off x="6900859" y="2590800"/>
            <a:ext cx="533400" cy="533400"/>
          </a:xfrm>
          <a:prstGeom prst="rect">
            <a:avLst/>
          </a:prstGeom>
          <a:noFill/>
          <a:ln>
            <a:noFill/>
          </a:ln>
        </p:spPr>
      </p:pic>
      <p:pic>
        <p:nvPicPr>
          <p:cNvPr id="96" name="Shape 96"/>
          <p:cNvPicPr preferRelativeResize="0"/>
          <p:nvPr/>
        </p:nvPicPr>
        <p:blipFill>
          <a:blip r:embed="rId9">
            <a:alphaModFix/>
          </a:blip>
          <a:stretch>
            <a:fillRect/>
          </a:stretch>
        </p:blipFill>
        <p:spPr>
          <a:xfrm>
            <a:off x="6886578" y="1905000"/>
            <a:ext cx="542925" cy="542925"/>
          </a:xfrm>
          <a:prstGeom prst="rect">
            <a:avLst/>
          </a:prstGeom>
          <a:noFill/>
          <a:ln>
            <a:noFill/>
          </a:ln>
        </p:spPr>
      </p:pic>
      <p:pic>
        <p:nvPicPr>
          <p:cNvPr id="97" name="Shape 97"/>
          <p:cNvPicPr preferRelativeResize="0"/>
          <p:nvPr/>
        </p:nvPicPr>
        <p:blipFill>
          <a:blip r:embed="rId10">
            <a:alphaModFix/>
          </a:blip>
          <a:stretch>
            <a:fillRect/>
          </a:stretch>
        </p:blipFill>
        <p:spPr>
          <a:xfrm>
            <a:off x="74647" y="914400"/>
            <a:ext cx="630264" cy="609600"/>
          </a:xfrm>
          <a:prstGeom prst="rect">
            <a:avLst/>
          </a:prstGeom>
          <a:noFill/>
          <a:ln>
            <a:noFill/>
          </a:ln>
        </p:spPr>
      </p:pic>
      <p:sp>
        <p:nvSpPr>
          <p:cNvPr id="98" name="Shape 98"/>
          <p:cNvSpPr txBox="1"/>
          <p:nvPr/>
        </p:nvSpPr>
        <p:spPr>
          <a:xfrm>
            <a:off x="692366" y="914504"/>
            <a:ext cx="2431833" cy="600163"/>
          </a:xfrm>
          <a:prstGeom prst="rect">
            <a:avLst/>
          </a:prstGeom>
          <a:solidFill>
            <a:srgbClr val="7F7F7F"/>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lt1"/>
                </a:solidFill>
                <a:latin typeface="Arial"/>
                <a:ea typeface="Arial"/>
                <a:cs typeface="Arial"/>
                <a:sym typeface="Arial"/>
              </a:rPr>
              <a:t>continuous satellite measurements of sea surface temperature, height, winds, ocean color, and sea ice</a:t>
            </a:r>
          </a:p>
        </p:txBody>
      </p:sp>
      <p:pic>
        <p:nvPicPr>
          <p:cNvPr id="99" name="Shape 99"/>
          <p:cNvPicPr preferRelativeResize="0"/>
          <p:nvPr/>
        </p:nvPicPr>
        <p:blipFill>
          <a:blip r:embed="rId11">
            <a:alphaModFix/>
          </a:blip>
          <a:stretch>
            <a:fillRect/>
          </a:stretch>
        </p:blipFill>
        <p:spPr>
          <a:xfrm>
            <a:off x="6896500" y="1219200"/>
            <a:ext cx="539495" cy="539495"/>
          </a:xfrm>
          <a:prstGeom prst="rect">
            <a:avLst/>
          </a:prstGeom>
          <a:noFill/>
          <a:ln>
            <a:noFill/>
          </a:ln>
        </p:spPr>
      </p:pic>
      <p:sp>
        <p:nvSpPr>
          <p:cNvPr id="100" name="Shape 100"/>
          <p:cNvSpPr txBox="1"/>
          <p:nvPr/>
        </p:nvSpPr>
        <p:spPr>
          <a:xfrm>
            <a:off x="3733800" y="685800"/>
            <a:ext cx="23622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Arial"/>
                <a:ea typeface="Arial"/>
                <a:cs typeface="Arial"/>
                <a:sym typeface="Arial"/>
              </a:rPr>
              <a:t>Total in situ networks</a:t>
            </a:r>
          </a:p>
        </p:txBody>
      </p:sp>
      <p:sp>
        <p:nvSpPr>
          <p:cNvPr id="101" name="Shape 101"/>
          <p:cNvSpPr txBox="1"/>
          <p:nvPr/>
        </p:nvSpPr>
        <p:spPr>
          <a:xfrm>
            <a:off x="6096000" y="697468"/>
            <a:ext cx="609599" cy="369332"/>
          </a:xfrm>
          <a:prstGeom prst="rect">
            <a:avLst/>
          </a:prstGeom>
          <a:solidFill>
            <a:srgbClr val="D8D8D8"/>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rgbClr val="953734"/>
                </a:solidFill>
                <a:latin typeface="Calibri"/>
                <a:ea typeface="Calibri"/>
                <a:cs typeface="Calibri"/>
                <a:sym typeface="Calibri"/>
              </a:rPr>
              <a:t>6</a:t>
            </a:r>
            <a:r>
              <a:rPr lang="en-US" sz="1800">
                <a:solidFill>
                  <a:srgbClr val="953734"/>
                </a:solidFill>
                <a:latin typeface="Calibri"/>
                <a:ea typeface="Calibri"/>
                <a:cs typeface="Calibri"/>
                <a:sym typeface="Calibri"/>
              </a:rPr>
              <a:t>6</a:t>
            </a:r>
            <a:r>
              <a:rPr lang="en-US" sz="1800" b="0" i="0" u="none" strike="noStrike" cap="none">
                <a:solidFill>
                  <a:srgbClr val="953734"/>
                </a:solidFill>
                <a:latin typeface="Calibri"/>
                <a:ea typeface="Calibri"/>
                <a:cs typeface="Calibri"/>
                <a:sym typeface="Calibri"/>
              </a:rPr>
              <a:t>%</a:t>
            </a:r>
          </a:p>
        </p:txBody>
      </p:sp>
      <p:sp>
        <p:nvSpPr>
          <p:cNvPr id="102" name="Shape 102"/>
          <p:cNvSpPr txBox="1"/>
          <p:nvPr/>
        </p:nvSpPr>
        <p:spPr>
          <a:xfrm>
            <a:off x="6858000" y="685800"/>
            <a:ext cx="1447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rPr>
              <a:t>Dec</a:t>
            </a:r>
            <a:r>
              <a:rPr lang="en-US" sz="1800" b="0" i="0" u="none" strike="noStrike" cap="none">
                <a:solidFill>
                  <a:schemeClr val="dk1"/>
                </a:solidFill>
                <a:latin typeface="Arial"/>
                <a:ea typeface="Arial"/>
                <a:cs typeface="Arial"/>
                <a:sym typeface="Arial"/>
              </a:rPr>
              <a:t> 201</a:t>
            </a:r>
            <a:r>
              <a:rPr lang="en-US" sz="1800">
                <a:solidFill>
                  <a:schemeClr val="dk1"/>
                </a:solidFill>
              </a:rPr>
              <a:t>5</a:t>
            </a:r>
          </a:p>
        </p:txBody>
      </p:sp>
      <p:sp>
        <p:nvSpPr>
          <p:cNvPr id="103" name="Shape 103"/>
          <p:cNvSpPr txBox="1"/>
          <p:nvPr/>
        </p:nvSpPr>
        <p:spPr>
          <a:xfrm>
            <a:off x="7753150" y="1185445"/>
            <a:ext cx="15240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a:solidFill>
                  <a:schemeClr val="dk1"/>
                </a:solidFill>
                <a:latin typeface="Arial"/>
                <a:ea typeface="Arial"/>
                <a:cs typeface="Arial"/>
                <a:sym typeface="Arial"/>
              </a:rPr>
              <a:t>Surface measurements </a:t>
            </a:r>
            <a:r>
              <a:rPr lang="en-US" sz="800" b="0" i="0" u="none" strike="noStrike" cap="none">
                <a:solidFill>
                  <a:schemeClr val="dk1"/>
                </a:solidFill>
                <a:latin typeface="Arial"/>
                <a:ea typeface="Arial"/>
                <a:cs typeface="Arial"/>
                <a:sym typeface="Arial"/>
              </a:rPr>
              <a:t>from  volunteer ships (VOS)</a:t>
            </a:r>
          </a:p>
        </p:txBody>
      </p:sp>
      <p:sp>
        <p:nvSpPr>
          <p:cNvPr id="104" name="Shape 104"/>
          <p:cNvSpPr txBox="1"/>
          <p:nvPr/>
        </p:nvSpPr>
        <p:spPr>
          <a:xfrm>
            <a:off x="7848600" y="1871246"/>
            <a:ext cx="12954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none" strike="noStrike" cap="none">
                <a:solidFill>
                  <a:schemeClr val="dk1"/>
                </a:solidFill>
                <a:latin typeface="Arial"/>
                <a:ea typeface="Arial"/>
                <a:cs typeface="Arial"/>
                <a:sym typeface="Arial"/>
              </a:rPr>
              <a:t>Global</a:t>
            </a:r>
            <a:r>
              <a:rPr lang="en-US" sz="800" b="1" i="0" u="none" strike="noStrike" cap="none">
                <a:solidFill>
                  <a:schemeClr val="dk1"/>
                </a:solidFill>
                <a:latin typeface="Arial"/>
                <a:ea typeface="Arial"/>
                <a:cs typeface="Arial"/>
                <a:sym typeface="Arial"/>
              </a:rPr>
              <a:t> drifting surface buoy </a:t>
            </a:r>
            <a:r>
              <a:rPr lang="en-US" sz="800" b="0" i="0" u="none" strike="noStrike" cap="none">
                <a:solidFill>
                  <a:schemeClr val="dk1"/>
                </a:solidFill>
                <a:latin typeface="Arial"/>
                <a:ea typeface="Arial"/>
                <a:cs typeface="Arial"/>
                <a:sym typeface="Arial"/>
              </a:rPr>
              <a:t>array</a:t>
            </a:r>
          </a:p>
        </p:txBody>
      </p:sp>
      <p:sp>
        <p:nvSpPr>
          <p:cNvPr id="105" name="Shape 105"/>
          <p:cNvSpPr txBox="1"/>
          <p:nvPr/>
        </p:nvSpPr>
        <p:spPr>
          <a:xfrm>
            <a:off x="7848600" y="2514600"/>
            <a:ext cx="1371599"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a:solidFill>
                  <a:schemeClr val="dk1"/>
                </a:solidFill>
                <a:latin typeface="Arial"/>
                <a:ea typeface="Arial"/>
                <a:cs typeface="Arial"/>
                <a:sym typeface="Arial"/>
              </a:rPr>
              <a:t>Tide gauge </a:t>
            </a:r>
            <a:r>
              <a:rPr lang="en-US" sz="800" b="0" i="0" u="none" strike="noStrike" cap="none">
                <a:solidFill>
                  <a:schemeClr val="dk1"/>
                </a:solidFill>
                <a:latin typeface="Arial"/>
                <a:ea typeface="Arial"/>
                <a:cs typeface="Arial"/>
                <a:sym typeface="Arial"/>
              </a:rPr>
              <a:t>network (GLOSS committed)</a:t>
            </a:r>
          </a:p>
        </p:txBody>
      </p:sp>
      <p:sp>
        <p:nvSpPr>
          <p:cNvPr id="106" name="Shape 106"/>
          <p:cNvSpPr txBox="1"/>
          <p:nvPr/>
        </p:nvSpPr>
        <p:spPr>
          <a:xfrm>
            <a:off x="7848600" y="3200400"/>
            <a:ext cx="13715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a:solidFill>
                  <a:schemeClr val="dk1"/>
                </a:solidFill>
                <a:latin typeface="Arial"/>
                <a:ea typeface="Arial"/>
                <a:cs typeface="Arial"/>
                <a:sym typeface="Arial"/>
              </a:rPr>
              <a:t>XBT </a:t>
            </a:r>
            <a:r>
              <a:rPr lang="en-US" sz="800" b="0" i="0" u="none" strike="noStrike" cap="none">
                <a:solidFill>
                  <a:schemeClr val="dk1"/>
                </a:solidFill>
                <a:latin typeface="Arial"/>
                <a:ea typeface="Arial"/>
                <a:cs typeface="Arial"/>
                <a:sym typeface="Arial"/>
              </a:rPr>
              <a:t>sub-surface temperature section network</a:t>
            </a:r>
          </a:p>
        </p:txBody>
      </p:sp>
      <p:sp>
        <p:nvSpPr>
          <p:cNvPr id="107" name="Shape 107"/>
          <p:cNvSpPr txBox="1"/>
          <p:nvPr/>
        </p:nvSpPr>
        <p:spPr>
          <a:xfrm>
            <a:off x="7848600" y="3962400"/>
            <a:ext cx="12954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none" strike="noStrike" cap="none">
                <a:solidFill>
                  <a:schemeClr val="dk1"/>
                </a:solidFill>
                <a:latin typeface="Arial"/>
                <a:ea typeface="Arial"/>
                <a:cs typeface="Arial"/>
                <a:sym typeface="Arial"/>
              </a:rPr>
              <a:t>Argo </a:t>
            </a:r>
            <a:r>
              <a:rPr lang="en-US" sz="800" b="1" i="0" u="none" strike="noStrike" cap="none">
                <a:solidFill>
                  <a:schemeClr val="dk1"/>
                </a:solidFill>
                <a:latin typeface="Arial"/>
                <a:ea typeface="Arial"/>
                <a:cs typeface="Arial"/>
                <a:sym typeface="Arial"/>
              </a:rPr>
              <a:t>profiling float </a:t>
            </a:r>
            <a:r>
              <a:rPr lang="en-US" sz="800" b="0" i="0" u="none" strike="noStrike" cap="none">
                <a:solidFill>
                  <a:schemeClr val="dk1"/>
                </a:solidFill>
                <a:latin typeface="Arial"/>
                <a:ea typeface="Arial"/>
                <a:cs typeface="Arial"/>
                <a:sym typeface="Arial"/>
              </a:rPr>
              <a:t>network</a:t>
            </a:r>
          </a:p>
        </p:txBody>
      </p:sp>
      <p:sp>
        <p:nvSpPr>
          <p:cNvPr id="108" name="Shape 108"/>
          <p:cNvSpPr txBox="1"/>
          <p:nvPr/>
        </p:nvSpPr>
        <p:spPr>
          <a:xfrm>
            <a:off x="7772400" y="4572000"/>
            <a:ext cx="15240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none" strike="noStrike" cap="none">
                <a:solidFill>
                  <a:schemeClr val="dk1"/>
                </a:solidFill>
                <a:latin typeface="Arial"/>
                <a:ea typeface="Arial"/>
                <a:cs typeface="Arial"/>
                <a:sym typeface="Arial"/>
              </a:rPr>
              <a:t>Repeat</a:t>
            </a:r>
            <a:r>
              <a:rPr lang="en-US" sz="800" b="1" i="0" u="none" strike="noStrike" cap="none">
                <a:solidFill>
                  <a:schemeClr val="dk1"/>
                </a:solidFill>
                <a:latin typeface="Arial"/>
                <a:ea typeface="Arial"/>
                <a:cs typeface="Arial"/>
                <a:sym typeface="Arial"/>
              </a:rPr>
              <a:t> hydrography </a:t>
            </a:r>
            <a:r>
              <a:rPr lang="en-US" sz="800" b="0" i="0" u="none" strike="noStrike" cap="none">
                <a:solidFill>
                  <a:schemeClr val="dk1"/>
                </a:solidFill>
                <a:latin typeface="Arial"/>
                <a:ea typeface="Arial"/>
                <a:cs typeface="Arial"/>
                <a:sym typeface="Arial"/>
              </a:rPr>
              <a:t>and</a:t>
            </a:r>
            <a:r>
              <a:rPr lang="en-US" sz="800" b="1" i="0" u="none" strike="noStrike" cap="none">
                <a:solidFill>
                  <a:schemeClr val="dk1"/>
                </a:solidFill>
                <a:latin typeface="Arial"/>
                <a:ea typeface="Arial"/>
                <a:cs typeface="Arial"/>
                <a:sym typeface="Arial"/>
              </a:rPr>
              <a:t> carbon inventory</a:t>
            </a:r>
          </a:p>
        </p:txBody>
      </p:sp>
      <p:sp>
        <p:nvSpPr>
          <p:cNvPr id="109" name="Shape 109"/>
          <p:cNvSpPr txBox="1"/>
          <p:nvPr/>
        </p:nvSpPr>
        <p:spPr>
          <a:xfrm>
            <a:off x="7400925" y="1219200"/>
            <a:ext cx="53339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Arial"/>
                <a:ea typeface="Arial"/>
                <a:cs typeface="Arial"/>
                <a:sym typeface="Arial"/>
              </a:rPr>
              <a:t>100%</a:t>
            </a:r>
          </a:p>
        </p:txBody>
      </p:sp>
      <p:sp>
        <p:nvSpPr>
          <p:cNvPr id="110" name="Shape 110"/>
          <p:cNvSpPr txBox="1"/>
          <p:nvPr/>
        </p:nvSpPr>
        <p:spPr>
          <a:xfrm>
            <a:off x="7391400" y="1608592"/>
            <a:ext cx="1828800"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a:solidFill>
                  <a:schemeClr val="dk1"/>
                </a:solidFill>
                <a:latin typeface="Arial"/>
                <a:ea typeface="Arial"/>
                <a:cs typeface="Arial"/>
                <a:sym typeface="Arial"/>
              </a:rPr>
              <a:t>250 ships in VOSclim pilot project</a:t>
            </a:r>
          </a:p>
        </p:txBody>
      </p:sp>
      <p:sp>
        <p:nvSpPr>
          <p:cNvPr id="111" name="Shape 111"/>
          <p:cNvSpPr/>
          <p:nvPr/>
        </p:nvSpPr>
        <p:spPr>
          <a:xfrm>
            <a:off x="7498079" y="1905000"/>
            <a:ext cx="304799" cy="228600"/>
          </a:xfrm>
          <a:prstGeom prst="rect">
            <a:avLst/>
          </a:prstGeom>
          <a:solidFill>
            <a:srgbClr val="BFBFBF"/>
          </a:solidFill>
          <a:ln w="9525"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2" name="Shape 112"/>
          <p:cNvSpPr txBox="1"/>
          <p:nvPr/>
        </p:nvSpPr>
        <p:spPr>
          <a:xfrm>
            <a:off x="7391400" y="2286000"/>
            <a:ext cx="1828800"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a:solidFill>
                  <a:schemeClr val="dk1"/>
                </a:solidFill>
                <a:latin typeface="Arial"/>
                <a:ea typeface="Arial"/>
                <a:cs typeface="Arial"/>
                <a:sym typeface="Arial"/>
              </a:rPr>
              <a:t>5° resolution array: 1250 floats</a:t>
            </a:r>
          </a:p>
        </p:txBody>
      </p:sp>
      <p:sp>
        <p:nvSpPr>
          <p:cNvPr id="113" name="Shape 113"/>
          <p:cNvSpPr txBox="1"/>
          <p:nvPr/>
        </p:nvSpPr>
        <p:spPr>
          <a:xfrm>
            <a:off x="7396162" y="1905000"/>
            <a:ext cx="533399" cy="246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rPr>
              <a:t>100</a:t>
            </a:r>
            <a:r>
              <a:rPr lang="en-US" sz="1000" b="0" i="0" u="none" strike="noStrike" cap="none">
                <a:solidFill>
                  <a:schemeClr val="dk1"/>
                </a:solidFill>
                <a:latin typeface="Arial"/>
                <a:ea typeface="Arial"/>
                <a:cs typeface="Arial"/>
                <a:sym typeface="Arial"/>
              </a:rPr>
              <a:t>%</a:t>
            </a:r>
          </a:p>
        </p:txBody>
      </p:sp>
      <p:sp>
        <p:nvSpPr>
          <p:cNvPr id="114" name="Shape 114"/>
          <p:cNvSpPr/>
          <p:nvPr/>
        </p:nvSpPr>
        <p:spPr>
          <a:xfrm>
            <a:off x="7498079" y="2595563"/>
            <a:ext cx="304799" cy="228600"/>
          </a:xfrm>
          <a:prstGeom prst="rect">
            <a:avLst/>
          </a:prstGeom>
          <a:solidFill>
            <a:srgbClr val="BFBFBF"/>
          </a:solidFill>
          <a:ln w="9525"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5" name="Shape 115"/>
          <p:cNvSpPr txBox="1"/>
          <p:nvPr/>
        </p:nvSpPr>
        <p:spPr>
          <a:xfrm>
            <a:off x="7439025" y="2595563"/>
            <a:ext cx="45720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rPr>
              <a:t>40</a:t>
            </a:r>
            <a:r>
              <a:rPr lang="en-US" sz="1000" b="0" i="0" u="none" strike="noStrike" cap="none">
                <a:solidFill>
                  <a:schemeClr val="dk1"/>
                </a:solidFill>
                <a:latin typeface="Arial"/>
                <a:ea typeface="Arial"/>
                <a:cs typeface="Arial"/>
                <a:sym typeface="Arial"/>
              </a:rPr>
              <a:t>%</a:t>
            </a:r>
          </a:p>
        </p:txBody>
      </p:sp>
      <p:sp>
        <p:nvSpPr>
          <p:cNvPr id="116" name="Shape 116"/>
          <p:cNvSpPr/>
          <p:nvPr/>
        </p:nvSpPr>
        <p:spPr>
          <a:xfrm>
            <a:off x="7498079" y="3276600"/>
            <a:ext cx="304799" cy="228600"/>
          </a:xfrm>
          <a:prstGeom prst="rect">
            <a:avLst/>
          </a:prstGeom>
          <a:solidFill>
            <a:srgbClr val="BFBFBF"/>
          </a:solidFill>
          <a:ln w="9525"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7" name="Shape 117"/>
          <p:cNvSpPr txBox="1"/>
          <p:nvPr/>
        </p:nvSpPr>
        <p:spPr>
          <a:xfrm>
            <a:off x="7448550" y="3276600"/>
            <a:ext cx="45720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rPr>
              <a:t>37</a:t>
            </a:r>
            <a:r>
              <a:rPr lang="en-US" sz="1000" b="0" i="0" u="none" strike="noStrike" cap="none">
                <a:solidFill>
                  <a:schemeClr val="dk1"/>
                </a:solidFill>
                <a:latin typeface="Arial"/>
                <a:ea typeface="Arial"/>
                <a:cs typeface="Arial"/>
                <a:sym typeface="Arial"/>
              </a:rPr>
              <a:t>%</a:t>
            </a:r>
          </a:p>
        </p:txBody>
      </p:sp>
      <p:sp>
        <p:nvSpPr>
          <p:cNvPr id="118" name="Shape 118"/>
          <p:cNvSpPr/>
          <p:nvPr/>
        </p:nvSpPr>
        <p:spPr>
          <a:xfrm>
            <a:off x="7498079" y="4038600"/>
            <a:ext cx="304799" cy="228600"/>
          </a:xfrm>
          <a:prstGeom prst="rect">
            <a:avLst/>
          </a:prstGeom>
          <a:solidFill>
            <a:srgbClr val="BFBFBF"/>
          </a:solidFill>
          <a:ln w="9525"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9" name="Shape 119"/>
          <p:cNvSpPr txBox="1"/>
          <p:nvPr/>
        </p:nvSpPr>
        <p:spPr>
          <a:xfrm>
            <a:off x="7410450" y="4038600"/>
            <a:ext cx="53339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Arial"/>
                <a:ea typeface="Arial"/>
                <a:cs typeface="Arial"/>
                <a:sym typeface="Arial"/>
              </a:rPr>
              <a:t>100%</a:t>
            </a:r>
          </a:p>
        </p:txBody>
      </p:sp>
      <p:sp>
        <p:nvSpPr>
          <p:cNvPr id="120" name="Shape 120"/>
          <p:cNvSpPr/>
          <p:nvPr/>
        </p:nvSpPr>
        <p:spPr>
          <a:xfrm>
            <a:off x="7498079" y="4610096"/>
            <a:ext cx="304799" cy="228600"/>
          </a:xfrm>
          <a:prstGeom prst="rect">
            <a:avLst/>
          </a:prstGeom>
          <a:solidFill>
            <a:srgbClr val="BFBFBF"/>
          </a:solidFill>
          <a:ln w="9525"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1" name="Shape 121"/>
          <p:cNvSpPr txBox="1"/>
          <p:nvPr/>
        </p:nvSpPr>
        <p:spPr>
          <a:xfrm>
            <a:off x="7448550" y="4595814"/>
            <a:ext cx="45720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Arial"/>
                <a:ea typeface="Arial"/>
                <a:cs typeface="Arial"/>
                <a:sym typeface="Arial"/>
              </a:rPr>
              <a:t>62%</a:t>
            </a:r>
          </a:p>
        </p:txBody>
      </p:sp>
      <p:sp>
        <p:nvSpPr>
          <p:cNvPr id="122" name="Shape 122"/>
          <p:cNvSpPr txBox="1"/>
          <p:nvPr/>
        </p:nvSpPr>
        <p:spPr>
          <a:xfrm>
            <a:off x="7924800" y="2939533"/>
            <a:ext cx="160019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a:solidFill>
                  <a:schemeClr val="dk1"/>
                </a:solidFill>
                <a:latin typeface="Arial"/>
                <a:ea typeface="Arial"/>
                <a:cs typeface="Arial"/>
                <a:sym typeface="Arial"/>
              </a:rPr>
              <a:t>300 real-time reporting gauges</a:t>
            </a:r>
          </a:p>
        </p:txBody>
      </p:sp>
      <p:sp>
        <p:nvSpPr>
          <p:cNvPr id="123" name="Shape 123"/>
          <p:cNvSpPr txBox="1"/>
          <p:nvPr/>
        </p:nvSpPr>
        <p:spPr>
          <a:xfrm>
            <a:off x="7848600" y="3625333"/>
            <a:ext cx="99059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a:solidFill>
                  <a:schemeClr val="dk1"/>
                </a:solidFill>
                <a:latin typeface="Arial"/>
                <a:ea typeface="Arial"/>
                <a:cs typeface="Arial"/>
                <a:sym typeface="Arial"/>
              </a:rPr>
              <a:t>37000 XBTs deployed</a:t>
            </a:r>
          </a:p>
        </p:txBody>
      </p:sp>
      <p:sp>
        <p:nvSpPr>
          <p:cNvPr id="124" name="Shape 124"/>
          <p:cNvSpPr txBox="1"/>
          <p:nvPr/>
        </p:nvSpPr>
        <p:spPr>
          <a:xfrm>
            <a:off x="7391400" y="4343400"/>
            <a:ext cx="1828800"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a:solidFill>
                  <a:schemeClr val="dk1"/>
                </a:solidFill>
                <a:latin typeface="Arial"/>
                <a:ea typeface="Arial"/>
                <a:cs typeface="Arial"/>
                <a:sym typeface="Arial"/>
              </a:rPr>
              <a:t>3° resolution array: 3200 floats</a:t>
            </a:r>
          </a:p>
        </p:txBody>
      </p:sp>
      <p:sp>
        <p:nvSpPr>
          <p:cNvPr id="125" name="Shape 125"/>
          <p:cNvSpPr txBox="1"/>
          <p:nvPr/>
        </p:nvSpPr>
        <p:spPr>
          <a:xfrm>
            <a:off x="7391400" y="4996933"/>
            <a:ext cx="1828800"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a:solidFill>
                  <a:schemeClr val="dk1"/>
                </a:solidFill>
                <a:latin typeface="Arial"/>
                <a:ea typeface="Arial"/>
                <a:cs typeface="Arial"/>
                <a:sym typeface="Arial"/>
              </a:rPr>
              <a:t>Full ocean survey in 10 years</a:t>
            </a:r>
          </a:p>
        </p:txBody>
      </p:sp>
      <p:sp>
        <p:nvSpPr>
          <p:cNvPr id="126" name="Shape 126"/>
          <p:cNvSpPr txBox="1"/>
          <p:nvPr/>
        </p:nvSpPr>
        <p:spPr>
          <a:xfrm>
            <a:off x="5334000" y="4572000"/>
            <a:ext cx="14478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none" strike="noStrike" cap="none">
                <a:solidFill>
                  <a:schemeClr val="dk1"/>
                </a:solidFill>
                <a:latin typeface="Arial"/>
                <a:ea typeface="Arial"/>
                <a:cs typeface="Arial"/>
                <a:sym typeface="Arial"/>
              </a:rPr>
              <a:t>Global tropical </a:t>
            </a:r>
            <a:r>
              <a:rPr lang="en-US" sz="800" b="1" i="0" u="none" strike="noStrike" cap="none">
                <a:solidFill>
                  <a:schemeClr val="dk1"/>
                </a:solidFill>
                <a:latin typeface="Arial"/>
                <a:ea typeface="Arial"/>
                <a:cs typeface="Arial"/>
                <a:sym typeface="Arial"/>
              </a:rPr>
              <a:t>moored buoy </a:t>
            </a:r>
            <a:r>
              <a:rPr lang="en-US" sz="800" b="0" i="0" u="none" strike="noStrike" cap="none">
                <a:solidFill>
                  <a:schemeClr val="dk1"/>
                </a:solidFill>
                <a:latin typeface="Arial"/>
                <a:ea typeface="Arial"/>
                <a:cs typeface="Arial"/>
                <a:sym typeface="Arial"/>
              </a:rPr>
              <a:t>network</a:t>
            </a:r>
          </a:p>
        </p:txBody>
      </p:sp>
      <p:sp>
        <p:nvSpPr>
          <p:cNvPr id="127" name="Shape 127"/>
          <p:cNvSpPr txBox="1"/>
          <p:nvPr/>
        </p:nvSpPr>
        <p:spPr>
          <a:xfrm>
            <a:off x="4953000" y="4630578"/>
            <a:ext cx="45720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rPr>
              <a:t>71</a:t>
            </a:r>
            <a:r>
              <a:rPr lang="en-US" sz="1000" b="0" i="0" u="none" strike="noStrike" cap="none">
                <a:solidFill>
                  <a:schemeClr val="dk1"/>
                </a:solidFill>
                <a:latin typeface="Arial"/>
                <a:ea typeface="Arial"/>
                <a:cs typeface="Arial"/>
                <a:sym typeface="Arial"/>
              </a:rPr>
              <a:t>%</a:t>
            </a:r>
          </a:p>
        </p:txBody>
      </p:sp>
      <p:sp>
        <p:nvSpPr>
          <p:cNvPr id="128" name="Shape 128"/>
          <p:cNvSpPr txBox="1"/>
          <p:nvPr/>
        </p:nvSpPr>
        <p:spPr>
          <a:xfrm>
            <a:off x="5257800" y="5105400"/>
            <a:ext cx="106679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a:solidFill>
                  <a:schemeClr val="dk1"/>
                </a:solidFill>
                <a:latin typeface="Arial"/>
                <a:ea typeface="Arial"/>
                <a:cs typeface="Arial"/>
                <a:sym typeface="Arial"/>
              </a:rPr>
              <a:t>125 moorings planned</a:t>
            </a:r>
          </a:p>
        </p:txBody>
      </p:sp>
      <p:sp>
        <p:nvSpPr>
          <p:cNvPr id="129" name="Shape 129"/>
          <p:cNvSpPr/>
          <p:nvPr/>
        </p:nvSpPr>
        <p:spPr>
          <a:xfrm>
            <a:off x="2590800" y="4692133"/>
            <a:ext cx="304799" cy="228600"/>
          </a:xfrm>
          <a:prstGeom prst="rect">
            <a:avLst/>
          </a:prstGeom>
          <a:solidFill>
            <a:srgbClr val="BFBFBF"/>
          </a:solidFill>
          <a:ln w="9525"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0" name="Shape 130"/>
          <p:cNvSpPr txBox="1"/>
          <p:nvPr/>
        </p:nvSpPr>
        <p:spPr>
          <a:xfrm>
            <a:off x="2800150" y="5105400"/>
            <a:ext cx="1066799" cy="2000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700" b="0" i="0" u="none" strike="noStrike" cap="none">
                <a:solidFill>
                  <a:schemeClr val="dk1"/>
                </a:solidFill>
                <a:latin typeface="Arial"/>
                <a:ea typeface="Arial"/>
                <a:cs typeface="Arial"/>
                <a:sym typeface="Arial"/>
              </a:rPr>
              <a:t>87 combined sites</a:t>
            </a:r>
          </a:p>
        </p:txBody>
      </p:sp>
      <p:sp>
        <p:nvSpPr>
          <p:cNvPr id="131" name="Shape 131"/>
          <p:cNvSpPr txBox="1"/>
          <p:nvPr/>
        </p:nvSpPr>
        <p:spPr>
          <a:xfrm>
            <a:off x="2895600" y="4614446"/>
            <a:ext cx="9144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none" strike="noStrike" cap="none">
                <a:solidFill>
                  <a:schemeClr val="dk1"/>
                </a:solidFill>
                <a:latin typeface="Arial"/>
                <a:ea typeface="Arial"/>
                <a:cs typeface="Arial"/>
                <a:sym typeface="Arial"/>
              </a:rPr>
              <a:t>Global </a:t>
            </a:r>
            <a:r>
              <a:rPr lang="en-US" sz="800" b="1" i="0" u="none" strike="noStrike" cap="none">
                <a:solidFill>
                  <a:schemeClr val="dk1"/>
                </a:solidFill>
                <a:latin typeface="Arial"/>
                <a:ea typeface="Arial"/>
                <a:cs typeface="Arial"/>
                <a:sym typeface="Arial"/>
              </a:rPr>
              <a:t>time series </a:t>
            </a:r>
            <a:r>
              <a:rPr lang="en-US" sz="800" b="0" i="0" u="none" strike="noStrike" cap="none">
                <a:solidFill>
                  <a:schemeClr val="dk1"/>
                </a:solidFill>
                <a:latin typeface="Arial"/>
                <a:ea typeface="Arial"/>
                <a:cs typeface="Arial"/>
                <a:sym typeface="Arial"/>
              </a:rPr>
              <a:t>network</a:t>
            </a:r>
          </a:p>
        </p:txBody>
      </p:sp>
      <p:sp>
        <p:nvSpPr>
          <p:cNvPr id="132" name="Shape 132"/>
          <p:cNvSpPr txBox="1"/>
          <p:nvPr/>
        </p:nvSpPr>
        <p:spPr>
          <a:xfrm>
            <a:off x="2538407" y="4681532"/>
            <a:ext cx="45720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chemeClr val="dk1"/>
                </a:solidFill>
              </a:rPr>
              <a:t>70</a:t>
            </a:r>
            <a:r>
              <a:rPr lang="en-US" sz="1000" b="0" i="0" u="none" strike="noStrike" cap="none">
                <a:solidFill>
                  <a:schemeClr val="dk1"/>
                </a:solidFill>
                <a:latin typeface="Arial"/>
                <a:ea typeface="Arial"/>
                <a:cs typeface="Arial"/>
                <a:sym typeface="Arial"/>
              </a:rPr>
              <a:t>%</a:t>
            </a:r>
          </a:p>
        </p:txBody>
      </p:sp>
      <p:sp>
        <p:nvSpPr>
          <p:cNvPr id="133" name="Shape 133"/>
          <p:cNvSpPr/>
          <p:nvPr/>
        </p:nvSpPr>
        <p:spPr>
          <a:xfrm>
            <a:off x="76200" y="5496025"/>
            <a:ext cx="7623208" cy="924025"/>
          </a:xfrm>
          <a:custGeom>
            <a:avLst/>
            <a:gdLst/>
            <a:ahLst/>
            <a:cxnLst/>
            <a:rect l="0" t="0" r="0" b="0"/>
            <a:pathLst>
              <a:path w="5775158" h="924026" extrusionOk="0">
                <a:moveTo>
                  <a:pt x="9625" y="462013"/>
                </a:moveTo>
                <a:lnTo>
                  <a:pt x="0" y="924026"/>
                </a:lnTo>
                <a:lnTo>
                  <a:pt x="5765533" y="866274"/>
                </a:lnTo>
                <a:lnTo>
                  <a:pt x="5775158" y="0"/>
                </a:lnTo>
                <a:lnTo>
                  <a:pt x="4350619" y="0"/>
                </a:lnTo>
                <a:lnTo>
                  <a:pt x="9625" y="462013"/>
                </a:lnTo>
                <a:close/>
              </a:path>
            </a:pathLst>
          </a:custGeom>
          <a:solidFill>
            <a:srgbClr val="B2A0C7"/>
          </a:solidFill>
          <a:ln w="158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4" name="Shape 134"/>
          <p:cNvSpPr/>
          <p:nvPr/>
        </p:nvSpPr>
        <p:spPr>
          <a:xfrm>
            <a:off x="95251" y="6095998"/>
            <a:ext cx="438900" cy="319199"/>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5" name="Shape 135"/>
          <p:cNvSpPr/>
          <p:nvPr/>
        </p:nvSpPr>
        <p:spPr>
          <a:xfrm>
            <a:off x="561312" y="6053328"/>
            <a:ext cx="438900" cy="3474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6" name="Shape 136"/>
          <p:cNvSpPr/>
          <p:nvPr/>
        </p:nvSpPr>
        <p:spPr>
          <a:xfrm>
            <a:off x="1032497" y="6029326"/>
            <a:ext cx="438900" cy="3810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7" name="Shape 137"/>
          <p:cNvSpPr/>
          <p:nvPr/>
        </p:nvSpPr>
        <p:spPr>
          <a:xfrm>
            <a:off x="1503788" y="5998464"/>
            <a:ext cx="438900" cy="4023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8" name="Shape 138"/>
          <p:cNvSpPr/>
          <p:nvPr/>
        </p:nvSpPr>
        <p:spPr>
          <a:xfrm>
            <a:off x="1980238" y="5971032"/>
            <a:ext cx="438900" cy="429899"/>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9" name="Shape 139"/>
          <p:cNvSpPr/>
          <p:nvPr/>
        </p:nvSpPr>
        <p:spPr>
          <a:xfrm>
            <a:off x="2456688" y="5943600"/>
            <a:ext cx="438900" cy="4572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0" name="Shape 140"/>
          <p:cNvSpPr/>
          <p:nvPr/>
        </p:nvSpPr>
        <p:spPr>
          <a:xfrm>
            <a:off x="2930039" y="5943600"/>
            <a:ext cx="438900" cy="4524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1" name="Shape 141"/>
          <p:cNvSpPr/>
          <p:nvPr/>
        </p:nvSpPr>
        <p:spPr>
          <a:xfrm>
            <a:off x="3867048" y="5838825"/>
            <a:ext cx="438900" cy="5394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2" name="Shape 142"/>
          <p:cNvSpPr/>
          <p:nvPr/>
        </p:nvSpPr>
        <p:spPr>
          <a:xfrm>
            <a:off x="6267452" y="5791200"/>
            <a:ext cx="438900" cy="5715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3" name="Shape 143"/>
          <p:cNvSpPr/>
          <p:nvPr/>
        </p:nvSpPr>
        <p:spPr>
          <a:xfrm>
            <a:off x="5786428" y="5791200"/>
            <a:ext cx="438900" cy="5715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4" name="Shape 144"/>
          <p:cNvSpPr/>
          <p:nvPr/>
        </p:nvSpPr>
        <p:spPr>
          <a:xfrm>
            <a:off x="5310391" y="5800717"/>
            <a:ext cx="438900" cy="5715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5" name="Shape 145"/>
          <p:cNvSpPr/>
          <p:nvPr/>
        </p:nvSpPr>
        <p:spPr>
          <a:xfrm>
            <a:off x="4824514" y="5800717"/>
            <a:ext cx="438900" cy="5715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6" name="Shape 146"/>
          <p:cNvSpPr/>
          <p:nvPr/>
        </p:nvSpPr>
        <p:spPr>
          <a:xfrm>
            <a:off x="4343498" y="5800726"/>
            <a:ext cx="438900" cy="5715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7" name="Shape 147"/>
          <p:cNvSpPr/>
          <p:nvPr/>
        </p:nvSpPr>
        <p:spPr>
          <a:xfrm>
            <a:off x="3399162" y="5867400"/>
            <a:ext cx="438900" cy="519599"/>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cxnSp>
        <p:nvCxnSpPr>
          <p:cNvPr id="148" name="Shape 148"/>
          <p:cNvCxnSpPr/>
          <p:nvPr/>
        </p:nvCxnSpPr>
        <p:spPr>
          <a:xfrm rot="10800000" flipH="1">
            <a:off x="304800" y="6362299"/>
            <a:ext cx="6648782" cy="57752"/>
          </a:xfrm>
          <a:prstGeom prst="straightConnector1">
            <a:avLst/>
          </a:prstGeom>
          <a:noFill/>
          <a:ln w="22225" cap="flat" cmpd="sng">
            <a:solidFill>
              <a:schemeClr val="dk1"/>
            </a:solidFill>
            <a:prstDash val="solid"/>
            <a:round/>
            <a:headEnd type="none" w="med" len="med"/>
            <a:tailEnd type="none" w="med" len="med"/>
          </a:ln>
        </p:spPr>
      </p:cxnSp>
      <p:sp>
        <p:nvSpPr>
          <p:cNvPr id="149" name="Shape 149"/>
          <p:cNvSpPr txBox="1"/>
          <p:nvPr/>
        </p:nvSpPr>
        <p:spPr>
          <a:xfrm>
            <a:off x="76200" y="6096000"/>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30</a:t>
            </a:r>
          </a:p>
        </p:txBody>
      </p:sp>
      <p:sp>
        <p:nvSpPr>
          <p:cNvPr id="150" name="Shape 150"/>
          <p:cNvSpPr txBox="1"/>
          <p:nvPr/>
        </p:nvSpPr>
        <p:spPr>
          <a:xfrm>
            <a:off x="533400" y="6095998"/>
            <a:ext cx="457200" cy="347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34</a:t>
            </a:r>
          </a:p>
        </p:txBody>
      </p:sp>
      <p:sp>
        <p:nvSpPr>
          <p:cNvPr id="151" name="Shape 151"/>
          <p:cNvSpPr txBox="1"/>
          <p:nvPr/>
        </p:nvSpPr>
        <p:spPr>
          <a:xfrm>
            <a:off x="990600" y="6093023"/>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40</a:t>
            </a:r>
          </a:p>
        </p:txBody>
      </p:sp>
      <p:sp>
        <p:nvSpPr>
          <p:cNvPr id="152" name="Shape 152"/>
          <p:cNvSpPr txBox="1"/>
          <p:nvPr/>
        </p:nvSpPr>
        <p:spPr>
          <a:xfrm>
            <a:off x="1524000" y="6093023"/>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45</a:t>
            </a:r>
          </a:p>
        </p:txBody>
      </p:sp>
      <p:sp>
        <p:nvSpPr>
          <p:cNvPr id="153" name="Shape 153"/>
          <p:cNvSpPr txBox="1"/>
          <p:nvPr/>
        </p:nvSpPr>
        <p:spPr>
          <a:xfrm>
            <a:off x="1981200" y="6096000"/>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48</a:t>
            </a:r>
          </a:p>
        </p:txBody>
      </p:sp>
      <p:sp>
        <p:nvSpPr>
          <p:cNvPr id="154" name="Shape 154"/>
          <p:cNvSpPr txBox="1"/>
          <p:nvPr/>
        </p:nvSpPr>
        <p:spPr>
          <a:xfrm>
            <a:off x="2438400" y="6096000"/>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55</a:t>
            </a:r>
          </a:p>
        </p:txBody>
      </p:sp>
      <p:sp>
        <p:nvSpPr>
          <p:cNvPr id="155" name="Shape 155"/>
          <p:cNvSpPr txBox="1"/>
          <p:nvPr/>
        </p:nvSpPr>
        <p:spPr>
          <a:xfrm>
            <a:off x="2895600" y="6096000"/>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56</a:t>
            </a:r>
          </a:p>
        </p:txBody>
      </p:sp>
      <p:sp>
        <p:nvSpPr>
          <p:cNvPr id="156" name="Shape 156"/>
          <p:cNvSpPr txBox="1"/>
          <p:nvPr/>
        </p:nvSpPr>
        <p:spPr>
          <a:xfrm>
            <a:off x="3429000" y="6093023"/>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59</a:t>
            </a:r>
          </a:p>
        </p:txBody>
      </p:sp>
      <p:sp>
        <p:nvSpPr>
          <p:cNvPr id="157" name="Shape 157"/>
          <p:cNvSpPr txBox="1"/>
          <p:nvPr/>
        </p:nvSpPr>
        <p:spPr>
          <a:xfrm>
            <a:off x="3886200" y="6096000"/>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60</a:t>
            </a:r>
          </a:p>
        </p:txBody>
      </p:sp>
      <p:sp>
        <p:nvSpPr>
          <p:cNvPr id="158" name="Shape 158"/>
          <p:cNvSpPr txBox="1"/>
          <p:nvPr/>
        </p:nvSpPr>
        <p:spPr>
          <a:xfrm>
            <a:off x="4343400" y="6096000"/>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62</a:t>
            </a:r>
          </a:p>
        </p:txBody>
      </p:sp>
      <p:sp>
        <p:nvSpPr>
          <p:cNvPr id="159" name="Shape 159"/>
          <p:cNvSpPr txBox="1"/>
          <p:nvPr/>
        </p:nvSpPr>
        <p:spPr>
          <a:xfrm>
            <a:off x="4800600" y="6096000"/>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62</a:t>
            </a:r>
          </a:p>
        </p:txBody>
      </p:sp>
      <p:sp>
        <p:nvSpPr>
          <p:cNvPr id="160" name="Shape 160"/>
          <p:cNvSpPr txBox="1"/>
          <p:nvPr/>
        </p:nvSpPr>
        <p:spPr>
          <a:xfrm>
            <a:off x="5334000" y="6096000"/>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62</a:t>
            </a:r>
          </a:p>
        </p:txBody>
      </p:sp>
      <p:sp>
        <p:nvSpPr>
          <p:cNvPr id="161" name="Shape 161"/>
          <p:cNvSpPr txBox="1"/>
          <p:nvPr/>
        </p:nvSpPr>
        <p:spPr>
          <a:xfrm>
            <a:off x="5791200" y="6096000"/>
            <a:ext cx="457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62</a:t>
            </a:r>
          </a:p>
        </p:txBody>
      </p:sp>
      <p:sp>
        <p:nvSpPr>
          <p:cNvPr id="162" name="Shape 162"/>
          <p:cNvSpPr txBox="1"/>
          <p:nvPr/>
        </p:nvSpPr>
        <p:spPr>
          <a:xfrm>
            <a:off x="6327683" y="6096000"/>
            <a:ext cx="609599"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62</a:t>
            </a:r>
          </a:p>
        </p:txBody>
      </p:sp>
      <p:sp>
        <p:nvSpPr>
          <p:cNvPr id="163" name="Shape 163"/>
          <p:cNvSpPr txBox="1"/>
          <p:nvPr/>
        </p:nvSpPr>
        <p:spPr>
          <a:xfrm>
            <a:off x="762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2000</a:t>
            </a:r>
          </a:p>
        </p:txBody>
      </p:sp>
      <p:sp>
        <p:nvSpPr>
          <p:cNvPr id="164" name="Shape 164"/>
          <p:cNvSpPr txBox="1"/>
          <p:nvPr/>
        </p:nvSpPr>
        <p:spPr>
          <a:xfrm>
            <a:off x="5334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2001</a:t>
            </a:r>
          </a:p>
        </p:txBody>
      </p:sp>
      <p:sp>
        <p:nvSpPr>
          <p:cNvPr id="165" name="Shape 165"/>
          <p:cNvSpPr txBox="1"/>
          <p:nvPr/>
        </p:nvSpPr>
        <p:spPr>
          <a:xfrm>
            <a:off x="9906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2002</a:t>
            </a:r>
          </a:p>
        </p:txBody>
      </p:sp>
      <p:sp>
        <p:nvSpPr>
          <p:cNvPr id="166" name="Shape 166"/>
          <p:cNvSpPr txBox="1"/>
          <p:nvPr/>
        </p:nvSpPr>
        <p:spPr>
          <a:xfrm>
            <a:off x="62484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2013</a:t>
            </a:r>
          </a:p>
        </p:txBody>
      </p:sp>
      <p:sp>
        <p:nvSpPr>
          <p:cNvPr id="167" name="Shape 167"/>
          <p:cNvSpPr txBox="1"/>
          <p:nvPr/>
        </p:nvSpPr>
        <p:spPr>
          <a:xfrm>
            <a:off x="14478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2003</a:t>
            </a:r>
          </a:p>
        </p:txBody>
      </p:sp>
      <p:sp>
        <p:nvSpPr>
          <p:cNvPr id="168" name="Shape 168"/>
          <p:cNvSpPr txBox="1"/>
          <p:nvPr/>
        </p:nvSpPr>
        <p:spPr>
          <a:xfrm>
            <a:off x="19050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2004</a:t>
            </a:r>
          </a:p>
        </p:txBody>
      </p:sp>
      <p:sp>
        <p:nvSpPr>
          <p:cNvPr id="169" name="Shape 169"/>
          <p:cNvSpPr txBox="1"/>
          <p:nvPr/>
        </p:nvSpPr>
        <p:spPr>
          <a:xfrm>
            <a:off x="23622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2005</a:t>
            </a:r>
          </a:p>
        </p:txBody>
      </p:sp>
      <p:sp>
        <p:nvSpPr>
          <p:cNvPr id="170" name="Shape 170"/>
          <p:cNvSpPr txBox="1"/>
          <p:nvPr/>
        </p:nvSpPr>
        <p:spPr>
          <a:xfrm>
            <a:off x="28956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2006</a:t>
            </a:r>
          </a:p>
        </p:txBody>
      </p:sp>
      <p:sp>
        <p:nvSpPr>
          <p:cNvPr id="171" name="Shape 171"/>
          <p:cNvSpPr txBox="1"/>
          <p:nvPr/>
        </p:nvSpPr>
        <p:spPr>
          <a:xfrm>
            <a:off x="33528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2007</a:t>
            </a:r>
          </a:p>
        </p:txBody>
      </p:sp>
      <p:sp>
        <p:nvSpPr>
          <p:cNvPr id="172" name="Shape 172"/>
          <p:cNvSpPr txBox="1"/>
          <p:nvPr/>
        </p:nvSpPr>
        <p:spPr>
          <a:xfrm>
            <a:off x="38100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2008</a:t>
            </a:r>
          </a:p>
        </p:txBody>
      </p:sp>
      <p:sp>
        <p:nvSpPr>
          <p:cNvPr id="173" name="Shape 173"/>
          <p:cNvSpPr txBox="1"/>
          <p:nvPr/>
        </p:nvSpPr>
        <p:spPr>
          <a:xfrm>
            <a:off x="42672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2009</a:t>
            </a:r>
          </a:p>
        </p:txBody>
      </p:sp>
      <p:sp>
        <p:nvSpPr>
          <p:cNvPr id="174" name="Shape 174"/>
          <p:cNvSpPr txBox="1"/>
          <p:nvPr/>
        </p:nvSpPr>
        <p:spPr>
          <a:xfrm>
            <a:off x="48006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2010</a:t>
            </a:r>
          </a:p>
        </p:txBody>
      </p:sp>
      <p:sp>
        <p:nvSpPr>
          <p:cNvPr id="175" name="Shape 175"/>
          <p:cNvSpPr txBox="1"/>
          <p:nvPr/>
        </p:nvSpPr>
        <p:spPr>
          <a:xfrm>
            <a:off x="52578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2011</a:t>
            </a:r>
          </a:p>
        </p:txBody>
      </p:sp>
      <p:sp>
        <p:nvSpPr>
          <p:cNvPr id="176" name="Shape 176"/>
          <p:cNvSpPr txBox="1"/>
          <p:nvPr/>
        </p:nvSpPr>
        <p:spPr>
          <a:xfrm>
            <a:off x="57912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Arial"/>
                <a:ea typeface="Arial"/>
                <a:cs typeface="Arial"/>
                <a:sym typeface="Arial"/>
              </a:rPr>
              <a:t>2012</a:t>
            </a:r>
          </a:p>
        </p:txBody>
      </p:sp>
      <p:sp>
        <p:nvSpPr>
          <p:cNvPr id="177" name="Shape 177"/>
          <p:cNvSpPr txBox="1"/>
          <p:nvPr/>
        </p:nvSpPr>
        <p:spPr>
          <a:xfrm>
            <a:off x="-304800" y="5334000"/>
            <a:ext cx="1447800" cy="4616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a:solidFill>
                  <a:schemeClr val="dk1"/>
                </a:solidFill>
                <a:latin typeface="Arial"/>
                <a:ea typeface="Arial"/>
                <a:cs typeface="Arial"/>
                <a:sym typeface="Arial"/>
              </a:rPr>
              <a:t>Representative Milestones</a:t>
            </a:r>
          </a:p>
        </p:txBody>
      </p:sp>
      <p:sp>
        <p:nvSpPr>
          <p:cNvPr id="178" name="Shape 178"/>
          <p:cNvSpPr txBox="1"/>
          <p:nvPr/>
        </p:nvSpPr>
        <p:spPr>
          <a:xfrm>
            <a:off x="7753150" y="5403625"/>
            <a:ext cx="1676399" cy="33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none" strike="noStrike" cap="none">
                <a:solidFill>
                  <a:schemeClr val="dk1"/>
                </a:solidFill>
                <a:latin typeface="Arial"/>
                <a:ea typeface="Arial"/>
                <a:cs typeface="Arial"/>
                <a:sym typeface="Arial"/>
              </a:rPr>
              <a:t>Original goal for full implementation  by 2010</a:t>
            </a:r>
          </a:p>
        </p:txBody>
      </p:sp>
      <p:sp>
        <p:nvSpPr>
          <p:cNvPr id="179" name="Shape 179"/>
          <p:cNvSpPr txBox="1"/>
          <p:nvPr/>
        </p:nvSpPr>
        <p:spPr>
          <a:xfrm>
            <a:off x="7756250" y="5791350"/>
            <a:ext cx="1371599"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System % sustained, of initial goals</a:t>
            </a:r>
          </a:p>
        </p:txBody>
      </p:sp>
      <p:sp>
        <p:nvSpPr>
          <p:cNvPr id="180" name="Shape 180"/>
          <p:cNvSpPr txBox="1"/>
          <p:nvPr/>
        </p:nvSpPr>
        <p:spPr>
          <a:xfrm>
            <a:off x="7102362" y="5428387"/>
            <a:ext cx="7620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100%</a:t>
            </a:r>
          </a:p>
        </p:txBody>
      </p:sp>
      <p:pic>
        <p:nvPicPr>
          <p:cNvPr id="181" name="Shape 181"/>
          <p:cNvPicPr preferRelativeResize="0"/>
          <p:nvPr/>
        </p:nvPicPr>
        <p:blipFill>
          <a:blip r:embed="rId12">
            <a:alphaModFix/>
          </a:blip>
          <a:stretch>
            <a:fillRect/>
          </a:stretch>
        </p:blipFill>
        <p:spPr>
          <a:xfrm>
            <a:off x="1892808" y="4645151"/>
            <a:ext cx="621792" cy="621792"/>
          </a:xfrm>
          <a:prstGeom prst="rect">
            <a:avLst/>
          </a:prstGeom>
          <a:noFill/>
          <a:ln>
            <a:noFill/>
          </a:ln>
        </p:spPr>
      </p:pic>
      <p:sp>
        <p:nvSpPr>
          <p:cNvPr id="182" name="Shape 182"/>
          <p:cNvSpPr/>
          <p:nvPr/>
        </p:nvSpPr>
        <p:spPr>
          <a:xfrm>
            <a:off x="2667000" y="4953000"/>
            <a:ext cx="152399" cy="152399"/>
          </a:xfrm>
          <a:prstGeom prst="diamond">
            <a:avLst/>
          </a:prstGeom>
          <a:solidFill>
            <a:srgbClr val="FF9900"/>
          </a:solidFill>
          <a:ln w="158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83" name="Shape 183"/>
          <p:cNvSpPr/>
          <p:nvPr/>
        </p:nvSpPr>
        <p:spPr>
          <a:xfrm>
            <a:off x="2667000" y="5105400"/>
            <a:ext cx="152399" cy="152399"/>
          </a:xfrm>
          <a:prstGeom prst="diamond">
            <a:avLst/>
          </a:prstGeom>
          <a:noFill/>
          <a:ln w="158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84" name="Shape 184"/>
          <p:cNvSpPr/>
          <p:nvPr/>
        </p:nvSpPr>
        <p:spPr>
          <a:xfrm>
            <a:off x="5086950" y="4924125"/>
            <a:ext cx="152399" cy="152399"/>
          </a:xfrm>
          <a:prstGeom prst="rect">
            <a:avLst/>
          </a:prstGeom>
          <a:solidFill>
            <a:srgbClr val="FF9900"/>
          </a:solidFill>
          <a:ln w="158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85" name="Shape 185"/>
          <p:cNvSpPr/>
          <p:nvPr/>
        </p:nvSpPr>
        <p:spPr>
          <a:xfrm>
            <a:off x="5086150" y="5123850"/>
            <a:ext cx="152399" cy="152399"/>
          </a:xfrm>
          <a:prstGeom prst="rect">
            <a:avLst/>
          </a:prstGeom>
          <a:noFill/>
          <a:ln w="158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cxnSp>
        <p:nvCxnSpPr>
          <p:cNvPr id="186" name="Shape 186"/>
          <p:cNvCxnSpPr/>
          <p:nvPr/>
        </p:nvCxnSpPr>
        <p:spPr>
          <a:xfrm>
            <a:off x="7505696" y="1600200"/>
            <a:ext cx="76199" cy="0"/>
          </a:xfrm>
          <a:prstGeom prst="straightConnector1">
            <a:avLst/>
          </a:prstGeom>
          <a:noFill/>
          <a:ln w="19050" cap="flat" cmpd="sng">
            <a:solidFill>
              <a:srgbClr val="FF9900"/>
            </a:solidFill>
            <a:prstDash val="solid"/>
            <a:round/>
            <a:headEnd type="none" w="med" len="med"/>
            <a:tailEnd type="none" w="med" len="med"/>
          </a:ln>
        </p:spPr>
      </p:cxnSp>
      <p:cxnSp>
        <p:nvCxnSpPr>
          <p:cNvPr id="187" name="Shape 187"/>
          <p:cNvCxnSpPr/>
          <p:nvPr/>
        </p:nvCxnSpPr>
        <p:spPr>
          <a:xfrm>
            <a:off x="7629517" y="1600200"/>
            <a:ext cx="76199" cy="0"/>
          </a:xfrm>
          <a:prstGeom prst="straightConnector1">
            <a:avLst/>
          </a:prstGeom>
          <a:noFill/>
          <a:ln w="19050" cap="flat" cmpd="sng">
            <a:solidFill>
              <a:srgbClr val="FF9900"/>
            </a:solidFill>
            <a:prstDash val="solid"/>
            <a:round/>
            <a:headEnd type="none" w="med" len="med"/>
            <a:tailEnd type="none" w="med" len="med"/>
          </a:ln>
        </p:spPr>
      </p:cxnSp>
      <p:cxnSp>
        <p:nvCxnSpPr>
          <p:cNvPr id="188" name="Shape 188"/>
          <p:cNvCxnSpPr/>
          <p:nvPr/>
        </p:nvCxnSpPr>
        <p:spPr>
          <a:xfrm>
            <a:off x="7758103" y="1600200"/>
            <a:ext cx="76199" cy="0"/>
          </a:xfrm>
          <a:prstGeom prst="straightConnector1">
            <a:avLst/>
          </a:prstGeom>
          <a:noFill/>
          <a:ln w="19050" cap="flat" cmpd="sng">
            <a:solidFill>
              <a:srgbClr val="FF9900"/>
            </a:solidFill>
            <a:prstDash val="solid"/>
            <a:round/>
            <a:headEnd type="none" w="med" len="med"/>
            <a:tailEnd type="none" w="med" len="med"/>
          </a:ln>
        </p:spPr>
      </p:cxnSp>
      <p:cxnSp>
        <p:nvCxnSpPr>
          <p:cNvPr id="189" name="Shape 189"/>
          <p:cNvCxnSpPr/>
          <p:nvPr/>
        </p:nvCxnSpPr>
        <p:spPr>
          <a:xfrm>
            <a:off x="7543800" y="2266948"/>
            <a:ext cx="228600" cy="0"/>
          </a:xfrm>
          <a:prstGeom prst="straightConnector1">
            <a:avLst/>
          </a:prstGeom>
          <a:noFill/>
          <a:ln w="9525" cap="flat" cmpd="sng">
            <a:solidFill>
              <a:srgbClr val="FF0000"/>
            </a:solidFill>
            <a:prstDash val="solid"/>
            <a:round/>
            <a:headEnd type="none" w="med" len="med"/>
            <a:tailEnd type="triangle" w="med" len="med"/>
          </a:ln>
        </p:spPr>
      </p:cxnSp>
      <p:cxnSp>
        <p:nvCxnSpPr>
          <p:cNvPr id="190" name="Shape 190"/>
          <p:cNvCxnSpPr/>
          <p:nvPr/>
        </p:nvCxnSpPr>
        <p:spPr>
          <a:xfrm>
            <a:off x="7981947" y="2266948"/>
            <a:ext cx="228600" cy="0"/>
          </a:xfrm>
          <a:prstGeom prst="straightConnector1">
            <a:avLst/>
          </a:prstGeom>
          <a:noFill/>
          <a:ln w="9525" cap="flat" cmpd="sng">
            <a:solidFill>
              <a:srgbClr val="7030A0"/>
            </a:solidFill>
            <a:prstDash val="solid"/>
            <a:round/>
            <a:headEnd type="none" w="med" len="med"/>
            <a:tailEnd type="triangle" w="med" len="med"/>
          </a:ln>
        </p:spPr>
      </p:cxnSp>
      <p:sp>
        <p:nvSpPr>
          <p:cNvPr id="191" name="Shape 191"/>
          <p:cNvSpPr txBox="1"/>
          <p:nvPr/>
        </p:nvSpPr>
        <p:spPr>
          <a:xfrm>
            <a:off x="8172452" y="2168008"/>
            <a:ext cx="60959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a:solidFill>
                  <a:schemeClr val="dk1"/>
                </a:solidFill>
                <a:latin typeface="Arial"/>
                <a:ea typeface="Arial"/>
                <a:cs typeface="Arial"/>
                <a:sym typeface="Arial"/>
              </a:rPr>
              <a:t>ice buoys</a:t>
            </a:r>
          </a:p>
        </p:txBody>
      </p:sp>
      <p:sp>
        <p:nvSpPr>
          <p:cNvPr id="192" name="Shape 192"/>
          <p:cNvSpPr/>
          <p:nvPr/>
        </p:nvSpPr>
        <p:spPr>
          <a:xfrm>
            <a:off x="7505703" y="2971800"/>
            <a:ext cx="76199" cy="76199"/>
          </a:xfrm>
          <a:prstGeom prst="triangle">
            <a:avLst>
              <a:gd name="adj" fmla="val 50000"/>
            </a:avLst>
          </a:prstGeom>
          <a:solidFill>
            <a:srgbClr val="FF00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93" name="Shape 193"/>
          <p:cNvSpPr/>
          <p:nvPr/>
        </p:nvSpPr>
        <p:spPr>
          <a:xfrm>
            <a:off x="7696200" y="2971800"/>
            <a:ext cx="76199" cy="76199"/>
          </a:xfrm>
          <a:prstGeom prst="triangle">
            <a:avLst>
              <a:gd name="adj" fmla="val 50000"/>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94" name="Shape 194"/>
          <p:cNvSpPr/>
          <p:nvPr/>
        </p:nvSpPr>
        <p:spPr>
          <a:xfrm>
            <a:off x="7897367" y="2996752"/>
            <a:ext cx="27431" cy="27431"/>
          </a:xfrm>
          <a:prstGeom prst="flowChartConnector">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95" name="Shape 195"/>
          <p:cNvSpPr txBox="1"/>
          <p:nvPr/>
        </p:nvSpPr>
        <p:spPr>
          <a:xfrm>
            <a:off x="7396163" y="3014658"/>
            <a:ext cx="381000"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 b="0" i="0" u="none" strike="noStrike" cap="none">
                <a:solidFill>
                  <a:schemeClr val="dk1"/>
                </a:solidFill>
                <a:latin typeface="Arial"/>
                <a:ea typeface="Arial"/>
                <a:cs typeface="Arial"/>
                <a:sym typeface="Arial"/>
              </a:rPr>
              <a:t>Fast data</a:t>
            </a:r>
          </a:p>
        </p:txBody>
      </p:sp>
      <p:sp>
        <p:nvSpPr>
          <p:cNvPr id="196" name="Shape 196"/>
          <p:cNvSpPr txBox="1"/>
          <p:nvPr/>
        </p:nvSpPr>
        <p:spPr>
          <a:xfrm>
            <a:off x="7543800" y="3014658"/>
            <a:ext cx="381000" cy="21544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 b="0" i="0" u="none" strike="noStrike" cap="none">
                <a:solidFill>
                  <a:schemeClr val="dk1"/>
                </a:solidFill>
                <a:latin typeface="Arial"/>
                <a:ea typeface="Arial"/>
                <a:cs typeface="Arial"/>
                <a:sym typeface="Arial"/>
              </a:rPr>
              <a:t>Slow/no data</a:t>
            </a:r>
          </a:p>
        </p:txBody>
      </p:sp>
      <p:sp>
        <p:nvSpPr>
          <p:cNvPr id="197" name="Shape 197"/>
          <p:cNvSpPr txBox="1"/>
          <p:nvPr/>
        </p:nvSpPr>
        <p:spPr>
          <a:xfrm>
            <a:off x="7772407" y="3022697"/>
            <a:ext cx="304799" cy="15388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 b="0" i="0" u="none" strike="noStrike" cap="none">
                <a:solidFill>
                  <a:schemeClr val="dk1"/>
                </a:solidFill>
                <a:latin typeface="Arial"/>
                <a:ea typeface="Arial"/>
                <a:cs typeface="Arial"/>
                <a:sym typeface="Arial"/>
              </a:rPr>
              <a:t>GPS</a:t>
            </a:r>
          </a:p>
        </p:txBody>
      </p:sp>
      <p:cxnSp>
        <p:nvCxnSpPr>
          <p:cNvPr id="198" name="Shape 198"/>
          <p:cNvCxnSpPr/>
          <p:nvPr/>
        </p:nvCxnSpPr>
        <p:spPr>
          <a:xfrm>
            <a:off x="7519992" y="3720783"/>
            <a:ext cx="76199" cy="0"/>
          </a:xfrm>
          <a:prstGeom prst="straightConnector1">
            <a:avLst/>
          </a:prstGeom>
          <a:noFill/>
          <a:ln w="19050" cap="flat" cmpd="sng">
            <a:solidFill>
              <a:srgbClr val="FF9900"/>
            </a:solidFill>
            <a:prstDash val="solid"/>
            <a:round/>
            <a:headEnd type="none" w="med" len="med"/>
            <a:tailEnd type="none" w="med" len="med"/>
          </a:ln>
        </p:spPr>
      </p:cxnSp>
      <p:cxnSp>
        <p:nvCxnSpPr>
          <p:cNvPr id="199" name="Shape 199"/>
          <p:cNvCxnSpPr/>
          <p:nvPr/>
        </p:nvCxnSpPr>
        <p:spPr>
          <a:xfrm>
            <a:off x="7643814" y="3720783"/>
            <a:ext cx="76199" cy="0"/>
          </a:xfrm>
          <a:prstGeom prst="straightConnector1">
            <a:avLst/>
          </a:prstGeom>
          <a:noFill/>
          <a:ln w="19050" cap="flat" cmpd="sng">
            <a:solidFill>
              <a:srgbClr val="FF9900"/>
            </a:solidFill>
            <a:prstDash val="solid"/>
            <a:round/>
            <a:headEnd type="none" w="med" len="med"/>
            <a:tailEnd type="none" w="med" len="med"/>
          </a:ln>
        </p:spPr>
      </p:cxnSp>
      <p:cxnSp>
        <p:nvCxnSpPr>
          <p:cNvPr id="200" name="Shape 200"/>
          <p:cNvCxnSpPr/>
          <p:nvPr/>
        </p:nvCxnSpPr>
        <p:spPr>
          <a:xfrm>
            <a:off x="7772400" y="3720783"/>
            <a:ext cx="76199" cy="0"/>
          </a:xfrm>
          <a:prstGeom prst="straightConnector1">
            <a:avLst/>
          </a:prstGeom>
          <a:noFill/>
          <a:ln w="19050" cap="flat" cmpd="sng">
            <a:solidFill>
              <a:srgbClr val="FF9900"/>
            </a:solidFill>
            <a:prstDash val="solid"/>
            <a:round/>
            <a:headEnd type="none" w="med" len="med"/>
            <a:tailEnd type="none" w="med" len="med"/>
          </a:ln>
        </p:spPr>
      </p:cxnSp>
      <p:sp>
        <p:nvSpPr>
          <p:cNvPr id="201" name="Shape 201"/>
          <p:cNvSpPr txBox="1"/>
          <p:nvPr/>
        </p:nvSpPr>
        <p:spPr>
          <a:xfrm>
            <a:off x="7763575" y="4896050"/>
            <a:ext cx="838199" cy="1538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 b="0" i="0" u="none" strike="noStrike" cap="none">
                <a:solidFill>
                  <a:schemeClr val="dk1"/>
                </a:solidFill>
                <a:latin typeface="Arial"/>
                <a:ea typeface="Arial"/>
                <a:cs typeface="Arial"/>
                <a:sym typeface="Arial"/>
              </a:rPr>
              <a:t>(Planned)</a:t>
            </a:r>
          </a:p>
        </p:txBody>
      </p:sp>
      <p:sp>
        <p:nvSpPr>
          <p:cNvPr id="202" name="Shape 202"/>
          <p:cNvSpPr/>
          <p:nvPr/>
        </p:nvSpPr>
        <p:spPr>
          <a:xfrm>
            <a:off x="6748050" y="5779225"/>
            <a:ext cx="438900" cy="5838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6771669" y="6096000"/>
            <a:ext cx="609599"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6</a:t>
            </a:r>
            <a:r>
              <a:rPr lang="en-US" sz="1400">
                <a:solidFill>
                  <a:schemeClr val="lt1"/>
                </a:solidFill>
              </a:rPr>
              <a:t>3</a:t>
            </a:r>
          </a:p>
        </p:txBody>
      </p:sp>
      <p:sp>
        <p:nvSpPr>
          <p:cNvPr id="204" name="Shape 204"/>
          <p:cNvSpPr txBox="1"/>
          <p:nvPr/>
        </p:nvSpPr>
        <p:spPr>
          <a:xfrm>
            <a:off x="670560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dirty="0" smtClean="0">
                <a:solidFill>
                  <a:schemeClr val="dk1"/>
                </a:solidFill>
                <a:latin typeface="Arial"/>
                <a:ea typeface="Arial"/>
                <a:cs typeface="Arial"/>
                <a:sym typeface="Arial"/>
              </a:rPr>
              <a:t>201</a:t>
            </a:r>
            <a:r>
              <a:rPr lang="en-US" sz="1100" dirty="0" smtClean="0">
                <a:solidFill>
                  <a:schemeClr val="dk1"/>
                </a:solidFill>
              </a:rPr>
              <a:t>4</a:t>
            </a:r>
            <a:endParaRPr lang="en-US" sz="1100" dirty="0">
              <a:solidFill>
                <a:schemeClr val="dk1"/>
              </a:solidFill>
            </a:endParaRPr>
          </a:p>
        </p:txBody>
      </p:sp>
      <p:sp>
        <p:nvSpPr>
          <p:cNvPr id="205" name="Shape 205"/>
          <p:cNvSpPr/>
          <p:nvPr/>
        </p:nvSpPr>
        <p:spPr>
          <a:xfrm>
            <a:off x="7231675" y="5741325"/>
            <a:ext cx="438900" cy="621900"/>
          </a:xfrm>
          <a:prstGeom prst="rect">
            <a:avLst/>
          </a:prstGeom>
          <a:solidFill>
            <a:srgbClr val="5F497A"/>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6" name="Shape 206"/>
          <p:cNvSpPr txBox="1"/>
          <p:nvPr/>
        </p:nvSpPr>
        <p:spPr>
          <a:xfrm>
            <a:off x="7172930" y="6400800"/>
            <a:ext cx="533399"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0" i="0" u="none" strike="noStrike" cap="none" dirty="0" smtClean="0">
                <a:solidFill>
                  <a:schemeClr val="dk1"/>
                </a:solidFill>
                <a:latin typeface="Arial"/>
                <a:ea typeface="Arial"/>
                <a:cs typeface="Arial"/>
                <a:sym typeface="Arial"/>
              </a:rPr>
              <a:t>201</a:t>
            </a:r>
            <a:r>
              <a:rPr lang="en-US" sz="1100" dirty="0" smtClean="0">
                <a:solidFill>
                  <a:schemeClr val="dk1"/>
                </a:solidFill>
              </a:rPr>
              <a:t>5</a:t>
            </a:r>
            <a:endParaRPr lang="en-US" sz="1100" dirty="0">
              <a:solidFill>
                <a:schemeClr val="dk1"/>
              </a:solidFill>
            </a:endParaRPr>
          </a:p>
        </p:txBody>
      </p:sp>
      <p:sp>
        <p:nvSpPr>
          <p:cNvPr id="207" name="Shape 207"/>
          <p:cNvSpPr txBox="1"/>
          <p:nvPr/>
        </p:nvSpPr>
        <p:spPr>
          <a:xfrm>
            <a:off x="7189228" y="6096000"/>
            <a:ext cx="609599"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lt1"/>
                </a:solidFill>
                <a:latin typeface="Arial"/>
                <a:ea typeface="Arial"/>
                <a:cs typeface="Arial"/>
                <a:sym typeface="Arial"/>
              </a:rPr>
              <a:t>6</a:t>
            </a:r>
            <a:r>
              <a:rPr lang="en-US" sz="1400">
                <a:solidFill>
                  <a:schemeClr val="lt1"/>
                </a:solidFill>
              </a:rPr>
              <a:t>6</a:t>
            </a:r>
            <a:r>
              <a:rPr lang="en-US" sz="1400" b="0" i="0" u="none" strike="noStrike" cap="none">
                <a:solidFill>
                  <a:schemeClr val="lt1"/>
                </a:solidFill>
                <a:latin typeface="Arial"/>
                <a:ea typeface="Arial"/>
                <a:cs typeface="Arial"/>
                <a:sym typeface="Arial"/>
              </a:rPr>
              <a:t>%</a:t>
            </a: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94347" y="171720"/>
            <a:ext cx="1295400" cy="313927"/>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47064" y="152400"/>
            <a:ext cx="836297" cy="309013"/>
          </a:xfrm>
          <a:prstGeom prst="rect">
            <a:avLst/>
          </a:prstGeom>
        </p:spPr>
      </p:pic>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4000" y="152400"/>
            <a:ext cx="1104900" cy="291361"/>
          </a:xfrm>
          <a:prstGeom prst="rect">
            <a:avLst/>
          </a:prstGeom>
        </p:spPr>
      </p:pic>
    </p:spTree>
    <p:extLst>
      <p:ext uri="{BB962C8B-B14F-4D97-AF65-F5344CB8AC3E}">
        <p14:creationId xmlns:p14="http://schemas.microsoft.com/office/powerpoint/2010/main" val="143753325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en-US" sz="2800" b="1">
                <a:ea typeface="ＭＳ Ｐゴシック" charset="-128"/>
              </a:rPr>
              <a:t>GOOS Regional Alliances </a:t>
            </a:r>
            <a:r>
              <a:rPr lang="en-US" altLang="en-US" b="1">
                <a:ea typeface="ＭＳ Ｐゴシック" charset="-128"/>
              </a:rPr>
              <a:t/>
            </a:r>
            <a:br>
              <a:rPr lang="en-US" altLang="en-US" b="1">
                <a:ea typeface="ＭＳ Ｐゴシック" charset="-128"/>
              </a:rPr>
            </a:br>
            <a:r>
              <a:rPr lang="en-US" altLang="en-US" sz="2800">
                <a:ea typeface="ＭＳ Ｐゴシック" charset="-128"/>
              </a:rPr>
              <a:t>and collaborating regional observing systems</a:t>
            </a:r>
            <a:endParaRPr lang="en-US" altLang="en-US">
              <a:ea typeface="ＭＳ Ｐゴシック" charset="-128"/>
            </a:endParaRPr>
          </a:p>
        </p:txBody>
      </p:sp>
      <p:pic>
        <p:nvPicPr>
          <p:cNvPr id="34818" name="Picture 4" descr="GRAs_base_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08050" y="2286000"/>
            <a:ext cx="996950"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EuroGOOS</a:t>
            </a:r>
          </a:p>
        </p:txBody>
      </p:sp>
      <p:sp>
        <p:nvSpPr>
          <p:cNvPr id="7" name="TextBox 6"/>
          <p:cNvSpPr txBox="1"/>
          <p:nvPr/>
        </p:nvSpPr>
        <p:spPr>
          <a:xfrm>
            <a:off x="914400" y="2695575"/>
            <a:ext cx="1004888"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MONGOOS</a:t>
            </a:r>
          </a:p>
        </p:txBody>
      </p:sp>
      <p:sp>
        <p:nvSpPr>
          <p:cNvPr id="8" name="TextBox 7"/>
          <p:cNvSpPr txBox="1"/>
          <p:nvPr/>
        </p:nvSpPr>
        <p:spPr>
          <a:xfrm>
            <a:off x="990600" y="3505200"/>
            <a:ext cx="1133475"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GOOS-Africa</a:t>
            </a:r>
          </a:p>
        </p:txBody>
      </p:sp>
      <p:sp>
        <p:nvSpPr>
          <p:cNvPr id="9" name="TextBox 8"/>
          <p:cNvSpPr txBox="1"/>
          <p:nvPr/>
        </p:nvSpPr>
        <p:spPr>
          <a:xfrm>
            <a:off x="2543175" y="3686175"/>
            <a:ext cx="809625"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IOGOOS</a:t>
            </a:r>
          </a:p>
        </p:txBody>
      </p:sp>
      <p:sp>
        <p:nvSpPr>
          <p:cNvPr id="10" name="TextBox 9"/>
          <p:cNvSpPr txBox="1"/>
          <p:nvPr/>
        </p:nvSpPr>
        <p:spPr>
          <a:xfrm>
            <a:off x="3532188" y="3381375"/>
            <a:ext cx="963612"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SEAGOOS</a:t>
            </a:r>
          </a:p>
        </p:txBody>
      </p:sp>
      <p:sp>
        <p:nvSpPr>
          <p:cNvPr id="11" name="TextBox 10"/>
          <p:cNvSpPr txBox="1"/>
          <p:nvPr/>
        </p:nvSpPr>
        <p:spPr>
          <a:xfrm>
            <a:off x="5100638" y="3429000"/>
            <a:ext cx="842962"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PI-GOOS</a:t>
            </a:r>
          </a:p>
        </p:txBody>
      </p:sp>
      <p:sp>
        <p:nvSpPr>
          <p:cNvPr id="12" name="TextBox 11"/>
          <p:cNvSpPr txBox="1"/>
          <p:nvPr/>
        </p:nvSpPr>
        <p:spPr>
          <a:xfrm>
            <a:off x="7010400" y="2590800"/>
            <a:ext cx="825500"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US IOOS</a:t>
            </a:r>
          </a:p>
        </p:txBody>
      </p:sp>
      <p:sp>
        <p:nvSpPr>
          <p:cNvPr id="13" name="TextBox 12"/>
          <p:cNvSpPr txBox="1"/>
          <p:nvPr/>
        </p:nvSpPr>
        <p:spPr>
          <a:xfrm>
            <a:off x="7162800" y="3124200"/>
            <a:ext cx="1449388"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IOCARIBE-GOOS</a:t>
            </a:r>
          </a:p>
        </p:txBody>
      </p:sp>
      <p:sp>
        <p:nvSpPr>
          <p:cNvPr id="14" name="TextBox 13"/>
          <p:cNvSpPr txBox="1"/>
          <p:nvPr/>
        </p:nvSpPr>
        <p:spPr>
          <a:xfrm>
            <a:off x="7315200" y="4038600"/>
            <a:ext cx="728663"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GRASP</a:t>
            </a:r>
          </a:p>
        </p:txBody>
      </p:sp>
      <p:sp>
        <p:nvSpPr>
          <p:cNvPr id="15" name="TextBox 14"/>
          <p:cNvSpPr txBox="1"/>
          <p:nvPr/>
        </p:nvSpPr>
        <p:spPr>
          <a:xfrm>
            <a:off x="8115300" y="4038600"/>
            <a:ext cx="1028700"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OCEATLAN</a:t>
            </a:r>
          </a:p>
        </p:txBody>
      </p:sp>
      <p:sp>
        <p:nvSpPr>
          <p:cNvPr id="16" name="TextBox 15"/>
          <p:cNvSpPr txBox="1"/>
          <p:nvPr/>
        </p:nvSpPr>
        <p:spPr>
          <a:xfrm>
            <a:off x="2209800" y="2362200"/>
            <a:ext cx="646113" cy="646113"/>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Black</a:t>
            </a:r>
          </a:p>
          <a:p>
            <a:pPr>
              <a:defRPr/>
            </a:pPr>
            <a:r>
              <a:rPr lang="en-US" sz="1200" b="1" dirty="0">
                <a:solidFill>
                  <a:srgbClr val="FFFF00"/>
                </a:solidFill>
                <a:latin typeface="Arial" pitchFamily="-84" charset="0"/>
                <a:ea typeface="+mn-ea"/>
              </a:rPr>
              <a:t>Sea</a:t>
            </a:r>
          </a:p>
          <a:p>
            <a:pPr>
              <a:defRPr/>
            </a:pPr>
            <a:r>
              <a:rPr lang="en-US" sz="1200" b="1" dirty="0">
                <a:solidFill>
                  <a:srgbClr val="FFFF00"/>
                </a:solidFill>
                <a:latin typeface="Arial" pitchFamily="-84" charset="0"/>
                <a:ea typeface="+mn-ea"/>
              </a:rPr>
              <a:t>GOOS</a:t>
            </a:r>
          </a:p>
        </p:txBody>
      </p:sp>
      <p:sp>
        <p:nvSpPr>
          <p:cNvPr id="17" name="TextBox 16"/>
          <p:cNvSpPr txBox="1"/>
          <p:nvPr/>
        </p:nvSpPr>
        <p:spPr>
          <a:xfrm>
            <a:off x="4114800" y="2514600"/>
            <a:ext cx="1133475"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NEAR-GOOS</a:t>
            </a:r>
          </a:p>
        </p:txBody>
      </p:sp>
      <p:sp>
        <p:nvSpPr>
          <p:cNvPr id="18" name="TextBox 17"/>
          <p:cNvSpPr txBox="1"/>
          <p:nvPr/>
        </p:nvSpPr>
        <p:spPr>
          <a:xfrm>
            <a:off x="3994150" y="4371975"/>
            <a:ext cx="577850"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rgbClr val="FFFF00"/>
                </a:solidFill>
                <a:latin typeface="Arial" pitchFamily="-84" charset="0"/>
                <a:ea typeface="+mn-ea"/>
              </a:rPr>
              <a:t>IMOS</a:t>
            </a:r>
          </a:p>
        </p:txBody>
      </p:sp>
      <p:sp>
        <p:nvSpPr>
          <p:cNvPr id="19" name="TextBox 18"/>
          <p:cNvSpPr txBox="1"/>
          <p:nvPr/>
        </p:nvSpPr>
        <p:spPr>
          <a:xfrm>
            <a:off x="5410200" y="5105400"/>
            <a:ext cx="628650"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chemeClr val="bg1">
                    <a:lumMod val="85000"/>
                  </a:schemeClr>
                </a:solidFill>
                <a:latin typeface="Arial" pitchFamily="-84" charset="0"/>
                <a:ea typeface="+mn-ea"/>
              </a:rPr>
              <a:t>SOOS</a:t>
            </a:r>
          </a:p>
        </p:txBody>
      </p:sp>
      <p:sp>
        <p:nvSpPr>
          <p:cNvPr id="20" name="TextBox 19"/>
          <p:cNvSpPr txBox="1"/>
          <p:nvPr/>
        </p:nvSpPr>
        <p:spPr>
          <a:xfrm>
            <a:off x="2209800" y="1752600"/>
            <a:ext cx="628650" cy="276225"/>
          </a:xfrm>
          <a:prstGeom prst="rect">
            <a:avLst/>
          </a:prstGeom>
          <a:noFill/>
          <a:effectLst>
            <a:outerShdw blurRad="50800" dist="38100" dir="2700000">
              <a:srgbClr val="000000">
                <a:alpha val="43000"/>
              </a:srgbClr>
            </a:outerShdw>
          </a:effectLst>
        </p:spPr>
        <p:txBody>
          <a:bodyPr wrap="none">
            <a:spAutoFit/>
          </a:bodyPr>
          <a:lstStyle/>
          <a:p>
            <a:pPr>
              <a:defRPr/>
            </a:pPr>
            <a:r>
              <a:rPr lang="en-US" sz="1200" b="1" dirty="0">
                <a:solidFill>
                  <a:schemeClr val="bg1">
                    <a:lumMod val="85000"/>
                  </a:schemeClr>
                </a:solidFill>
                <a:latin typeface="Arial" pitchFamily="-84" charset="0"/>
                <a:ea typeface="+mn-ea"/>
              </a:rPr>
              <a:t>SAON</a:t>
            </a:r>
          </a:p>
        </p:txBody>
      </p:sp>
    </p:spTree>
    <p:extLst>
      <p:ext uri="{BB962C8B-B14F-4D97-AF65-F5344CB8AC3E}">
        <p14:creationId xmlns:p14="http://schemas.microsoft.com/office/powerpoint/2010/main" val="7673919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p:txBody>
          <a:bodyPr/>
          <a:lstStyle/>
          <a:p>
            <a:r>
              <a:rPr lang="en-US" dirty="0"/>
              <a:t>G7 in 2015 considered two issues under “Future of the Seas and Oceans”: research on marine litter and on environmental impacts of deep sea mining. </a:t>
            </a:r>
          </a:p>
          <a:p>
            <a:r>
              <a:rPr lang="en-US" dirty="0"/>
              <a:t>Also agreed that a </a:t>
            </a:r>
            <a:r>
              <a:rPr lang="en-US" b="1" dirty="0" smtClean="0"/>
              <a:t>step change in approach is required </a:t>
            </a:r>
            <a:r>
              <a:rPr lang="en-US" dirty="0" smtClean="0"/>
              <a:t>if </a:t>
            </a:r>
            <a:r>
              <a:rPr lang="en-US" dirty="0"/>
              <a:t>we are to address the challenges our seas and oceans face. Committed to developing proposal for G7 May 2016 (Japan) to </a:t>
            </a:r>
            <a:r>
              <a:rPr lang="en-US" b="1" dirty="0"/>
              <a:t>better predict, manage and mitigate future changes in the seas and oceans and their impacts on the environment and on human societies</a:t>
            </a:r>
            <a:r>
              <a:rPr lang="en-US" dirty="0"/>
              <a:t>.</a:t>
            </a:r>
          </a:p>
          <a:p>
            <a:endParaRPr lang="en-US" dirty="0"/>
          </a:p>
          <a:p>
            <a:r>
              <a:rPr lang="en-US" dirty="0"/>
              <a:t>G7 </a:t>
            </a:r>
            <a:r>
              <a:rPr lang="en-US" i="1" dirty="0"/>
              <a:t>Expert Working Group on “Future of the Oceans and Seas” </a:t>
            </a:r>
            <a:r>
              <a:rPr lang="en-US" i="1" dirty="0" smtClean="0"/>
              <a:t/>
            </a:r>
            <a:br>
              <a:rPr lang="en-US" i="1" dirty="0" smtClean="0"/>
            </a:br>
            <a:r>
              <a:rPr lang="en-US" dirty="0" smtClean="0"/>
              <a:t>held </a:t>
            </a:r>
            <a:r>
              <a:rPr lang="en-US" dirty="0"/>
              <a:t>8-9 March 2016, </a:t>
            </a:r>
            <a:r>
              <a:rPr lang="en-US" dirty="0" smtClean="0"/>
              <a:t>Southampton, UK</a:t>
            </a:r>
            <a:endParaRPr lang="en-US" dirty="0"/>
          </a:p>
          <a:p>
            <a:endParaRPr lang="en-US" dirty="0"/>
          </a:p>
        </p:txBody>
      </p:sp>
      <p:sp>
        <p:nvSpPr>
          <p:cNvPr id="4" name="Content Placeholder 3"/>
          <p:cNvSpPr>
            <a:spLocks noGrp="1"/>
          </p:cNvSpPr>
          <p:nvPr>
            <p:ph sz="quarter" idx="11"/>
          </p:nvPr>
        </p:nvSpPr>
        <p:spPr/>
        <p:txBody>
          <a:bodyPr/>
          <a:lstStyle/>
          <a:p>
            <a:pPr marL="0" indent="0">
              <a:buNone/>
            </a:pPr>
            <a:r>
              <a:rPr lang="en-US" dirty="0" smtClean="0"/>
              <a:t>G7 oceans background</a:t>
            </a:r>
            <a:endParaRPr lang="en-US" dirty="0"/>
          </a:p>
        </p:txBody>
      </p:sp>
    </p:spTree>
    <p:extLst>
      <p:ext uri="{BB962C8B-B14F-4D97-AF65-F5344CB8AC3E}">
        <p14:creationId xmlns:p14="http://schemas.microsoft.com/office/powerpoint/2010/main" val="135015459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p:txBody>
          <a:bodyPr/>
          <a:lstStyle/>
          <a:p>
            <a:r>
              <a:rPr lang="en-US" dirty="0" smtClean="0"/>
              <a:t>Sound international framework to </a:t>
            </a:r>
            <a:r>
              <a:rPr lang="en-US" b="1" dirty="0" smtClean="0"/>
              <a:t>provide international access to the data and produce regular authoritative assessments </a:t>
            </a:r>
            <a:r>
              <a:rPr lang="en-US" dirty="0" smtClean="0"/>
              <a:t>of the state of the ocean, in order to:</a:t>
            </a:r>
            <a:br>
              <a:rPr lang="en-US" dirty="0" smtClean="0"/>
            </a:br>
            <a:endParaRPr lang="en-US" dirty="0" smtClean="0"/>
          </a:p>
          <a:p>
            <a:pPr lvl="1"/>
            <a:r>
              <a:rPr lang="en-US" dirty="0" smtClean="0"/>
              <a:t>Make sense and improve projections of global and regional-scale </a:t>
            </a:r>
            <a:r>
              <a:rPr lang="en-US" b="1" dirty="0" smtClean="0"/>
              <a:t>long-term change and variability</a:t>
            </a:r>
          </a:p>
          <a:p>
            <a:pPr lvl="1"/>
            <a:r>
              <a:rPr lang="en-US" dirty="0" smtClean="0"/>
              <a:t>Sustaining the </a:t>
            </a:r>
            <a:r>
              <a:rPr lang="en-US" b="1" dirty="0" smtClean="0"/>
              <a:t>productive capacity </a:t>
            </a:r>
            <a:r>
              <a:rPr lang="en-US" dirty="0" smtClean="0"/>
              <a:t>of ocean ecosystems under increasing </a:t>
            </a:r>
            <a:r>
              <a:rPr lang="en-US" b="1" dirty="0" smtClean="0"/>
              <a:t>human pressure</a:t>
            </a:r>
          </a:p>
          <a:p>
            <a:pPr lvl="1"/>
            <a:r>
              <a:rPr lang="en-US" b="1" dirty="0" smtClean="0"/>
              <a:t>Sustainable</a:t>
            </a:r>
            <a:r>
              <a:rPr lang="en-US" dirty="0" smtClean="0"/>
              <a:t> use of marine </a:t>
            </a:r>
            <a:r>
              <a:rPr lang="en-US" b="1" dirty="0" smtClean="0"/>
              <a:t>ecosystem services</a:t>
            </a:r>
          </a:p>
          <a:p>
            <a:pPr lvl="1"/>
            <a:r>
              <a:rPr lang="en-US" dirty="0" smtClean="0"/>
              <a:t>Increasing </a:t>
            </a:r>
            <a:r>
              <a:rPr lang="en-US" b="1" dirty="0" smtClean="0"/>
              <a:t>resilience</a:t>
            </a:r>
            <a:r>
              <a:rPr lang="en-US" dirty="0" smtClean="0"/>
              <a:t> of human population and economic infrastructure to marine-related </a:t>
            </a:r>
            <a:r>
              <a:rPr lang="en-US" b="1" dirty="0" smtClean="0"/>
              <a:t>disasters</a:t>
            </a:r>
          </a:p>
        </p:txBody>
      </p:sp>
      <p:sp>
        <p:nvSpPr>
          <p:cNvPr id="4" name="Content Placeholder 3"/>
          <p:cNvSpPr>
            <a:spLocks noGrp="1"/>
          </p:cNvSpPr>
          <p:nvPr>
            <p:ph sz="quarter" idx="11"/>
          </p:nvPr>
        </p:nvSpPr>
        <p:spPr>
          <a:xfrm>
            <a:off x="2057400" y="152400"/>
            <a:ext cx="4953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G7 oceans: </a:t>
            </a:r>
            <a:br>
              <a:rPr lang="en-US" dirty="0" smtClean="0"/>
            </a:br>
            <a:r>
              <a:rPr lang="en-US" dirty="0" smtClean="0"/>
              <a:t>’big science’ with a purpose</a:t>
            </a:r>
            <a:endParaRPr lang="en-US" dirty="0"/>
          </a:p>
        </p:txBody>
      </p:sp>
    </p:spTree>
    <p:extLst>
      <p:ext uri="{BB962C8B-B14F-4D97-AF65-F5344CB8AC3E}">
        <p14:creationId xmlns:p14="http://schemas.microsoft.com/office/powerpoint/2010/main" val="140713726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10148</TotalTime>
  <Words>1536</Words>
  <Application>Microsoft Macintosh PowerPoint</Application>
  <PresentationFormat>On-screen Show (4:3)</PresentationFormat>
  <Paragraphs>207</Paragraphs>
  <Slides>13</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Arial Bold</vt:lpstr>
      <vt:lpstr>Avenir Roman</vt:lpstr>
      <vt:lpstr>Calibri</vt:lpstr>
      <vt:lpstr>Courier New</vt:lpstr>
      <vt:lpstr>Droid Serif</vt:lpstr>
      <vt:lpstr>Helvetica</vt:lpstr>
      <vt:lpstr>ＭＳ Ｐゴシック</vt:lpstr>
      <vt:lpstr>Proxima Nova Regular</vt:lpstr>
      <vt:lpstr>Times New Roman</vt:lpstr>
      <vt:lpstr>Wingdings</vt:lpstr>
      <vt:lpstr>Arial</vt:lpstr>
      <vt:lpstr>Default</vt:lpstr>
      <vt:lpstr>Blank Presentation</vt:lpstr>
      <vt:lpstr>Developing G7  ocean initiative</vt:lpstr>
      <vt:lpstr>GOOS themes Climate, services, ocean health</vt:lpstr>
      <vt:lpstr>PowerPoint Presentation</vt:lpstr>
      <vt:lpstr>PowerPoint Presentation</vt:lpstr>
      <vt:lpstr>EOVs and readiness level CONCEPT   PILOT   MATURE   *also ECV</vt:lpstr>
      <vt:lpstr>PowerPoint Presentation</vt:lpstr>
      <vt:lpstr>GOOS Regional Alliances  and collaborating regional observing systems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Albert Fischer</cp:lastModifiedBy>
  <cp:revision>121</cp:revision>
  <dcterms:modified xsi:type="dcterms:W3CDTF">2016-04-20T08:05:27Z</dcterms:modified>
</cp:coreProperties>
</file>