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92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k Martin Seifert" initials="FMS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3"/>
    <p:restoredTop sz="94674"/>
  </p:normalViewPr>
  <p:slideViewPr>
    <p:cSldViewPr>
      <p:cViewPr>
        <p:scale>
          <a:sx n="100" d="100"/>
          <a:sy n="100" d="100"/>
        </p:scale>
        <p:origin x="1488" y="6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commentAuthors" Target="commentAuthors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613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Title Goes Here</a:t>
            </a:r>
            <a:endParaRPr lang="en-US" dirty="0"/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SIT-31,</a:t>
            </a:r>
            <a:r>
              <a:rPr lang="en-AU" sz="1100" i="1" baseline="0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ESRIN, 19-20 </a:t>
            </a:r>
            <a:r>
              <a:rPr lang="en-AU" sz="1100" i="1" smtClean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Apr 2016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Access &amp; Uptake of </a:t>
            </a:r>
            <a:br>
              <a:rPr lang="en-AU" sz="4200" b="1" dirty="0" smtClean="0">
                <a:solidFill>
                  <a:srgbClr val="FFFFFF"/>
                </a:solidFill>
                <a:latin typeface="+mj-lt"/>
              </a:rPr>
            </a:br>
            <a:r>
              <a:rPr lang="en-AU" sz="4200" b="1" dirty="0" smtClean="0">
                <a:solidFill>
                  <a:srgbClr val="FFFFFF"/>
                </a:solidFill>
                <a:latin typeface="+mj-lt"/>
              </a:rPr>
              <a:t>Sentinel Data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GFOI SDCG Input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-31 </a:t>
            </a: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Agenda Item</a:t>
            </a:r>
            <a:r>
              <a:rPr lang="en-US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14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S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trategic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ESA/ESRIN, </a:t>
            </a:r>
            <a:r>
              <a:rPr lang="en-AU" dirty="0" err="1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Frascati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, Italy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19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-20</a:t>
            </a:r>
            <a:r>
              <a:rPr lang="en-AU" baseline="30000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 smtClean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2016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>
          <a:xfrm>
            <a:off x="304800" y="1447800"/>
            <a:ext cx="8839200" cy="518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dirty="0" smtClean="0"/>
              <a:t>GFOI’s Method and Guidance Document </a:t>
            </a:r>
            <a:r>
              <a:rPr lang="en-US" sz="1800" dirty="0" err="1" smtClean="0"/>
              <a:t>REDDCompass</a:t>
            </a:r>
            <a:r>
              <a:rPr lang="en-US" sz="1800" dirty="0" smtClean="0"/>
              <a:t>: increasingly </a:t>
            </a:r>
            <a:r>
              <a:rPr lang="en-US" sz="1800" dirty="0"/>
              <a:t>used by REDD+ countries within the UN-REDD framework </a:t>
            </a:r>
            <a:r>
              <a:rPr lang="en-US" sz="1800" dirty="0" smtClean="0"/>
              <a:t>and </a:t>
            </a:r>
            <a:r>
              <a:rPr lang="en-US" sz="1800" dirty="0" smtClean="0"/>
              <a:t>World </a:t>
            </a:r>
            <a:r>
              <a:rPr lang="en-US" sz="1800" dirty="0" smtClean="0"/>
              <a:t>Bank. </a:t>
            </a:r>
            <a:br>
              <a:rPr lang="en-US" sz="1800" dirty="0" smtClean="0"/>
            </a:br>
            <a:r>
              <a:rPr lang="en-US" sz="1800" dirty="0" smtClean="0">
                <a:sym typeface="Wingdings"/>
              </a:rPr>
              <a:t> </a:t>
            </a:r>
            <a:r>
              <a:rPr lang="en-US" sz="1800" dirty="0" smtClean="0"/>
              <a:t>The planned </a:t>
            </a:r>
            <a:r>
              <a:rPr lang="en-US" sz="1800" b="1" dirty="0" smtClean="0"/>
              <a:t>Copernicus REDD+ Service </a:t>
            </a:r>
            <a:r>
              <a:rPr lang="en-US" sz="1800" dirty="0" smtClean="0"/>
              <a:t>should strongly encourage its use in applying Sentinel data in National Forest Monitoring Systems.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1800" dirty="0" smtClean="0"/>
              <a:t>Global </a:t>
            </a:r>
            <a:r>
              <a:rPr lang="en-AU" sz="1800" dirty="0"/>
              <a:t>Baseline Acquisition </a:t>
            </a:r>
            <a:r>
              <a:rPr lang="en-AU" sz="1800" dirty="0" smtClean="0"/>
              <a:t>Strategy:  </a:t>
            </a:r>
            <a:r>
              <a:rPr lang="en-AU" sz="1800" dirty="0"/>
              <a:t>frequent repetitive dual-polarisation observations over world’s forested areas are needed for C-band SAR data sources to make </a:t>
            </a:r>
            <a:r>
              <a:rPr lang="en-AU" sz="1800" dirty="0" smtClean="0"/>
              <a:t>an effective contribution. </a:t>
            </a:r>
            <a:br>
              <a:rPr lang="en-AU" sz="1800" dirty="0" smtClean="0"/>
            </a:br>
            <a:r>
              <a:rPr lang="en-AU" sz="1800" dirty="0" smtClean="0">
                <a:sym typeface="Wingdings"/>
              </a:rPr>
              <a:t> increase dual pol acquisitions of Sentinel-1A and -1B (after successful launch) to build up </a:t>
            </a:r>
            <a:r>
              <a:rPr lang="en-AU" sz="1800" dirty="0">
                <a:sym typeface="Wingdings"/>
              </a:rPr>
              <a:t>a </a:t>
            </a:r>
            <a:r>
              <a:rPr lang="en-AU" sz="1800" b="1" dirty="0" smtClean="0">
                <a:sym typeface="Wingdings"/>
              </a:rPr>
              <a:t>dense systematic C-band data archive </a:t>
            </a:r>
            <a:r>
              <a:rPr lang="en-AU" sz="1800" dirty="0" smtClean="0">
                <a:sym typeface="Wingdings"/>
              </a:rPr>
              <a:t>over the pan-tropics.</a:t>
            </a:r>
            <a:endParaRPr lang="en-AU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AU" sz="1800" dirty="0" smtClean="0"/>
              <a:t>Sentinel-2 </a:t>
            </a:r>
            <a:r>
              <a:rPr lang="en-AU" sz="1800" dirty="0" smtClean="0"/>
              <a:t>potentially </a:t>
            </a:r>
            <a:r>
              <a:rPr lang="en-AU" sz="1800" dirty="0" smtClean="0"/>
              <a:t>new gold standard MS optical land surface data. To realise its full potential it needs a </a:t>
            </a:r>
            <a:r>
              <a:rPr lang="en-AU" sz="1800" b="1" dirty="0" smtClean="0"/>
              <a:t>gold standard ground segment</a:t>
            </a:r>
            <a:r>
              <a:rPr lang="en-AU" sz="1800" dirty="0" smtClean="0"/>
              <a:t>. Countries still report difficulty in accessing data from </a:t>
            </a:r>
            <a:r>
              <a:rPr lang="en-AU" sz="1800" dirty="0" err="1" smtClean="0"/>
              <a:t>SciHub</a:t>
            </a:r>
            <a:r>
              <a:rPr lang="en-AU" sz="1800" dirty="0" smtClean="0"/>
              <a:t>. </a:t>
            </a:r>
            <a:br>
              <a:rPr lang="en-AU" sz="1800" dirty="0" smtClean="0"/>
            </a:br>
            <a:r>
              <a:rPr lang="en-AU" sz="1800" dirty="0" smtClean="0">
                <a:sym typeface="Wingdings"/>
              </a:rPr>
              <a:t> </a:t>
            </a:r>
            <a:r>
              <a:rPr lang="en-AU" sz="1800" dirty="0" smtClean="0"/>
              <a:t>International </a:t>
            </a:r>
            <a:r>
              <a:rPr lang="en-AU" sz="1800" dirty="0"/>
              <a:t>mirrors will </a:t>
            </a:r>
            <a:r>
              <a:rPr lang="en-AU" sz="1800" dirty="0" smtClean="0"/>
              <a:t>help (US, Australia</a:t>
            </a:r>
            <a:r>
              <a:rPr lang="is-IS" sz="1800" dirty="0" smtClean="0"/>
              <a:t>…)</a:t>
            </a:r>
          </a:p>
          <a:p>
            <a:pPr marL="457200" indent="-457200">
              <a:buFont typeface="+mj-lt"/>
              <a:buAutoNum type="arabicPeriod"/>
            </a:pPr>
            <a:r>
              <a:rPr lang="is-IS" sz="1800" dirty="0" smtClean="0"/>
              <a:t>Global </a:t>
            </a:r>
            <a:r>
              <a:rPr lang="is-IS" sz="1800" dirty="0" smtClean="0"/>
              <a:t>Data Flows </a:t>
            </a:r>
            <a:r>
              <a:rPr lang="is-IS" sz="1800" dirty="0" smtClean="0"/>
              <a:t>study..</a:t>
            </a:r>
          </a:p>
          <a:p>
            <a:pPr marL="457200" indent="-457200">
              <a:buFont typeface="+mj-lt"/>
              <a:buAutoNum type="arabicPeriod"/>
            </a:pPr>
            <a:r>
              <a:rPr lang="is-IS" sz="1800" dirty="0" smtClean="0"/>
              <a:t>Welcome prompt and unified approach to SR products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endParaRPr lang="en-US" dirty="0">
              <a:latin typeface="+mj-lt"/>
            </a:endParaRPr>
          </a:p>
          <a:p>
            <a:pPr marL="0" indent="0">
              <a:buNone/>
            </a:pPr>
            <a:endParaRPr lang="en-US" sz="1600" dirty="0"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/>
            <a:fld id="{86CB4B4D-7CA3-9044-876B-883B54F8677D}" type="slidenum">
              <a:rPr lang="uk-UA" smtClean="0"/>
              <a:t>2</a:t>
            </a:fld>
            <a:endParaRPr lang="uk-UA"/>
          </a:p>
        </p:txBody>
      </p:sp>
      <p:sp>
        <p:nvSpPr>
          <p:cNvPr id="4" name="TextBox 3"/>
          <p:cNvSpPr txBox="1"/>
          <p:nvPr/>
        </p:nvSpPr>
        <p:spPr>
          <a:xfrm>
            <a:off x="2286000" y="228600"/>
            <a:ext cx="211852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spc="0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+mj-lt"/>
              </a:rPr>
              <a:t>GFOI Input</a:t>
            </a:r>
            <a:endParaRPr kumimoji="0" lang="en-US" sz="32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71241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12495</TotalTime>
  <Words>54</Words>
  <Application>Microsoft Macintosh PowerPoint</Application>
  <PresentationFormat>On-screen Show (4:3)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2" baseType="lpstr">
      <vt:lpstr>Arial Bold</vt:lpstr>
      <vt:lpstr>Avenir Roman</vt:lpstr>
      <vt:lpstr>Calibri</vt:lpstr>
      <vt:lpstr>Courier New</vt:lpstr>
      <vt:lpstr>Droid Serif</vt:lpstr>
      <vt:lpstr>Helvetica</vt:lpstr>
      <vt:lpstr>Proxima Nova Regular</vt:lpstr>
      <vt:lpstr>Wingdings</vt:lpstr>
      <vt:lpstr>Arial</vt:lpstr>
      <vt:lpstr>Default</vt:lpstr>
      <vt:lpstr>Access &amp; Uptake of  Sentinel Data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Stephen Ward</cp:lastModifiedBy>
  <cp:revision>186</cp:revision>
  <dcterms:modified xsi:type="dcterms:W3CDTF">2016-04-14T23:18:40Z</dcterms:modified>
</cp:coreProperties>
</file>