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0" r:id="rId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4704"/>
  </p:normalViewPr>
  <p:slideViewPr>
    <p:cSldViewPr>
      <p:cViewPr varScale="1">
        <p:scale>
          <a:sx n="72" d="100"/>
          <a:sy n="72" d="100"/>
        </p:scale>
        <p:origin x="104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SIT-31,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ESRIN, 19-20 </a:t>
            </a:r>
            <a:r>
              <a:rPr lang="en-AU" sz="1100" i="1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Apr 2016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ros.usgs.gov/sentinel-2" TargetMode="External"/><Relationship Id="rId2" Type="http://schemas.openxmlformats.org/officeDocument/2006/relationships/hyperlink" Target="http://earthexplorer.usgs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85212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Copernicus Sentinel Data Uptake and Application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US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USGS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-31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14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trategic Implementation Team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ESA/ESRIN, Frascati, Italy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19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-20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April 2016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2</a:t>
            </a:fld>
            <a:endParaRPr lang="uk-U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638800" cy="533400"/>
          </a:xfrm>
        </p:spPr>
        <p:txBody>
          <a:bodyPr/>
          <a:lstStyle/>
          <a:p>
            <a:r>
              <a:rPr lang="en-US" sz="2800" b="1" dirty="0" smtClean="0"/>
              <a:t>USGS Sentinel </a:t>
            </a:r>
            <a:r>
              <a:rPr lang="en-US" sz="2800" b="1" dirty="0"/>
              <a:t>2A </a:t>
            </a:r>
            <a:r>
              <a:rPr lang="en-US" sz="2800" b="1" dirty="0" smtClean="0"/>
              <a:t>Statistics</a:t>
            </a:r>
            <a:endParaRPr lang="en-US" sz="3200" b="1" dirty="0" smtClean="0"/>
          </a:p>
          <a:p>
            <a:r>
              <a:rPr lang="en-US" sz="1800" b="1" dirty="0" smtClean="0"/>
              <a:t>(as </a:t>
            </a:r>
            <a:r>
              <a:rPr lang="en-US" sz="1800" b="1" dirty="0" smtClean="0"/>
              <a:t>of 14 April </a:t>
            </a:r>
            <a:r>
              <a:rPr lang="en-US" sz="1800" b="1" dirty="0" smtClean="0"/>
              <a:t>2016)</a:t>
            </a:r>
            <a:endParaRPr lang="en-US" sz="18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381000" y="1198563"/>
            <a:ext cx="8763000" cy="449580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Product Bundles </a:t>
            </a:r>
            <a:r>
              <a:rPr lang="en-US" sz="2000" dirty="0" smtClean="0"/>
              <a:t>Hosted on </a:t>
            </a:r>
            <a:r>
              <a:rPr lang="en-US" sz="2000" dirty="0" smtClean="0"/>
              <a:t>ESA Scientific Hub	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8000"/>
                </a:solidFill>
              </a:rPr>
              <a:t>23,368</a:t>
            </a:r>
            <a:endParaRPr lang="en-US" sz="2000" dirty="0" smtClean="0">
              <a:solidFill>
                <a:srgbClr val="008000"/>
              </a:solidFill>
            </a:endParaRPr>
          </a:p>
          <a:p>
            <a:r>
              <a:rPr lang="en-US" sz="2000" b="0" dirty="0" smtClean="0">
                <a:effectLst/>
              </a:rPr>
              <a:t>Product Bundles Downloaded </a:t>
            </a:r>
            <a:r>
              <a:rPr lang="en-US" sz="2000" dirty="0" smtClean="0"/>
              <a:t>by</a:t>
            </a:r>
            <a:r>
              <a:rPr lang="en-US" sz="2000" b="0" dirty="0" smtClean="0">
                <a:effectLst/>
              </a:rPr>
              <a:t> </a:t>
            </a:r>
            <a:r>
              <a:rPr lang="en-US" sz="2000" b="0" dirty="0" smtClean="0">
                <a:effectLst/>
              </a:rPr>
              <a:t>USGS		</a:t>
            </a:r>
            <a:r>
              <a:rPr lang="en-US" sz="2000" b="0" dirty="0" smtClean="0">
                <a:effectLst/>
              </a:rPr>
              <a:t>	  </a:t>
            </a:r>
            <a:r>
              <a:rPr lang="en-US" sz="2000" dirty="0">
                <a:solidFill>
                  <a:srgbClr val="008000"/>
                </a:solidFill>
              </a:rPr>
              <a:t>4,837</a:t>
            </a:r>
          </a:p>
          <a:p>
            <a:pPr marL="762692" lvl="2" indent="-342900">
              <a:buFont typeface="Wingdings" panose="05000000000000000000" pitchFamily="2" charset="2"/>
              <a:buChar char="Ø"/>
            </a:pPr>
            <a:r>
              <a:rPr lang="en-US" sz="1800" dirty="0"/>
              <a:t>Looking forward to Sentinel 2A data availability on ESA International Hub (April 2016) and GÉANT network (May 2016)</a:t>
            </a:r>
          </a:p>
          <a:p>
            <a:r>
              <a:rPr lang="en-US" sz="2000" b="0" dirty="0" smtClean="0">
                <a:effectLst/>
              </a:rPr>
              <a:t>Product </a:t>
            </a:r>
            <a:r>
              <a:rPr lang="en-US" sz="2000" b="0" dirty="0" smtClean="0">
                <a:effectLst/>
              </a:rPr>
              <a:t>Bundles Processed </a:t>
            </a:r>
            <a:r>
              <a:rPr lang="en-US" sz="2000" dirty="0" smtClean="0"/>
              <a:t>by USGS </a:t>
            </a:r>
            <a:r>
              <a:rPr lang="en-US" sz="2000" b="0" dirty="0" smtClean="0">
                <a:effectLst/>
              </a:rPr>
              <a:t>to </a:t>
            </a:r>
            <a:r>
              <a:rPr lang="en-US" sz="2000" b="0" dirty="0" smtClean="0">
                <a:effectLst/>
              </a:rPr>
              <a:t>Tiles/Browse</a:t>
            </a:r>
            <a:r>
              <a:rPr lang="en-US" sz="2000" dirty="0" smtClean="0"/>
              <a:t>	  </a:t>
            </a:r>
            <a:r>
              <a:rPr lang="en-US" sz="2000" dirty="0">
                <a:solidFill>
                  <a:srgbClr val="008000"/>
                </a:solidFill>
              </a:rPr>
              <a:t>4,837</a:t>
            </a:r>
          </a:p>
          <a:p>
            <a:r>
              <a:rPr lang="en-US" sz="2000" b="0" dirty="0" smtClean="0">
                <a:effectLst/>
              </a:rPr>
              <a:t>Tiles/Browse Available </a:t>
            </a:r>
            <a:r>
              <a:rPr lang="en-US" sz="2000" b="0" dirty="0" smtClean="0">
                <a:effectLst/>
              </a:rPr>
              <a:t>on USGS Earth </a:t>
            </a:r>
            <a:r>
              <a:rPr lang="en-US" sz="2000" b="0" dirty="0" smtClean="0">
                <a:effectLst/>
              </a:rPr>
              <a:t>Explorer		</a:t>
            </a:r>
            <a:r>
              <a:rPr lang="en-US" sz="2000" dirty="0" smtClean="0">
                <a:solidFill>
                  <a:srgbClr val="008000"/>
                </a:solidFill>
              </a:rPr>
              <a:t>60,081</a:t>
            </a:r>
            <a:endParaRPr lang="en-US" sz="2000" dirty="0">
              <a:solidFill>
                <a:srgbClr val="008000"/>
              </a:solidFill>
            </a:endParaRPr>
          </a:p>
          <a:p>
            <a:pPr marL="461963" lvl="2" indent="0">
              <a:buNone/>
            </a:pPr>
            <a:r>
              <a:rPr lang="en-US" sz="1800" dirty="0" smtClean="0">
                <a:hlinkClick r:id="rId2"/>
              </a:rPr>
              <a:t>http://earthexplorer.usgs.gov/</a:t>
            </a:r>
            <a:endParaRPr lang="en-US" sz="1800" dirty="0" smtClean="0"/>
          </a:p>
          <a:p>
            <a:r>
              <a:rPr lang="en-US" sz="2000" dirty="0"/>
              <a:t>L1C Tiles Distributed by USGS			</a:t>
            </a:r>
            <a:r>
              <a:rPr lang="en-US" sz="2000" dirty="0" smtClean="0"/>
              <a:t>	  </a:t>
            </a:r>
            <a:r>
              <a:rPr lang="en-US" sz="2000" dirty="0">
                <a:solidFill>
                  <a:srgbClr val="008000"/>
                </a:solidFill>
              </a:rPr>
              <a:t>2,834</a:t>
            </a:r>
            <a:endParaRPr lang="en-US" sz="2000" dirty="0">
              <a:solidFill>
                <a:srgbClr val="008000"/>
              </a:solidFill>
            </a:endParaRPr>
          </a:p>
          <a:p>
            <a:r>
              <a:rPr lang="en-US" sz="2000" dirty="0" smtClean="0"/>
              <a:t>Full Resolution Browse </a:t>
            </a:r>
            <a:r>
              <a:rPr lang="en-US" sz="2000" dirty="0" smtClean="0"/>
              <a:t>(FRB) Distributed </a:t>
            </a:r>
            <a:r>
              <a:rPr lang="en-US" sz="2000" dirty="0"/>
              <a:t>by </a:t>
            </a:r>
            <a:r>
              <a:rPr lang="en-US" sz="2000" dirty="0" smtClean="0"/>
              <a:t>USGS	  </a:t>
            </a:r>
            <a:r>
              <a:rPr lang="en-US" sz="2000" dirty="0">
                <a:solidFill>
                  <a:srgbClr val="008000"/>
                </a:solidFill>
              </a:rPr>
              <a:t>3,795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USGS ground control improvement </a:t>
            </a:r>
            <a:r>
              <a:rPr lang="en-US" sz="2000" dirty="0" smtClean="0"/>
              <a:t>phase added </a:t>
            </a:r>
            <a:r>
              <a:rPr lang="en-US" sz="2000" dirty="0"/>
              <a:t>to make the </a:t>
            </a:r>
            <a:r>
              <a:rPr lang="en-US" sz="2000" dirty="0" smtClean="0"/>
              <a:t>Landsat </a:t>
            </a:r>
            <a:r>
              <a:rPr lang="en-US" sz="2000" dirty="0"/>
              <a:t>control </a:t>
            </a:r>
            <a:r>
              <a:rPr lang="en-US" sz="2000" dirty="0" smtClean="0"/>
              <a:t>more consistent </a:t>
            </a:r>
            <a:r>
              <a:rPr lang="en-US" sz="2000" dirty="0"/>
              <a:t>with the Sentinel-2 global reference image </a:t>
            </a:r>
            <a:r>
              <a:rPr lang="en-US" sz="2000" dirty="0" smtClean="0"/>
              <a:t>(</a:t>
            </a:r>
            <a:r>
              <a:rPr lang="en-US" sz="2000" dirty="0"/>
              <a:t>GRI</a:t>
            </a:r>
            <a:r>
              <a:rPr lang="en-US" sz="2000" dirty="0" smtClean="0"/>
              <a:t>)</a:t>
            </a:r>
            <a:r>
              <a:rPr lang="en-US" sz="20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More </a:t>
            </a:r>
            <a:r>
              <a:rPr lang="en-US" sz="2000" dirty="0" smtClean="0"/>
              <a:t>information</a:t>
            </a:r>
            <a:r>
              <a:rPr lang="en-US" sz="2000" dirty="0" smtClean="0"/>
              <a:t>:</a:t>
            </a:r>
          </a:p>
          <a:p>
            <a:pPr marL="461963" lvl="1" indent="-4763">
              <a:buNone/>
            </a:pP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eros.usgs.gov/sentinel-2</a:t>
            </a:r>
            <a:endParaRPr lang="en-US" sz="18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787" y="5105400"/>
            <a:ext cx="405356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791200" cy="533400"/>
          </a:xfrm>
        </p:spPr>
        <p:txBody>
          <a:bodyPr/>
          <a:lstStyle/>
          <a:p>
            <a:r>
              <a:rPr lang="en-US" sz="2800" b="1" dirty="0" smtClean="0"/>
              <a:t>USGS Sentinel 2A Coverage Map</a:t>
            </a:r>
          </a:p>
          <a:p>
            <a:r>
              <a:rPr lang="en-US" sz="1800" b="1" dirty="0"/>
              <a:t>(as of 14 April 2016)</a:t>
            </a:r>
            <a:endParaRPr lang="en-US" sz="1800" b="1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98562"/>
            <a:ext cx="6965449" cy="52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395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8969</TotalTime>
  <Words>63</Words>
  <Application>Microsoft Office PowerPoint</Application>
  <PresentationFormat>On-screen Show (4:3)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Copernicus Sentinel Data Uptake and Application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Labahn, Steven T.</cp:lastModifiedBy>
  <cp:revision>138</cp:revision>
  <dcterms:modified xsi:type="dcterms:W3CDTF">2016-04-20T08:11:19Z</dcterms:modified>
</cp:coreProperties>
</file>