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47" r:id="rId2"/>
    <p:sldId id="286" r:id="rId3"/>
    <p:sldId id="266" r:id="rId4"/>
    <p:sldId id="264" r:id="rId5"/>
    <p:sldId id="351" r:id="rId6"/>
    <p:sldId id="299" r:id="rId7"/>
    <p:sldId id="311" r:id="rId8"/>
    <p:sldId id="330" r:id="rId9"/>
    <p:sldId id="312" r:id="rId10"/>
    <p:sldId id="319" r:id="rId11"/>
    <p:sldId id="349" r:id="rId12"/>
    <p:sldId id="340" r:id="rId13"/>
    <p:sldId id="341" r:id="rId14"/>
    <p:sldId id="342" r:id="rId15"/>
    <p:sldId id="343" r:id="rId16"/>
    <p:sldId id="350" r:id="rId17"/>
    <p:sldId id="348" r:id="rId18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E8E1"/>
    <a:srgbClr val="1C83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9086" autoAdjust="0"/>
  </p:normalViewPr>
  <p:slideViewPr>
    <p:cSldViewPr>
      <p:cViewPr>
        <p:scale>
          <a:sx n="152" d="100"/>
          <a:sy n="152" d="100"/>
        </p:scale>
        <p:origin x="1092" y="15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8AD07-EC8B-B146-AC7E-06D9AA36E236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EB574-FC2B-8846-9A2C-301292B50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77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58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46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lang="en-GB" sz="1200" b="1" dirty="0" smtClean="0"/>
              <a:t>Available today or planned at European, national and international level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GB" sz="1200" b="1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lang="en-GB" sz="1400" b="1" dirty="0" smtClean="0"/>
              <a:t>Developed for other purposes but making important data available for Copernicus</a:t>
            </a:r>
            <a:endParaRPr lang="en-GB" sz="14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GB" sz="14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lang="en-GB" b="1" dirty="0" smtClean="0">
                <a:solidFill>
                  <a:srgbClr val="464847"/>
                </a:solidFill>
                <a:latin typeface="Calibri" pitchFamily="34" charset="0"/>
                <a:ea typeface="ＭＳ Ｐゴシック" pitchFamily="34" charset="-128"/>
              </a:rPr>
              <a:t>List not exhaustive (</a:t>
            </a:r>
            <a:r>
              <a:rPr lang="en-GB" b="1" dirty="0" smtClean="0">
                <a:latin typeface="Calibri" pitchFamily="34" charset="0"/>
                <a:ea typeface="ＭＳ Ｐゴシック" pitchFamily="34" charset="-128"/>
              </a:rPr>
              <a:t>+ </a:t>
            </a:r>
            <a:r>
              <a:rPr lang="en-GB" b="1" dirty="0" err="1" smtClean="0">
                <a:latin typeface="Calibri" pitchFamily="34" charset="0"/>
                <a:ea typeface="ＭＳ Ｐゴシック" pitchFamily="34" charset="-128"/>
              </a:rPr>
              <a:t>Seosar</a:t>
            </a:r>
            <a:r>
              <a:rPr lang="en-GB" b="1" dirty="0" smtClean="0">
                <a:latin typeface="Calibri" pitchFamily="34" charset="0"/>
                <a:ea typeface="ＭＳ Ｐゴシック" pitchFamily="34" charset="-128"/>
              </a:rPr>
              <a:t>, SPOT-6/-7, </a:t>
            </a:r>
            <a:r>
              <a:rPr lang="en-GB" b="1" dirty="0" err="1" smtClean="0">
                <a:latin typeface="Calibri" pitchFamily="34" charset="0"/>
                <a:ea typeface="ＭＳ Ｐゴシック" pitchFamily="34" charset="-128"/>
              </a:rPr>
              <a:t>TanDEM</a:t>
            </a:r>
            <a:r>
              <a:rPr lang="en-GB" b="1" dirty="0" smtClean="0">
                <a:latin typeface="Calibri" pitchFamily="34" charset="0"/>
                <a:ea typeface="ＭＳ Ｐゴシック" pitchFamily="34" charset="-128"/>
              </a:rPr>
              <a:t>-X, </a:t>
            </a:r>
            <a:r>
              <a:rPr lang="en-GB" b="1" dirty="0" err="1" smtClean="0">
                <a:latin typeface="Calibri" pitchFamily="34" charset="0"/>
                <a:ea typeface="ＭＳ Ｐゴシック" pitchFamily="34" charset="-128"/>
              </a:rPr>
              <a:t>EnMAP</a:t>
            </a:r>
            <a:r>
              <a:rPr lang="en-GB" b="1" dirty="0" smtClean="0">
                <a:latin typeface="Calibri" pitchFamily="34" charset="0"/>
                <a:ea typeface="ＭＳ Ｐゴシック" pitchFamily="34" charset="-128"/>
              </a:rPr>
              <a:t>, </a:t>
            </a:r>
            <a:r>
              <a:rPr lang="en-GB" b="1" dirty="0" err="1" smtClean="0">
                <a:latin typeface="Calibri" pitchFamily="34" charset="0"/>
                <a:ea typeface="ＭＳ Ｐゴシック" pitchFamily="34" charset="-128"/>
              </a:rPr>
              <a:t>Ven</a:t>
            </a:r>
            <a:r>
              <a:rPr lang="el-GR" b="1" dirty="0" smtClean="0">
                <a:latin typeface="Calibri" pitchFamily="34" charset="0"/>
                <a:ea typeface="ＭＳ Ｐゴシック" pitchFamily="34" charset="-128"/>
              </a:rPr>
              <a:t>μ</a:t>
            </a:r>
            <a:r>
              <a:rPr lang="en-GB" b="1" dirty="0" smtClean="0">
                <a:latin typeface="Calibri" pitchFamily="34" charset="0"/>
                <a:ea typeface="ＭＳ Ｐゴシック" pitchFamily="34" charset="-128"/>
              </a:rPr>
              <a:t>s, </a:t>
            </a:r>
            <a:r>
              <a:rPr lang="en-GB" b="1" dirty="0" err="1" smtClean="0">
                <a:latin typeface="Calibri" pitchFamily="34" charset="0"/>
                <a:ea typeface="ＭＳ Ｐゴシック" pitchFamily="34" charset="-128"/>
              </a:rPr>
              <a:t>Altika</a:t>
            </a:r>
            <a:r>
              <a:rPr lang="en-GB" b="1" dirty="0" smtClean="0">
                <a:latin typeface="Calibri" pitchFamily="34" charset="0"/>
                <a:ea typeface="ＭＳ Ｐゴシック" pitchFamily="34" charset="-128"/>
              </a:rPr>
              <a:t>, Deimos2, etc.</a:t>
            </a:r>
            <a:r>
              <a:rPr lang="en-GB" dirty="0" smtClean="0">
                <a:solidFill>
                  <a:srgbClr val="464847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b="1" dirty="0" smtClean="0">
                <a:solidFill>
                  <a:srgbClr val="464847"/>
                </a:solidFill>
                <a:latin typeface="Calibri" pitchFamily="34" charset="0"/>
                <a:ea typeface="ＭＳ Ｐゴシック" pitchFamily="34" charset="-128"/>
              </a:rPr>
              <a:t>)… will evolve based on service requirements and mission availabilities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2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62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9584" tIns="44792" rIns="89584" bIns="44792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9584" tIns="44792" rIns="89584" bIns="44792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9584" tIns="44792" rIns="89584" bIns="44792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3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331321"/>
            <a:ext cx="7086600" cy="523220"/>
          </a:xfrm>
          <a:prstGeom prst="rect">
            <a:avLst/>
          </a:prstGeo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0" y="1673225"/>
            <a:ext cx="7905750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381328"/>
            <a:ext cx="549424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0098DB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F3B31EC-C118-4519-877E-360B5D16C4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6509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2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entinelDataHub/DataHubSystem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senbox-org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cihub.copernicus.eu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jp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microsoft.com/office/2007/relationships/hdphoto" Target="../media/hdphoto1.wdp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26" Type="http://schemas.openxmlformats.org/officeDocument/2006/relationships/image" Target="../media/image26.jpeg"/><Relationship Id="rId3" Type="http://schemas.openxmlformats.org/officeDocument/2006/relationships/image" Target="../media/image5.png"/><Relationship Id="rId21" Type="http://schemas.openxmlformats.org/officeDocument/2006/relationships/image" Target="../media/image22.png"/><Relationship Id="rId7" Type="http://schemas.openxmlformats.org/officeDocument/2006/relationships/hyperlink" Target="http://images.google.at/imgres?imgurl=http://www.skyrocket.de/space/img_sat/msg-1__1.jpg&amp;imgrefurl=http://www.skyrocket.de/space/doc_sdat/msg-1.htm&amp;h=300&amp;w=233&amp;sz=17&amp;tbnid=TWIlDyoVzVoJ:&amp;tbnh=111&amp;tbnw=86&amp;start=5&amp;prev=/images?q=Meteosat+8&amp;hl=de&amp;lr=&amp;sa=G" TargetMode="External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5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20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24" Type="http://schemas.openxmlformats.org/officeDocument/2006/relationships/hyperlink" Target="https://spacedata.copernicus.eu" TargetMode="External"/><Relationship Id="rId5" Type="http://schemas.openxmlformats.org/officeDocument/2006/relationships/image" Target="../media/image7.jpeg"/><Relationship Id="rId15" Type="http://schemas.openxmlformats.org/officeDocument/2006/relationships/image" Target="../media/image16.jpeg"/><Relationship Id="rId23" Type="http://schemas.openxmlformats.org/officeDocument/2006/relationships/image" Target="../media/image24.png"/><Relationship Id="rId10" Type="http://schemas.openxmlformats.org/officeDocument/2006/relationships/image" Target="../media/image11.jpeg"/><Relationship Id="rId19" Type="http://schemas.openxmlformats.org/officeDocument/2006/relationships/image" Target="../media/image20.png"/><Relationship Id="rId4" Type="http://schemas.openxmlformats.org/officeDocument/2006/relationships/image" Target="../media/image6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video" Target="../media/media1.mov"/><Relationship Id="rId16" Type="http://schemas.openxmlformats.org/officeDocument/2006/relationships/image" Target="../media/image38.png"/><Relationship Id="rId1" Type="http://schemas.microsoft.com/office/2007/relationships/media" Target="../media/media1.mov"/><Relationship Id="rId6" Type="http://schemas.openxmlformats.org/officeDocument/2006/relationships/hyperlink" Target="http://www.esa.int/Our_Activities/Observing_the_Earth/Copernicus/Sentinel-1" TargetMode="External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entinels.copernicus.eu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hyperlink" Target="http://www.esa.int/Our_Activities/Observing_the_Earth/Copernicus/Sentinel-2" TargetMode="External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entinel.esa.int/web/sentinel/missions/sentinel-2/operations-ramp-up-phase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57200" y="1905000"/>
            <a:ext cx="6553200" cy="1143000"/>
            <a:chOff x="457200" y="1828800"/>
            <a:chExt cx="6553200" cy="1143000"/>
          </a:xfrm>
        </p:grpSpPr>
        <p:sp>
          <p:nvSpPr>
            <p:cNvPr id="4" name="Trapezoid 3"/>
            <p:cNvSpPr/>
            <p:nvPr/>
          </p:nvSpPr>
          <p:spPr>
            <a:xfrm rot="5400000">
              <a:off x="6134100" y="2095500"/>
              <a:ext cx="1143000" cy="609600"/>
            </a:xfrm>
            <a:prstGeom prst="trapezoid">
              <a:avLst>
                <a:gd name="adj" fmla="val 78168"/>
              </a:avLst>
            </a:prstGeom>
            <a:solidFill>
              <a:schemeClr val="accent1">
                <a:lumMod val="20000"/>
                <a:lumOff val="80000"/>
                <a:alpha val="33000"/>
              </a:schemeClr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57200" y="1828800"/>
              <a:ext cx="5943600" cy="1066800"/>
            </a:xfrm>
            <a:prstGeom prst="rect">
              <a:avLst/>
            </a:prstGeom>
            <a:solidFill>
              <a:srgbClr val="DCE6F2">
                <a:alpha val="40000"/>
              </a:srgbClr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</p:grp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6172200" cy="51054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latin typeface="Helvetica"/>
                <a:cs typeface="Helvetica"/>
              </a:rPr>
              <a:t>Copernicus </a:t>
            </a:r>
            <a:r>
              <a:rPr lang="en-US" sz="2000" b="1" dirty="0">
                <a:latin typeface="Helvetica"/>
                <a:cs typeface="Helvetica"/>
              </a:rPr>
              <a:t>Space Component </a:t>
            </a:r>
            <a:endParaRPr lang="en-US" sz="2000" b="1" dirty="0" smtClean="0">
              <a:latin typeface="Helvetica"/>
              <a:cs typeface="Helvetica"/>
            </a:endParaRPr>
          </a:p>
          <a:p>
            <a:r>
              <a:rPr lang="en-US" sz="1800" dirty="0" smtClean="0">
                <a:latin typeface="Helvetica"/>
                <a:cs typeface="Helvetica"/>
              </a:rPr>
              <a:t>Overview</a:t>
            </a:r>
            <a:r>
              <a:rPr lang="en-US" sz="1800" dirty="0">
                <a:latin typeface="Helvetica"/>
                <a:cs typeface="Helvetica"/>
              </a:rPr>
              <a:t>, deployment plan and status </a:t>
            </a:r>
            <a:endParaRPr lang="en-US" sz="1800" dirty="0" smtClean="0">
              <a:latin typeface="Helvetica"/>
              <a:cs typeface="Helvetica"/>
            </a:endParaRPr>
          </a:p>
          <a:p>
            <a:r>
              <a:rPr lang="en-US" sz="1800" dirty="0" smtClean="0">
                <a:latin typeface="Helvetica"/>
                <a:cs typeface="Helvetica"/>
              </a:rPr>
              <a:t>Copernicus </a:t>
            </a:r>
            <a:r>
              <a:rPr lang="en-US" sz="1800" dirty="0">
                <a:latin typeface="Helvetica"/>
                <a:cs typeface="Helvetica"/>
              </a:rPr>
              <a:t>Contributing Missions Data </a:t>
            </a:r>
            <a:r>
              <a:rPr lang="en-US" sz="1800" dirty="0" smtClean="0">
                <a:latin typeface="Helvetica"/>
                <a:cs typeface="Helvetica"/>
              </a:rPr>
              <a:t>Access</a:t>
            </a:r>
          </a:p>
          <a:p>
            <a:r>
              <a:rPr lang="en-US" sz="1800" dirty="0" smtClean="0">
                <a:latin typeface="Helvetica"/>
                <a:cs typeface="Helvetica"/>
              </a:rPr>
              <a:t>Sentinels </a:t>
            </a:r>
            <a:r>
              <a:rPr lang="en-US" sz="1800" dirty="0">
                <a:latin typeface="Helvetica"/>
                <a:cs typeface="Helvetica"/>
              </a:rPr>
              <a:t>Data Access @ ESA </a:t>
            </a:r>
          </a:p>
          <a:p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Sentinels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Data Access @ </a:t>
            </a:r>
            <a:r>
              <a:rPr lang="en-US" sz="18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Eumetsat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 </a:t>
            </a:r>
            <a:endParaRPr lang="en-US" sz="1800" dirty="0" smtClean="0">
              <a:solidFill>
                <a:schemeClr val="accent1">
                  <a:lumMod val="40000"/>
                  <a:lumOff val="60000"/>
                </a:schemeClr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Copernicus </a:t>
            </a: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Services </a:t>
            </a:r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Component</a:t>
            </a: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 </a:t>
            </a:r>
          </a:p>
          <a:p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Overview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, deployment plan and </a:t>
            </a:r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status</a:t>
            </a:r>
          </a:p>
          <a:p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Access </a:t>
            </a:r>
            <a:r>
              <a:rPr lang="en-US" sz="1800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to Copernicus </a:t>
            </a:r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Services</a:t>
            </a:r>
          </a:p>
          <a:p>
            <a:pPr marL="0" indent="0">
              <a:buNone/>
            </a:pPr>
            <a:endParaRPr lang="en-US" sz="2000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Copernicus </a:t>
            </a:r>
            <a:r>
              <a:rPr lang="en-US" sz="20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Programme</a:t>
            </a:r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and cross-cutting user uptake </a:t>
            </a:r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actions</a:t>
            </a:r>
            <a:endParaRPr lang="en-US" sz="2000" dirty="0">
              <a:solidFill>
                <a:schemeClr val="accent1">
                  <a:lumMod val="40000"/>
                  <a:lumOff val="6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99" y="331321"/>
            <a:ext cx="5343525" cy="523220"/>
          </a:xfrm>
        </p:spPr>
        <p:txBody>
          <a:bodyPr/>
          <a:lstStyle/>
          <a:p>
            <a:r>
              <a:rPr lang="en-US" dirty="0"/>
              <a:t>Outline of presentation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2050176"/>
            <a:ext cx="1143000" cy="72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0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33400" y="1066800"/>
            <a:ext cx="8229600" cy="56323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endParaRPr lang="en-US" sz="2400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 algn="l" rtl="0" latinLnBrk="1" hangingPunct="0"/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Instruments </a:t>
            </a:r>
            <a:r>
              <a:rPr lang="en-US" sz="2400" b="1" dirty="0">
                <a:solidFill>
                  <a:srgbClr val="1F497D"/>
                </a:solidFill>
                <a:latin typeface="Calibri"/>
                <a:cs typeface="Calibri"/>
              </a:rPr>
              <a:t>switched-on progressively as from February 29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spc="0" normalizeH="0" baseline="0" dirty="0" smtClean="0">
              <a:ln>
                <a:noFill/>
              </a:ln>
              <a:solidFill>
                <a:srgbClr val="1F497D"/>
              </a:solidFill>
              <a:effectLst/>
              <a:uFillTx/>
              <a:latin typeface="Calibri"/>
              <a:cs typeface="Calibri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Calibri"/>
                <a:cs typeface="Calibri"/>
              </a:rPr>
              <a:t>Commissioning on-going</a:t>
            </a:r>
          </a:p>
          <a:p>
            <a:pPr marL="342900" indent="-342900" algn="just">
              <a:buFont typeface="Arial"/>
              <a:buChar char="•"/>
            </a:pPr>
            <a:r>
              <a:rPr lang="en-GB" sz="2400" dirty="0" smtClean="0">
                <a:solidFill>
                  <a:srgbClr val="1F497D"/>
                </a:solidFill>
                <a:latin typeface="Calibri"/>
                <a:cs typeface="Calibri"/>
              </a:rPr>
              <a:t>Instruments calibration</a:t>
            </a:r>
          </a:p>
          <a:p>
            <a:pPr marL="342900" indent="-342900" algn="just">
              <a:buFont typeface="Arial"/>
              <a:buChar char="•"/>
            </a:pPr>
            <a:r>
              <a:rPr lang="en-GB" sz="2400" dirty="0" smtClean="0">
                <a:solidFill>
                  <a:srgbClr val="1F497D"/>
                </a:solidFill>
                <a:latin typeface="Calibri"/>
                <a:cs typeface="Calibri"/>
              </a:rPr>
              <a:t>Reference </a:t>
            </a:r>
            <a:r>
              <a:rPr lang="en-GB" sz="2400" dirty="0">
                <a:solidFill>
                  <a:srgbClr val="1F497D"/>
                </a:solidFill>
                <a:latin typeface="Calibri"/>
                <a:cs typeface="Calibri"/>
              </a:rPr>
              <a:t>sets of core products </a:t>
            </a:r>
            <a:r>
              <a:rPr lang="en-GB" sz="2400" dirty="0" smtClean="0">
                <a:solidFill>
                  <a:srgbClr val="1F497D"/>
                </a:solidFill>
                <a:latin typeface="Calibri"/>
                <a:cs typeface="Calibri"/>
              </a:rPr>
              <a:t>to be released </a:t>
            </a:r>
            <a:r>
              <a:rPr lang="en-GB" sz="2400" dirty="0">
                <a:solidFill>
                  <a:srgbClr val="1F497D"/>
                </a:solidFill>
                <a:latin typeface="Calibri"/>
                <a:cs typeface="Calibri"/>
              </a:rPr>
              <a:t>to </a:t>
            </a:r>
            <a:r>
              <a:rPr lang="en-GB" sz="2400" dirty="0" smtClean="0">
                <a:solidFill>
                  <a:srgbClr val="1F497D"/>
                </a:solidFill>
                <a:latin typeface="Calibri"/>
                <a:cs typeface="Calibri"/>
              </a:rPr>
              <a:t>validation team</a:t>
            </a:r>
            <a:r>
              <a:rPr lang="en-GB" sz="2400" dirty="0">
                <a:solidFill>
                  <a:srgbClr val="1F497D"/>
                </a:solidFill>
                <a:latin typeface="Calibri"/>
                <a:cs typeface="Calibri"/>
              </a:rPr>
              <a:t>/ expert </a:t>
            </a:r>
            <a:r>
              <a:rPr lang="en-GB" sz="2400" dirty="0" smtClean="0">
                <a:solidFill>
                  <a:srgbClr val="1F497D"/>
                </a:solidFill>
                <a:latin typeface="Calibri"/>
                <a:cs typeface="Calibri"/>
              </a:rPr>
              <a:t>users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>
                <a:solidFill>
                  <a:srgbClr val="1F497D"/>
                </a:solidFill>
                <a:latin typeface="Calibri"/>
                <a:cs typeface="Calibri"/>
              </a:rPr>
              <a:t>In addition, sample core products will be released to all users as early as possible for </a:t>
            </a:r>
            <a:r>
              <a:rPr lang="en-US" sz="2400" dirty="0" err="1">
                <a:solidFill>
                  <a:srgbClr val="1F497D"/>
                </a:solidFill>
                <a:latin typeface="Calibri"/>
                <a:cs typeface="Calibri"/>
              </a:rPr>
              <a:t>familiarisation</a:t>
            </a:r>
            <a:r>
              <a:rPr lang="en-GB" sz="240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</a:p>
          <a:p>
            <a:pPr marL="342900" indent="-342900" algn="just">
              <a:buFont typeface="Arial"/>
              <a:buChar char="•"/>
            </a:pPr>
            <a:endParaRPr lang="en-GB" sz="2400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 algn="just"/>
            <a:r>
              <a:rPr lang="en-GB" sz="2400" b="1" dirty="0" smtClean="0">
                <a:solidFill>
                  <a:srgbClr val="1F497D"/>
                </a:solidFill>
                <a:latin typeface="Calibri"/>
                <a:cs typeface="Calibri"/>
              </a:rPr>
              <a:t>After IOCR (July/August)</a:t>
            </a:r>
          </a:p>
          <a:p>
            <a:pPr marL="342900" indent="-342900" algn="just">
              <a:buFont typeface="Arial"/>
              <a:buChar char="•"/>
            </a:pPr>
            <a:r>
              <a:rPr lang="en-GB" sz="2400" dirty="0" smtClean="0">
                <a:solidFill>
                  <a:srgbClr val="1F497D"/>
                </a:solidFill>
                <a:latin typeface="Calibri"/>
                <a:cs typeface="Calibri"/>
              </a:rPr>
              <a:t>Gradual </a:t>
            </a:r>
            <a:r>
              <a:rPr lang="en-GB" sz="2400" dirty="0">
                <a:solidFill>
                  <a:srgbClr val="1F497D"/>
                </a:solidFill>
                <a:latin typeface="Calibri"/>
                <a:cs typeface="Calibri"/>
              </a:rPr>
              <a:t>ramp-up of operations </a:t>
            </a:r>
            <a:endParaRPr lang="en-GB" sz="2400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 marL="342900" indent="-342900" algn="just">
              <a:buFont typeface="Arial"/>
              <a:buChar char="•"/>
            </a:pPr>
            <a:r>
              <a:rPr lang="en-GB" sz="2400" dirty="0" smtClean="0">
                <a:solidFill>
                  <a:srgbClr val="1F497D"/>
                </a:solidFill>
                <a:latin typeface="Calibri"/>
                <a:cs typeface="Calibri"/>
              </a:rPr>
              <a:t>Release of L1 </a:t>
            </a:r>
            <a:r>
              <a:rPr lang="en-GB" sz="2400" dirty="0">
                <a:solidFill>
                  <a:srgbClr val="1F497D"/>
                </a:solidFill>
                <a:latin typeface="Calibri"/>
                <a:cs typeface="Calibri"/>
              </a:rPr>
              <a:t>pre-qualified core </a:t>
            </a:r>
            <a:r>
              <a:rPr lang="en-GB" sz="2400" dirty="0" smtClean="0">
                <a:solidFill>
                  <a:srgbClr val="1F497D"/>
                </a:solidFill>
                <a:latin typeface="Calibri"/>
                <a:cs typeface="Calibri"/>
              </a:rPr>
              <a:t>products </a:t>
            </a:r>
          </a:p>
          <a:p>
            <a:pPr marL="342900" indent="-342900" algn="just">
              <a:buFont typeface="Arial"/>
              <a:buChar char="•"/>
            </a:pPr>
            <a:r>
              <a:rPr lang="en-GB" sz="2400" dirty="0">
                <a:solidFill>
                  <a:srgbClr val="1F497D"/>
                </a:solidFill>
                <a:latin typeface="Calibri"/>
                <a:cs typeface="Calibri"/>
              </a:rPr>
              <a:t>P</a:t>
            </a:r>
            <a:r>
              <a:rPr lang="en-GB" sz="2400" dirty="0" smtClean="0">
                <a:solidFill>
                  <a:srgbClr val="1F497D"/>
                </a:solidFill>
                <a:latin typeface="Calibri"/>
                <a:cs typeface="Calibri"/>
              </a:rPr>
              <a:t>rogressive </a:t>
            </a:r>
            <a:r>
              <a:rPr lang="en-GB" sz="2400" dirty="0">
                <a:solidFill>
                  <a:srgbClr val="1F497D"/>
                </a:solidFill>
                <a:latin typeface="Calibri"/>
                <a:cs typeface="Calibri"/>
              </a:rPr>
              <a:t>release of level 2 pre-qualified core </a:t>
            </a:r>
            <a:r>
              <a:rPr lang="en-GB" sz="2400" dirty="0" smtClean="0">
                <a:solidFill>
                  <a:srgbClr val="1F497D"/>
                </a:solidFill>
                <a:latin typeface="Calibri"/>
                <a:cs typeface="Calibri"/>
              </a:rPr>
              <a:t>products</a:t>
            </a:r>
          </a:p>
          <a:p>
            <a:pPr algn="just"/>
            <a:endParaRPr lang="en-GB" sz="2400" dirty="0" smtClean="0">
              <a:solidFill>
                <a:srgbClr val="1F49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5257800" cy="523220"/>
          </a:xfrm>
        </p:spPr>
        <p:txBody>
          <a:bodyPr/>
          <a:lstStyle/>
          <a:p>
            <a:r>
              <a:rPr lang="en-US" sz="2800" dirty="0" smtClean="0"/>
              <a:t>Sentinel-3 </a:t>
            </a:r>
            <a:br>
              <a:rPr lang="en-US" sz="2800" dirty="0" smtClean="0"/>
            </a:br>
            <a:r>
              <a:rPr lang="en-US" sz="2800" dirty="0" smtClean="0"/>
              <a:t>preparation to operations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31EC-C118-4519-877E-360B5D16C46F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74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2678" b="1"/>
          <a:stretch/>
        </p:blipFill>
        <p:spPr>
          <a:xfrm>
            <a:off x="-692539" y="1179383"/>
            <a:ext cx="9836539" cy="5244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97359"/>
            <a:ext cx="5740400" cy="769441"/>
          </a:xfrm>
        </p:spPr>
        <p:txBody>
          <a:bodyPr/>
          <a:lstStyle/>
          <a:p>
            <a:r>
              <a:rPr lang="en-US" sz="2800" dirty="0" smtClean="0"/>
              <a:t>Sentinel data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39204"/>
            <a:ext cx="9144000" cy="2010700"/>
          </a:xfrm>
          <a:solidFill>
            <a:schemeClr val="accent1">
              <a:lumMod val="50000"/>
              <a:alpha val="38000"/>
            </a:schemeClr>
          </a:solidFill>
        </p:spPr>
        <p:txBody>
          <a:bodyPr/>
          <a:lstStyle/>
          <a:p>
            <a:pPr marL="896938" indent="-452438">
              <a:buNone/>
            </a:pPr>
            <a:r>
              <a:rPr lang="en-US" sz="2400" b="1" dirty="0" smtClean="0">
                <a:solidFill>
                  <a:srgbClr val="FFFFFF"/>
                </a:solidFill>
              </a:rPr>
              <a:t>Sentinel data are available:</a:t>
            </a:r>
          </a:p>
          <a:p>
            <a:pPr lvl="1">
              <a:buClr>
                <a:schemeClr val="bg1"/>
              </a:buClr>
              <a:buFont typeface="Wingdings" charset="2"/>
              <a:buChar char="q"/>
            </a:pPr>
            <a:r>
              <a:rPr lang="en-US" sz="2400" b="1" dirty="0" smtClean="0">
                <a:solidFill>
                  <a:srgbClr val="FFFFFF"/>
                </a:solidFill>
              </a:rPr>
              <a:t>Open and free</a:t>
            </a:r>
          </a:p>
          <a:p>
            <a:pPr lvl="1">
              <a:buClr>
                <a:schemeClr val="bg1"/>
              </a:buClr>
              <a:buFont typeface="Wingdings" charset="2"/>
              <a:buChar char="q"/>
            </a:pPr>
            <a:r>
              <a:rPr lang="en-US" b="1" dirty="0" smtClean="0">
                <a:solidFill>
                  <a:srgbClr val="FFFFFF"/>
                </a:solidFill>
              </a:rPr>
              <a:t>Over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>
                <a:solidFill>
                  <a:srgbClr val="FFFFFF"/>
                </a:solidFill>
              </a:rPr>
              <a:t>very long term</a:t>
            </a:r>
          </a:p>
          <a:p>
            <a:pPr lvl="1">
              <a:buClr>
                <a:schemeClr val="bg1"/>
              </a:buClr>
              <a:buFont typeface="Wingdings" charset="2"/>
              <a:buChar char="q"/>
            </a:pPr>
            <a:r>
              <a:rPr lang="en-US" sz="2400" b="1" dirty="0" smtClean="0">
                <a:solidFill>
                  <a:srgbClr val="FFFFFF"/>
                </a:solidFill>
              </a:rPr>
              <a:t>Systematically, in an operational fashion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9972" y="6107018"/>
            <a:ext cx="25026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©Copernicus Sentinel data 2015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6429">
            <a:off x="7162800" y="3276600"/>
            <a:ext cx="161108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5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5419725" cy="523220"/>
          </a:xfrm>
        </p:spPr>
        <p:txBody>
          <a:bodyPr/>
          <a:lstStyle/>
          <a:p>
            <a:r>
              <a:rPr lang="en-US" dirty="0"/>
              <a:t>Sentinel data access @ ESA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31EC-C118-4519-877E-360B5D16C46F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0" y="1219200"/>
            <a:ext cx="841851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just">
              <a:buClr>
                <a:srgbClr val="0098DB"/>
              </a:buClr>
              <a:buFont typeface="Verdana" pitchFamily="34" charset="0"/>
              <a:buNone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i"/>
                <a:cs typeface="Calibri"/>
              </a:rPr>
              <a:t>ESA </a:t>
            </a:r>
            <a:r>
              <a:rPr lang="en-US" sz="2000" kern="0" dirty="0">
                <a:solidFill>
                  <a:srgbClr val="000000"/>
                </a:solidFill>
                <a:latin typeface="Calibri"/>
                <a:cs typeface="Calibri"/>
              </a:rPr>
              <a:t>is </a:t>
            </a:r>
            <a:r>
              <a:rPr lang="en-US" sz="2000" kern="0" dirty="0" smtClean="0">
                <a:solidFill>
                  <a:srgbClr val="000000"/>
                </a:solidFill>
                <a:latin typeface="Calibri"/>
                <a:cs typeface="Calibri"/>
              </a:rPr>
              <a:t>delivering Sentinel products on </a:t>
            </a:r>
            <a:r>
              <a:rPr lang="en-US" sz="2000" kern="0" dirty="0">
                <a:solidFill>
                  <a:srgbClr val="000000"/>
                </a:solidFill>
                <a:latin typeface="Calibri"/>
                <a:cs typeface="Calibri"/>
              </a:rPr>
              <a:t>a 24/7 </a:t>
            </a:r>
            <a:r>
              <a:rPr lang="en-US" sz="2000" kern="0" dirty="0" smtClean="0">
                <a:solidFill>
                  <a:srgbClr val="000000"/>
                </a:solidFill>
                <a:latin typeface="Calibri"/>
                <a:cs typeface="Calibri"/>
              </a:rPr>
              <a:t>basis both in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lang="en-US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ear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Real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Time </a:t>
            </a:r>
            <a:r>
              <a:rPr lang="en-US" sz="2000" kern="0" dirty="0" smtClean="0">
                <a:solidFill>
                  <a:srgbClr val="000000"/>
                </a:solidFill>
                <a:latin typeface="Calibri"/>
                <a:cs typeface="Calibri"/>
              </a:rPr>
              <a:t>(3hrs from sensing ) and </a:t>
            </a:r>
            <a:r>
              <a:rPr lang="en-US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Non Time Critical </a:t>
            </a:r>
            <a:r>
              <a:rPr lang="en-US" sz="2000" kern="0" dirty="0" smtClean="0">
                <a:solidFill>
                  <a:srgbClr val="000000"/>
                </a:solidFill>
                <a:latin typeface="Calibri"/>
                <a:cs typeface="Calibri"/>
              </a:rPr>
              <a:t>(within 24 </a:t>
            </a:r>
            <a:r>
              <a:rPr lang="en-US" sz="2000" kern="0" dirty="0" err="1" smtClean="0">
                <a:solidFill>
                  <a:srgbClr val="000000"/>
                </a:solidFill>
                <a:latin typeface="Calibri"/>
                <a:cs typeface="Calibri"/>
              </a:rPr>
              <a:t>hrs</a:t>
            </a:r>
            <a:r>
              <a:rPr lang="en-US" sz="2000" kern="0" dirty="0" smtClean="0">
                <a:solidFill>
                  <a:srgbClr val="000000"/>
                </a:solidFill>
                <a:latin typeface="Calibri"/>
                <a:cs typeface="Calibri"/>
              </a:rPr>
              <a:t>) to all users</a:t>
            </a:r>
          </a:p>
          <a:p>
            <a:pPr marL="0" indent="0" algn="just">
              <a:buClr>
                <a:srgbClr val="0098DB"/>
              </a:buClr>
              <a:buFont typeface="Verdana" pitchFamily="34" charset="0"/>
              <a:buNone/>
              <a:defRPr/>
            </a:pP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 algn="just">
              <a:buClr>
                <a:srgbClr val="0098DB"/>
              </a:buClr>
              <a:buNone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Calibri"/>
                <a:cs typeface="Calibri"/>
              </a:rPr>
              <a:t>ESA data access system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is ensuring that </a:t>
            </a:r>
            <a:r>
              <a:rPr lang="en-US" sz="2000" b="1" u="sng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at any point in time any user has access to all available Sentinels core products </a:t>
            </a:r>
            <a:r>
              <a:rPr lang="en-US" sz="2000" b="1" u="sng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irrespective of their ‘age’</a:t>
            </a:r>
            <a:r>
              <a:rPr lang="en-US" sz="2000" kern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marL="0" indent="0" algn="just">
              <a:spcBef>
                <a:spcPts val="600"/>
              </a:spcBef>
              <a:buNone/>
              <a:defRPr/>
            </a:pPr>
            <a:endParaRPr lang="en-US" sz="2200" dirty="0" smtClean="0">
              <a:solidFill>
                <a:srgbClr val="000000"/>
              </a:solidFill>
              <a:latin typeface="Calibri"/>
              <a:ea typeface="MS PGothic" charset="0"/>
              <a:cs typeface="Calibri"/>
            </a:endParaRPr>
          </a:p>
          <a:p>
            <a:pPr marL="0" indent="0" algn="just">
              <a:spcBef>
                <a:spcPts val="600"/>
              </a:spcBef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All users have free access to all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Sentinels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data, including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most recent products as well as full Long Term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Archives</a:t>
            </a:r>
            <a:endParaRPr lang="en-US" sz="2000" dirty="0">
              <a:solidFill>
                <a:srgbClr val="000000"/>
              </a:solidFill>
              <a:latin typeface="Calibri"/>
              <a:ea typeface="MS PGothic" charset="0"/>
              <a:cs typeface="Calibri"/>
            </a:endParaRPr>
          </a:p>
          <a:p>
            <a:pPr marL="0" lvl="1" indent="0" algn="just">
              <a:buClr>
                <a:srgbClr val="0098DB"/>
              </a:buClr>
              <a:buNone/>
              <a:defRPr/>
            </a:pPr>
            <a:endParaRPr lang="en-US" sz="2000" dirty="0">
              <a:solidFill>
                <a:srgbClr val="000000"/>
              </a:solidFill>
              <a:latin typeface="Calibri"/>
              <a:ea typeface="MS PGothic" charset="0"/>
              <a:cs typeface="Calibri"/>
            </a:endParaRPr>
          </a:p>
          <a:p>
            <a:pPr marL="0" lvl="1" indent="0" algn="just">
              <a:buClr>
                <a:srgbClr val="0098DB"/>
              </a:buClr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Data download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is via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terrestrial network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featuring two separated and fully redundant outputs each of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10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Gbps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 bandwidth</a:t>
            </a:r>
          </a:p>
          <a:p>
            <a:pPr marL="342900" lvl="1" indent="-342900" algn="just">
              <a:buClr>
                <a:srgbClr val="0098DB"/>
              </a:buClr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This includes a dedicated connection to the academic network (GEANT/Internet2)</a:t>
            </a:r>
            <a:endParaRPr lang="en-US" sz="2000" dirty="0">
              <a:solidFill>
                <a:srgbClr val="000000"/>
              </a:solidFill>
              <a:latin typeface="Calibri"/>
              <a:ea typeface="MS PGothic" charset="0"/>
              <a:cs typeface="Calibri"/>
            </a:endParaRPr>
          </a:p>
          <a:p>
            <a:pPr marL="0" indent="0" algn="just">
              <a:buClr>
                <a:srgbClr val="0098DB"/>
              </a:buClr>
              <a:buNone/>
              <a:defRPr/>
            </a:pPr>
            <a:endParaRPr lang="en-US" sz="2000" kern="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718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5419725" cy="523220"/>
          </a:xfrm>
        </p:spPr>
        <p:txBody>
          <a:bodyPr/>
          <a:lstStyle/>
          <a:p>
            <a:r>
              <a:rPr lang="en-US" dirty="0"/>
              <a:t>Sentinel data access @ ESA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31EC-C118-4519-877E-360B5D16C46F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641601"/>
            <a:ext cx="1197429" cy="111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5486400"/>
            <a:ext cx="1416050" cy="1344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5486399"/>
            <a:ext cx="1436007" cy="1329197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6200" y="1189567"/>
            <a:ext cx="9151938" cy="94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618" tIns="40315" rIns="80618" bIns="40315"/>
          <a:lstStyle>
            <a:lvl1pPr marL="381000" indent="-3810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838200" indent="-3810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indent="0" algn="l">
              <a:spcBef>
                <a:spcPts val="600"/>
              </a:spcBef>
              <a:defRPr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Online access 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to </a:t>
            </a:r>
            <a:r>
              <a:rPr lang="en-US" sz="22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all Sentinel </a:t>
            </a:r>
            <a:r>
              <a:rPr lang="en-US" sz="2200" b="1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products </a:t>
            </a:r>
            <a:r>
              <a:rPr lang="en-US" sz="22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via 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dedicated data hubs</a:t>
            </a:r>
          </a:p>
          <a:p>
            <a:pPr lvl="1" algn="l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Detailed product descriptions at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  <a:cs typeface="Calibri"/>
              </a:rPr>
              <a:t>sentinels.copernicus.eu</a:t>
            </a:r>
            <a:endParaRPr lang="en-US" sz="2000" dirty="0" smtClean="0">
              <a:solidFill>
                <a:srgbClr val="000000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676400" y="2616201"/>
            <a:ext cx="7010400" cy="119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618" tIns="40315" rIns="80618" bIns="40315"/>
          <a:lstStyle>
            <a:lvl1pPr marL="381000" indent="-3810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838200" indent="-3810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indent="0" algn="just">
              <a:spcBef>
                <a:spcPts val="600"/>
              </a:spcBef>
              <a:defRPr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Open access data hub at </a:t>
            </a:r>
            <a:r>
              <a:rPr lang="en-US" sz="2200" dirty="0" err="1" smtClean="0">
                <a:solidFill>
                  <a:srgbClr val="0000FF"/>
                </a:solidFill>
                <a:latin typeface="Calibri"/>
                <a:ea typeface="MS PGothic" charset="0"/>
                <a:cs typeface="Calibri"/>
              </a:rPr>
              <a:t>scihub.copernicus.eu</a:t>
            </a:r>
            <a:endParaRPr lang="en-US" sz="2200" dirty="0" smtClean="0">
              <a:solidFill>
                <a:srgbClr val="000000"/>
              </a:solidFill>
              <a:latin typeface="Calibri"/>
              <a:ea typeface="MS PGothic" charset="0"/>
              <a:cs typeface="Calibri"/>
            </a:endParaRPr>
          </a:p>
          <a:p>
            <a:pPr marL="800100" lvl="1" indent="-342900" algn="just">
              <a:spcBef>
                <a:spcPts val="600"/>
              </a:spcBef>
              <a:buFont typeface="Arial"/>
              <a:buChar char="•"/>
              <a:defRPr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Users can self register online and get free access to ALL products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33400" y="4368801"/>
            <a:ext cx="8153400" cy="119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618" tIns="40315" rIns="80618" bIns="40315"/>
          <a:lstStyle>
            <a:lvl1pPr marL="381000" indent="-3810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838200" indent="-3810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indent="0" algn="ctr">
              <a:spcBef>
                <a:spcPts val="600"/>
              </a:spcBef>
              <a:defRPr/>
            </a:pPr>
            <a:r>
              <a:rPr lang="en-US" sz="22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Additional data access hubs deployed to provided tailored services to specific users, e.g. EU/ESA Member States, International Partners</a:t>
            </a:r>
          </a:p>
        </p:txBody>
      </p:sp>
      <p:pic>
        <p:nvPicPr>
          <p:cNvPr id="14" name="Picture 13" descr="Copernicus-Services-Data-Hu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496983"/>
            <a:ext cx="1455423" cy="13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14980"/>
            <a:ext cx="5724524" cy="523220"/>
          </a:xfrm>
        </p:spPr>
        <p:txBody>
          <a:bodyPr/>
          <a:lstStyle/>
          <a:p>
            <a:r>
              <a:rPr lang="en-US" sz="2800" dirty="0" smtClean="0"/>
              <a:t>Sentinel data access tools @ ESA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5581375" cy="4343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0800" y="4800600"/>
            <a:ext cx="2819400" cy="461665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71500" indent="-457200" algn="r">
              <a:spcBef>
                <a:spcPts val="1200"/>
              </a:spcBef>
              <a:spcAft>
                <a:spcPts val="600"/>
              </a:spcAft>
            </a:pPr>
            <a:r>
              <a:rPr lang="en-US" sz="1200" b="1" dirty="0" smtClean="0"/>
              <a:t>Data Hub Web graphic  Interface http://</a:t>
            </a:r>
            <a:r>
              <a:rPr lang="en-US" sz="1200" b="1" dirty="0" err="1" smtClean="0"/>
              <a:t>scihub.copernicus.eu</a:t>
            </a:r>
            <a:endParaRPr lang="en-US" sz="1200" b="1" dirty="0" smtClean="0"/>
          </a:p>
        </p:txBody>
      </p:sp>
      <p:sp>
        <p:nvSpPr>
          <p:cNvPr id="10" name="Rectangle 9"/>
          <p:cNvSpPr/>
          <p:nvPr/>
        </p:nvSpPr>
        <p:spPr>
          <a:xfrm>
            <a:off x="0" y="5638800"/>
            <a:ext cx="5715000" cy="5847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Data Hub Server available as open source software</a:t>
            </a:r>
          </a:p>
          <a:p>
            <a:pPr algn="ctr"/>
            <a:r>
              <a:rPr lang="en-US" sz="1600" u="sng" dirty="0">
                <a:hlinkClick r:id="rId3"/>
              </a:rPr>
              <a:t>https://github.com/SentinelDataHub/DataHubSystem</a:t>
            </a:r>
            <a:r>
              <a:rPr lang="en-GB" sz="1600" dirty="0"/>
              <a:t>.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251" y="4038600"/>
            <a:ext cx="3039112" cy="2247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1143000"/>
            <a:ext cx="2116339" cy="2133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6324600" y="2438400"/>
            <a:ext cx="20574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200" b="1" dirty="0" smtClean="0"/>
              <a:t>APIs interface: scripting for automatic data selection and download</a:t>
            </a:r>
            <a:endParaRPr lang="en-US" sz="1200" b="1" dirty="0"/>
          </a:p>
        </p:txBody>
      </p:sp>
      <p:sp>
        <p:nvSpPr>
          <p:cNvPr id="16" name="Rectangle 15"/>
          <p:cNvSpPr/>
          <p:nvPr/>
        </p:nvSpPr>
        <p:spPr>
          <a:xfrm>
            <a:off x="6848758" y="3761601"/>
            <a:ext cx="2286000" cy="2769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b="1" dirty="0" smtClean="0"/>
              <a:t>SNAP Sentinel toolbox </a:t>
            </a:r>
            <a:endParaRPr lang="en-US" sz="1200" b="1" dirty="0"/>
          </a:p>
        </p:txBody>
      </p:sp>
      <p:sp>
        <p:nvSpPr>
          <p:cNvPr id="12" name="Rectangle 11"/>
          <p:cNvSpPr/>
          <p:nvPr/>
        </p:nvSpPr>
        <p:spPr>
          <a:xfrm>
            <a:off x="6096000" y="6248400"/>
            <a:ext cx="3048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Sentinel Toolbox available as open source software </a:t>
            </a:r>
            <a:r>
              <a:rPr lang="en-US" sz="1200" b="1" dirty="0" smtClean="0">
                <a:solidFill>
                  <a:srgbClr val="FF0000"/>
                </a:solidFill>
                <a:hlinkClick r:id="rId6"/>
              </a:rPr>
              <a:t>https</a:t>
            </a:r>
            <a:r>
              <a:rPr lang="en-US" sz="1200" b="1" dirty="0">
                <a:solidFill>
                  <a:srgbClr val="FF0000"/>
                </a:solidFill>
                <a:hlinkClick r:id="rId6"/>
              </a:rPr>
              <a:t>://github.com/senbox-</a:t>
            </a:r>
            <a:r>
              <a:rPr lang="en-US" sz="1200" b="1" dirty="0" smtClean="0">
                <a:solidFill>
                  <a:srgbClr val="FF0000"/>
                </a:solidFill>
                <a:hlinkClick r:id="rId6"/>
              </a:rPr>
              <a:t>org</a:t>
            </a:r>
            <a:r>
              <a:rPr lang="en-US" sz="1200" b="1" dirty="0" smtClean="0">
                <a:solidFill>
                  <a:srgbClr val="FF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7248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esa.int/var/esa/storage/images/esa_multimedia/images/2015/10/deep_blue_red_sea_reefs/15642030-1-eng-GB/Deep_blue_Red_Sea_reefs_node_full_image_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14" y="1143000"/>
            <a:ext cx="9278814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5495925" cy="523220"/>
          </a:xfrm>
        </p:spPr>
        <p:txBody>
          <a:bodyPr/>
          <a:lstStyle/>
          <a:p>
            <a:r>
              <a:rPr lang="en-US" dirty="0" smtClean="0"/>
              <a:t>Data access stats from the open and free data hub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19200"/>
            <a:ext cx="295372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hlinkClick r:id="rId3"/>
              </a:rPr>
              <a:t>https://scihub.copernicus.eu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08300" y="1420470"/>
            <a:ext cx="1524000" cy="1373530"/>
          </a:xfrm>
          <a:prstGeom prst="ellipse">
            <a:avLst/>
          </a:prstGeom>
          <a:solidFill>
            <a:schemeClr val="accent5">
              <a:lumMod val="50000"/>
            </a:schemeClr>
          </a:solidFill>
          <a:ln/>
          <a:effectLst>
            <a:outerShdw blurRad="276225" dist="20000" dir="15480000" sx="98000" sy="98000" rotWithShape="0">
              <a:schemeClr val="bg1">
                <a:alpha val="55000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14400" y="3276600"/>
            <a:ext cx="1854200" cy="17653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/>
          <a:effectLst>
            <a:outerShdw blurRad="276225" dist="20000" dir="15480000" sx="98000" sy="98000" rotWithShape="0">
              <a:schemeClr val="bg1">
                <a:alpha val="55000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90600" y="3553796"/>
            <a:ext cx="1714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charset="0"/>
              <a:buChar char="Ø"/>
            </a:pPr>
            <a:r>
              <a:rPr lang="en-US" sz="2000" b="1" dirty="0" smtClean="0">
                <a:solidFill>
                  <a:srgbClr val="1F497D"/>
                </a:solidFill>
                <a:latin typeface="Calibri"/>
                <a:cs typeface="Calibri"/>
              </a:rPr>
              <a:t>4 Million</a:t>
            </a:r>
          </a:p>
          <a:p>
            <a:pPr algn="ctr"/>
            <a:r>
              <a:rPr lang="en-US" sz="2000" b="1" dirty="0" smtClean="0">
                <a:solidFill>
                  <a:srgbClr val="1F497D"/>
                </a:solidFill>
                <a:latin typeface="Calibri"/>
                <a:cs typeface="Calibri"/>
              </a:rPr>
              <a:t>products </a:t>
            </a:r>
            <a:r>
              <a:rPr lang="en-US" sz="2000" b="1" dirty="0">
                <a:solidFill>
                  <a:srgbClr val="1F497D"/>
                </a:solidFill>
                <a:latin typeface="Calibri"/>
                <a:cs typeface="Calibri"/>
              </a:rPr>
              <a:t>downloaded </a:t>
            </a:r>
            <a:endParaRPr lang="en-US" sz="20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248400" y="2286000"/>
            <a:ext cx="1930400" cy="1600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/>
          <a:effectLst>
            <a:outerShdw blurRad="276225" dist="20000" dir="15480000" sx="98000" sy="98000" rotWithShape="0">
              <a:schemeClr val="bg1">
                <a:alpha val="55000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502400" y="2590799"/>
            <a:ext cx="1435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Calibri"/>
                <a:cs typeface="Calibri"/>
              </a:rPr>
              <a:t>&gt; 30,000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Calibri"/>
                <a:cs typeface="Calibri"/>
              </a:rPr>
              <a:t>Registered users</a:t>
            </a:r>
            <a:endParaRPr lang="en-US" sz="2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71800" y="1577468"/>
            <a:ext cx="1435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/>
                <a:cs typeface="Calibri"/>
              </a:rPr>
              <a:t>&gt; 500,000 </a:t>
            </a:r>
            <a:r>
              <a:rPr lang="en-US" sz="2000" b="1" dirty="0">
                <a:solidFill>
                  <a:schemeClr val="bg1"/>
                </a:solidFill>
                <a:latin typeface="Calibri"/>
                <a:cs typeface="Calibri"/>
              </a:rPr>
              <a:t>products available 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572000" y="4495800"/>
            <a:ext cx="1752600" cy="1646128"/>
          </a:xfrm>
          <a:prstGeom prst="ellipse">
            <a:avLst/>
          </a:prstGeom>
          <a:solidFill>
            <a:schemeClr val="bg1"/>
          </a:solidFill>
          <a:ln/>
          <a:effectLst>
            <a:outerShdw blurRad="276225" dist="20000" dir="15480000" sx="98000" sy="98000" rotWithShape="0">
              <a:schemeClr val="bg1">
                <a:alpha val="55000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84700" y="4716445"/>
            <a:ext cx="170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  <a:latin typeface="Calibri"/>
                <a:cs typeface="Calibri"/>
              </a:rPr>
              <a:t>&gt; 4,7 </a:t>
            </a:r>
            <a:r>
              <a:rPr lang="en-US" sz="2000" b="1" dirty="0" err="1" smtClean="0">
                <a:solidFill>
                  <a:srgbClr val="1F497D"/>
                </a:solidFill>
                <a:latin typeface="Calibri"/>
                <a:cs typeface="Calibri"/>
              </a:rPr>
              <a:t>PByte</a:t>
            </a:r>
            <a:endParaRPr lang="en-US" sz="2000" b="1" dirty="0" smtClean="0">
              <a:solidFill>
                <a:srgbClr val="1F497D"/>
              </a:solidFill>
              <a:latin typeface="Calibri"/>
              <a:cs typeface="Calibri"/>
            </a:endParaRPr>
          </a:p>
          <a:p>
            <a:pPr algn="ctr"/>
            <a:r>
              <a:rPr lang="en-US" sz="2000" b="1" dirty="0" smtClean="0">
                <a:solidFill>
                  <a:srgbClr val="1F497D"/>
                </a:solidFill>
                <a:latin typeface="Calibri"/>
                <a:cs typeface="Calibri"/>
              </a:rPr>
              <a:t>Data volume</a:t>
            </a:r>
          </a:p>
          <a:p>
            <a:pPr algn="ctr"/>
            <a:r>
              <a:rPr lang="en-US" sz="2000" b="1" dirty="0" smtClean="0">
                <a:solidFill>
                  <a:srgbClr val="1F497D"/>
                </a:solidFill>
                <a:latin typeface="Calibri"/>
                <a:cs typeface="Calibri"/>
              </a:rPr>
              <a:t>downloaded</a:t>
            </a:r>
            <a:endParaRPr lang="en-US" sz="2000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6096000"/>
            <a:ext cx="2632727" cy="369330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Statistics at April 7, 2016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1800" y="6248400"/>
            <a:ext cx="2115515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Copernicus Sentinel data (2015)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8258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 animBg="1"/>
      <p:bldP spid="17" grpId="0"/>
      <p:bldP spid="18" grpId="0"/>
      <p:bldP spid="19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5495925" cy="523220"/>
          </a:xfrm>
        </p:spPr>
        <p:txBody>
          <a:bodyPr/>
          <a:lstStyle/>
          <a:p>
            <a:r>
              <a:rPr lang="en-US" dirty="0" smtClean="0"/>
              <a:t>Sentinels products </a:t>
            </a:r>
            <a:br>
              <a:rPr lang="en-US" dirty="0" smtClean="0"/>
            </a:br>
            <a:r>
              <a:rPr lang="en-US" dirty="0" err="1"/>
              <a:t>H</a:t>
            </a:r>
            <a:r>
              <a:rPr lang="en-US" dirty="0" err="1" smtClean="0"/>
              <a:t>eatmap</a:t>
            </a:r>
            <a:endParaRPr lang="en-US" dirty="0"/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6893140" cy="42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410200" y="1447800"/>
            <a:ext cx="3635375" cy="584776"/>
          </a:xfrm>
          <a:prstGeom prst="rect">
            <a:avLst/>
          </a:prstGeom>
          <a:solidFill>
            <a:srgbClr val="9BBB59">
              <a:lumMod val="60000"/>
              <a:lumOff val="40000"/>
              <a:alpha val="68000"/>
            </a:srgbClr>
          </a:solid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In 2015: on  average each product was downloaded 10 times</a:t>
            </a:r>
            <a:endParaRPr kumimoji="0" lang="en-GB" sz="16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25400" y="1143000"/>
            <a:ext cx="5105399" cy="1231106"/>
          </a:xfrm>
          <a:prstGeom prst="rect">
            <a:avLst/>
          </a:prstGeom>
          <a:solidFill>
            <a:srgbClr val="FFFF00">
              <a:alpha val="85000"/>
            </a:srgbClr>
          </a:solid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In 2015 an average of 3 TB of 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products </a:t>
            </a:r>
            <a:endParaRPr kumimoji="0" lang="en-GB" sz="16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was generated daily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By end 2016 it is projected that this figure will increase to </a:t>
            </a:r>
            <a:r>
              <a:rPr kumimoji="0" lang="en-GB" sz="1600" b="1" i="1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more than 6 TB a day</a:t>
            </a:r>
            <a:endParaRPr kumimoji="0" lang="en-GB" sz="1600" b="0" i="1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191000"/>
            <a:ext cx="3124200" cy="648041"/>
          </a:xfrm>
          <a:prstGeom prst="rect">
            <a:avLst/>
          </a:prstGeom>
          <a:solidFill>
            <a:srgbClr val="FF6600"/>
          </a:solid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 b="1" i="1" kern="0" dirty="0">
                <a:solidFill>
                  <a:sysClr val="window" lastClr="FFFFFF"/>
                </a:solidFill>
                <a:latin typeface="Calibri"/>
              </a:rPr>
              <a:t>In 2015: </a:t>
            </a:r>
            <a:r>
              <a:rPr lang="en-GB" sz="1500" b="1" i="1" u="sng" kern="0" dirty="0">
                <a:solidFill>
                  <a:sysClr val="window" lastClr="FFFFFF"/>
                </a:solidFill>
                <a:latin typeface="Calibri"/>
              </a:rPr>
              <a:t>30 TB of products </a:t>
            </a:r>
            <a:r>
              <a:rPr lang="en-GB" sz="1500" b="1" i="1" kern="0" dirty="0">
                <a:solidFill>
                  <a:sysClr val="window" lastClr="FFFFFF"/>
                </a:solidFill>
                <a:latin typeface="Calibri"/>
              </a:rPr>
              <a:t>have been disseminated on average a day</a:t>
            </a:r>
            <a:endParaRPr lang="en-GB" sz="1500" i="1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59337" y="6295535"/>
            <a:ext cx="4284663" cy="553998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 b="1" i="1" kern="0" dirty="0">
                <a:solidFill>
                  <a:srgbClr val="000000"/>
                </a:solidFill>
                <a:latin typeface="Calibri"/>
              </a:rPr>
              <a:t>It is projected that by end 2016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 b="1" i="1" u="sng" kern="0" dirty="0">
                <a:solidFill>
                  <a:srgbClr val="000000"/>
                </a:solidFill>
                <a:latin typeface="Calibri"/>
              </a:rPr>
              <a:t>100 TB of products </a:t>
            </a:r>
            <a:r>
              <a:rPr lang="en-GB" sz="1500" b="1" i="1" kern="0" dirty="0">
                <a:solidFill>
                  <a:srgbClr val="000000"/>
                </a:solidFill>
                <a:latin typeface="Calibri"/>
              </a:rPr>
              <a:t>will be disseminated daily</a:t>
            </a:r>
            <a:endParaRPr lang="en-GB" sz="1500" i="1" kern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54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2209800" y="188913"/>
            <a:ext cx="5257800" cy="801687"/>
          </a:xfrm>
        </p:spPr>
        <p:txBody>
          <a:bodyPr/>
          <a:lstStyle/>
          <a:p>
            <a:pPr eaLnBrk="1" hangingPunct="1"/>
            <a:r>
              <a:rPr lang="en-GB" sz="2400" dirty="0" smtClean="0"/>
              <a:t>Sentinels Mission Management</a:t>
            </a:r>
            <a:br>
              <a:rPr lang="en-GB" sz="2400" dirty="0" smtClean="0"/>
            </a:br>
            <a:r>
              <a:rPr lang="en-GB" sz="2400" dirty="0" smtClean="0"/>
              <a:t>2016 Outlook</a:t>
            </a:r>
            <a:endParaRPr lang="en-US" sz="2400" dirty="0">
              <a:latin typeface="Calibri" charset="0"/>
            </a:endParaRPr>
          </a:p>
        </p:txBody>
      </p:sp>
      <p:sp>
        <p:nvSpPr>
          <p:cNvPr id="14338" name="Rectangle 198"/>
          <p:cNvSpPr>
            <a:spLocks/>
          </p:cNvSpPr>
          <p:nvPr/>
        </p:nvSpPr>
        <p:spPr bwMode="auto">
          <a:xfrm>
            <a:off x="4902200" y="4831209"/>
            <a:ext cx="2012950" cy="149225"/>
          </a:xfrm>
          <a:prstGeom prst="rect">
            <a:avLst/>
          </a:prstGeom>
          <a:solidFill>
            <a:srgbClr val="FFFFFF">
              <a:alpha val="7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>
                    <a:alpha val="76862"/>
                  </a:srgbClr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89299" y="1720493"/>
            <a:ext cx="8523747" cy="41469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5800" y="5257800"/>
            <a:ext cx="325925" cy="4798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95600" y="4267200"/>
            <a:ext cx="3048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53000" y="3276600"/>
            <a:ext cx="325925" cy="5560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532075" y="2514600"/>
            <a:ext cx="325925" cy="5560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3299936"/>
            <a:ext cx="2634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SENTINEL-3A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sz="1400" b="1" dirty="0" smtClean="0"/>
              <a:t>Launched 16 </a:t>
            </a:r>
            <a:r>
              <a:rPr lang="en-GB" sz="1400" b="1" dirty="0"/>
              <a:t>F</a:t>
            </a:r>
            <a:r>
              <a:rPr lang="en-GB" sz="1400" b="1" dirty="0" smtClean="0"/>
              <a:t>ebruary</a:t>
            </a:r>
          </a:p>
          <a:p>
            <a:pPr marL="285750" indent="-285750">
              <a:buFont typeface="Arial"/>
              <a:buChar char="•"/>
            </a:pPr>
            <a:r>
              <a:rPr lang="en-GB" sz="1400" b="1" dirty="0" smtClean="0"/>
              <a:t>Commissioning on-going</a:t>
            </a:r>
            <a:endParaRPr lang="en-GB" sz="1400" b="1" dirty="0"/>
          </a:p>
        </p:txBody>
      </p:sp>
      <p:sp>
        <p:nvSpPr>
          <p:cNvPr id="43" name="Rectangle 42"/>
          <p:cNvSpPr/>
          <p:nvPr/>
        </p:nvSpPr>
        <p:spPr>
          <a:xfrm>
            <a:off x="533400" y="5867400"/>
            <a:ext cx="1080384" cy="914400"/>
          </a:xfrm>
          <a:prstGeom prst="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  <a:effectLst>
            <a:glow rad="1117600">
              <a:schemeClr val="accent1">
                <a:alpha val="27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/>
          <p:cNvSpPr txBox="1"/>
          <p:nvPr/>
        </p:nvSpPr>
        <p:spPr>
          <a:xfrm>
            <a:off x="1600200" y="6027003"/>
            <a:ext cx="2725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u="sng" dirty="0" smtClean="0"/>
              <a:t>European Data Relay System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en-GB" sz="1200" b="1" dirty="0" smtClean="0"/>
              <a:t>EDRS-A Launch:  January</a:t>
            </a:r>
          </a:p>
          <a:p>
            <a:pPr marL="171450" indent="-171450">
              <a:buFont typeface="Arial"/>
              <a:buChar char="•"/>
            </a:pPr>
            <a:r>
              <a:rPr lang="en-GB" sz="1200" b="1" dirty="0" smtClean="0"/>
              <a:t>Commissioning on-going</a:t>
            </a:r>
          </a:p>
          <a:p>
            <a:endParaRPr lang="en-GB" sz="1200" b="1" dirty="0" smtClean="0"/>
          </a:p>
        </p:txBody>
      </p:sp>
      <p:sp>
        <p:nvSpPr>
          <p:cNvPr id="45" name="Rectangle 44"/>
          <p:cNvSpPr/>
          <p:nvPr/>
        </p:nvSpPr>
        <p:spPr>
          <a:xfrm>
            <a:off x="2895600" y="3048000"/>
            <a:ext cx="914400" cy="914400"/>
          </a:xfrm>
          <a:prstGeom prst="rect">
            <a:avLst/>
          </a:prstGeom>
          <a:blipFill dpi="0" rotWithShape="1">
            <a:blip r:embed="rId4">
              <a:alphaModFix amt="59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glow rad="1117600">
              <a:schemeClr val="accent1">
                <a:alpha val="27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1752600" y="2286000"/>
            <a:ext cx="1591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SENTINEL-1B</a:t>
            </a:r>
          </a:p>
          <a:p>
            <a:r>
              <a:rPr lang="en-GB" sz="1400" b="1" dirty="0" smtClean="0"/>
              <a:t>Launch: 22 April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629400" y="3200400"/>
            <a:ext cx="838200" cy="762000"/>
          </a:xfrm>
          <a:prstGeom prst="rect">
            <a:avLst/>
          </a:prstGeom>
          <a:blipFill dpi="0" rotWithShape="1">
            <a:blip r:embed="rId6">
              <a:alphaModFix amt="62000"/>
            </a:blip>
            <a:srcRect/>
            <a:stretch>
              <a:fillRect/>
            </a:stretch>
          </a:blipFill>
          <a:effectLst>
            <a:glow rad="1117600">
              <a:schemeClr val="accent1">
                <a:alpha val="27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/>
          <p:cNvSpPr txBox="1"/>
          <p:nvPr/>
        </p:nvSpPr>
        <p:spPr>
          <a:xfrm>
            <a:off x="7467600" y="3352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u="sng" dirty="0" smtClean="0"/>
              <a:t>4</a:t>
            </a:r>
            <a:r>
              <a:rPr lang="en-GB" sz="1200" b="1" u="sng" baseline="30000" dirty="0" smtClean="0"/>
              <a:t>th</a:t>
            </a:r>
            <a:r>
              <a:rPr lang="en-GB" sz="1200" b="1" u="sng" dirty="0" smtClean="0"/>
              <a:t> X-band Station</a:t>
            </a:r>
          </a:p>
          <a:p>
            <a:r>
              <a:rPr lang="en-GB" sz="1200" b="1" dirty="0" smtClean="0"/>
              <a:t>September: service start in Inuvik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8305800" y="1752600"/>
            <a:ext cx="325925" cy="4798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Vu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4114800"/>
            <a:ext cx="1012511" cy="7101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81600" y="1076980"/>
            <a:ext cx="1633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SENTINEL-5P</a:t>
            </a:r>
          </a:p>
          <a:p>
            <a:r>
              <a:rPr lang="en-GB" sz="1400" b="1" dirty="0" smtClean="0"/>
              <a:t>Launch: October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91000" y="4419600"/>
            <a:ext cx="1080384" cy="914400"/>
          </a:xfrm>
          <a:prstGeom prst="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  <a:effectLst>
            <a:glow rad="1117600">
              <a:schemeClr val="accent1">
                <a:alpha val="27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5334000" y="4876800"/>
            <a:ext cx="2725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u="sng" dirty="0" smtClean="0"/>
              <a:t>EDRS-Sentinel downlink</a:t>
            </a:r>
          </a:p>
          <a:p>
            <a:r>
              <a:rPr lang="en-GB" sz="1200" b="1" dirty="0" smtClean="0"/>
              <a:t>May: service start</a:t>
            </a:r>
          </a:p>
          <a:p>
            <a:endParaRPr lang="en-GB" sz="1200" b="1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3810000" y="1560493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SENTINEL-2A</a:t>
            </a:r>
          </a:p>
          <a:p>
            <a:r>
              <a:rPr lang="en-US" sz="1400" b="1" dirty="0"/>
              <a:t>E</a:t>
            </a:r>
            <a:r>
              <a:rPr lang="en-US" sz="1400" b="1" dirty="0" smtClean="0"/>
              <a:t>nd </a:t>
            </a:r>
            <a:r>
              <a:rPr lang="en-US" sz="1400" b="1" dirty="0"/>
              <a:t>of </a:t>
            </a:r>
            <a:r>
              <a:rPr lang="en-US" sz="1400" b="1" dirty="0" smtClean="0"/>
              <a:t>Operational </a:t>
            </a:r>
            <a:r>
              <a:rPr lang="en-US" sz="1400" b="1" dirty="0"/>
              <a:t>Q</a:t>
            </a:r>
            <a:r>
              <a:rPr lang="en-US" sz="1400" b="1" dirty="0" smtClean="0"/>
              <a:t>ualification Phase</a:t>
            </a:r>
            <a:r>
              <a:rPr lang="en-GB" sz="1400" b="1" dirty="0" smtClean="0"/>
              <a:t>: July</a:t>
            </a:r>
          </a:p>
        </p:txBody>
      </p:sp>
      <p:pic>
        <p:nvPicPr>
          <p:cNvPr id="35" name="Picture 34" descr="Sentinel2-01-LR 05200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2286000"/>
            <a:ext cx="1180337" cy="83530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4018" y="1600200"/>
            <a:ext cx="1005233" cy="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9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375" y="393700"/>
            <a:ext cx="6105525" cy="427038"/>
          </a:xfrm>
        </p:spPr>
        <p:txBody>
          <a:bodyPr/>
          <a:lstStyle/>
          <a:p>
            <a:r>
              <a:rPr lang="en-US" dirty="0" smtClean="0"/>
              <a:t>Sentinel missions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906" y="1181487"/>
            <a:ext cx="2915094" cy="57788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1143000"/>
            <a:ext cx="9457658" cy="573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0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/>
          <p:nvPr/>
        </p:nvPicPr>
        <p:blipFill rotWithShape="1">
          <a:blip r:embed="rId3"/>
          <a:srcRect l="359" r="595" b="4025"/>
          <a:stretch/>
        </p:blipFill>
        <p:spPr bwMode="auto">
          <a:xfrm>
            <a:off x="1676400" y="2209800"/>
            <a:ext cx="5856804" cy="3581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76200"/>
            <a:ext cx="4429125" cy="523220"/>
          </a:xfrm>
        </p:spPr>
        <p:txBody>
          <a:bodyPr/>
          <a:lstStyle/>
          <a:p>
            <a:r>
              <a:rPr lang="en-GB" dirty="0" smtClean="0"/>
              <a:t>Access to Copernicus Contributing Missions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31EC-C118-4519-877E-360B5D16C46F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6700" y="1219200"/>
            <a:ext cx="825500" cy="619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550" y="1219200"/>
            <a:ext cx="704850" cy="724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7129" y="6096000"/>
            <a:ext cx="881471" cy="585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0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5000" y="6019800"/>
            <a:ext cx="736600" cy="634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800" y="5943600"/>
            <a:ext cx="965200" cy="685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9234" y="5943600"/>
            <a:ext cx="851566" cy="69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340" y="1219200"/>
            <a:ext cx="761660" cy="764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1219200"/>
            <a:ext cx="863600" cy="64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6096000"/>
            <a:ext cx="1126491" cy="563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6019800"/>
            <a:ext cx="873076" cy="650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5600" y="1219200"/>
            <a:ext cx="849130" cy="600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200" y="6019800"/>
            <a:ext cx="838733" cy="625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19200"/>
            <a:ext cx="826008" cy="509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19200"/>
            <a:ext cx="863915" cy="691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Picture 2" descr="C:\Users\luca martino\Desktop\Picture1.pn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33600"/>
            <a:ext cx="1566206" cy="982536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2400" y="3429000"/>
            <a:ext cx="1715741" cy="13335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47" name="Image 2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71" y="4724400"/>
            <a:ext cx="1441829" cy="10194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62800" y="3429000"/>
            <a:ext cx="1295400" cy="119138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50" name="Picture 49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514600"/>
            <a:ext cx="1241220" cy="11569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40" name="TextBox 39"/>
          <p:cNvSpPr txBox="1"/>
          <p:nvPr/>
        </p:nvSpPr>
        <p:spPr>
          <a:xfrm>
            <a:off x="3124200" y="5257800"/>
            <a:ext cx="3351712" cy="36933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hlinkClick r:id="rId24"/>
              </a:rPr>
              <a:t>https://spacedata.copernicus.eu</a:t>
            </a:r>
            <a:r>
              <a:rPr lang="en-US" dirty="0" smtClean="0"/>
              <a:t>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9600" y="2209800"/>
            <a:ext cx="2201739" cy="9779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76800"/>
            <a:ext cx="1309846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95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115878"/>
            <a:ext cx="5334000" cy="954107"/>
          </a:xfrm>
        </p:spPr>
        <p:txBody>
          <a:bodyPr/>
          <a:lstStyle/>
          <a:p>
            <a:r>
              <a:rPr lang="en-GB" sz="2800" dirty="0" smtClean="0"/>
              <a:t>Sentinels constellation </a:t>
            </a:r>
            <a:br>
              <a:rPr lang="en-GB" sz="2800" dirty="0" smtClean="0"/>
            </a:br>
            <a:r>
              <a:rPr lang="en-GB" sz="2800" dirty="0" smtClean="0"/>
              <a:t>deployment schedule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60432" y="6381328"/>
            <a:ext cx="549424" cy="365125"/>
          </a:xfrm>
          <a:prstGeom prst="rect">
            <a:avLst/>
          </a:prstGeom>
        </p:spPr>
        <p:txBody>
          <a:bodyPr/>
          <a:lstStyle/>
          <a:p>
            <a:fld id="{2F3B31EC-C118-4519-877E-360B5D16C46F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63149" cy="533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88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01" y="1143000"/>
            <a:ext cx="9157683" cy="5897041"/>
          </a:xfrm>
          <a:prstGeom prst="rect">
            <a:avLst/>
          </a:prstGeom>
        </p:spPr>
      </p:pic>
      <p:sp>
        <p:nvSpPr>
          <p:cNvPr id="16386" name="Rectangle 8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228600"/>
            <a:ext cx="6634772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dirty="0">
                <a:solidFill>
                  <a:schemeClr val="bg1"/>
                </a:solidFill>
              </a:rPr>
              <a:t>Sentinel–1 M</a:t>
            </a:r>
            <a:r>
              <a:rPr lang="en-GB" dirty="0" smtClean="0">
                <a:solidFill>
                  <a:schemeClr val="bg1"/>
                </a:solidFill>
              </a:rPr>
              <a:t>ission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04800" y="5486400"/>
            <a:ext cx="8499203" cy="1089529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buFont typeface="Arial"/>
              <a:buChar char="•"/>
              <a:defRPr/>
            </a:pPr>
            <a:r>
              <a:rPr lang="en-GB" sz="1200" dirty="0">
                <a:latin typeface="Calibri"/>
                <a:cs typeface="Calibri"/>
              </a:rPr>
              <a:t>Constellation of 2 satellites </a:t>
            </a:r>
            <a:r>
              <a:rPr lang="en-US" sz="1200" dirty="0">
                <a:latin typeface="Calibri"/>
                <a:cs typeface="Calibri"/>
              </a:rPr>
              <a:t>in the same </a:t>
            </a:r>
            <a:r>
              <a:rPr lang="en-US" sz="1200" dirty="0" smtClean="0">
                <a:latin typeface="Calibri"/>
                <a:cs typeface="Calibri"/>
              </a:rPr>
              <a:t>orbit, embarking a C-band SAR</a:t>
            </a:r>
            <a:endParaRPr lang="en-US" sz="1200" dirty="0">
              <a:latin typeface="Calibri"/>
              <a:cs typeface="Calibri"/>
            </a:endParaRPr>
          </a:p>
          <a:p>
            <a:pPr marL="285750" indent="-285750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en-US" sz="1200" dirty="0">
                <a:latin typeface="Calibri"/>
                <a:cs typeface="Calibri"/>
              </a:rPr>
              <a:t>6 days repeat cycle at Equator (with 2 satellites) with daily coverage of high priority areas, e.g. in the European Arctic for sea-ice and iceberg </a:t>
            </a:r>
            <a:r>
              <a:rPr lang="en-US" sz="1200" dirty="0" smtClean="0">
                <a:latin typeface="Calibri"/>
                <a:cs typeface="Calibri"/>
              </a:rPr>
              <a:t>monitoring</a:t>
            </a:r>
          </a:p>
          <a:p>
            <a:pPr marL="285750" indent="-285750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en-GB" sz="1200" dirty="0" smtClean="0">
                <a:latin typeface="Calibri"/>
                <a:cs typeface="Calibri"/>
              </a:rPr>
              <a:t>Applications </a:t>
            </a:r>
            <a:r>
              <a:rPr lang="en-GB" sz="1200" dirty="0">
                <a:latin typeface="Calibri"/>
                <a:cs typeface="Calibri"/>
              </a:rPr>
              <a:t>include:</a:t>
            </a:r>
            <a:r>
              <a:rPr lang="en-US" sz="1200" dirty="0">
                <a:latin typeface="Calibri"/>
                <a:cs typeface="Calibri"/>
              </a:rPr>
              <a:t> </a:t>
            </a:r>
            <a:r>
              <a:rPr lang="en-GB" sz="1200" dirty="0">
                <a:latin typeface="Calibri"/>
                <a:cs typeface="Calibri"/>
              </a:rPr>
              <a:t>Marine, Ice and Land Monitoring, </a:t>
            </a:r>
            <a:r>
              <a:rPr lang="en-US" sz="1200" dirty="0">
                <a:latin typeface="Calibri"/>
                <a:cs typeface="Calibri"/>
              </a:rPr>
              <a:t>Maritime surveillance, ground motion monitoring, disaster management support such as floods mapping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803" y="1324418"/>
            <a:ext cx="39658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 smtClean="0">
                <a:solidFill>
                  <a:srgbClr val="FFFF00"/>
                </a:solidFill>
              </a:rPr>
              <a:t>Sentinel-1A launched on April 3, 2014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6627168"/>
            <a:ext cx="2413267" cy="230832"/>
          </a:xfrm>
          <a:prstGeom prst="rect">
            <a:avLst/>
          </a:prstGeom>
          <a:solidFill>
            <a:schemeClr val="bg1">
              <a:alpha val="23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900" dirty="0" smtClean="0">
                <a:hlinkClick r:id="rId6"/>
              </a:rPr>
              <a:t>Link to Sentinel-1 Web Pages</a:t>
            </a:r>
            <a:endParaRPr lang="en-US" sz="900" dirty="0"/>
          </a:p>
        </p:txBody>
      </p:sp>
      <p:sp>
        <p:nvSpPr>
          <p:cNvPr id="17" name="Rectangle 16"/>
          <p:cNvSpPr/>
          <p:nvPr/>
        </p:nvSpPr>
        <p:spPr>
          <a:xfrm>
            <a:off x="228600" y="1752600"/>
            <a:ext cx="5181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FFFF00"/>
                </a:solidFill>
              </a:rPr>
              <a:t>Sentinel-1B to be launched on April 22, 2016</a:t>
            </a:r>
            <a:endParaRPr lang="en-US" b="1" dirty="0">
              <a:solidFill>
                <a:srgbClr val="FFFF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1143000"/>
            <a:ext cx="4191000" cy="3362594"/>
            <a:chOff x="3480608" y="1652855"/>
            <a:chExt cx="5947713" cy="4948095"/>
          </a:xfrm>
        </p:grpSpPr>
        <p:pic>
          <p:nvPicPr>
            <p:cNvPr id="19" name="Imag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608" y="1652855"/>
              <a:ext cx="5638800" cy="4933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505200" y="1676400"/>
              <a:ext cx="5638800" cy="301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Calibri"/>
                  <a:cs typeface="Calibri"/>
                </a:rPr>
                <a:t>Eruption of Le Piton de la </a:t>
              </a:r>
              <a:r>
                <a:rPr lang="en-US" sz="1400" b="1" dirty="0" err="1">
                  <a:solidFill>
                    <a:srgbClr val="FFFFFF"/>
                  </a:solidFill>
                  <a:latin typeface="Calibri"/>
                  <a:cs typeface="Calibri"/>
                </a:rPr>
                <a:t>Fournaise</a:t>
              </a:r>
              <a:r>
                <a:rPr lang="en-US" sz="1400" b="1" dirty="0">
                  <a:solidFill>
                    <a:srgbClr val="FFFFFF"/>
                  </a:solidFill>
                  <a:latin typeface="Calibri"/>
                  <a:cs typeface="Calibri"/>
                </a:rPr>
                <a:t>, August </a:t>
              </a:r>
              <a:r>
                <a:rPr lang="en-US" sz="1400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2015, 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480608" y="5513998"/>
              <a:ext cx="5947713" cy="1086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en-US" sz="1400" i="1" dirty="0">
                  <a:solidFill>
                    <a:srgbClr val="FFFFFF"/>
                  </a:solidFill>
                  <a:latin typeface="Calibri"/>
                  <a:cs typeface="Calibri"/>
                </a:rPr>
                <a:t>Volcano </a:t>
              </a:r>
              <a:r>
                <a:rPr lang="en-US" sz="1400" i="1" dirty="0" smtClean="0">
                  <a:solidFill>
                    <a:srgbClr val="FFFFFF"/>
                  </a:solidFill>
                  <a:latin typeface="Calibri"/>
                  <a:cs typeface="Calibri"/>
                </a:rPr>
                <a:t>deformation. </a:t>
              </a:r>
            </a:p>
            <a:p>
              <a:pPr algn="l">
                <a:defRPr/>
              </a:pPr>
              <a:r>
                <a:rPr lang="en-US" sz="1400" i="1" dirty="0" smtClean="0">
                  <a:solidFill>
                    <a:srgbClr val="FFFFFF"/>
                  </a:solidFill>
                  <a:latin typeface="Calibri"/>
                  <a:cs typeface="Calibri"/>
                </a:rPr>
                <a:t>Courtesy </a:t>
              </a:r>
              <a:r>
                <a:rPr lang="en-US" sz="1400" i="1" dirty="0">
                  <a:solidFill>
                    <a:srgbClr val="FFFFFF"/>
                  </a:solidFill>
                  <a:latin typeface="Calibri"/>
                  <a:cs typeface="Calibri"/>
                </a:rPr>
                <a:t>of JL. </a:t>
              </a:r>
              <a:r>
                <a:rPr lang="en-US" sz="1400" i="1" dirty="0" err="1">
                  <a:solidFill>
                    <a:srgbClr val="FFFFFF"/>
                  </a:solidFill>
                  <a:latin typeface="Calibri"/>
                  <a:cs typeface="Calibri"/>
                </a:rPr>
                <a:t>Froger</a:t>
              </a:r>
              <a:r>
                <a:rPr lang="en-US" sz="1400" i="1" dirty="0">
                  <a:solidFill>
                    <a:srgbClr val="FFFFFF"/>
                  </a:solidFill>
                  <a:latin typeface="Calibri"/>
                  <a:cs typeface="Calibri"/>
                </a:rPr>
                <a:t>, </a:t>
              </a:r>
              <a:r>
                <a:rPr lang="en-US" sz="1400" i="1" dirty="0" smtClean="0">
                  <a:solidFill>
                    <a:srgbClr val="FFFFFF"/>
                  </a:solidFill>
                  <a:latin typeface="Calibri"/>
                  <a:cs typeface="Calibri"/>
                </a:rPr>
                <a:t>OPGC © </a:t>
              </a:r>
              <a:r>
                <a:rPr lang="en-US" sz="1400" i="1" dirty="0">
                  <a:solidFill>
                    <a:srgbClr val="FFFFFF"/>
                  </a:solidFill>
                  <a:latin typeface="Calibri"/>
                  <a:cs typeface="Calibri"/>
                </a:rPr>
                <a:t>Contains modified </a:t>
              </a:r>
              <a:endParaRPr lang="en-US" sz="1400" i="1" dirty="0" smtClean="0">
                <a:solidFill>
                  <a:srgbClr val="FFFFFF"/>
                </a:solidFill>
                <a:latin typeface="Calibri"/>
                <a:cs typeface="Calibri"/>
              </a:endParaRPr>
            </a:p>
            <a:p>
              <a:pPr lvl="0" algn="l">
                <a:defRPr/>
              </a:pPr>
              <a:r>
                <a:rPr lang="en-US" sz="1400" i="1" dirty="0" smtClean="0">
                  <a:solidFill>
                    <a:srgbClr val="FFFFFF"/>
                  </a:solidFill>
                  <a:latin typeface="Calibri"/>
                  <a:cs typeface="Calibri"/>
                </a:rPr>
                <a:t>Copernicus </a:t>
              </a:r>
              <a:r>
                <a:rPr lang="en-US" sz="1400" i="1" dirty="0">
                  <a:solidFill>
                    <a:srgbClr val="FFFFFF"/>
                  </a:solidFill>
                  <a:latin typeface="Calibri"/>
                  <a:cs typeface="Calibri"/>
                </a:rPr>
                <a:t>Sentinel data (2015)/OPGC</a:t>
              </a:r>
              <a:endParaRPr lang="en-GB" sz="1400" i="1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367332">
            <a:off x="2667000" y="1371600"/>
            <a:ext cx="6332639" cy="4309033"/>
            <a:chOff x="0" y="1225463"/>
            <a:chExt cx="9144000" cy="5809952"/>
          </a:xfrm>
        </p:grpSpPr>
        <p:pic>
          <p:nvPicPr>
            <p:cNvPr id="23" name="Picture 2" descr="C:\Users\Michael Foumelis\Desktop\Nepal_Seism_201504\nepal_coseismic_mix_cropped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9836"/>
              <a:ext cx="9144000" cy="5745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0" y="6021287"/>
              <a:ext cx="9118602" cy="705468"/>
            </a:xfrm>
            <a:prstGeom prst="rect">
              <a:avLst/>
            </a:prstGeom>
            <a:solidFill>
              <a:schemeClr val="accent4">
                <a:lumMod val="75000"/>
                <a:alpha val="80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sz="1400" i="1" dirty="0" smtClean="0">
                  <a:solidFill>
                    <a:schemeClr val="bg1"/>
                  </a:solidFill>
                  <a:latin typeface="Calibri"/>
                  <a:cs typeface="Calibri"/>
                </a:rPr>
                <a:t>©  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Contains modified Copernicus Sentinel data </a:t>
              </a:r>
              <a:r>
                <a:rPr lang="en-US" sz="1400" i="1" dirty="0">
                  <a:solidFill>
                    <a:schemeClr val="bg1"/>
                  </a:solidFill>
                </a:rPr>
                <a:t>(2015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)</a:t>
              </a:r>
            </a:p>
            <a:p>
              <a:pPr algn="r"/>
              <a:r>
                <a:rPr lang="en-US" sz="1400" i="1" dirty="0" smtClean="0">
                  <a:solidFill>
                    <a:schemeClr val="bg1"/>
                  </a:solidFill>
                </a:rPr>
                <a:t>/</a:t>
              </a:r>
              <a:r>
                <a:rPr lang="en-US" sz="1400" i="1" dirty="0" err="1" smtClean="0">
                  <a:solidFill>
                    <a:schemeClr val="bg1"/>
                  </a:solidFill>
                </a:rPr>
                <a:t>Norut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/</a:t>
              </a:r>
              <a:r>
                <a:rPr lang="en-US" sz="1400" i="1" dirty="0" err="1" smtClean="0">
                  <a:solidFill>
                    <a:schemeClr val="bg1"/>
                  </a:solidFill>
                </a:rPr>
                <a:t>PPO.labs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/COMET-ESA </a:t>
              </a:r>
              <a:r>
                <a:rPr lang="en-US" sz="1400" i="1" dirty="0">
                  <a:solidFill>
                    <a:schemeClr val="bg1"/>
                  </a:solidFill>
                </a:rPr>
                <a:t>SEOM INSARAP study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035799" y="4864100"/>
              <a:ext cx="108000" cy="10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029499" y="4984234"/>
              <a:ext cx="134524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smtClean="0"/>
                <a:t>Kathmandu</a:t>
              </a:r>
              <a:endParaRPr lang="en-GB" sz="1400" b="1" dirty="0"/>
            </a:p>
          </p:txBody>
        </p:sp>
        <p:sp>
          <p:nvSpPr>
            <p:cNvPr id="27" name="Title 1"/>
            <p:cNvSpPr txBox="1">
              <a:spLocks/>
            </p:cNvSpPr>
            <p:nvPr/>
          </p:nvSpPr>
          <p:spPr>
            <a:xfrm>
              <a:off x="0" y="1225463"/>
              <a:ext cx="9144000" cy="533400"/>
            </a:xfrm>
            <a:prstGeom prst="rect">
              <a:avLst/>
            </a:prstGeom>
            <a:solidFill>
              <a:schemeClr val="accent4">
                <a:lumMod val="75000"/>
                <a:alpha val="60000"/>
              </a:schemeClr>
            </a:solidFill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bg1"/>
                  </a:solidFill>
                  <a:latin typeface="+mj-lt"/>
                  <a:ea typeface="MS PGothic" pitchFamily="34" charset="-128"/>
                  <a:cs typeface="ＭＳ Ｐゴシック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bg1"/>
                  </a:solidFill>
                  <a:latin typeface="Verdana" pitchFamily="-65" charset="0"/>
                  <a:ea typeface="MS PGothic" pitchFamily="34" charset="-128"/>
                  <a:cs typeface="ＭＳ Ｐゴシック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bg1"/>
                  </a:solidFill>
                  <a:latin typeface="Verdana" pitchFamily="-65" charset="0"/>
                  <a:ea typeface="MS PGothic" pitchFamily="34" charset="-128"/>
                  <a:cs typeface="ＭＳ Ｐゴシック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bg1"/>
                  </a:solidFill>
                  <a:latin typeface="Verdana" pitchFamily="-65" charset="0"/>
                  <a:ea typeface="MS PGothic" pitchFamily="34" charset="-128"/>
                  <a:cs typeface="ＭＳ Ｐゴシック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bg1"/>
                  </a:solidFill>
                  <a:latin typeface="Verdana" pitchFamily="-65" charset="0"/>
                  <a:ea typeface="MS PGothic" pitchFamily="34" charset="-128"/>
                  <a:cs typeface="ＭＳ Ｐゴシック" charset="0"/>
                </a:defRPr>
              </a:lvl5pPr>
              <a:lvl6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bg1"/>
                  </a:solidFill>
                  <a:latin typeface="Verdana" pitchFamily="-65" charset="0"/>
                </a:defRPr>
              </a:lvl6pPr>
              <a:lvl7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bg1"/>
                  </a:solidFill>
                  <a:latin typeface="Verdana" pitchFamily="-65" charset="0"/>
                </a:defRPr>
              </a:lvl7pPr>
              <a:lvl8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bg1"/>
                  </a:solidFill>
                  <a:latin typeface="Verdana" pitchFamily="-65" charset="0"/>
                </a:defRPr>
              </a:lvl8pPr>
              <a:lvl9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bg1"/>
                  </a:solidFill>
                  <a:latin typeface="Verdana" pitchFamily="-65" charset="0"/>
                </a:defRPr>
              </a:lvl9pPr>
            </a:lstStyle>
            <a:p>
              <a:pPr algn="ctr"/>
              <a:r>
                <a:rPr lang="en-GB" sz="1600" dirty="0" smtClean="0">
                  <a:latin typeface="Calibri"/>
                  <a:cs typeface="Calibri"/>
                </a:rPr>
                <a:t>Nepal Earthquake, 25 </a:t>
              </a:r>
              <a:r>
                <a:rPr lang="en-GB" sz="1600" dirty="0">
                  <a:latin typeface="Calibri"/>
                  <a:cs typeface="Calibri"/>
                </a:rPr>
                <a:t>April </a:t>
              </a:r>
              <a:r>
                <a:rPr lang="en-GB" sz="1600" dirty="0" smtClean="0">
                  <a:latin typeface="Calibri"/>
                  <a:cs typeface="Calibri"/>
                </a:rPr>
                <a:t>2015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 rot="20752750">
            <a:off x="1219200" y="1566989"/>
            <a:ext cx="5366229" cy="5257800"/>
            <a:chOff x="1295400" y="1384500"/>
            <a:chExt cx="5364163" cy="5078213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384500"/>
              <a:ext cx="5364163" cy="507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kstboks 4"/>
            <p:cNvSpPr txBox="1">
              <a:spLocks noChangeArrowheads="1"/>
            </p:cNvSpPr>
            <p:nvPr/>
          </p:nvSpPr>
          <p:spPr bwMode="auto">
            <a:xfrm>
              <a:off x="1557066" y="1447800"/>
              <a:ext cx="5072334" cy="3008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a-DK" sz="1600" b="1" dirty="0" err="1" smtClean="0">
                  <a:solidFill>
                    <a:srgbClr val="FFFFFF"/>
                  </a:solidFill>
                  <a:latin typeface="Calibri"/>
                  <a:cs typeface="Calibri"/>
                </a:rPr>
                <a:t>Ice</a:t>
              </a:r>
              <a:r>
                <a:rPr lang="da-DK" sz="1600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da-DK" sz="1600" b="1" dirty="0">
                  <a:solidFill>
                    <a:srgbClr val="FFFFFF"/>
                  </a:solidFill>
                  <a:latin typeface="Calibri"/>
                  <a:cs typeface="Calibri"/>
                </a:rPr>
                <a:t>drift </a:t>
              </a:r>
              <a:r>
                <a:rPr lang="da-DK" sz="1600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over the </a:t>
              </a:r>
              <a:r>
                <a:rPr lang="da-DK" sz="1600" b="1" dirty="0" err="1" smtClean="0">
                  <a:solidFill>
                    <a:srgbClr val="FFFFFF"/>
                  </a:solidFill>
                  <a:latin typeface="Calibri"/>
                  <a:cs typeface="Calibri"/>
                </a:rPr>
                <a:t>Arctic</a:t>
              </a:r>
              <a:endParaRPr lang="da-DK" sz="1600" b="1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pic>
          <p:nvPicPr>
            <p:cNvPr id="31" name="Picture 2" descr="http://www.tripod-itn.eu/images/Partners/DTU-logo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18" b="14410"/>
            <a:stretch>
              <a:fillRect/>
            </a:stretch>
          </p:blipFill>
          <p:spPr bwMode="auto">
            <a:xfrm>
              <a:off x="5562600" y="5867400"/>
              <a:ext cx="838200" cy="44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"/>
            <p:cNvSpPr txBox="1">
              <a:spLocks noChangeArrowheads="1"/>
            </p:cNvSpPr>
            <p:nvPr/>
          </p:nvSpPr>
          <p:spPr bwMode="auto">
            <a:xfrm>
              <a:off x="1524000" y="5867400"/>
              <a:ext cx="3962400" cy="4616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FFFFFF"/>
                  </a:solidFill>
                  <a:latin typeface="Calibri" charset="0"/>
                  <a:cs typeface="Calibri" charset="0"/>
                </a:rPr>
                <a:t>© Contains modified Copernicus Sentinel data (2015)/DTU</a:t>
              </a:r>
              <a:endParaRPr lang="en-GB" sz="1400" dirty="0">
                <a:solidFill>
                  <a:srgbClr val="FFFFFF"/>
                </a:solidFill>
                <a:latin typeface="Calibri" charset="0"/>
                <a:cs typeface="Calibri" charset="0"/>
              </a:endParaRPr>
            </a:p>
            <a:p>
              <a:pPr eaLnBrk="1" hangingPunct="1"/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33" name="S1 Rice shor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81200" y="1143000"/>
            <a:ext cx="5437188" cy="5715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0" y="1143000"/>
            <a:ext cx="9144000" cy="5715000"/>
            <a:chOff x="1600200" y="1600200"/>
            <a:chExt cx="9144000" cy="5571460"/>
          </a:xfrm>
        </p:grpSpPr>
        <p:grpSp>
          <p:nvGrpSpPr>
            <p:cNvPr id="35" name="Group 34"/>
            <p:cNvGrpSpPr/>
            <p:nvPr/>
          </p:nvGrpSpPr>
          <p:grpSpPr>
            <a:xfrm>
              <a:off x="1600200" y="1600200"/>
              <a:ext cx="9144000" cy="5571460"/>
              <a:chOff x="0" y="1143000"/>
              <a:chExt cx="9144000" cy="557146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1143000"/>
                <a:ext cx="9144000" cy="5571460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228600" y="1219200"/>
                <a:ext cx="2697411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spc="0" normalizeH="0" baseline="0" dirty="0" err="1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FillTx/>
                    <a:latin typeface="Calibri"/>
                    <a:cs typeface="Calibri"/>
                  </a:rPr>
                  <a:t>Windfarms</a:t>
                </a:r>
                <a:r>
                  <a:rPr kumimoji="0" lang="en-US" sz="1600" b="1" i="0" u="none" strike="noStrike" cap="none" spc="0" normalizeH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FillTx/>
                    <a:latin typeface="Calibri"/>
                    <a:cs typeface="Calibri"/>
                  </a:rPr>
                  <a:t> off the Dutch coast</a:t>
                </a:r>
                <a:endParaRPr kumimoji="0" lang="en-US" sz="1600" b="1" i="0" u="none" strike="noStrike" cap="none" spc="0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Calibri"/>
                  <a:cs typeface="Calibri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6705600" y="6539687"/>
              <a:ext cx="381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FFFF"/>
                  </a:solidFill>
                  <a:latin typeface="Calibri"/>
                  <a:cs typeface="Calibri"/>
                </a:rPr>
                <a:t>© </a:t>
              </a:r>
              <a:r>
                <a:rPr lang="en-US" sz="1400" dirty="0" smtClean="0">
                  <a:solidFill>
                    <a:srgbClr val="FFFFFF"/>
                  </a:solidFill>
                  <a:latin typeface="Calibri"/>
                  <a:cs typeface="Calibri"/>
                </a:rPr>
                <a:t> Copernicus </a:t>
              </a:r>
              <a:r>
                <a:rPr lang="en-US" sz="1400" dirty="0">
                  <a:solidFill>
                    <a:srgbClr val="FFFFFF"/>
                  </a:solidFill>
                  <a:latin typeface="Calibri"/>
                  <a:cs typeface="Calibri"/>
                </a:rPr>
                <a:t>Sentinel data (</a:t>
              </a:r>
              <a:r>
                <a:rPr lang="en-US" sz="1400" dirty="0" smtClean="0">
                  <a:solidFill>
                    <a:srgbClr val="FFFFFF"/>
                  </a:solidFill>
                  <a:latin typeface="Calibri"/>
                  <a:cs typeface="Calibri"/>
                </a:rPr>
                <a:t>2015)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864991">
            <a:off x="1295400" y="1600200"/>
            <a:ext cx="6168056" cy="434340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09600" y="1295400"/>
            <a:ext cx="8229600" cy="4558159"/>
            <a:chOff x="3200400" y="1143000"/>
            <a:chExt cx="6732180" cy="3466871"/>
          </a:xfrm>
        </p:grpSpPr>
        <p:pic>
          <p:nvPicPr>
            <p:cNvPr id="40" name="Picture 2" descr="C:\00_RSPO_RT13\Sumatra-See-S1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3477" y="1143000"/>
              <a:ext cx="3500523" cy="2340037"/>
            </a:xfrm>
            <a:prstGeom prst="rect">
              <a:avLst/>
            </a:prstGeom>
            <a:noFill/>
          </p:spPr>
        </p:pic>
        <p:pic>
          <p:nvPicPr>
            <p:cNvPr id="41" name="Picture 6" descr="C:\00_RSPO_RT13\Sumatra-Fires-Zoom-01-base-sv-outline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1143000"/>
              <a:ext cx="6732180" cy="3466871"/>
            </a:xfrm>
            <a:prstGeom prst="rect">
              <a:avLst/>
            </a:prstGeom>
            <a:noFill/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1143000"/>
              <a:ext cx="2971800" cy="308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3810000" y="22860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Oil palm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estates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772400" y="2133600"/>
              <a:ext cx="1100485" cy="444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b="1" dirty="0" smtClean="0">
                  <a:solidFill>
                    <a:schemeClr val="bg1"/>
                  </a:solidFill>
                </a:rPr>
                <a:t>Pulp </a:t>
              </a:r>
              <a:br>
                <a:rPr lang="nl-NL" sz="1600" b="1" dirty="0" smtClean="0">
                  <a:solidFill>
                    <a:schemeClr val="bg1"/>
                  </a:solidFill>
                </a:rPr>
              </a:br>
              <a:r>
                <a:rPr lang="nl-NL" sz="1600" b="1" dirty="0" err="1" smtClean="0">
                  <a:solidFill>
                    <a:schemeClr val="bg1"/>
                  </a:solidFill>
                </a:rPr>
                <a:t>plantations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72200" y="2971800"/>
              <a:ext cx="1524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1600" b="1" dirty="0" smtClean="0">
                  <a:solidFill>
                    <a:schemeClr val="bg1"/>
                  </a:solidFill>
                </a:rPr>
                <a:t>Oil palm </a:t>
              </a:r>
              <a:br>
                <a:rPr lang="nl-NL" sz="1600" b="1" dirty="0" smtClean="0">
                  <a:solidFill>
                    <a:schemeClr val="bg1"/>
                  </a:solidFill>
                </a:rPr>
              </a:br>
              <a:r>
                <a:rPr lang="nl-NL" sz="1600" b="1" dirty="0" err="1" smtClean="0">
                  <a:solidFill>
                    <a:schemeClr val="bg1"/>
                  </a:solidFill>
                </a:rPr>
                <a:t>smallholders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200400" y="4388572"/>
              <a:ext cx="4924465" cy="210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200" b="1" dirty="0" err="1" smtClean="0">
                  <a:solidFill>
                    <a:schemeClr val="bg1"/>
                  </a:solidFill>
                </a:rPr>
                <a:t>Contains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200" b="1" dirty="0" err="1" smtClean="0">
                  <a:solidFill>
                    <a:schemeClr val="bg1"/>
                  </a:solidFill>
                </a:rPr>
                <a:t>Copernicus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200" b="1" dirty="0" err="1" smtClean="0">
                  <a:solidFill>
                    <a:schemeClr val="bg1"/>
                  </a:solidFill>
                </a:rPr>
                <a:t>Sentinel</a:t>
              </a:r>
              <a:r>
                <a:rPr lang="nl-NL" sz="1200" b="1" dirty="0" smtClean="0">
                  <a:solidFill>
                    <a:schemeClr val="bg1"/>
                  </a:solidFill>
                </a:rPr>
                <a:t> data (2015)/Processing </a:t>
              </a:r>
              <a:r>
                <a:rPr lang="nl-NL" sz="1200" b="1" dirty="0" err="1">
                  <a:solidFill>
                    <a:schemeClr val="bg1"/>
                  </a:solidFill>
                </a:rPr>
                <a:t>by</a:t>
              </a:r>
              <a:r>
                <a:rPr lang="nl-NL" sz="1200" b="1" dirty="0">
                  <a:solidFill>
                    <a:schemeClr val="bg1"/>
                  </a:solidFill>
                </a:rPr>
                <a:t> </a:t>
              </a:r>
              <a:r>
                <a:rPr lang="nl-NL" sz="1200" b="1" dirty="0" err="1">
                  <a:solidFill>
                    <a:schemeClr val="bg1"/>
                  </a:solidFill>
                </a:rPr>
                <a:t>SarVision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8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5 -0.0563 C -0.09795 0.07831 -0.15006 0.21408 -0.17107 0.2771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0" y="1665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0069E-6 3.79055E-6 C 0.09326 -0.02734 0.18705 -0.05607 0.22491 -0.0669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-33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3484E-6 -2.56719E-6 C -4.33484E-6 0.0007 0.20719 0.02109 0.41491 0.0435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36" y="217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52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-0.08433 C -0.00556 -0.08364 0.16099 -0.21223 0.32772 -0.3392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5" y="-1272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0.00742 C -0.02587 -0.0234 -0.04133 -0.05329 -0.0165 -0.01413 C 0.00869 0.02642 0.07486 0.13763 0.14155 0.25 " pathEditMode="relative" rAng="0" ptsTypes="aaA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2" y="908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6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35 -0.05005 C -0.14589 0.09314 -0.22925 0.23656 -0.26225 0.29449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3" y="1721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287E-6 2.27062E-6 C 3.87287E-6 0.00023 -0.04585 0.08897 -0.0917 0.17887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5" y="89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13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5410200" cy="523220"/>
          </a:xfrm>
        </p:spPr>
        <p:txBody>
          <a:bodyPr/>
          <a:lstStyle/>
          <a:p>
            <a:r>
              <a:rPr lang="en-US" dirty="0" smtClean="0"/>
              <a:t>Sentinel-1 mission operations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4722" r="-14722"/>
          <a:stretch>
            <a:fillRect/>
          </a:stretch>
        </p:blipFill>
        <p:spPr>
          <a:xfrm>
            <a:off x="1066800" y="1967782"/>
            <a:ext cx="7297897" cy="3986000"/>
          </a:xfrm>
        </p:spPr>
      </p:pic>
      <p:sp>
        <p:nvSpPr>
          <p:cNvPr id="55" name="TextBox 54"/>
          <p:cNvSpPr txBox="1"/>
          <p:nvPr/>
        </p:nvSpPr>
        <p:spPr>
          <a:xfrm>
            <a:off x="-152400" y="6029982"/>
            <a:ext cx="944880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1600" dirty="0"/>
              <a:t> </a:t>
            </a:r>
            <a:r>
              <a:rPr lang="en-US" sz="1600" dirty="0" smtClean="0"/>
              <a:t>Acquisition plan 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regularly published on </a:t>
            </a:r>
            <a:r>
              <a:rPr lang="en-US" sz="1600" dirty="0" smtClean="0">
                <a:hlinkClick r:id="rId3"/>
              </a:rPr>
              <a:t>https</a:t>
            </a:r>
            <a:r>
              <a:rPr lang="en-US" sz="1600" dirty="0">
                <a:hlinkClick r:id="rId3"/>
              </a:rPr>
              <a:t>://sentinels.copernicus.eu</a:t>
            </a:r>
            <a:r>
              <a:rPr lang="en-US" sz="1600" dirty="0" smtClean="0">
                <a:hlinkClick r:id="rId3"/>
              </a:rPr>
              <a:t>/</a:t>
            </a:r>
            <a:endParaRPr lang="en-US" sz="1600" dirty="0" smtClean="0"/>
          </a:p>
          <a:p>
            <a:pPr algn="ctr" rtl="0" latinLnBrk="1" hangingPunct="0"/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All acquired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data automatically processed to a set of core products and made available to users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0" y="1295400"/>
            <a:ext cx="769620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1600" dirty="0"/>
              <a:t>B</a:t>
            </a:r>
            <a:r>
              <a:rPr lang="en-US" sz="1600" dirty="0" smtClean="0"/>
              <a:t>aseline </a:t>
            </a:r>
            <a:r>
              <a:rPr lang="en-US" sz="1600" dirty="0"/>
              <a:t>pre-defined mission observation </a:t>
            </a:r>
            <a:r>
              <a:rPr lang="en-US" sz="1600" dirty="0" smtClean="0"/>
              <a:t>scenario </a:t>
            </a:r>
            <a:r>
              <a:rPr lang="en-US" sz="1600" dirty="0"/>
              <a:t>making optimum </a:t>
            </a:r>
            <a:r>
              <a:rPr lang="en-US" sz="1600" dirty="0" smtClean="0"/>
              <a:t>use</a:t>
            </a:r>
          </a:p>
          <a:p>
            <a:pPr algn="ctr" rtl="0" latinLnBrk="1" hangingPunct="0"/>
            <a:r>
              <a:rPr lang="en-US" sz="1600" dirty="0" smtClean="0"/>
              <a:t> of the </a:t>
            </a:r>
            <a:r>
              <a:rPr lang="en-US" sz="1600" dirty="0"/>
              <a:t>SAR duty cycle within the technical constraints of the overall system</a:t>
            </a:r>
            <a:r>
              <a:rPr lang="en-US" sz="1600" dirty="0" smtClean="0"/>
              <a:t>.</a:t>
            </a:r>
            <a:endParaRPr kumimoji="0" lang="en-US" sz="160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0553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9" descr="http://www.esa.int/images/Sentinel-2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b="14963"/>
          <a:stretch/>
        </p:blipFill>
        <p:spPr bwMode="auto">
          <a:xfrm>
            <a:off x="-26979" y="1142999"/>
            <a:ext cx="9170979" cy="634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304800"/>
            <a:ext cx="5745774" cy="45912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Sentinel–2 </a:t>
            </a:r>
            <a:r>
              <a:rPr lang="en-GB" dirty="0" smtClean="0">
                <a:solidFill>
                  <a:schemeClr val="bg1"/>
                </a:solidFill>
              </a:rPr>
              <a:t>Mission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81338" y="4853422"/>
            <a:ext cx="8429262" cy="1046440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285750" indent="-285750">
              <a:lnSpc>
                <a:spcPct val="12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GB" sz="1200" dirty="0">
                <a:latin typeface="Calibri" charset="0"/>
                <a:ea typeface="ＭＳ Ｐゴシック" charset="0"/>
              </a:rPr>
              <a:t>Constellation of 2 satellites </a:t>
            </a:r>
            <a:r>
              <a:rPr lang="en-US" sz="1200" dirty="0">
                <a:latin typeface="Calibri" charset="0"/>
                <a:ea typeface="ＭＳ Ｐゴシック" charset="0"/>
              </a:rPr>
              <a:t>in the same </a:t>
            </a:r>
            <a:r>
              <a:rPr lang="en-US" sz="1200" dirty="0" smtClean="0">
                <a:latin typeface="Calibri" charset="0"/>
                <a:ea typeface="ＭＳ Ｐゴシック" charset="0"/>
              </a:rPr>
              <a:t>orbit, embarking </a:t>
            </a:r>
            <a:r>
              <a:rPr lang="en-US" sz="1200" dirty="0" smtClean="0">
                <a:latin typeface="Calibri"/>
                <a:ea typeface="ＭＳ Ｐゴシック" charset="0"/>
                <a:cs typeface="Calibri"/>
              </a:rPr>
              <a:t>a </a:t>
            </a:r>
            <a:r>
              <a:rPr lang="en-GB" sz="1200" dirty="0">
                <a:latin typeface="Calibri"/>
                <a:cs typeface="Calibri"/>
              </a:rPr>
              <a:t>s</a:t>
            </a:r>
            <a:r>
              <a:rPr lang="en-GB" sz="1200" dirty="0" smtClean="0">
                <a:latin typeface="Calibri"/>
                <a:cs typeface="Calibri"/>
              </a:rPr>
              <a:t>uper</a:t>
            </a:r>
            <a:r>
              <a:rPr lang="en-GB" sz="1200" dirty="0">
                <a:latin typeface="Calibri"/>
                <a:cs typeface="Calibri"/>
              </a:rPr>
              <a:t>-spectral imager </a:t>
            </a:r>
            <a:r>
              <a:rPr lang="en-GB" sz="1200" dirty="0" smtClean="0">
                <a:latin typeface="Calibri"/>
                <a:cs typeface="Calibri"/>
              </a:rPr>
              <a:t>in the VIS</a:t>
            </a:r>
            <a:r>
              <a:rPr lang="en-GB" sz="1200" dirty="0">
                <a:latin typeface="Calibri"/>
                <a:cs typeface="Calibri"/>
              </a:rPr>
              <a:t>, NIR &amp; </a:t>
            </a:r>
            <a:r>
              <a:rPr lang="en-GB" sz="1200" dirty="0" smtClean="0">
                <a:latin typeface="Calibri"/>
                <a:cs typeface="Calibri"/>
              </a:rPr>
              <a:t>SWIR (13 bands)</a:t>
            </a:r>
            <a:endParaRPr lang="en-US" sz="1200" dirty="0">
              <a:latin typeface="Calibri"/>
              <a:ea typeface="ＭＳ Ｐゴシック" charset="0"/>
              <a:cs typeface="Calibri"/>
            </a:endParaRPr>
          </a:p>
          <a:p>
            <a:pPr marL="285750" indent="-285750">
              <a:lnSpc>
                <a:spcPct val="12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1200" dirty="0" smtClean="0">
                <a:latin typeface="Calibri" charset="0"/>
                <a:ea typeface="ＭＳ Ｐゴシック" charset="0"/>
              </a:rPr>
              <a:t>Very </a:t>
            </a:r>
            <a:r>
              <a:rPr lang="en-US" sz="1200" dirty="0">
                <a:latin typeface="Calibri" charset="0"/>
                <a:ea typeface="ＭＳ Ｐゴシック" charset="0"/>
              </a:rPr>
              <a:t>wide swath (290km) coupled with high-resolution (10m)</a:t>
            </a:r>
          </a:p>
          <a:p>
            <a:pPr marL="285750" indent="-285750">
              <a:lnSpc>
                <a:spcPct val="12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GB" sz="1200" dirty="0">
                <a:latin typeface="Calibri" charset="0"/>
                <a:ea typeface="ＭＳ Ｐゴシック" charset="0"/>
              </a:rPr>
              <a:t>5 days repeat cycle at Equator (cloud free) with 2 satellites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GB" sz="1200" dirty="0">
                <a:latin typeface="Calibri" charset="0"/>
                <a:ea typeface="ＭＳ Ｐゴシック" charset="0"/>
              </a:rPr>
              <a:t>Applications </a:t>
            </a:r>
            <a:r>
              <a:rPr lang="en-GB" sz="1200" dirty="0" smtClean="0">
                <a:latin typeface="Calibri" charset="0"/>
                <a:ea typeface="ＭＳ Ｐゴシック" charset="0"/>
              </a:rPr>
              <a:t>focus on </a:t>
            </a:r>
            <a:r>
              <a:rPr lang="en-US" sz="1200" dirty="0" smtClean="0">
                <a:latin typeface="Calibri" charset="0"/>
                <a:ea typeface="ＭＳ Ｐゴシック" charset="0"/>
              </a:rPr>
              <a:t>land </a:t>
            </a:r>
            <a:r>
              <a:rPr lang="en-US" sz="1200" dirty="0">
                <a:latin typeface="Calibri" charset="0"/>
                <a:ea typeface="ＭＳ Ｐゴシック" charset="0"/>
              </a:rPr>
              <a:t>monitoring </a:t>
            </a:r>
            <a:endParaRPr lang="en-GB" sz="1200" dirty="0">
              <a:latin typeface="Calibri" charset="0"/>
              <a:ea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03" y="1324418"/>
            <a:ext cx="39658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 smtClean="0">
                <a:solidFill>
                  <a:srgbClr val="FFFF00"/>
                </a:solidFill>
              </a:rPr>
              <a:t>Sentinel-2A launched </a:t>
            </a:r>
            <a:r>
              <a:rPr lang="en-US" sz="1200" b="1" dirty="0">
                <a:solidFill>
                  <a:srgbClr val="FFFF00"/>
                </a:solidFill>
              </a:rPr>
              <a:t>on </a:t>
            </a:r>
            <a:r>
              <a:rPr lang="en-US" sz="1200" b="1" dirty="0" smtClean="0">
                <a:solidFill>
                  <a:srgbClr val="FFFF00"/>
                </a:solidFill>
              </a:rPr>
              <a:t>June 23, 2015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6019800"/>
            <a:ext cx="2413267" cy="2308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900" dirty="0" smtClean="0">
                <a:solidFill>
                  <a:schemeClr val="bg1"/>
                </a:solidFill>
                <a:hlinkClick r:id="rId4"/>
              </a:rPr>
              <a:t>Link to Sentinel-2  Web Pages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609600" y="2514600"/>
            <a:ext cx="10210800" cy="2819400"/>
            <a:chOff x="-1066800" y="1143000"/>
            <a:chExt cx="10210800" cy="2819400"/>
          </a:xfrm>
        </p:grpSpPr>
        <p:grpSp>
          <p:nvGrpSpPr>
            <p:cNvPr id="17" name="Group 16"/>
            <p:cNvGrpSpPr/>
            <p:nvPr/>
          </p:nvGrpSpPr>
          <p:grpSpPr>
            <a:xfrm>
              <a:off x="-1066800" y="1143000"/>
              <a:ext cx="6096000" cy="2819400"/>
              <a:chOff x="0" y="2209800"/>
              <a:chExt cx="6264764" cy="26670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2209800"/>
                <a:ext cx="6264764" cy="2667000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1905000" y="4495800"/>
                <a:ext cx="35317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Contains Copernicus </a:t>
                </a:r>
                <a:r>
                  <a:rPr lang="en-US" sz="1400" dirty="0">
                    <a:solidFill>
                      <a:srgbClr val="FFFFFF"/>
                    </a:solidFill>
                    <a:latin typeface="Calibri"/>
                    <a:cs typeface="Calibri"/>
                  </a:rPr>
                  <a:t>Sentinel data (2015)/ESA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953000" y="1143000"/>
              <a:ext cx="4191000" cy="2819400"/>
              <a:chOff x="0" y="1143000"/>
              <a:chExt cx="4666794" cy="304800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143000"/>
                <a:ext cx="4666794" cy="3048000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304800" y="3733800"/>
                <a:ext cx="35317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Contains Copernicus </a:t>
                </a:r>
                <a:r>
                  <a:rPr lang="en-US" sz="1400" dirty="0">
                    <a:solidFill>
                      <a:srgbClr val="FFFFFF"/>
                    </a:solidFill>
                    <a:latin typeface="Calibri"/>
                    <a:cs typeface="Calibri"/>
                  </a:rPr>
                  <a:t>Sentinel data (2015)/ESA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 rot="21225822">
            <a:off x="1252012" y="2793927"/>
            <a:ext cx="6133096" cy="3744081"/>
            <a:chOff x="931333" y="3608560"/>
            <a:chExt cx="6814551" cy="420274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/>
            <a:srcRect t="663" b="-1"/>
            <a:stretch/>
          </p:blipFill>
          <p:spPr>
            <a:xfrm>
              <a:off x="931333" y="3608560"/>
              <a:ext cx="6814551" cy="4168808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931333" y="7500372"/>
              <a:ext cx="6773333" cy="3109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Contains modified Copernicus </a:t>
              </a:r>
              <a:r>
                <a:rPr lang="en-US" sz="1200" dirty="0">
                  <a:solidFill>
                    <a:schemeClr val="bg1"/>
                  </a:solidFill>
                </a:rPr>
                <a:t>Sentinel data (2015)/ESA/University of Louvain/CESBIO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80666" y="6586605"/>
              <a:ext cx="1370229" cy="414574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rPr>
                <a:t>Sunflower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80666" y="7026659"/>
              <a:ext cx="838200" cy="414574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</a:rPr>
                <a:t>Maiz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1447800"/>
            <a:ext cx="8305798" cy="487365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26761">
            <a:off x="2252648" y="1574085"/>
            <a:ext cx="3416629" cy="48281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0913740">
            <a:off x="4130922" y="1605625"/>
            <a:ext cx="3724126" cy="4749800"/>
            <a:chOff x="-146422" y="1168400"/>
            <a:chExt cx="3985440" cy="571500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3047">
              <a:off x="0" y="1168400"/>
              <a:ext cx="3723243" cy="571500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280539">
              <a:off x="-146422" y="6009115"/>
              <a:ext cx="3733800" cy="70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 smtClean="0">
                  <a:solidFill>
                    <a:schemeClr val="bg1"/>
                  </a:solidFill>
                </a:rPr>
                <a:t>Monitoring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forest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regeneration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in Finland </a:t>
              </a:r>
              <a:r>
                <a:rPr lang="nl-NL" sz="1600" b="1" dirty="0" err="1" smtClean="0">
                  <a:solidFill>
                    <a:schemeClr val="bg1"/>
                  </a:solidFill>
                </a:rPr>
                <a:t>based</a:t>
              </a:r>
              <a:r>
                <a:rPr lang="nl-NL" sz="1600" b="1" dirty="0" smtClean="0">
                  <a:solidFill>
                    <a:schemeClr val="bg1"/>
                  </a:solidFill>
                </a:rPr>
                <a:t> on Sentinel-2</a:t>
              </a:r>
              <a:endParaRPr lang="nl-NL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38" name="Picture 37"/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92484">
              <a:off x="2588068" y="1419909"/>
              <a:ext cx="1250950" cy="4445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40644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6 -0.02803 C -0.05836 -0.03104 0.19572 -0.11422 0.44998 -0.19462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08" y="-834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907E-6 -3.86469E-6 C -4.10907E-6 -3.86469E-6 -0.13476 0.14898 -0.26919 0.2982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0" y="148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478E-6 0.00278 C 3.75478E-6 -0.00023 0.20528 0.07646 0.41108 0.1531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5" y="736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942E-7 3.76274E-6 C -7.2942E-7 3.76274E-6 -0.03786 0.16126 -0.07554 0.32275 " pathEditMode="relative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52600"/>
            <a:ext cx="5334000" cy="331597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28800" y="228600"/>
            <a:ext cx="5638800" cy="52322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US" dirty="0" smtClean="0"/>
              <a:t>Sentinel-2 operations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1371600"/>
            <a:ext cx="655320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1400" dirty="0" smtClean="0"/>
              <a:t>Sentinel-2 target coverage at full operation</a:t>
            </a:r>
            <a:endParaRPr kumimoji="0" lang="en-US" sz="140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5486400"/>
            <a:ext cx="815340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1600" dirty="0" smtClean="0"/>
              <a:t>Sentinel-2 operations ramp-up </a:t>
            </a:r>
            <a:r>
              <a:rPr lang="en-US" sz="1600" dirty="0"/>
              <a:t>according to </a:t>
            </a:r>
            <a:r>
              <a:rPr lang="en-US" sz="1600" dirty="0">
                <a:hlinkClick r:id="rId3"/>
              </a:rPr>
              <a:t>https://sentinel.esa.int/web/sentinel/missions/sentinel-2/operations-ramp-up-</a:t>
            </a:r>
            <a:r>
              <a:rPr lang="en-US" sz="1600" dirty="0" smtClean="0">
                <a:hlinkClick r:id="rId3"/>
              </a:rPr>
              <a:t>phase</a:t>
            </a:r>
            <a:r>
              <a:rPr lang="en-US" sz="1600" dirty="0" smtClean="0"/>
              <a:t> </a:t>
            </a:r>
          </a:p>
          <a:p>
            <a:pPr algn="ctr" rtl="0" latinLnBrk="1" hangingPunct="0"/>
            <a:r>
              <a:rPr lang="en-US" sz="1600" dirty="0"/>
              <a:t>All acquired data automatically processed and made available to users</a:t>
            </a:r>
          </a:p>
        </p:txBody>
      </p:sp>
    </p:spTree>
    <p:extLst>
      <p:ext uri="{BB962C8B-B14F-4D97-AF65-F5344CB8AC3E}">
        <p14:creationId xmlns:p14="http://schemas.microsoft.com/office/powerpoint/2010/main" val="372171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4" name="Picture 6" descr="Vu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8" t="14323" r="1" b="7132"/>
          <a:stretch/>
        </p:blipFill>
        <p:spPr bwMode="auto">
          <a:xfrm>
            <a:off x="-284638" y="1143000"/>
            <a:ext cx="9428638" cy="637226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0" y="228600"/>
            <a:ext cx="4898782" cy="6115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Sentinel–3 </a:t>
            </a:r>
            <a:r>
              <a:rPr lang="en-GB" dirty="0" smtClean="0">
                <a:solidFill>
                  <a:schemeClr val="bg1"/>
                </a:solidFill>
              </a:rPr>
              <a:t>Mission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4680" y="4633462"/>
            <a:ext cx="8465920" cy="1231106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285750" indent="-285750" algn="l">
              <a:lnSpc>
                <a:spcPct val="12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GB" sz="1200" dirty="0">
                <a:latin typeface="Calibri" charset="0"/>
                <a:ea typeface="ＭＳ Ｐゴシック" charset="0"/>
              </a:rPr>
              <a:t>Constellation of 2 satellites </a:t>
            </a:r>
            <a:r>
              <a:rPr lang="en-US" sz="1200" dirty="0">
                <a:latin typeface="Calibri" charset="0"/>
                <a:ea typeface="ＭＳ Ｐゴシック" charset="0"/>
              </a:rPr>
              <a:t>in the same </a:t>
            </a:r>
            <a:r>
              <a:rPr lang="en-US" sz="1200" dirty="0" smtClean="0">
                <a:latin typeface="Calibri" charset="0"/>
                <a:ea typeface="ＭＳ Ｐゴシック" charset="0"/>
              </a:rPr>
              <a:t>orbit, embarking optical and topography packages (in continuation of </a:t>
            </a:r>
            <a:r>
              <a:rPr lang="en-US" sz="1200" dirty="0" err="1" smtClean="0">
                <a:latin typeface="Calibri" charset="0"/>
                <a:ea typeface="ＭＳ Ｐゴシック" charset="0"/>
              </a:rPr>
              <a:t>Envisat</a:t>
            </a:r>
            <a:r>
              <a:rPr lang="en-US" sz="1200" dirty="0" smtClean="0">
                <a:latin typeface="Calibri" charset="0"/>
                <a:ea typeface="ＭＳ Ｐゴシック" charset="0"/>
              </a:rPr>
              <a:t>)</a:t>
            </a:r>
            <a:endParaRPr lang="en-US" sz="1200" dirty="0">
              <a:latin typeface="Calibri" charset="0"/>
              <a:ea typeface="ＭＳ Ｐゴシック" charset="0"/>
            </a:endParaRPr>
          </a:p>
          <a:p>
            <a:pPr marL="285750" indent="-285750" algn="l">
              <a:lnSpc>
                <a:spcPct val="12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GB" sz="1200" dirty="0">
                <a:latin typeface="Calibri" charset="0"/>
                <a:ea typeface="ＭＳ Ｐゴシック" charset="0"/>
              </a:rPr>
              <a:t>27 days repeat cycle for the topography package, less than 3 days for OLCI and less than 2 days for the SLSTR with 2 satellites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sz="1200" dirty="0">
                <a:latin typeface="Calibri" charset="0"/>
                <a:ea typeface="ＭＳ Ｐゴシック" charset="0"/>
              </a:rPr>
              <a:t>Applications include sea and land </a:t>
            </a:r>
            <a:r>
              <a:rPr lang="en-US" sz="1200" dirty="0" err="1" smtClean="0">
                <a:latin typeface="Calibri" charset="0"/>
                <a:ea typeface="ＭＳ Ｐゴシック" charset="0"/>
              </a:rPr>
              <a:t>colour</a:t>
            </a:r>
            <a:r>
              <a:rPr lang="en-US" sz="1200" dirty="0" smtClean="0">
                <a:latin typeface="Calibri" charset="0"/>
                <a:ea typeface="ＭＳ Ｐゴシック" charset="0"/>
              </a:rPr>
              <a:t> (bio-geochemistry), </a:t>
            </a:r>
            <a:r>
              <a:rPr lang="en-US" sz="1200" dirty="0">
                <a:latin typeface="Calibri" charset="0"/>
                <a:ea typeface="ＭＳ Ｐゴシック" charset="0"/>
              </a:rPr>
              <a:t>sea and land surface temperature, sea-surface and land-ice </a:t>
            </a:r>
            <a:r>
              <a:rPr lang="en-US" sz="1200" dirty="0" smtClean="0">
                <a:latin typeface="Calibri" charset="0"/>
                <a:ea typeface="ＭＳ Ｐゴシック" charset="0"/>
              </a:rPr>
              <a:t>topography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sz="1200" dirty="0" smtClean="0">
                <a:latin typeface="Calibri" charset="0"/>
                <a:ea typeface="ＭＳ Ｐゴシック" charset="0"/>
              </a:rPr>
              <a:t>Operated in cooperation with </a:t>
            </a:r>
            <a:r>
              <a:rPr lang="en-US" sz="1200" dirty="0" err="1" smtClean="0">
                <a:latin typeface="Calibri" charset="0"/>
                <a:ea typeface="ＭＳ Ｐゴシック" charset="0"/>
              </a:rPr>
              <a:t>Eumetsat</a:t>
            </a:r>
            <a:endParaRPr lang="en-GB" sz="1200" dirty="0">
              <a:latin typeface="Calibri" charset="0"/>
              <a:ea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803" y="1324418"/>
            <a:ext cx="39658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 smtClean="0">
                <a:solidFill>
                  <a:srgbClr val="FFFF00"/>
                </a:solidFill>
              </a:rPr>
              <a:t>Sentinel-3A launched </a:t>
            </a:r>
            <a:r>
              <a:rPr lang="en-US" sz="1200" b="1" dirty="0">
                <a:solidFill>
                  <a:srgbClr val="FFFF00"/>
                </a:solidFill>
              </a:rPr>
              <a:t>on </a:t>
            </a:r>
            <a:r>
              <a:rPr lang="en-US" sz="1200" b="1" dirty="0" smtClean="0">
                <a:solidFill>
                  <a:srgbClr val="FFFF00"/>
                </a:solidFill>
              </a:rPr>
              <a:t>February 16, 2016</a:t>
            </a:r>
            <a:endParaRPr lang="en-US" sz="1200" b="1" dirty="0">
              <a:solidFill>
                <a:srgbClr val="FFFF00"/>
              </a:solidFill>
            </a:endParaRPr>
          </a:p>
        </p:txBody>
      </p:sp>
      <p:pic>
        <p:nvPicPr>
          <p:cNvPr id="16" name="Content Placeholder 4"/>
          <p:cNvPicPr>
            <a:picLocks noChangeAspect="1"/>
          </p:cNvPicPr>
          <p:nvPr/>
        </p:nvPicPr>
        <p:blipFill>
          <a:blip r:embed="rId4"/>
          <a:srcRect l="-76926" r="-76926"/>
          <a:stretch>
            <a:fillRect/>
          </a:stretch>
        </p:blipFill>
        <p:spPr>
          <a:xfrm>
            <a:off x="-3276600" y="1107501"/>
            <a:ext cx="10668000" cy="58266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166">
            <a:off x="1143000" y="2286000"/>
            <a:ext cx="6124202" cy="3306743"/>
          </a:xfrm>
          <a:prstGeom prst="rect">
            <a:avLst/>
          </a:prstGeom>
        </p:spPr>
      </p:pic>
      <p:pic>
        <p:nvPicPr>
          <p:cNvPr id="21" name="Picture 2" descr="http://www.esa.int/var/esa/storage/images/esa_multimedia/images/2016/04/thermal_signature_of_namibian_coastline/15921596-1-eng-GB/Thermal_signature_of_Namibian_coastline_medi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810">
            <a:off x="3276600" y="1600200"/>
            <a:ext cx="3886200" cy="397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0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4786E-6 3.99444E-6 C 1.84786E-6 0.00023 -0.04168 0.12882 -0.08336 0.2581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8" y="1290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82E-6 -4.68953E-6 C -1.6082E-6 -0.00069 -0.05227 0.17748 -0.10437 0.35473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8" y="177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2515E-6 2.18721E-6 C 4.42515E-6 2.18721E-6 0.14067 0.14064 0.28169 0.28128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5" y="14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1052</Words>
  <Application>Microsoft Office PowerPoint</Application>
  <PresentationFormat>On-screen Show (4:3)</PresentationFormat>
  <Paragraphs>160</Paragraphs>
  <Slides>17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</vt:lpstr>
      <vt:lpstr>Outline of presentation</vt:lpstr>
      <vt:lpstr>Sentinel missions</vt:lpstr>
      <vt:lpstr>Access to Copernicus Contributing Missions</vt:lpstr>
      <vt:lpstr>Sentinels constellation  deployment schedule</vt:lpstr>
      <vt:lpstr>Sentinel–1 Mission</vt:lpstr>
      <vt:lpstr>Sentinel-1 mission operations</vt:lpstr>
      <vt:lpstr>Sentinel–2 Mission</vt:lpstr>
      <vt:lpstr>PowerPoint Presentation</vt:lpstr>
      <vt:lpstr>Sentinel–3 Mission</vt:lpstr>
      <vt:lpstr>Sentinel-3  preparation to operations </vt:lpstr>
      <vt:lpstr>Sentinel data </vt:lpstr>
      <vt:lpstr>Sentinel data access @ ESA</vt:lpstr>
      <vt:lpstr>Sentinel data access @ ESA</vt:lpstr>
      <vt:lpstr>Sentinel data access tools @ ESA</vt:lpstr>
      <vt:lpstr>Data access stats from the open and free data hub</vt:lpstr>
      <vt:lpstr>Sentinels products  Heatmap</vt:lpstr>
      <vt:lpstr>Sentinels Mission Management 2016 Outlook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Ivan Petiteville</cp:lastModifiedBy>
  <cp:revision>237</cp:revision>
  <cp:lastPrinted>2016-04-14T08:31:04Z</cp:lastPrinted>
  <dcterms:modified xsi:type="dcterms:W3CDTF">2016-04-18T18:10:10Z</dcterms:modified>
</cp:coreProperties>
</file>