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sldIdLst>
    <p:sldId id="256" r:id="rId2"/>
    <p:sldId id="263" r:id="rId3"/>
    <p:sldId id="262" r:id="rId4"/>
    <p:sldId id="259" r:id="rId5"/>
    <p:sldId id="267" r:id="rId6"/>
    <p:sldId id="261" r:id="rId7"/>
    <p:sldId id="264" r:id="rId8"/>
    <p:sldId id="266" r:id="rId9"/>
    <p:sldId id="268" r:id="rId10"/>
    <p:sldId id="270" r:id="rId11"/>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49721" autoAdjust="0"/>
  </p:normalViewPr>
  <p:slideViewPr>
    <p:cSldViewPr>
      <p:cViewPr varScale="1">
        <p:scale>
          <a:sx n="56" d="100"/>
          <a:sy n="56" d="100"/>
        </p:scale>
        <p:origin x="-2058" y="-8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a:buFont typeface="Arial" pitchFamily="34" charset="0"/>
              <a:buNone/>
            </a:pPr>
            <a:r>
              <a:rPr lang="en-US" sz="2400" dirty="0" smtClean="0">
                <a:latin typeface="+mn-lt"/>
                <a:ea typeface="+mn-ea"/>
                <a:cs typeface="+mn-cs"/>
                <a:sym typeface="Avenir Roman"/>
              </a:rPr>
              <a:t>Global retrievals (with</a:t>
            </a:r>
            <a:r>
              <a:rPr lang="en-US" sz="2400" baseline="0" dirty="0" smtClean="0">
                <a:latin typeface="+mn-lt"/>
                <a:ea typeface="+mn-ea"/>
                <a:cs typeface="+mn-cs"/>
                <a:sym typeface="Avenir Roman"/>
              </a:rPr>
              <a:t> 6-7GHz channel):</a:t>
            </a:r>
            <a:endParaRPr lang="en-US" sz="2400" dirty="0" smtClean="0">
              <a:latin typeface="+mn-lt"/>
              <a:ea typeface="+mn-ea"/>
              <a:cs typeface="+mn-cs"/>
              <a:sym typeface="Avenir Roman"/>
            </a:endParaRPr>
          </a:p>
          <a:p>
            <a:pPr>
              <a:buFont typeface="Arial" pitchFamily="34" charset="0"/>
              <a:buChar char="•"/>
            </a:pPr>
            <a:endParaRPr lang="en-US" sz="2400" dirty="0" smtClean="0">
              <a:latin typeface="+mn-lt"/>
              <a:ea typeface="+mn-ea"/>
              <a:cs typeface="+mn-cs"/>
              <a:sym typeface="Avenir Roman"/>
            </a:endParaRPr>
          </a:p>
          <a:p>
            <a:pPr>
              <a:buFont typeface="Arial" pitchFamily="34" charset="0"/>
              <a:buChar char="•"/>
            </a:pPr>
            <a:r>
              <a:rPr lang="en-US" sz="2400" dirty="0" smtClean="0">
                <a:latin typeface="+mn-lt"/>
                <a:ea typeface="+mn-ea"/>
                <a:cs typeface="+mn-cs"/>
                <a:sym typeface="Avenir Roman"/>
              </a:rPr>
              <a:t>There is no follow-on plan to GCOM-W1 AMSR2 by JAXA at present. However, it is understood that discussions on a potential follow-on mission will be accelerated in Japan in 2016.</a:t>
            </a:r>
          </a:p>
          <a:p>
            <a:pPr>
              <a:buFont typeface="Arial" pitchFamily="34" charset="0"/>
              <a:buChar char="•"/>
            </a:pPr>
            <a:endParaRPr lang="en-US" sz="2400" dirty="0" smtClean="0">
              <a:latin typeface="+mn-lt"/>
              <a:ea typeface="+mn-ea"/>
              <a:cs typeface="+mn-cs"/>
              <a:sym typeface="Avenir Roman"/>
            </a:endParaRPr>
          </a:p>
          <a:p>
            <a:pPr marL="0" marR="0" indent="0" defTabSz="457200" eaLnBrk="1" fontAlgn="auto" latinLnBrk="0" hangingPunct="1">
              <a:lnSpc>
                <a:spcPct val="125000"/>
              </a:lnSpc>
              <a:spcBef>
                <a:spcPts val="0"/>
              </a:spcBef>
              <a:spcAft>
                <a:spcPts val="0"/>
              </a:spcAft>
              <a:buClrTx/>
              <a:buSzTx/>
              <a:buFont typeface="Arial" pitchFamily="34" charset="0"/>
              <a:buChar char="•"/>
              <a:tabLst/>
              <a:defRPr/>
            </a:pPr>
            <a:r>
              <a:rPr lang="en-US" sz="2400" dirty="0" smtClean="0">
                <a:latin typeface="+mn-lt"/>
                <a:ea typeface="+mn-ea"/>
                <a:cs typeface="+mn-cs"/>
                <a:sym typeface="Avenir Roman"/>
              </a:rPr>
              <a:t> There is a 6.6 GHz channel on the NSOAS HY-2 series, and ROSCOSMOS are planning to add a 6.9 GHz channel to future Meteor series (maybe 2020 onwards). HY-2A</a:t>
            </a:r>
            <a:r>
              <a:rPr lang="en-US" sz="2400" baseline="0" dirty="0" smtClean="0">
                <a:latin typeface="+mn-lt"/>
                <a:ea typeface="+mn-ea"/>
                <a:cs typeface="+mn-cs"/>
                <a:sym typeface="Avenir Roman"/>
              </a:rPr>
              <a:t> has a 6.6 GHz channel. </a:t>
            </a:r>
            <a:r>
              <a:rPr lang="en-US" sz="2400" dirty="0" smtClean="0">
                <a:latin typeface="+mn-lt"/>
                <a:ea typeface="+mn-ea"/>
                <a:cs typeface="+mn-cs"/>
                <a:sym typeface="Avenir Roman"/>
              </a:rPr>
              <a:t>More coordination with China would be beneficial to work on scientific and calibration issues leading to possible sharing of data. This will</a:t>
            </a:r>
            <a:r>
              <a:rPr lang="en-US" sz="2400" baseline="0" dirty="0" smtClean="0">
                <a:latin typeface="+mn-lt"/>
                <a:ea typeface="+mn-ea"/>
                <a:cs typeface="+mn-cs"/>
                <a:sym typeface="Avenir Roman"/>
              </a:rPr>
              <a:t> also be pursued in GHRSST context. </a:t>
            </a:r>
          </a:p>
          <a:p>
            <a:pPr>
              <a:buFont typeface="Arial" pitchFamily="34" charset="0"/>
              <a:buChar char="•"/>
            </a:pPr>
            <a:endParaRPr lang="en-US" sz="2400" baseline="0" dirty="0" smtClean="0">
              <a:latin typeface="+mn-lt"/>
              <a:ea typeface="+mn-ea"/>
              <a:cs typeface="+mn-cs"/>
              <a:sym typeface="Avenir Roman"/>
            </a:endParaRPr>
          </a:p>
          <a:p>
            <a:pPr>
              <a:buFont typeface="Arial" pitchFamily="34" charset="0"/>
              <a:buChar char="•"/>
            </a:pPr>
            <a:r>
              <a:rPr lang="en-US" sz="2400" baseline="0" dirty="0" smtClean="0">
                <a:latin typeface="+mn-lt"/>
                <a:ea typeface="+mn-ea"/>
                <a:cs typeface="+mn-cs"/>
                <a:sym typeface="Avenir Roman"/>
              </a:rPr>
              <a:t>AMSRE </a:t>
            </a:r>
            <a:r>
              <a:rPr lang="en-US" sz="2400" baseline="0" dirty="0" smtClean="0">
                <a:latin typeface="+mn-lt"/>
                <a:ea typeface="+mn-ea"/>
                <a:cs typeface="+mn-cs"/>
                <a:sym typeface="Avenir Roman"/>
              </a:rPr>
              <a:t>mission </a:t>
            </a:r>
            <a:r>
              <a:rPr lang="en-US" sz="2400" baseline="0" dirty="0" smtClean="0">
                <a:latin typeface="+mn-lt"/>
                <a:ea typeface="+mn-ea"/>
                <a:cs typeface="+mn-cs"/>
                <a:sym typeface="Avenir Roman"/>
              </a:rPr>
              <a:t>has finished.</a:t>
            </a:r>
            <a:endParaRPr lang="en-GB" sz="2400" dirty="0" smtClean="0">
              <a:latin typeface="+mn-lt"/>
              <a:ea typeface="+mn-ea"/>
              <a:cs typeface="+mn-cs"/>
              <a:sym typeface="Avenir Roman"/>
            </a:endParaRPr>
          </a:p>
          <a:p>
            <a:pPr>
              <a:buFont typeface="Arial" pitchFamily="34" charset="0"/>
              <a:buNone/>
            </a:pPr>
            <a:endParaRPr lang="en-GB" sz="2400" dirty="0" smtClean="0">
              <a:latin typeface="+mn-lt"/>
              <a:ea typeface="+mn-ea"/>
              <a:cs typeface="+mn-cs"/>
              <a:sym typeface="Avenir Roman"/>
            </a:endParaRPr>
          </a:p>
          <a:p>
            <a:pPr>
              <a:buFont typeface="Arial" pitchFamily="34" charset="0"/>
              <a:buChar char="•"/>
            </a:pPr>
            <a:r>
              <a:rPr lang="en-US" sz="2400" dirty="0" smtClean="0">
                <a:latin typeface="+mn-lt"/>
                <a:ea typeface="+mn-ea"/>
                <a:cs typeface="+mn-cs"/>
                <a:sym typeface="Avenir Roman"/>
              </a:rPr>
              <a:t>Two letters of intent have been received by ESA to the Earth Explorer 9 (EE9) call that propose missions that can retrieve SST from passive microwave instruments in the 2024 timeframe if selected.  Extensive studies conducted by ESA on the </a:t>
            </a:r>
            <a:r>
              <a:rPr lang="en-US" sz="2400" dirty="0" err="1" smtClean="0">
                <a:latin typeface="+mn-lt"/>
                <a:ea typeface="+mn-ea"/>
                <a:cs typeface="+mn-cs"/>
                <a:sym typeface="Avenir Roman"/>
              </a:rPr>
              <a:t>Microwat</a:t>
            </a:r>
            <a:r>
              <a:rPr lang="en-US" sz="2400" dirty="0" smtClean="0">
                <a:latin typeface="+mn-lt"/>
                <a:ea typeface="+mn-ea"/>
                <a:cs typeface="+mn-cs"/>
                <a:sym typeface="Avenir Roman"/>
              </a:rPr>
              <a:t> concept (a multi-frequency passive microwave radiometer operating in C- and X-bands) highlighted the importance of flying an EE9 type SST mission in tandem with METOP-SG as one of the METOP-SG satellites will carry a </a:t>
            </a:r>
            <a:r>
              <a:rPr lang="en-US" sz="2400" dirty="0" err="1" smtClean="0">
                <a:latin typeface="+mn-lt"/>
                <a:ea typeface="+mn-ea"/>
                <a:cs typeface="+mn-cs"/>
                <a:sym typeface="Avenir Roman"/>
              </a:rPr>
              <a:t>scatterometer</a:t>
            </a:r>
            <a:r>
              <a:rPr lang="en-US" sz="2400" dirty="0" smtClean="0">
                <a:latin typeface="+mn-lt"/>
                <a:ea typeface="+mn-ea"/>
                <a:cs typeface="+mn-cs"/>
                <a:sym typeface="Avenir Roman"/>
              </a:rPr>
              <a:t> (SCA) and the second a microwave radiometer (MWR) providing a suite of higher frequency channels. Such an approach </a:t>
            </a:r>
            <a:r>
              <a:rPr lang="en-US" sz="2400" dirty="0" err="1" smtClean="0">
                <a:latin typeface="+mn-lt"/>
                <a:ea typeface="+mn-ea"/>
                <a:cs typeface="+mn-cs"/>
                <a:sym typeface="Avenir Roman"/>
              </a:rPr>
              <a:t>maximises</a:t>
            </a:r>
            <a:r>
              <a:rPr lang="en-US" sz="2400" dirty="0" smtClean="0">
                <a:latin typeface="+mn-lt"/>
                <a:ea typeface="+mn-ea"/>
                <a:cs typeface="+mn-cs"/>
                <a:sym typeface="Avenir Roman"/>
              </a:rPr>
              <a:t> the opportunity to work in synergy and provide the best SST and sea ice edge information in the polar regions as well as SST from a global perspective.</a:t>
            </a:r>
          </a:p>
          <a:p>
            <a:pPr>
              <a:buFont typeface="Arial" pitchFamily="34" charset="0"/>
              <a:buChar char="•"/>
            </a:pPr>
            <a:endParaRPr lang="en-US" sz="2400" dirty="0" smtClean="0">
              <a:latin typeface="+mn-lt"/>
              <a:ea typeface="+mn-ea"/>
              <a:cs typeface="+mn-cs"/>
              <a:sym typeface="Avenir Roman"/>
            </a:endParaRPr>
          </a:p>
          <a:p>
            <a:pPr>
              <a:buFont typeface="Arial" pitchFamily="34" charset="0"/>
              <a:buNone/>
            </a:pPr>
            <a:r>
              <a:rPr lang="en-US" sz="2400" dirty="0" smtClean="0">
                <a:latin typeface="+mn-lt"/>
                <a:ea typeface="+mn-ea"/>
                <a:cs typeface="+mn-cs"/>
                <a:sym typeface="Avenir Roman"/>
              </a:rPr>
              <a:t>Low</a:t>
            </a:r>
            <a:r>
              <a:rPr lang="en-US" sz="2400" baseline="0" dirty="0" smtClean="0">
                <a:latin typeface="+mn-lt"/>
                <a:ea typeface="+mn-ea"/>
                <a:cs typeface="+mn-cs"/>
                <a:sym typeface="Avenir Roman"/>
              </a:rPr>
              <a:t> to mid latitudes (no 6-7GHz channel):</a:t>
            </a:r>
            <a:endParaRPr lang="en-US" sz="2400" dirty="0" smtClean="0">
              <a:latin typeface="+mn-lt"/>
              <a:ea typeface="+mn-ea"/>
              <a:cs typeface="+mn-cs"/>
              <a:sym typeface="Avenir Roman"/>
            </a:endParaRPr>
          </a:p>
          <a:p>
            <a:pPr>
              <a:buFont typeface="Arial" pitchFamily="34" charset="0"/>
              <a:buChar char="•"/>
            </a:pPr>
            <a:endParaRPr lang="en-US" sz="2400" dirty="0" smtClean="0">
              <a:latin typeface="+mn-lt"/>
              <a:ea typeface="+mn-ea"/>
              <a:cs typeface="+mn-cs"/>
              <a:sym typeface="Avenir Roman"/>
            </a:endParaRPr>
          </a:p>
          <a:p>
            <a:pPr marL="0" marR="0" indent="0" defTabSz="457200" eaLnBrk="1" fontAlgn="auto" latinLnBrk="0" hangingPunct="1">
              <a:lnSpc>
                <a:spcPct val="125000"/>
              </a:lnSpc>
              <a:spcBef>
                <a:spcPts val="0"/>
              </a:spcBef>
              <a:spcAft>
                <a:spcPts val="0"/>
              </a:spcAft>
              <a:buClrTx/>
              <a:buSzTx/>
              <a:buFont typeface="Arial" pitchFamily="34" charset="0"/>
              <a:buChar char="•"/>
              <a:tabLst/>
              <a:defRPr/>
            </a:pPr>
            <a:r>
              <a:rPr lang="en-US" sz="2400" dirty="0" smtClean="0">
                <a:latin typeface="+mn-lt"/>
                <a:ea typeface="+mn-ea"/>
                <a:cs typeface="+mn-cs"/>
                <a:sym typeface="Avenir Roman"/>
              </a:rPr>
              <a:t> If GMI continues well, it is thought that the mission may be possible up to 2026. There are limitations, as the radiometer is not able to provide measurements at high latitudes or cool SSTs, since it is in a high inclination orbit and only has a 10.65 GHz channel but not in the 7GHz range. However, the mission does provide an important climate PMW SST bridge, at least in the Tropics where it measures.</a:t>
            </a:r>
            <a:endParaRPr lang="en-GB" sz="2400" dirty="0" smtClean="0">
              <a:latin typeface="+mn-lt"/>
              <a:ea typeface="+mn-ea"/>
              <a:cs typeface="+mn-cs"/>
              <a:sym typeface="Avenir Roman"/>
            </a:endParaRPr>
          </a:p>
          <a:p>
            <a:pPr>
              <a:buFont typeface="Arial" pitchFamily="34" charset="0"/>
              <a:buNone/>
            </a:pPr>
            <a:endParaRPr lang="en-GB" sz="2400" dirty="0" smtClean="0">
              <a:latin typeface="+mn-lt"/>
              <a:ea typeface="+mn-ea"/>
              <a:cs typeface="+mn-cs"/>
              <a:sym typeface="Avenir Roman"/>
            </a:endParaRPr>
          </a:p>
          <a:p>
            <a:pPr>
              <a:buFont typeface="Arial" pitchFamily="34" charset="0"/>
              <a:buChar char="•"/>
            </a:pPr>
            <a:r>
              <a:rPr lang="en-US" sz="2400" dirty="0" smtClean="0">
                <a:latin typeface="+mn-lt"/>
                <a:ea typeface="+mn-ea"/>
                <a:cs typeface="+mn-cs"/>
                <a:sym typeface="Avenir Roman"/>
              </a:rPr>
              <a:t>The Chinese FY-3 series with MWRI (Microwave Radiation Imager) has a 10.7 GHz channel allowing warmer SST retrievals, but there is no 6.9 GHz channel so accurate retrievals &lt; 12˚C, typically pole-ward of ~40˚ latitudes, are not possible. More coordination with China would be beneficial to work on scientific and calibration issues leading to possible sharing of data.</a:t>
            </a:r>
          </a:p>
          <a:p>
            <a:pPr>
              <a:buFont typeface="Arial" pitchFamily="34" charset="0"/>
              <a:buNone/>
            </a:pPr>
            <a:endParaRPr lang="en-GB" sz="2400" dirty="0" smtClean="0">
              <a:latin typeface="+mn-lt"/>
              <a:ea typeface="+mn-ea"/>
              <a:cs typeface="+mn-cs"/>
              <a:sym typeface="Avenir Roman"/>
            </a:endParaRPr>
          </a:p>
          <a:p>
            <a:pPr>
              <a:buFont typeface="Arial" pitchFamily="34" charset="0"/>
              <a:buNone/>
            </a:pPr>
            <a:endParaRPr lang="en-GB" sz="2400" dirty="0" smtClean="0">
              <a:latin typeface="+mn-lt"/>
              <a:ea typeface="+mn-ea"/>
              <a:cs typeface="+mn-cs"/>
              <a:sym typeface="Avenir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dirty="0" smtClean="0"/>
              <a:t>Coverage of TMI indicated in red on left side of figure.</a:t>
            </a:r>
          </a:p>
          <a:p>
            <a:r>
              <a:rPr lang="en-US" dirty="0" smtClean="0"/>
              <a:t>Coverage of GMI indicated in black.</a:t>
            </a:r>
          </a:p>
          <a:p>
            <a:endParaRPr lang="en-US" dirty="0" smtClean="0"/>
          </a:p>
          <a:p>
            <a:r>
              <a:rPr lang="en-US" dirty="0" smtClean="0"/>
              <a:t>The PMW retrieval algorithm was developed for AMSR-E using the same methodology, but </a:t>
            </a:r>
          </a:p>
          <a:p>
            <a:r>
              <a:rPr lang="en-US" dirty="0" smtClean="0"/>
              <a:t>-Including all channels.  This is the 7GHz algorithm referenced above.</a:t>
            </a:r>
          </a:p>
          <a:p>
            <a:r>
              <a:rPr lang="en-US" dirty="0" smtClean="0"/>
              <a:t>-Excluding 6.9 GHz from retrieval.  This is the 11GHz algorithm referenced above.</a:t>
            </a:r>
          </a:p>
          <a:p>
            <a:endParaRPr lang="en-US" dirty="0" smtClean="0"/>
          </a:p>
          <a:p>
            <a:r>
              <a:rPr lang="en-US" dirty="0" smtClean="0"/>
              <a:t>STD shown by the </a:t>
            </a:r>
            <a:r>
              <a:rPr lang="en-US" dirty="0" err="1" smtClean="0"/>
              <a:t>colour</a:t>
            </a:r>
            <a:r>
              <a:rPr lang="en-US" dirty="0" smtClean="0"/>
              <a:t>, and the latitudinal dependence on right side.  Large increases in error for 11GHz algorithm above 40deg latitude because that is where most temps &lt; 12C exist.</a:t>
            </a:r>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Geostationary RFI also an issue, but fairly well </a:t>
            </a:r>
            <a:r>
              <a:rPr lang="en-US" smtClean="0"/>
              <a:t>understood and can </a:t>
            </a:r>
            <a:r>
              <a:rPr lang="en-US" dirty="0" smtClean="0"/>
              <a:t>be removed.  The satellite-satellite RFI is a significantly more subtle problem.</a:t>
            </a:r>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lvl="0"/>
            <a:r>
              <a:rPr lang="en-US" dirty="0" smtClean="0"/>
              <a:t>Title Goes Here</a:t>
            </a:r>
            <a:endParaRPr lang="en-US" dirty="0"/>
          </a:p>
        </p:txBody>
      </p:sp>
      <p:sp>
        <p:nvSpPr>
          <p:cNvPr id="7" name="Shape 3"/>
          <p:cNvSpPr/>
          <p:nvPr userDrawn="1"/>
        </p:nvSpPr>
        <p:spPr>
          <a:xfrm>
            <a:off x="76200" y="6629400"/>
            <a:ext cx="2133600" cy="187285"/>
          </a:xfrm>
          <a:prstGeom prst="roundRect">
            <a:avLst/>
          </a:prstGeom>
          <a:solidFill>
            <a:schemeClr val="lt1">
              <a:alpha val="49000"/>
            </a:schemeClr>
          </a:solidFill>
          <a:ln>
            <a:solidFill>
              <a:schemeClr val="tx2">
                <a:alpha val="60000"/>
              </a:schemeClr>
            </a:solidFill>
          </a:ln>
          <a:extLst>
            <a:ext uri="{C572A759-6A51-4108-AA02-DFA0A04FC94B}">
              <ma14:wrappingTextBoxFlag xmlns=""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smtClean="0">
                <a:solidFill>
                  <a:schemeClr val="tx2"/>
                </a:solidFill>
                <a:latin typeface="+mj-ea"/>
                <a:ea typeface="+mj-ea"/>
                <a:cs typeface="Proxima Nova Regular"/>
                <a:sym typeface="Proxima Nova Regular"/>
              </a:rPr>
              <a:t>SIT-31,</a:t>
            </a:r>
            <a:r>
              <a:rPr lang="en-AU" sz="1100" i="1" baseline="0" dirty="0" smtClean="0">
                <a:solidFill>
                  <a:schemeClr val="tx2"/>
                </a:solidFill>
                <a:latin typeface="+mj-ea"/>
                <a:ea typeface="+mj-ea"/>
                <a:cs typeface="Proxima Nova Regular"/>
                <a:sym typeface="Proxima Nova Regular"/>
              </a:rPr>
              <a:t> </a:t>
            </a:r>
            <a:r>
              <a:rPr lang="en-AU" sz="1100" i="1" dirty="0" smtClean="0">
                <a:solidFill>
                  <a:schemeClr val="tx2"/>
                </a:solidFill>
                <a:latin typeface="+mj-ea"/>
                <a:ea typeface="+mj-ea"/>
                <a:cs typeface="Proxima Nova Regular"/>
                <a:sym typeface="Proxima Nova Regular"/>
              </a:rPr>
              <a:t>ESRIN, 19-20 </a:t>
            </a:r>
            <a:r>
              <a:rPr lang="en-AU" sz="1100" i="1" smtClean="0">
                <a:solidFill>
                  <a:schemeClr val="tx2"/>
                </a:solidFill>
                <a:latin typeface="+mj-ea"/>
                <a:ea typeface="+mj-ea"/>
                <a:cs typeface="Proxima Nova Regular"/>
                <a:sym typeface="Proxima Nova Regular"/>
              </a:rPr>
              <a:t>Apr 2016</a:t>
            </a:r>
            <a:endParaRPr sz="1100" i="1" dirty="0">
              <a:solidFill>
                <a:schemeClr val="tx2"/>
              </a:solidFill>
              <a:latin typeface="+mj-ea"/>
              <a:ea typeface="+mj-ea"/>
              <a:cs typeface="Proxima Nova Regular"/>
              <a:sym typeface="Proxima Nova Regular"/>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cstate="print"/>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rPr/>
              <a:pPr lvl="0"/>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1"/>
          <p:cNvSpPr/>
          <p:nvPr/>
        </p:nvSpPr>
        <p:spPr>
          <a:xfrm>
            <a:off x="228600" y="2133600"/>
            <a:ext cx="6705600" cy="24384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r>
              <a:rPr lang="en-US" sz="2400" b="1" dirty="0" smtClean="0">
                <a:solidFill>
                  <a:schemeClr val="bg1"/>
                </a:solidFill>
              </a:rPr>
              <a:t>Passive Microwave Radiometer Constellation </a:t>
            </a:r>
            <a:endParaRPr lang="en-GB" sz="2400" dirty="0" smtClean="0">
              <a:solidFill>
                <a:schemeClr val="bg1"/>
              </a:solidFill>
            </a:endParaRPr>
          </a:p>
          <a:p>
            <a:r>
              <a:rPr lang="en-US" sz="2400" b="1" dirty="0" smtClean="0">
                <a:solidFill>
                  <a:schemeClr val="bg1"/>
                </a:solidFill>
              </a:rPr>
              <a:t>for Sea Surface Temperature</a:t>
            </a:r>
          </a:p>
          <a:p>
            <a:endParaRPr lang="en-US" sz="2400" b="1" dirty="0" smtClean="0">
              <a:solidFill>
                <a:schemeClr val="bg1"/>
              </a:solidFill>
            </a:endParaRPr>
          </a:p>
          <a:p>
            <a:r>
              <a:rPr lang="en-US" sz="2400" dirty="0" smtClean="0">
                <a:solidFill>
                  <a:srgbClr val="FFFFFF"/>
                </a:solidFill>
                <a:ea typeface="Arial Bold"/>
                <a:cs typeface="Arial Bold"/>
                <a:sym typeface="Arial Bold"/>
              </a:rPr>
              <a:t>SST-VC</a:t>
            </a:r>
          </a:p>
          <a:p>
            <a:endParaRPr lang="en-US" sz="2400" dirty="0" smtClean="0">
              <a:solidFill>
                <a:srgbClr val="FFFFFF"/>
              </a:solidFill>
              <a:ea typeface="Arial Bold"/>
              <a:cs typeface="Arial Bold"/>
              <a:sym typeface="Arial Bold"/>
            </a:endParaRPr>
          </a:p>
          <a:p>
            <a:r>
              <a:rPr lang="en-US" sz="2400" dirty="0" smtClean="0">
                <a:solidFill>
                  <a:srgbClr val="FFFFFF"/>
                </a:solidFill>
                <a:ea typeface="Arial Bold"/>
                <a:cs typeface="Arial Bold"/>
                <a:sym typeface="Arial Bold"/>
              </a:rPr>
              <a:t> </a:t>
            </a:r>
            <a:endParaRPr lang="en-US" sz="2400" b="1" dirty="0" smtClean="0">
              <a:solidFill>
                <a:schemeClr val="bg1"/>
              </a:solidFill>
            </a:endParaRPr>
          </a:p>
          <a:p>
            <a:pPr lvl="0" defTabSz="914400">
              <a:lnSpc>
                <a:spcPct val="150000"/>
              </a:lnSpc>
              <a:defRPr>
                <a:solidFill>
                  <a:srgbClr val="000000"/>
                </a:solidFill>
              </a:defRPr>
            </a:pPr>
            <a:r>
              <a:rPr dirty="0" smtClean="0">
                <a:solidFill>
                  <a:srgbClr val="FFFFFF"/>
                </a:solidFill>
                <a:latin typeface="+mj-lt"/>
                <a:ea typeface="Arial Bold"/>
                <a:cs typeface="Arial Bold"/>
                <a:sym typeface="Arial Bold"/>
              </a:rPr>
              <a:t>SIT</a:t>
            </a:r>
            <a:r>
              <a:rPr lang="en-AU" dirty="0" smtClean="0">
                <a:solidFill>
                  <a:srgbClr val="FFFFFF"/>
                </a:solidFill>
                <a:latin typeface="+mj-lt"/>
                <a:ea typeface="Arial Bold"/>
                <a:cs typeface="Arial Bold"/>
                <a:sym typeface="Arial Bold"/>
              </a:rPr>
              <a:t>-31 </a:t>
            </a:r>
            <a:r>
              <a:rPr dirty="0" smtClean="0">
                <a:solidFill>
                  <a:srgbClr val="FFFFFF"/>
                </a:solidFill>
                <a:latin typeface="+mj-lt"/>
                <a:ea typeface="Arial Bold"/>
                <a:cs typeface="Arial Bold"/>
                <a:sym typeface="Arial Bold"/>
              </a:rPr>
              <a:t>Agenda </a:t>
            </a:r>
            <a:r>
              <a:rPr dirty="0">
                <a:solidFill>
                  <a:srgbClr val="FFFFFF"/>
                </a:solidFill>
                <a:latin typeface="+mj-lt"/>
                <a:ea typeface="Arial Bold"/>
                <a:cs typeface="Arial Bold"/>
                <a:sym typeface="Arial Bold"/>
              </a:rPr>
              <a:t>Item </a:t>
            </a:r>
            <a:r>
              <a:rPr lang="en-US" dirty="0" smtClean="0">
                <a:solidFill>
                  <a:srgbClr val="FFFFFF"/>
                </a:solidFill>
                <a:latin typeface="+mj-lt"/>
                <a:ea typeface="Arial Bold"/>
                <a:cs typeface="Arial Bold"/>
                <a:sym typeface="Arial Bold"/>
              </a:rPr>
              <a:t>13</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dirty="0" smtClean="0">
                <a:solidFill>
                  <a:srgbClr val="FFFFFF"/>
                </a:solidFill>
                <a:latin typeface="+mj-lt"/>
                <a:ea typeface="Arial Bold"/>
                <a:cs typeface="Arial Bold"/>
                <a:sym typeface="Arial Bold"/>
              </a:rPr>
              <a:t>CEOS S</a:t>
            </a:r>
            <a:r>
              <a:rPr lang="en-AU" dirty="0" err="1" smtClean="0">
                <a:solidFill>
                  <a:srgbClr val="FFFFFF"/>
                </a:solidFill>
                <a:latin typeface="+mj-lt"/>
                <a:ea typeface="Arial Bold"/>
                <a:cs typeface="Arial Bold"/>
                <a:sym typeface="Arial Bold"/>
              </a:rPr>
              <a:t>trategic</a:t>
            </a:r>
            <a:r>
              <a:rPr lang="en-AU" dirty="0" smtClean="0">
                <a:solidFill>
                  <a:srgbClr val="FFFFFF"/>
                </a:solidFill>
                <a:latin typeface="+mj-lt"/>
                <a:ea typeface="Arial Bold"/>
                <a:cs typeface="Arial Bold"/>
                <a:sym typeface="Arial Bold"/>
              </a:rPr>
              <a:t> Implementation Team</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ESA/ESRIN, </a:t>
            </a:r>
            <a:r>
              <a:rPr lang="en-AU" dirty="0" err="1" smtClean="0">
                <a:solidFill>
                  <a:srgbClr val="FFFFFF"/>
                </a:solidFill>
                <a:latin typeface="+mj-lt"/>
                <a:ea typeface="Arial Bold"/>
                <a:cs typeface="Arial Bold"/>
                <a:sym typeface="Arial Bold"/>
              </a:rPr>
              <a:t>Frascati</a:t>
            </a:r>
            <a:r>
              <a:rPr lang="en-AU" dirty="0" smtClean="0">
                <a:solidFill>
                  <a:srgbClr val="FFFFFF"/>
                </a:solidFill>
                <a:latin typeface="+mj-lt"/>
                <a:ea typeface="Arial Bold"/>
                <a:cs typeface="Arial Bold"/>
                <a:sym typeface="Arial Bold"/>
              </a:rPr>
              <a:t>, Italy</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19</a:t>
            </a:r>
            <a:r>
              <a:rPr lang="en-AU" baseline="30000" dirty="0" smtClean="0">
                <a:solidFill>
                  <a:srgbClr val="FFFFFF"/>
                </a:solidFill>
                <a:latin typeface="+mj-lt"/>
                <a:ea typeface="Arial Bold"/>
                <a:cs typeface="Arial Bold"/>
                <a:sym typeface="Arial Bold"/>
              </a:rPr>
              <a:t>th</a:t>
            </a:r>
            <a:r>
              <a:rPr lang="en-AU" dirty="0" smtClean="0">
                <a:solidFill>
                  <a:srgbClr val="FFFFFF"/>
                </a:solidFill>
                <a:latin typeface="+mj-lt"/>
                <a:ea typeface="Arial Bold"/>
                <a:cs typeface="Arial Bold"/>
                <a:sym typeface="Arial Bold"/>
              </a:rPr>
              <a:t>-20</a:t>
            </a:r>
            <a:r>
              <a:rPr lang="en-AU" baseline="30000" dirty="0" smtClean="0">
                <a:solidFill>
                  <a:srgbClr val="FFFFFF"/>
                </a:solidFill>
                <a:latin typeface="+mj-lt"/>
                <a:ea typeface="Arial Bold"/>
                <a:cs typeface="Arial Bold"/>
                <a:sym typeface="Arial Bold"/>
              </a:rPr>
              <a:t>th</a:t>
            </a:r>
            <a:r>
              <a:rPr lang="en-AU" dirty="0" smtClean="0">
                <a:solidFill>
                  <a:srgbClr val="FFFFFF"/>
                </a:solidFill>
                <a:latin typeface="+mj-lt"/>
                <a:ea typeface="Arial Bold"/>
                <a:cs typeface="Arial Bold"/>
                <a:sym typeface="Arial Bold"/>
              </a:rPr>
              <a:t> April 2016</a:t>
            </a:r>
            <a:endParaRPr dirty="0">
              <a:solidFill>
                <a:srgbClr val="FFFFFF"/>
              </a:solidFill>
              <a:latin typeface="+mj-lt"/>
              <a:ea typeface="Arial Bold"/>
              <a:cs typeface="Arial Bold"/>
              <a:sym typeface="Arial Bold"/>
            </a:endParaRPr>
          </a:p>
        </p:txBody>
      </p:sp>
      <p:pic>
        <p:nvPicPr>
          <p:cNvPr id="12" name="ceos_logo.png"/>
          <p:cNvPicPr/>
          <p:nvPr/>
        </p:nvPicPr>
        <p:blipFill>
          <a:blip r:embed="rId2" cstate="print">
            <a:extLst/>
          </a:blip>
          <a:stretch>
            <a:fillRect/>
          </a:stretch>
        </p:blipFill>
        <p:spPr>
          <a:xfrm>
            <a:off x="381000" y="381000"/>
            <a:ext cx="2507906" cy="993132"/>
          </a:xfrm>
          <a:prstGeom prst="rect">
            <a:avLst/>
          </a:prstGeom>
          <a:ln w="12700">
            <a:miter lim="400000"/>
          </a:ln>
        </p:spPr>
      </p:pic>
      <p:sp>
        <p:nvSpPr>
          <p:cNvPr id="5" name="Shape 10"/>
          <p:cNvSpPr txBox="1">
            <a:spLocks/>
          </p:cNvSpPr>
          <p:nvPr/>
        </p:nvSpPr>
        <p:spPr>
          <a:xfrm>
            <a:off x="381000" y="1600200"/>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10</a:t>
            </a:fld>
            <a:endParaRPr lang="uk-UA" dirty="0"/>
          </a:p>
        </p:txBody>
      </p:sp>
      <p:sp>
        <p:nvSpPr>
          <p:cNvPr id="3" name="Content Placeholder 2"/>
          <p:cNvSpPr>
            <a:spLocks noGrp="1"/>
          </p:cNvSpPr>
          <p:nvPr>
            <p:ph sz="quarter" idx="10"/>
          </p:nvPr>
        </p:nvSpPr>
        <p:spPr/>
        <p:txBody>
          <a:bodyPr/>
          <a:lstStyle/>
          <a:p>
            <a:pPr marL="344488" indent="-344488">
              <a:buNone/>
            </a:pPr>
            <a:r>
              <a:rPr lang="en-US" dirty="0" err="1"/>
              <a:t>Gentemann</a:t>
            </a:r>
            <a:r>
              <a:rPr lang="en-US" dirty="0"/>
              <a:t>, C.L., Meissner, T., &amp; Wentz, F.J. (2010). Accuracy of Satellite Sea Surface Temperatures at 7 and 11 GHz. </a:t>
            </a:r>
            <a:r>
              <a:rPr lang="en-US" i="1" dirty="0"/>
              <a:t>IEEE Transactions on Geoscience and Remote Sensing, 48</a:t>
            </a:r>
            <a:r>
              <a:rPr lang="en-US" dirty="0"/>
              <a:t>, 1009-1018.</a:t>
            </a:r>
            <a:endParaRPr lang="en-US" dirty="0" smtClean="0"/>
          </a:p>
          <a:p>
            <a:pPr marL="344488" indent="-344488">
              <a:buNone/>
            </a:pPr>
            <a:endParaRPr lang="en-US" dirty="0"/>
          </a:p>
          <a:p>
            <a:pPr marL="344488" indent="-344488">
              <a:buNone/>
            </a:pPr>
            <a:r>
              <a:rPr lang="en-US" dirty="0" smtClean="0"/>
              <a:t>Liu</a:t>
            </a:r>
            <a:r>
              <a:rPr lang="en-US" dirty="0"/>
              <a:t>, Y., &amp; Minnett, P.J. (2016). Sampling errors in satellite-derived infrared sea-surface temperatures. Part I: Global and regional MODIS fields. </a:t>
            </a:r>
            <a:r>
              <a:rPr lang="en-US" i="1" dirty="0"/>
              <a:t>Remote Sensing of Environment, 177</a:t>
            </a:r>
            <a:r>
              <a:rPr lang="en-US" dirty="0"/>
              <a:t>, 48-64</a:t>
            </a:r>
            <a:r>
              <a:rPr lang="en-US" dirty="0" smtClean="0"/>
              <a:t>.</a:t>
            </a:r>
          </a:p>
          <a:p>
            <a:pPr marL="344488" indent="-344488">
              <a:buNone/>
            </a:pPr>
            <a:endParaRPr lang="en-US" dirty="0" smtClean="0"/>
          </a:p>
          <a:p>
            <a:pPr marL="344488" indent="-344488">
              <a:buNone/>
            </a:pPr>
            <a:r>
              <a:rPr lang="en-US" dirty="0" smtClean="0"/>
              <a:t>Expanded list of mission related papers is given in the position paper.</a:t>
            </a:r>
            <a:endParaRPr lang="en-US" dirty="0"/>
          </a:p>
          <a:p>
            <a:pPr marL="0" indent="0">
              <a:buNone/>
            </a:pPr>
            <a:endParaRPr lang="en-US" dirty="0"/>
          </a:p>
        </p:txBody>
      </p:sp>
      <p:sp>
        <p:nvSpPr>
          <p:cNvPr id="4" name="Content Placeholder 3"/>
          <p:cNvSpPr>
            <a:spLocks noGrp="1"/>
          </p:cNvSpPr>
          <p:nvPr>
            <p:ph sz="quarter" idx="11"/>
          </p:nvPr>
        </p:nvSpPr>
        <p:spPr/>
        <p:txBody>
          <a:bodyPr/>
          <a:lstStyle/>
          <a:p>
            <a:r>
              <a:rPr lang="en-US" dirty="0" smtClean="0"/>
              <a:t>References</a:t>
            </a:r>
            <a:endParaRPr lang="en-US" dirty="0"/>
          </a:p>
        </p:txBody>
      </p:sp>
    </p:spTree>
    <p:extLst>
      <p:ext uri="{BB962C8B-B14F-4D97-AF65-F5344CB8AC3E}">
        <p14:creationId xmlns:p14="http://schemas.microsoft.com/office/powerpoint/2010/main" xmlns="" val="316613025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a:t>
            </a:fld>
            <a:endParaRPr lang="uk-UA" dirty="0"/>
          </a:p>
        </p:txBody>
      </p:sp>
      <p:sp>
        <p:nvSpPr>
          <p:cNvPr id="3" name="Content Placeholder 2"/>
          <p:cNvSpPr>
            <a:spLocks noGrp="1"/>
          </p:cNvSpPr>
          <p:nvPr>
            <p:ph sz="quarter" idx="10"/>
          </p:nvPr>
        </p:nvSpPr>
        <p:spPr/>
        <p:txBody>
          <a:bodyPr/>
          <a:lstStyle/>
          <a:p>
            <a:r>
              <a:rPr lang="en-US" dirty="0" smtClean="0"/>
              <a:t>Use of Passive Microwave Radiometers (PMW) for SST retrievals is an essential component of global constellation of SST sensors.</a:t>
            </a:r>
          </a:p>
          <a:p>
            <a:endParaRPr lang="en-US" dirty="0" smtClean="0"/>
          </a:p>
          <a:p>
            <a:r>
              <a:rPr lang="en-US" dirty="0" smtClean="0"/>
              <a:t>Provides temperature of ocean under clouds, not possible from infrared sensors, albeit with poorer spatial resolution.</a:t>
            </a:r>
          </a:p>
          <a:p>
            <a:endParaRPr lang="en-US" dirty="0" smtClean="0"/>
          </a:p>
          <a:p>
            <a:r>
              <a:rPr lang="en-US" dirty="0" smtClean="0"/>
              <a:t>Particularly important in high-latitude regions and in areas of extensive and persistent cloud cover or in case of a large volcanic event.</a:t>
            </a:r>
          </a:p>
          <a:p>
            <a:endParaRPr lang="en-US" dirty="0" smtClean="0"/>
          </a:p>
          <a:p>
            <a:r>
              <a:rPr lang="en-US" dirty="0" smtClean="0"/>
              <a:t>Currently there are risks and gaps identified in constellation, therefore continuity and redundancy of PMW for SST is sought.</a:t>
            </a:r>
          </a:p>
          <a:p>
            <a:endParaRPr lang="en-US" dirty="0" smtClean="0"/>
          </a:p>
          <a:p>
            <a:endParaRPr lang="en-GB" dirty="0"/>
          </a:p>
        </p:txBody>
      </p:sp>
      <p:sp>
        <p:nvSpPr>
          <p:cNvPr id="4" name="Content Placeholder 3"/>
          <p:cNvSpPr>
            <a:spLocks noGrp="1"/>
          </p:cNvSpPr>
          <p:nvPr>
            <p:ph sz="quarter" idx="11"/>
          </p:nvPr>
        </p:nvSpPr>
        <p:spPr/>
        <p:txBody>
          <a:bodyPr/>
          <a:lstStyle/>
          <a:p>
            <a:r>
              <a:rPr lang="en-US" dirty="0" smtClean="0"/>
              <a:t>Overview</a:t>
            </a:r>
            <a:endParaRPr lang="en-GB" dirty="0"/>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3</a:t>
            </a:fld>
            <a:endParaRPr lang="uk-UA" dirty="0"/>
          </a:p>
        </p:txBody>
      </p:sp>
      <p:sp>
        <p:nvSpPr>
          <p:cNvPr id="4" name="Content Placeholder 3"/>
          <p:cNvSpPr>
            <a:spLocks noGrp="1"/>
          </p:cNvSpPr>
          <p:nvPr>
            <p:ph sz="quarter" idx="11"/>
          </p:nvPr>
        </p:nvSpPr>
        <p:spPr>
          <a:xfrm>
            <a:off x="1828800" y="228600"/>
            <a:ext cx="6172200" cy="533400"/>
          </a:xfrm>
        </p:spPr>
        <p:txBody>
          <a:bodyPr/>
          <a:lstStyle/>
          <a:p>
            <a:r>
              <a:rPr lang="en-US" dirty="0" smtClean="0"/>
              <a:t>Passive Microwave Radiometer constellation for Sea Surface Temperature</a:t>
            </a:r>
            <a:endParaRPr lang="en-GB" dirty="0"/>
          </a:p>
        </p:txBody>
      </p:sp>
      <p:pic>
        <p:nvPicPr>
          <p:cNvPr id="7" name="Content Placeholder 6" descr="pmw_constellation_v3.png"/>
          <p:cNvPicPr>
            <a:picLocks noGrp="1" noChangeAspect="1"/>
          </p:cNvPicPr>
          <p:nvPr>
            <p:ph sz="quarter" idx="11"/>
          </p:nvPr>
        </p:nvPicPr>
        <p:blipFill>
          <a:blip r:embed="rId3" cstate="print"/>
          <a:stretch>
            <a:fillRect/>
          </a:stretch>
        </p:blipFill>
        <p:spPr>
          <a:xfrm>
            <a:off x="762000" y="1219199"/>
            <a:ext cx="7924800" cy="5342231"/>
          </a:xfrm>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pPr lvl="0"/>
            <a:fld id="{86CB4B4D-7CA3-9044-876B-883B54F8677D}" type="slidenum">
              <a:rPr lang="uk-UA" smtClean="0"/>
              <a:pPr lvl="0"/>
              <a:t>4</a:t>
            </a:fld>
            <a:endParaRPr lang="uk-UA"/>
          </a:p>
        </p:txBody>
      </p:sp>
      <p:sp>
        <p:nvSpPr>
          <p:cNvPr id="6" name="Rectangle 5"/>
          <p:cNvSpPr/>
          <p:nvPr/>
        </p:nvSpPr>
        <p:spPr>
          <a:xfrm>
            <a:off x="5029200" y="1219200"/>
            <a:ext cx="4114800" cy="5324535"/>
          </a:xfrm>
          <a:prstGeom prst="rect">
            <a:avLst/>
          </a:prstGeom>
        </p:spPr>
        <p:txBody>
          <a:bodyPr wrap="square">
            <a:spAutoFit/>
          </a:bodyPr>
          <a:lstStyle/>
          <a:p>
            <a:pPr marL="381000" indent="-381000">
              <a:buSzPct val="100000"/>
              <a:buFont typeface="Arial"/>
              <a:buChar char="•"/>
              <a:defRPr>
                <a:solidFill>
                  <a:srgbClr val="000000"/>
                </a:solidFill>
              </a:defRPr>
            </a:pPr>
            <a:r>
              <a:rPr lang="en-US" sz="2000" dirty="0" smtClean="0">
                <a:solidFill>
                  <a:schemeClr val="tx2"/>
                </a:solidFill>
                <a:latin typeface="Arial"/>
                <a:ea typeface="Arial"/>
                <a:cs typeface="Arial"/>
                <a:sym typeface="Arial"/>
              </a:rPr>
              <a:t>Standard deviation of differences between AMSR-E and Reynolds SST for top (7GHz AMSR-E SST) and bottom (11GHz AMSR-E SST).</a:t>
            </a:r>
          </a:p>
          <a:p>
            <a:pPr marL="381000" indent="-381000">
              <a:buSzPct val="100000"/>
              <a:buFont typeface="Arial"/>
              <a:buChar char="•"/>
              <a:defRPr>
                <a:solidFill>
                  <a:srgbClr val="000000"/>
                </a:solidFill>
              </a:defRPr>
            </a:pPr>
            <a:endParaRPr lang="en-US" sz="2000" dirty="0" smtClean="0">
              <a:solidFill>
                <a:schemeClr val="tx2"/>
              </a:solidFill>
              <a:latin typeface="Arial"/>
              <a:cs typeface="Arial"/>
              <a:sym typeface="Arial"/>
            </a:endParaRPr>
          </a:p>
          <a:p>
            <a:pPr marL="381000" indent="-381000">
              <a:buSzPct val="100000"/>
              <a:buFont typeface="Arial"/>
              <a:buChar char="•"/>
              <a:defRPr>
                <a:solidFill>
                  <a:srgbClr val="000000"/>
                </a:solidFill>
              </a:defRPr>
            </a:pPr>
            <a:r>
              <a:rPr lang="en-US" sz="2000" dirty="0" smtClean="0">
                <a:solidFill>
                  <a:schemeClr val="tx2"/>
                </a:solidFill>
                <a:latin typeface="Arial"/>
                <a:cs typeface="Arial"/>
                <a:sym typeface="Arial"/>
              </a:rPr>
              <a:t>Map using 11GHz demonstrates significant errors above 40 degree latitude for both hemispheres, due to decreased sensitivity to colder SST at 11 GHz.</a:t>
            </a:r>
          </a:p>
          <a:p>
            <a:pPr marL="381000" indent="-381000">
              <a:buSzPct val="100000"/>
              <a:buFont typeface="Arial"/>
              <a:buChar char="•"/>
              <a:defRPr>
                <a:solidFill>
                  <a:srgbClr val="000000"/>
                </a:solidFill>
              </a:defRPr>
            </a:pPr>
            <a:endParaRPr lang="en-US" sz="2000" dirty="0" smtClean="0">
              <a:solidFill>
                <a:schemeClr val="tx2"/>
              </a:solidFill>
              <a:latin typeface="Arial"/>
              <a:cs typeface="Arial"/>
              <a:sym typeface="Arial"/>
            </a:endParaRPr>
          </a:p>
          <a:p>
            <a:pPr marL="381000" indent="-381000">
              <a:buSzPct val="100000"/>
              <a:buFont typeface="Arial"/>
              <a:buChar char="•"/>
              <a:defRPr>
                <a:solidFill>
                  <a:srgbClr val="000000"/>
                </a:solidFill>
              </a:defRPr>
            </a:pPr>
            <a:r>
              <a:rPr lang="en-US" sz="2000" dirty="0" smtClean="0">
                <a:solidFill>
                  <a:schemeClr val="tx2"/>
                </a:solidFill>
                <a:latin typeface="Arial"/>
                <a:cs typeface="Arial"/>
                <a:sym typeface="Arial"/>
              </a:rPr>
              <a:t>Importance of 6-7GHz channel at high-latitudes.</a:t>
            </a:r>
          </a:p>
          <a:p>
            <a:pPr marL="381000" indent="-381000">
              <a:buSzPct val="100000"/>
              <a:buFont typeface="Arial"/>
              <a:buChar char="•"/>
              <a:defRPr>
                <a:solidFill>
                  <a:srgbClr val="000000"/>
                </a:solidFill>
              </a:defRPr>
            </a:pPr>
            <a:endParaRPr lang="en-US" sz="2000" dirty="0" smtClean="0">
              <a:solidFill>
                <a:schemeClr val="tx2"/>
              </a:solidFill>
              <a:latin typeface="Arial"/>
              <a:cs typeface="Arial"/>
              <a:sym typeface="Arial"/>
            </a:endParaRPr>
          </a:p>
          <a:p>
            <a:pPr marL="381000" indent="-381000">
              <a:buSzPct val="100000"/>
              <a:buFont typeface="Arial"/>
              <a:buChar char="•"/>
              <a:defRPr>
                <a:solidFill>
                  <a:srgbClr val="000000"/>
                </a:solidFill>
              </a:defRPr>
            </a:pPr>
            <a:r>
              <a:rPr lang="en-US" sz="2000" dirty="0" smtClean="0">
                <a:solidFill>
                  <a:schemeClr val="tx2"/>
                </a:solidFill>
              </a:rPr>
              <a:t>From Gentemann et al. (2010).</a:t>
            </a:r>
            <a:endParaRPr lang="en-GB" sz="2000" dirty="0" smtClean="0">
              <a:solidFill>
                <a:schemeClr val="tx2"/>
              </a:solidFill>
            </a:endParaRPr>
          </a:p>
        </p:txBody>
      </p:sp>
      <p:sp>
        <p:nvSpPr>
          <p:cNvPr id="7" name="Content Placeholder 3"/>
          <p:cNvSpPr>
            <a:spLocks noGrp="1"/>
          </p:cNvSpPr>
          <p:nvPr>
            <p:ph sz="quarter" idx="11"/>
          </p:nvPr>
        </p:nvSpPr>
        <p:spPr>
          <a:xfrm>
            <a:off x="1905000" y="228600"/>
            <a:ext cx="5867400" cy="838200"/>
          </a:xfrm>
        </p:spPr>
        <p:txBody>
          <a:bodyPr/>
          <a:lstStyle/>
          <a:p>
            <a:r>
              <a:rPr lang="en-US" dirty="0" smtClean="0"/>
              <a:t>The benefit to SST retrievals using ~7GHz and ~11GHz channels</a:t>
            </a:r>
            <a:endParaRPr lang="en-GB" dirty="0"/>
          </a:p>
        </p:txBody>
      </p:sp>
      <p:pic>
        <p:nvPicPr>
          <p:cNvPr id="5" name="Picture 4" descr="glbmap"/>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l="10385" t="39529" r="6123" b="13248"/>
          <a:stretch>
            <a:fillRect/>
          </a:stretch>
        </p:blipFill>
        <p:spPr bwMode="auto">
          <a:xfrm>
            <a:off x="0" y="1524000"/>
            <a:ext cx="4876800" cy="2057400"/>
          </a:xfrm>
          <a:prstGeom prst="rect">
            <a:avLst/>
          </a:prstGeom>
          <a:noFill/>
          <a:ln>
            <a:noFill/>
          </a:ln>
        </p:spPr>
      </p:pic>
      <p:pic>
        <p:nvPicPr>
          <p:cNvPr id="9" name="Picture 8" descr="glbmap"/>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l="10385" t="40170" r="6123" b="11966"/>
          <a:stretch>
            <a:fillRect/>
          </a:stretch>
        </p:blipFill>
        <p:spPr bwMode="auto">
          <a:xfrm>
            <a:off x="0" y="4114800"/>
            <a:ext cx="4953000" cy="2133600"/>
          </a:xfrm>
          <a:prstGeom prst="rect">
            <a:avLst/>
          </a:prstGeom>
          <a:noFill/>
          <a:ln>
            <a:noFill/>
          </a:ln>
        </p:spPr>
      </p:pic>
    </p:spTree>
    <p:extLst>
      <p:ext uri="{BB962C8B-B14F-4D97-AF65-F5344CB8AC3E}">
        <p14:creationId xmlns="" xmlns:p14="http://schemas.microsoft.com/office/powerpoint/2010/main" val="1974323787"/>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5</a:t>
            </a:fld>
            <a:endParaRPr lang="uk-UA" dirty="0"/>
          </a:p>
        </p:txBody>
      </p:sp>
      <p:sp>
        <p:nvSpPr>
          <p:cNvPr id="4" name="Content Placeholder 3"/>
          <p:cNvSpPr>
            <a:spLocks noGrp="1"/>
          </p:cNvSpPr>
          <p:nvPr>
            <p:ph sz="quarter" idx="11"/>
          </p:nvPr>
        </p:nvSpPr>
        <p:spPr/>
        <p:txBody>
          <a:bodyPr/>
          <a:lstStyle/>
          <a:p>
            <a:r>
              <a:rPr lang="en-US" dirty="0" smtClean="0"/>
              <a:t>Importance of 6-7GHz for SST</a:t>
            </a:r>
            <a:endParaRPr lang="en-GB" dirty="0"/>
          </a:p>
        </p:txBody>
      </p:sp>
      <p:pic>
        <p:nvPicPr>
          <p:cNvPr id="5" name="Content Placeholder 4" descr="comp_6_10_sst"/>
          <p:cNvPicPr>
            <a:picLocks noGrp="1"/>
          </p:cNvPicPr>
          <p:nvPr>
            <p:ph sz="quarter" idx="10"/>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t="6715" r="47308" b="7448"/>
          <a:stretch>
            <a:fillRect/>
          </a:stretch>
        </p:blipFill>
        <p:spPr bwMode="auto">
          <a:xfrm>
            <a:off x="152400" y="1219200"/>
            <a:ext cx="3276600" cy="5334000"/>
          </a:xfrm>
          <a:prstGeom prst="rect">
            <a:avLst/>
          </a:prstGeom>
          <a:noFill/>
          <a:ln>
            <a:noFill/>
          </a:ln>
        </p:spPr>
      </p:pic>
      <p:sp>
        <p:nvSpPr>
          <p:cNvPr id="6" name="Rectangle 5"/>
          <p:cNvSpPr/>
          <p:nvPr/>
        </p:nvSpPr>
        <p:spPr>
          <a:xfrm>
            <a:off x="3581400" y="1295400"/>
            <a:ext cx="5334000" cy="3477875"/>
          </a:xfrm>
          <a:prstGeom prst="rect">
            <a:avLst/>
          </a:prstGeom>
        </p:spPr>
        <p:txBody>
          <a:bodyPr wrap="square">
            <a:spAutoFit/>
          </a:bodyPr>
          <a:lstStyle/>
          <a:p>
            <a:pPr marL="381000" indent="-381000">
              <a:buSzPct val="100000"/>
              <a:buFont typeface="Arial"/>
              <a:buChar char="•"/>
              <a:defRPr>
                <a:solidFill>
                  <a:srgbClr val="000000"/>
                </a:solidFill>
              </a:defRPr>
            </a:pPr>
            <a:r>
              <a:rPr lang="en-US" sz="2000" dirty="0" smtClean="0">
                <a:solidFill>
                  <a:schemeClr val="tx2"/>
                </a:solidFill>
                <a:latin typeface="Arial"/>
                <a:cs typeface="Arial"/>
                <a:sym typeface="Arial"/>
              </a:rPr>
              <a:t>AMSR-E minus Reynolds SST as a function of 7 GHz SST (top) and 11 GHz SST (bottom).</a:t>
            </a:r>
          </a:p>
          <a:p>
            <a:pPr marL="381000" indent="-381000">
              <a:buSzPct val="100000"/>
              <a:buFont typeface="Arial"/>
              <a:buChar char="•"/>
              <a:defRPr>
                <a:solidFill>
                  <a:srgbClr val="000000"/>
                </a:solidFill>
              </a:defRPr>
            </a:pPr>
            <a:endParaRPr lang="en-US" sz="2000" dirty="0" smtClean="0">
              <a:solidFill>
                <a:schemeClr val="tx2"/>
              </a:solidFill>
              <a:latin typeface="Arial"/>
              <a:cs typeface="Arial"/>
              <a:sym typeface="Arial"/>
            </a:endParaRPr>
          </a:p>
          <a:p>
            <a:pPr marL="381000" indent="-381000">
              <a:buSzPct val="100000"/>
              <a:buFont typeface="Arial"/>
              <a:buChar char="•"/>
              <a:defRPr>
                <a:solidFill>
                  <a:srgbClr val="000000"/>
                </a:solidFill>
              </a:defRPr>
            </a:pPr>
            <a:r>
              <a:rPr lang="en-US" sz="2000" dirty="0" smtClean="0">
                <a:solidFill>
                  <a:schemeClr val="tx2"/>
                </a:solidFill>
                <a:latin typeface="Arial"/>
                <a:cs typeface="Arial"/>
                <a:sym typeface="Arial"/>
              </a:rPr>
              <a:t>Increased differences between the two retrievals at cooler temperatures.</a:t>
            </a:r>
          </a:p>
          <a:p>
            <a:pPr marL="381000" indent="-381000">
              <a:buSzPct val="100000"/>
              <a:buFont typeface="Arial"/>
              <a:buChar char="•"/>
              <a:defRPr>
                <a:solidFill>
                  <a:srgbClr val="000000"/>
                </a:solidFill>
              </a:defRPr>
            </a:pPr>
            <a:endParaRPr lang="en-US" sz="2000" dirty="0" smtClean="0">
              <a:solidFill>
                <a:schemeClr val="tx2"/>
              </a:solidFill>
              <a:latin typeface="Arial"/>
              <a:cs typeface="Arial"/>
              <a:sym typeface="Arial"/>
            </a:endParaRPr>
          </a:p>
          <a:p>
            <a:pPr marL="381000" indent="-381000">
              <a:buSzPct val="100000"/>
              <a:buFont typeface="Arial"/>
              <a:buChar char="•"/>
              <a:defRPr>
                <a:solidFill>
                  <a:srgbClr val="000000"/>
                </a:solidFill>
              </a:defRPr>
            </a:pPr>
            <a:r>
              <a:rPr lang="en-US" sz="2000" dirty="0" smtClean="0">
                <a:solidFill>
                  <a:schemeClr val="tx2"/>
                </a:solidFill>
                <a:latin typeface="Arial"/>
                <a:cs typeface="Arial"/>
                <a:sym typeface="Arial"/>
              </a:rPr>
              <a:t>7 GHz SST retrieval gives much more stable differences for all temperatures.</a:t>
            </a:r>
          </a:p>
          <a:p>
            <a:pPr marL="381000" indent="-381000">
              <a:buSzPct val="100000"/>
              <a:buFont typeface="Arial"/>
              <a:buChar char="•"/>
              <a:defRPr>
                <a:solidFill>
                  <a:srgbClr val="000000"/>
                </a:solidFill>
              </a:defRPr>
            </a:pPr>
            <a:endParaRPr lang="en-US" sz="2000" dirty="0" smtClean="0">
              <a:solidFill>
                <a:schemeClr val="tx2"/>
              </a:solidFill>
              <a:latin typeface="Arial"/>
              <a:cs typeface="Arial"/>
              <a:sym typeface="Arial"/>
            </a:endParaRPr>
          </a:p>
          <a:p>
            <a:pPr marL="381000" indent="-381000">
              <a:buSzPct val="100000"/>
              <a:buFont typeface="Arial"/>
              <a:buChar char="•"/>
              <a:defRPr>
                <a:solidFill>
                  <a:srgbClr val="000000"/>
                </a:solidFill>
              </a:defRPr>
            </a:pPr>
            <a:r>
              <a:rPr lang="en-US" sz="2000" dirty="0" smtClean="0">
                <a:solidFill>
                  <a:schemeClr val="tx2"/>
                </a:solidFill>
              </a:rPr>
              <a:t>From Gentemann et al. (2010).</a:t>
            </a:r>
            <a:endParaRPr lang="en-GB" sz="2000" dirty="0" smtClean="0">
              <a:solidFill>
                <a:schemeClr val="tx2"/>
              </a:solidFill>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6</a:t>
            </a:fld>
            <a:endParaRPr lang="uk-UA" dirty="0"/>
          </a:p>
        </p:txBody>
      </p:sp>
      <p:sp>
        <p:nvSpPr>
          <p:cNvPr id="4" name="Content Placeholder 3"/>
          <p:cNvSpPr>
            <a:spLocks noGrp="1"/>
          </p:cNvSpPr>
          <p:nvPr>
            <p:ph sz="quarter" idx="11"/>
          </p:nvPr>
        </p:nvSpPr>
        <p:spPr>
          <a:xfrm>
            <a:off x="2057400" y="304800"/>
            <a:ext cx="5638800" cy="533400"/>
          </a:xfrm>
        </p:spPr>
        <p:txBody>
          <a:bodyPr/>
          <a:lstStyle/>
          <a:p>
            <a:r>
              <a:rPr lang="en-US" dirty="0" smtClean="0"/>
              <a:t>Cloud cover limitations on infrared SST</a:t>
            </a:r>
            <a:endParaRPr lang="en-GB" dirty="0"/>
          </a:p>
        </p:txBody>
      </p:sp>
      <p:sp>
        <p:nvSpPr>
          <p:cNvPr id="5" name="Shape 15"/>
          <p:cNvSpPr/>
          <p:nvPr/>
        </p:nvSpPr>
        <p:spPr>
          <a:xfrm>
            <a:off x="2819400" y="1371600"/>
            <a:ext cx="5791200" cy="193899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381000" lvl="0" indent="-381000">
              <a:buSzPct val="100000"/>
              <a:buFont typeface="Arial" pitchFamily="34" charset="0"/>
              <a:buChar char="•"/>
              <a:defRPr>
                <a:solidFill>
                  <a:srgbClr val="000000"/>
                </a:solidFill>
              </a:defRPr>
            </a:pPr>
            <a:endParaRPr lang="en-US" sz="2000" dirty="0" smtClean="0">
              <a:latin typeface="Arial"/>
              <a:ea typeface="Arial"/>
              <a:cs typeface="Arial"/>
              <a:sym typeface="Arial"/>
            </a:endParaRPr>
          </a:p>
          <a:p>
            <a:pPr marL="381000" lvl="0" indent="-381000">
              <a:buSzPct val="100000"/>
              <a:buFont typeface="Arial"/>
              <a:buChar char="•"/>
              <a:defRPr>
                <a:solidFill>
                  <a:srgbClr val="000000"/>
                </a:solidFill>
              </a:defRPr>
            </a:pPr>
            <a:endParaRPr lang="en-US" sz="2000" dirty="0">
              <a:solidFill>
                <a:srgbClr val="002569"/>
              </a:solidFill>
              <a:latin typeface="Arial"/>
              <a:ea typeface="Arial"/>
              <a:cs typeface="Arial"/>
              <a:sym typeface="Arial"/>
            </a:endParaRPr>
          </a:p>
          <a:p>
            <a:pPr marL="381000" lvl="0" indent="-381000">
              <a:buSzPct val="100000"/>
              <a:buFont typeface="Arial"/>
              <a:buChar char="•"/>
              <a:defRPr>
                <a:solidFill>
                  <a:srgbClr val="000000"/>
                </a:solidFill>
              </a:defRPr>
            </a:pPr>
            <a:endParaRPr lang="en-US" sz="2000" dirty="0" smtClean="0">
              <a:latin typeface="Arial"/>
              <a:ea typeface="Arial"/>
              <a:cs typeface="Arial"/>
              <a:sym typeface="Arial"/>
            </a:endParaRPr>
          </a:p>
          <a:p>
            <a:pPr marL="381000" lvl="0" indent="-381000">
              <a:buSzPct val="100000"/>
              <a:buFont typeface="Arial"/>
              <a:buChar char="•"/>
              <a:defRPr>
                <a:solidFill>
                  <a:srgbClr val="000000"/>
                </a:solidFill>
              </a:defRPr>
            </a:pPr>
            <a:endParaRPr lang="en-US" sz="2000" dirty="0">
              <a:solidFill>
                <a:srgbClr val="002569"/>
              </a:solidFill>
              <a:latin typeface="Arial"/>
              <a:ea typeface="Arial"/>
              <a:cs typeface="Arial"/>
              <a:sym typeface="Arial"/>
            </a:endParaRPr>
          </a:p>
          <a:p>
            <a:pPr marL="381000" lvl="0" indent="-381000">
              <a:buSzPct val="100000"/>
              <a:buFont typeface="Arial"/>
              <a:buChar char="•"/>
              <a:defRPr>
                <a:solidFill>
                  <a:srgbClr val="000000"/>
                </a:solidFill>
              </a:defRPr>
            </a:pPr>
            <a:endParaRPr lang="en-US" sz="2000" dirty="0" smtClean="0">
              <a:latin typeface="Arial"/>
              <a:ea typeface="Arial"/>
              <a:cs typeface="Arial"/>
              <a:sym typeface="Arial"/>
            </a:endParaRPr>
          </a:p>
          <a:p>
            <a:pPr marL="381000" lvl="0" indent="-381000">
              <a:buSzPct val="100000"/>
              <a:buFont typeface="Arial"/>
              <a:buChar char="•"/>
              <a:defRPr>
                <a:solidFill>
                  <a:srgbClr val="000000"/>
                </a:solidFill>
              </a:defRPr>
            </a:pPr>
            <a:endParaRPr lang="en-US" sz="2000" dirty="0">
              <a:solidFill>
                <a:srgbClr val="002569"/>
              </a:solidFill>
              <a:latin typeface="Arial"/>
              <a:ea typeface="Arial"/>
              <a:cs typeface="Arial"/>
              <a:sym typeface="Arial"/>
            </a:endParaRPr>
          </a:p>
        </p:txBody>
      </p:sp>
      <p:pic>
        <p:nvPicPr>
          <p:cNvPr id="6" name="Picture 5"/>
          <p:cNvPicPr/>
          <p:nvPr/>
        </p:nvPicPr>
        <p:blipFill rotWithShape="1">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l="8558" t="16965" r="52410" b="17739"/>
          <a:stretch/>
        </p:blipFill>
        <p:spPr bwMode="auto">
          <a:xfrm>
            <a:off x="228600" y="1143000"/>
            <a:ext cx="2476202" cy="5362575"/>
          </a:xfrm>
          <a:prstGeom prst="rect">
            <a:avLst/>
          </a:prstGeom>
          <a:ln>
            <a:noFill/>
          </a:ln>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a:ext>
          </a:extLst>
        </p:spPr>
      </p:pic>
      <p:sp>
        <p:nvSpPr>
          <p:cNvPr id="8" name="Rectangle 7"/>
          <p:cNvSpPr/>
          <p:nvPr/>
        </p:nvSpPr>
        <p:spPr>
          <a:xfrm>
            <a:off x="2819400" y="1295400"/>
            <a:ext cx="6096000" cy="4708981"/>
          </a:xfrm>
          <a:prstGeom prst="rect">
            <a:avLst/>
          </a:prstGeom>
        </p:spPr>
        <p:txBody>
          <a:bodyPr wrap="square">
            <a:spAutoFit/>
          </a:bodyPr>
          <a:lstStyle/>
          <a:p>
            <a:pPr marL="381000" indent="-381000">
              <a:buSzPct val="100000"/>
              <a:buFont typeface="Arial"/>
              <a:buChar char="•"/>
              <a:defRPr>
                <a:solidFill>
                  <a:srgbClr val="000000"/>
                </a:solidFill>
              </a:defRPr>
            </a:pPr>
            <a:r>
              <a:rPr lang="en-US" sz="2000" dirty="0" smtClean="0">
                <a:solidFill>
                  <a:schemeClr val="tx2"/>
                </a:solidFill>
                <a:latin typeface="Arial"/>
                <a:cs typeface="Arial"/>
                <a:sym typeface="Arial"/>
              </a:rPr>
              <a:t>Maximum cloud persistence (days) from MODIS v6 daytime cloud mask data (seasons relate to Northern Hemisphere; D indicates daytime part of each orbit).</a:t>
            </a:r>
          </a:p>
          <a:p>
            <a:pPr marL="381000" indent="-381000">
              <a:buSzPct val="100000"/>
              <a:buFont typeface="Arial"/>
              <a:buChar char="•"/>
              <a:defRPr>
                <a:solidFill>
                  <a:srgbClr val="000000"/>
                </a:solidFill>
              </a:defRPr>
            </a:pPr>
            <a:endParaRPr lang="en-US" sz="2000" dirty="0" smtClean="0">
              <a:solidFill>
                <a:schemeClr val="tx2"/>
              </a:solidFill>
              <a:latin typeface="Arial"/>
              <a:cs typeface="Arial"/>
              <a:sym typeface="Arial"/>
            </a:endParaRPr>
          </a:p>
          <a:p>
            <a:pPr marL="381000" indent="-381000">
              <a:buSzPct val="100000"/>
              <a:buFont typeface="Arial"/>
              <a:buChar char="•"/>
              <a:defRPr>
                <a:solidFill>
                  <a:srgbClr val="000000"/>
                </a:solidFill>
              </a:defRPr>
            </a:pPr>
            <a:r>
              <a:rPr lang="en-US" sz="2000" dirty="0" smtClean="0">
                <a:solidFill>
                  <a:schemeClr val="tx2"/>
                </a:solidFill>
                <a:latin typeface="Arial"/>
                <a:cs typeface="Arial"/>
                <a:sym typeface="Arial"/>
              </a:rPr>
              <a:t>Highlights regions where infrared SST retrievals are prevented due to persistent cloud cover.</a:t>
            </a:r>
          </a:p>
          <a:p>
            <a:pPr marL="381000" indent="-381000">
              <a:buSzPct val="100000"/>
              <a:buFont typeface="Arial"/>
              <a:buChar char="•"/>
              <a:defRPr>
                <a:solidFill>
                  <a:srgbClr val="000000"/>
                </a:solidFill>
              </a:defRPr>
            </a:pPr>
            <a:endParaRPr lang="en-US" sz="2000" dirty="0" smtClean="0">
              <a:solidFill>
                <a:schemeClr val="tx2"/>
              </a:solidFill>
              <a:latin typeface="Arial"/>
              <a:cs typeface="Arial"/>
              <a:sym typeface="Arial"/>
            </a:endParaRPr>
          </a:p>
          <a:p>
            <a:pPr marL="381000" indent="-381000">
              <a:buSzPct val="100000"/>
              <a:buFont typeface="Arial"/>
              <a:buChar char="•"/>
              <a:defRPr>
                <a:solidFill>
                  <a:srgbClr val="000000"/>
                </a:solidFill>
              </a:defRPr>
            </a:pPr>
            <a:r>
              <a:rPr lang="en-US" sz="2000" dirty="0" smtClean="0">
                <a:solidFill>
                  <a:schemeClr val="tx2"/>
                </a:solidFill>
                <a:latin typeface="Arial"/>
                <a:cs typeface="Arial"/>
                <a:sym typeface="Arial"/>
              </a:rPr>
              <a:t>Regions where 11GHz are not accurate and infrared not possible due to cloud are highly correlated.</a:t>
            </a:r>
          </a:p>
          <a:p>
            <a:pPr marL="381000" indent="-381000">
              <a:buSzPct val="100000"/>
              <a:buFont typeface="Arial"/>
              <a:buChar char="•"/>
              <a:defRPr>
                <a:solidFill>
                  <a:srgbClr val="000000"/>
                </a:solidFill>
              </a:defRPr>
            </a:pPr>
            <a:endParaRPr lang="en-US" sz="2000" dirty="0" smtClean="0">
              <a:solidFill>
                <a:schemeClr val="tx2"/>
              </a:solidFill>
              <a:latin typeface="Arial"/>
              <a:cs typeface="Arial"/>
              <a:sym typeface="Arial"/>
            </a:endParaRPr>
          </a:p>
          <a:p>
            <a:pPr marL="381000" indent="-381000">
              <a:buSzPct val="100000"/>
              <a:buFont typeface="Arial"/>
              <a:buChar char="•"/>
              <a:defRPr>
                <a:solidFill>
                  <a:srgbClr val="000000"/>
                </a:solidFill>
              </a:defRPr>
            </a:pPr>
            <a:r>
              <a:rPr lang="en-US" sz="2000" dirty="0" smtClean="0">
                <a:solidFill>
                  <a:schemeClr val="tx2"/>
                </a:solidFill>
                <a:latin typeface="Arial"/>
                <a:cs typeface="Arial"/>
                <a:sym typeface="Arial"/>
              </a:rPr>
              <a:t>Emphasizes need for 6-7GHz channel.</a:t>
            </a:r>
          </a:p>
          <a:p>
            <a:pPr marL="381000" indent="-381000">
              <a:buSzPct val="100000"/>
              <a:defRPr>
                <a:solidFill>
                  <a:srgbClr val="000000"/>
                </a:solidFill>
              </a:defRPr>
            </a:pPr>
            <a:endParaRPr lang="en-US" sz="2000" dirty="0" smtClean="0">
              <a:solidFill>
                <a:schemeClr val="tx2"/>
              </a:solidFill>
              <a:latin typeface="Arial"/>
              <a:cs typeface="Arial"/>
              <a:sym typeface="Arial"/>
            </a:endParaRPr>
          </a:p>
          <a:p>
            <a:pPr marL="381000" indent="-381000">
              <a:buSzPct val="100000"/>
              <a:buFont typeface="Arial"/>
              <a:buChar char="•"/>
              <a:defRPr>
                <a:solidFill>
                  <a:srgbClr val="000000"/>
                </a:solidFill>
              </a:defRPr>
            </a:pPr>
            <a:r>
              <a:rPr lang="en-US" sz="2000" dirty="0" smtClean="0">
                <a:solidFill>
                  <a:schemeClr val="tx2"/>
                </a:solidFill>
              </a:rPr>
              <a:t>From </a:t>
            </a:r>
            <a:r>
              <a:rPr lang="en-US" sz="2000" dirty="0" err="1" smtClean="0">
                <a:solidFill>
                  <a:schemeClr val="tx2"/>
                </a:solidFill>
              </a:rPr>
              <a:t>Lui</a:t>
            </a:r>
            <a:r>
              <a:rPr lang="en-US" sz="2000" dirty="0" smtClean="0">
                <a:solidFill>
                  <a:schemeClr val="tx2"/>
                </a:solidFill>
              </a:rPr>
              <a:t> and Minnett (2016).</a:t>
            </a:r>
            <a:endParaRPr lang="en-GB" sz="2000" dirty="0" smtClean="0">
              <a:solidFill>
                <a:schemeClr val="tx2"/>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704802" y="6129209"/>
            <a:ext cx="3543598" cy="378798"/>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7</a:t>
            </a:fld>
            <a:endParaRPr lang="uk-UA" dirty="0"/>
          </a:p>
        </p:txBody>
      </p:sp>
      <p:sp>
        <p:nvSpPr>
          <p:cNvPr id="4" name="Content Placeholder 3"/>
          <p:cNvSpPr>
            <a:spLocks noGrp="1"/>
          </p:cNvSpPr>
          <p:nvPr>
            <p:ph sz="quarter" idx="11"/>
          </p:nvPr>
        </p:nvSpPr>
        <p:spPr/>
        <p:txBody>
          <a:bodyPr/>
          <a:lstStyle/>
          <a:p>
            <a:r>
              <a:rPr lang="en-US" dirty="0" smtClean="0"/>
              <a:t>Radio Frequency Interference</a:t>
            </a:r>
            <a:endParaRPr lang="en-GB" dirty="0"/>
          </a:p>
        </p:txBody>
      </p:sp>
      <p:pic>
        <p:nvPicPr>
          <p:cNvPr id="5" name="Picture 4" descr="F:\docs\papers\in_prep\rfi\images\dy_2013027_coubl18_7Htb_sat_rtm_global_maps.jpg"/>
          <p:cNvPicPr/>
          <p:nvPr/>
        </p:nvPicPr>
        <p:blipFill rotWithShape="1">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l="1868" t="41707" r="48952" b="35306"/>
          <a:stretch/>
        </p:blipFill>
        <p:spPr bwMode="auto">
          <a:xfrm>
            <a:off x="1219200" y="1143000"/>
            <a:ext cx="6934200" cy="2895600"/>
          </a:xfrm>
          <a:prstGeom prst="rect">
            <a:avLst/>
          </a:prstGeom>
          <a:noFill/>
          <a:ln>
            <a:noFill/>
          </a:ln>
          <a:extLst>
            <a:ext uri="{53640926-AAD7-44D8-BBD7-CCE9431645EC}">
              <a14:shadowObscured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a:ext>
          </a:extLst>
        </p:spPr>
      </p:pic>
      <p:sp>
        <p:nvSpPr>
          <p:cNvPr id="7" name="Rectangle 6"/>
          <p:cNvSpPr/>
          <p:nvPr/>
        </p:nvSpPr>
        <p:spPr>
          <a:xfrm>
            <a:off x="0" y="3995678"/>
            <a:ext cx="9144000" cy="2862322"/>
          </a:xfrm>
          <a:prstGeom prst="rect">
            <a:avLst/>
          </a:prstGeom>
        </p:spPr>
        <p:txBody>
          <a:bodyPr wrap="square">
            <a:spAutoFit/>
          </a:bodyPr>
          <a:lstStyle/>
          <a:p>
            <a:pPr marL="381000" indent="-381000">
              <a:buSzPct val="100000"/>
              <a:buFont typeface="Arial"/>
              <a:buChar char="•"/>
              <a:defRPr>
                <a:solidFill>
                  <a:srgbClr val="000000"/>
                </a:solidFill>
              </a:defRPr>
            </a:pPr>
            <a:r>
              <a:rPr lang="en-US" sz="2000" dirty="0" smtClean="0">
                <a:solidFill>
                  <a:schemeClr val="tx2"/>
                </a:solidFill>
                <a:latin typeface="Arial"/>
                <a:ea typeface="Arial"/>
                <a:cs typeface="Arial"/>
                <a:sym typeface="Arial"/>
              </a:rPr>
              <a:t>Double difference of brightness temperature minus </a:t>
            </a:r>
            <a:r>
              <a:rPr lang="en-US" sz="2000" dirty="0" err="1" smtClean="0">
                <a:solidFill>
                  <a:schemeClr val="tx2"/>
                </a:solidFill>
                <a:latin typeface="Arial"/>
                <a:ea typeface="Arial"/>
                <a:cs typeface="Arial"/>
                <a:sym typeface="Arial"/>
              </a:rPr>
              <a:t>radiative</a:t>
            </a:r>
            <a:r>
              <a:rPr lang="en-US" sz="2000" dirty="0" smtClean="0">
                <a:solidFill>
                  <a:schemeClr val="tx2"/>
                </a:solidFill>
                <a:latin typeface="Arial"/>
                <a:ea typeface="Arial"/>
                <a:cs typeface="Arial"/>
                <a:sym typeface="Arial"/>
              </a:rPr>
              <a:t> transfer model simulated </a:t>
            </a:r>
            <a:r>
              <a:rPr lang="en-US" sz="2000" dirty="0" smtClean="0">
                <a:solidFill>
                  <a:schemeClr val="tx2"/>
                </a:solidFill>
                <a:latin typeface="Arial" pitchFamily="34" charset="0"/>
                <a:cs typeface="Arial" pitchFamily="34" charset="0"/>
              </a:rPr>
              <a:t>brightness temperatures, TB6.9-RTM6.9 – (TB7.3-RTM7.3), showing the many vertical red streaks where satellite-satellite RFI is affecting SST retrievals.</a:t>
            </a:r>
          </a:p>
          <a:p>
            <a:pPr marL="381000" indent="-381000">
              <a:buSzPct val="100000"/>
              <a:buFont typeface="Arial"/>
              <a:buChar char="•"/>
              <a:defRPr>
                <a:solidFill>
                  <a:srgbClr val="000000"/>
                </a:solidFill>
              </a:defRPr>
            </a:pPr>
            <a:endParaRPr lang="en-US" sz="2000" dirty="0" smtClean="0">
              <a:solidFill>
                <a:schemeClr val="tx2"/>
              </a:solidFill>
              <a:latin typeface="Arial" pitchFamily="34" charset="0"/>
              <a:ea typeface="Arial"/>
              <a:cs typeface="Arial" pitchFamily="34" charset="0"/>
              <a:sym typeface="Arial"/>
            </a:endParaRPr>
          </a:p>
          <a:p>
            <a:pPr marL="381000" indent="-381000">
              <a:buSzPct val="100000"/>
              <a:buFont typeface="Arial"/>
              <a:buChar char="•"/>
              <a:defRPr>
                <a:solidFill>
                  <a:srgbClr val="000000"/>
                </a:solidFill>
              </a:defRPr>
            </a:pPr>
            <a:r>
              <a:rPr lang="en-US" sz="2000" dirty="0" smtClean="0">
                <a:solidFill>
                  <a:schemeClr val="tx2"/>
                </a:solidFill>
                <a:latin typeface="Arial" pitchFamily="34" charset="0"/>
                <a:ea typeface="Arial"/>
                <a:cs typeface="Arial" pitchFamily="34" charset="0"/>
                <a:sym typeface="Arial"/>
              </a:rPr>
              <a:t>Presently the only method for removing these contaminated SST retrievals depends on having both 6.9GHz and 7.3GHz channels (from Gentemann et al (2015)).</a:t>
            </a:r>
          </a:p>
          <a:p>
            <a:pPr marL="381000" indent="-381000">
              <a:buSzPct val="100000"/>
              <a:buFont typeface="Arial"/>
              <a:buChar char="•"/>
              <a:defRPr>
                <a:solidFill>
                  <a:srgbClr val="000000"/>
                </a:solidFill>
              </a:defRPr>
            </a:pPr>
            <a:endParaRPr lang="en-US" sz="2000" dirty="0" smtClean="0">
              <a:solidFill>
                <a:schemeClr val="tx2"/>
              </a:solidFill>
              <a:latin typeface="Arial"/>
              <a:cs typeface="Arial"/>
              <a:sym typeface="Arial"/>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8</a:t>
            </a:fld>
            <a:endParaRPr lang="uk-UA" dirty="0"/>
          </a:p>
        </p:txBody>
      </p:sp>
      <p:sp>
        <p:nvSpPr>
          <p:cNvPr id="3" name="Content Placeholder 2"/>
          <p:cNvSpPr>
            <a:spLocks noGrp="1"/>
          </p:cNvSpPr>
          <p:nvPr>
            <p:ph sz="quarter" idx="10"/>
          </p:nvPr>
        </p:nvSpPr>
        <p:spPr>
          <a:xfrm>
            <a:off x="0" y="1295400"/>
            <a:ext cx="9144000" cy="5334000"/>
          </a:xfrm>
        </p:spPr>
        <p:txBody>
          <a:bodyPr/>
          <a:lstStyle/>
          <a:p>
            <a:r>
              <a:rPr lang="en-US" dirty="0" smtClean="0"/>
              <a:t>Uncertain future for PMW SSTs, especially at high latitudes where the PMW SSTs provide valuable through-cloud data in the region where the climate is changing most rapidly. </a:t>
            </a:r>
          </a:p>
          <a:p>
            <a:endParaRPr lang="en-US" dirty="0" smtClean="0"/>
          </a:p>
          <a:p>
            <a:r>
              <a:rPr lang="en-US" dirty="0" smtClean="0"/>
              <a:t>The current outlook means there is a high risk of a gap, particularly for SSTs using the ~7GHz channel.</a:t>
            </a:r>
            <a:endParaRPr lang="en-GB" dirty="0" smtClean="0"/>
          </a:p>
          <a:p>
            <a:pPr>
              <a:buNone/>
            </a:pPr>
            <a:endParaRPr lang="en-GB" dirty="0" smtClean="0"/>
          </a:p>
          <a:p>
            <a:r>
              <a:rPr lang="en-US" dirty="0" smtClean="0"/>
              <a:t>The GHRSST science team meeting will be in Qingdao in June 2017 and should facilitate closer collaboration with China on the HY-2 and FY-3 series towards PMW SST capabilities. There is a need to work together on lower level data to ensure sensors are well calibrated and to tie in to existing records.</a:t>
            </a:r>
          </a:p>
          <a:p>
            <a:endParaRPr lang="en-US" dirty="0" smtClean="0"/>
          </a:p>
          <a:p>
            <a:r>
              <a:rPr lang="en-US" dirty="0" smtClean="0"/>
              <a:t>Presentation to CGMS-44 planned for 7</a:t>
            </a:r>
            <a:r>
              <a:rPr lang="en-US" baseline="30000" dirty="0" smtClean="0"/>
              <a:t>th</a:t>
            </a:r>
            <a:r>
              <a:rPr lang="en-US" dirty="0" smtClean="0"/>
              <a:t> June 2016. For example the </a:t>
            </a:r>
            <a:r>
              <a:rPr lang="en-GB" dirty="0" smtClean="0"/>
              <a:t>operational availability of PMW data from HY-2 and in the future from Meteor is a CGMS consideration.</a:t>
            </a:r>
          </a:p>
          <a:p>
            <a:pPr>
              <a:buNone/>
            </a:pPr>
            <a:endParaRPr lang="en-US" dirty="0" smtClean="0"/>
          </a:p>
          <a:p>
            <a:pPr>
              <a:buNone/>
            </a:pPr>
            <a:endParaRPr lang="en-GB" dirty="0"/>
          </a:p>
        </p:txBody>
      </p:sp>
      <p:sp>
        <p:nvSpPr>
          <p:cNvPr id="4" name="Content Placeholder 3"/>
          <p:cNvSpPr>
            <a:spLocks noGrp="1"/>
          </p:cNvSpPr>
          <p:nvPr>
            <p:ph sz="quarter" idx="11"/>
          </p:nvPr>
        </p:nvSpPr>
        <p:spPr/>
        <p:txBody>
          <a:bodyPr/>
          <a:lstStyle/>
          <a:p>
            <a:r>
              <a:rPr lang="en-US" dirty="0" smtClean="0"/>
              <a:t>Summary</a:t>
            </a:r>
            <a:endParaRPr lang="en-GB" dirty="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9</a:t>
            </a:fld>
            <a:endParaRPr lang="uk-UA" dirty="0"/>
          </a:p>
        </p:txBody>
      </p:sp>
      <p:sp>
        <p:nvSpPr>
          <p:cNvPr id="4" name="Content Placeholder 3"/>
          <p:cNvSpPr>
            <a:spLocks noGrp="1"/>
          </p:cNvSpPr>
          <p:nvPr>
            <p:ph sz="quarter" idx="11"/>
          </p:nvPr>
        </p:nvSpPr>
        <p:spPr/>
        <p:txBody>
          <a:bodyPr/>
          <a:lstStyle/>
          <a:p>
            <a:r>
              <a:rPr lang="en-US" dirty="0" smtClean="0"/>
              <a:t>Request</a:t>
            </a:r>
            <a:endParaRPr lang="en-GB" dirty="0"/>
          </a:p>
        </p:txBody>
      </p:sp>
      <p:sp>
        <p:nvSpPr>
          <p:cNvPr id="5" name="Content Placeholder 2"/>
          <p:cNvSpPr txBox="1">
            <a:spLocks/>
          </p:cNvSpPr>
          <p:nvPr/>
        </p:nvSpPr>
        <p:spPr>
          <a:xfrm>
            <a:off x="533400" y="1752600"/>
            <a:ext cx="8077200" cy="3505200"/>
          </a:xfrm>
          <a:prstGeom prst="rect">
            <a:avLst/>
          </a:prstGeom>
        </p:spPr>
        <p:txBody>
          <a:bodyPr/>
          <a:lstStyle/>
          <a:p>
            <a:pPr marL="342900" marR="0" lvl="0" indent="-342900" algn="l" defTabSz="914400" eaLnBrk="1" fontAlgn="auto" latinLnBrk="0" hangingPunct="1">
              <a:lnSpc>
                <a:spcPct val="100000"/>
              </a:lnSpc>
              <a:spcBef>
                <a:spcPts val="500"/>
              </a:spcBef>
              <a:spcAft>
                <a:spcPts val="0"/>
              </a:spcAft>
              <a:buClrTx/>
              <a:buSzPct val="100000"/>
              <a:tabLst/>
              <a:defRPr/>
            </a:pPr>
            <a:r>
              <a:rPr kumimoji="0" lang="en-US" sz="2000" b="0" i="0" u="none" strike="noStrike" kern="0" cap="none" spc="0" normalizeH="0" baseline="0" noProof="0" dirty="0" smtClean="0">
                <a:ln>
                  <a:noFill/>
                </a:ln>
                <a:solidFill>
                  <a:srgbClr val="002569"/>
                </a:solidFill>
                <a:effectLst/>
                <a:uLnTx/>
                <a:uFillTx/>
                <a:latin typeface="+mj-lt"/>
                <a:ea typeface="Arial Bold"/>
                <a:cs typeface="Arial" panose="020B0604020202020204" pitchFamily="34" charset="0"/>
                <a:sym typeface="Arial Bold"/>
              </a:rPr>
              <a:t>Given the current risk to the current and continued PMW constellation for SST and the need for a redundant capability of PMW with ~7 GHz, CEOS is requested to coordinate and encourage its agencies to ensure the continuation of the existing capability and to facilitate the coordination of agencies to ensure continuity and redundancy of PMW for SST.</a:t>
            </a:r>
            <a:endParaRPr kumimoji="0" lang="en-GB" sz="2000" b="0" i="0" u="none" strike="noStrike" kern="0" cap="none" spc="0" normalizeH="0" baseline="0" noProof="0" dirty="0">
              <a:ln>
                <a:noFill/>
              </a:ln>
              <a:solidFill>
                <a:srgbClr val="002569"/>
              </a:solidFill>
              <a:effectLst/>
              <a:uLnTx/>
              <a:uFillTx/>
              <a:latin typeface="+mj-lt"/>
              <a:ea typeface="Arial Bold"/>
              <a:cs typeface="Arial" panose="020B0604020202020204" pitchFamily="34" charset="0"/>
              <a:sym typeface="Arial Bold"/>
            </a:endParaRPr>
          </a:p>
        </p:txBody>
      </p:sp>
    </p:spTree>
  </p:cSld>
  <p:clrMapOvr>
    <a:masterClrMapping/>
  </p:clrMapOvr>
  <p:transition spd="med"/>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9682</TotalTime>
  <Words>968</Words>
  <Application>Microsoft Office PowerPoint</Application>
  <PresentationFormat>On-screen Show (4:3)</PresentationFormat>
  <Paragraphs>103</Paragraphs>
  <Slides>10</Slides>
  <Notes>6</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Default</vt:lpstr>
      <vt:lpstr>Slide 1</vt:lpstr>
      <vt:lpstr>Slide 2</vt:lpstr>
      <vt:lpstr>Slide 3</vt:lpstr>
      <vt:lpstr>Slide 4</vt:lpstr>
      <vt:lpstr>Slide 5</vt:lpstr>
      <vt:lpstr>Slide 6</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Anne Ocarroll</cp:lastModifiedBy>
  <cp:revision>132</cp:revision>
  <dcterms:modified xsi:type="dcterms:W3CDTF">2016-04-20T12:55:57Z</dcterms:modified>
</cp:coreProperties>
</file>