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83" r:id="rId2"/>
    <p:sldId id="269" r:id="rId3"/>
    <p:sldId id="271" r:id="rId4"/>
    <p:sldId id="273" r:id="rId5"/>
    <p:sldId id="274" r:id="rId6"/>
    <p:sldId id="276" r:id="rId7"/>
    <p:sldId id="285" r:id="rId8"/>
    <p:sldId id="266" r:id="rId9"/>
    <p:sldId id="265" r:id="rId10"/>
    <p:sldId id="267" r:id="rId11"/>
    <p:sldId id="284" r:id="rId12"/>
    <p:sldId id="281" r:id="rId13"/>
    <p:sldId id="286" r:id="rId14"/>
    <p:sldId id="282" r:id="rId15"/>
    <p:sldId id="278" r:id="rId16"/>
    <p:sldId id="277" r:id="rId17"/>
    <p:sldId id="279" r:id="rId18"/>
    <p:sldId id="261" r:id="rId19"/>
    <p:sldId id="280" r:id="rId2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p:restoredTop sz="92190" autoAdjust="0"/>
  </p:normalViewPr>
  <p:slideViewPr>
    <p:cSldViewPr>
      <p:cViewPr varScale="1">
        <p:scale>
          <a:sx n="96" d="100"/>
          <a:sy n="96" d="100"/>
        </p:scale>
        <p:origin x="-1448" y="-96"/>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These requirement on Carbon are not going away – if anything they will become greater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Paris </a:t>
            </a:r>
            <a:r>
              <a:rPr lang="en-US" sz="1200" dirty="0" smtClean="0">
                <a:effectLst/>
              </a:rPr>
              <a:t>agreement not prescription on</a:t>
            </a:r>
            <a:r>
              <a:rPr lang="en-US" sz="1200" baseline="0" dirty="0" smtClean="0">
                <a:effectLst/>
              </a:rPr>
              <a:t> how but provides process</a:t>
            </a:r>
            <a:endParaRPr lang="en-US" sz="12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Transparency Framework will substitute MRV</a:t>
            </a:r>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D828325-0CCF-DC44-B785-E214458226D5}" type="slidenum">
              <a:rPr lang="en-GB" smtClean="0"/>
              <a:t>3</a:t>
            </a:fld>
            <a:endParaRPr lang="en-GB"/>
          </a:p>
        </p:txBody>
      </p:sp>
    </p:spTree>
    <p:extLst>
      <p:ext uri="{BB962C8B-B14F-4D97-AF65-F5344CB8AC3E}">
        <p14:creationId xmlns:p14="http://schemas.microsoft.com/office/powerpoint/2010/main" val="41119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4</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Activation highlighted in red consistent with </a:t>
            </a:r>
            <a:r>
              <a:rPr lang="en-GB" dirty="0" err="1" smtClean="0"/>
              <a:t>WGClimate</a:t>
            </a:r>
            <a:r>
              <a:rPr lang="en-GB" dirty="0" smtClean="0"/>
              <a:t> Inventory-Gap Analysis</a:t>
            </a:r>
            <a:r>
              <a:rPr lang="en-GB" baseline="0" dirty="0" smtClean="0"/>
              <a:t> process</a:t>
            </a:r>
            <a:endParaRPr lang="en-GB" dirty="0"/>
          </a:p>
        </p:txBody>
      </p:sp>
    </p:spTree>
    <p:extLst>
      <p:ext uri="{BB962C8B-B14F-4D97-AF65-F5344CB8AC3E}">
        <p14:creationId xmlns:p14="http://schemas.microsoft.com/office/powerpoint/2010/main" val="332836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Engagement</a:t>
            </a:r>
            <a:r>
              <a:rPr lang="en-GB" baseline="0" dirty="0" smtClean="0"/>
              <a:t> in GEO Carbon Flagship facilitates engagement with in-situ </a:t>
            </a:r>
            <a:endParaRPr lang="en-GB" dirty="0"/>
          </a:p>
        </p:txBody>
      </p:sp>
    </p:spTree>
    <p:extLst>
      <p:ext uri="{BB962C8B-B14F-4D97-AF65-F5344CB8AC3E}">
        <p14:creationId xmlns:p14="http://schemas.microsoft.com/office/powerpoint/2010/main" val="227858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SIT-31,</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ESRIN, 19-20 </a:t>
            </a:r>
            <a:r>
              <a:rPr lang="en-AU" sz="1100" i="1" smtClean="0">
                <a:solidFill>
                  <a:schemeClr val="tx2"/>
                </a:solidFill>
                <a:latin typeface="+mj-ea"/>
                <a:ea typeface="+mj-ea"/>
                <a:cs typeface="Proxima Nova Regular"/>
                <a:sym typeface="Proxima Nova Regular"/>
              </a:rPr>
              <a:t>Apr 2016</a:t>
            </a:r>
            <a:endParaRPr sz="1100" i="1" dirty="0">
              <a:solidFill>
                <a:schemeClr val="tx2"/>
              </a:solidFill>
              <a:latin typeface="+mj-ea"/>
              <a:ea typeface="+mj-ea"/>
              <a:cs typeface="Proxima Nova Regular"/>
              <a:sym typeface="Proxima Nova Regular"/>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prstGeom prst="rect">
            <a:avLst/>
          </a:prstGeom>
        </p:spPr>
        <p:txBody>
          <a:bodyPr/>
          <a:lstStyle/>
          <a:p>
            <a:r>
              <a:rPr kumimoji="0" lang="en-US" smtClean="0"/>
              <a:t>Click to edit Master title style</a:t>
            </a:r>
            <a:endParaRPr kumimoji="0" lang="en-US"/>
          </a:p>
        </p:txBody>
      </p:sp>
      <p:sp>
        <p:nvSpPr>
          <p:cNvPr id="5" name="Footer Placeholder 4"/>
          <p:cNvSpPr>
            <a:spLocks noGrp="1"/>
          </p:cNvSpPr>
          <p:nvPr>
            <p:ph type="ftr" sz="quarter" idx="11"/>
          </p:nvPr>
        </p:nvSpPr>
        <p:spPr>
          <a:xfrm>
            <a:off x="1187624" y="6356350"/>
            <a:ext cx="6192688" cy="365760"/>
          </a:xfrm>
          <a:prstGeom prst="rect">
            <a:avLst/>
          </a:prstGeom>
        </p:spPr>
        <p:txBody>
          <a:bodyPr/>
          <a:lstStyle>
            <a:lvl1pPr>
              <a:defRPr sz="1100"/>
            </a:lvl1pPr>
          </a:lstStyle>
          <a:p>
            <a:r>
              <a:rPr lang="en-US" dirty="0" smtClean="0"/>
              <a:t>6th Meeting of the Joint CEOS/CGMS Working Group on Climate, 07-09 March, Paris (France)</a:t>
            </a:r>
            <a:endParaRPr lang="en-GB" dirty="0"/>
          </a:p>
        </p:txBody>
      </p:sp>
      <p:sp>
        <p:nvSpPr>
          <p:cNvPr id="6" name="Slide Number Placeholder 5"/>
          <p:cNvSpPr>
            <a:spLocks noGrp="1"/>
          </p:cNvSpPr>
          <p:nvPr>
            <p:ph type="sldNum" sz="quarter" idx="12"/>
          </p:nvPr>
        </p:nvSpPr>
        <p:spPr>
          <a:xfrm>
            <a:off x="612648" y="6356350"/>
            <a:ext cx="502968" cy="365760"/>
          </a:xfrm>
          <a:prstGeom prst="rect">
            <a:avLst/>
          </a:prstGeom>
        </p:spPr>
        <p:txBody>
          <a:bodyPr/>
          <a:lstStyle>
            <a:lvl1pPr>
              <a:defRPr sz="1200">
                <a:solidFill>
                  <a:schemeClr val="tx2"/>
                </a:solidFill>
              </a:defRPr>
            </a:lvl1pPr>
          </a:lstStyle>
          <a:p>
            <a:fld id="{C8E38066-F069-41C9-B38D-47DB557F2632}" type="slidenum">
              <a:rPr lang="en-GB" smtClean="0"/>
              <a:pPr/>
              <a:t>‹#›</a:t>
            </a:fld>
            <a:endParaRPr lang="en-GB" dirty="0"/>
          </a:p>
        </p:txBody>
      </p:sp>
      <p:sp>
        <p:nvSpPr>
          <p:cNvPr id="8" name="Content Placeholder 7"/>
          <p:cNvSpPr>
            <a:spLocks noGrp="1"/>
          </p:cNvSpPr>
          <p:nvPr>
            <p:ph sz="quarter" idx="1"/>
          </p:nvPr>
        </p:nvSpPr>
        <p:spPr>
          <a:xfrm>
            <a:off x="457200" y="1219200"/>
            <a:ext cx="8229600" cy="493776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4046" y="6381328"/>
            <a:ext cx="646346" cy="388639"/>
          </a:xfrm>
          <a:prstGeom prst="rect">
            <a:avLst/>
          </a:prstGeom>
          <a:noFill/>
          <a:ln w="12700">
            <a:noFill/>
            <a:miter lim="800000"/>
            <a:headEnd/>
            <a:tailEnd/>
          </a:ln>
          <a:extLst>
            <a:ext uri="{FAA26D3D-D897-4be2-8F04-BA451C77F1D7}">
              <ma14:placeholderFlag xmlns:ma14="http://schemas.microsoft.com/office/mac/drawingml/2011/main"/>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6221495"/>
            <a:ext cx="478984" cy="519873"/>
          </a:xfrm>
          <a:prstGeom prst="rect">
            <a:avLst/>
          </a:prstGeom>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323731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0" y="6356350"/>
            <a:ext cx="2289048" cy="365760"/>
          </a:xfrm>
          <a:prstGeom prst="rect">
            <a:avLst/>
          </a:prstGeom>
        </p:spPr>
        <p:txBody>
          <a:bodyPr/>
          <a:lstStyle/>
          <a:p>
            <a:endParaRPr lang="en-GB"/>
          </a:p>
        </p:txBody>
      </p:sp>
      <p:sp>
        <p:nvSpPr>
          <p:cNvPr id="3" name="Footer Placeholder 2"/>
          <p:cNvSpPr>
            <a:spLocks noGrp="1"/>
          </p:cNvSpPr>
          <p:nvPr>
            <p:ph type="ftr" sz="quarter" idx="11"/>
          </p:nvPr>
        </p:nvSpPr>
        <p:spPr>
          <a:xfrm>
            <a:off x="2898648" y="6356350"/>
            <a:ext cx="3505200" cy="365760"/>
          </a:xfrm>
          <a:prstGeom prst="rect">
            <a:avLst/>
          </a:prstGeom>
        </p:spPr>
        <p:txBody>
          <a:bodyPr/>
          <a:lstStyle/>
          <a:p>
            <a:r>
              <a:rPr lang="en-US" smtClean="0"/>
              <a:t>6th Meeting of the Joint CEOS/CGMS Working Group on Climate, 07-09 March, Paris (France)</a:t>
            </a:r>
            <a:endParaRPr lang="en-GB"/>
          </a:p>
        </p:txBody>
      </p:sp>
      <p:sp>
        <p:nvSpPr>
          <p:cNvPr id="4" name="Slide Number Placeholder 3"/>
          <p:cNvSpPr>
            <a:spLocks noGrp="1"/>
          </p:cNvSpPr>
          <p:nvPr>
            <p:ph type="sldNum" sz="quarter" idx="12"/>
          </p:nvPr>
        </p:nvSpPr>
        <p:spPr>
          <a:xfrm>
            <a:off x="612648" y="6356350"/>
            <a:ext cx="1981200" cy="365760"/>
          </a:xfrm>
          <a:prstGeom prst="rect">
            <a:avLst/>
          </a:prstGeom>
        </p:spPr>
        <p:txBody>
          <a:bodyPr/>
          <a:lstStyle/>
          <a:p>
            <a:fld id="{C8E38066-F069-41C9-B38D-47DB557F2632}" type="slidenum">
              <a:rPr lang="en-GB" smtClean="0"/>
              <a:pPr/>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415527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304800" y="1524000"/>
            <a:ext cx="8610600" cy="4724400"/>
          </a:xfrm>
          <a:prstGeom prst="rect">
            <a:avLst/>
          </a:prstGeom>
        </p:spPr>
        <p:txBody>
          <a:bodyPr/>
          <a:lstStyle>
            <a:lvl1pPr marL="342900" indent="-342900">
              <a:buFont typeface="Wingdings" panose="05000000000000000000" pitchFamily="2" charset="2"/>
              <a:buChar char="§"/>
              <a:defRPr sz="2000"/>
            </a:lvl1pPr>
            <a:lvl2pPr marL="768927" indent="-311727">
              <a:buFont typeface="Symbol" panose="05050102010706020507" pitchFamily="18" charset="2"/>
              <a:buChar char="-"/>
              <a:defRPr sz="1800"/>
            </a:lvl2pPr>
            <a:lvl3pPr marL="1188719" indent="-274319">
              <a:buFontTx/>
              <a:buChar char="►"/>
              <a:defRPr sz="1600"/>
            </a:lvl3pPr>
            <a:lvl4pPr>
              <a:defRPr sz="1600"/>
            </a:lvl4pPr>
            <a:lvl5pPr>
              <a:defRPr sz="16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Shape 3"/>
          <p:cNvSpPr/>
          <p:nvPr userDrawn="1"/>
        </p:nvSpPr>
        <p:spPr>
          <a:xfrm>
            <a:off x="76200" y="6629400"/>
            <a:ext cx="2133600" cy="187285"/>
          </a:xfrm>
          <a:prstGeom prst="roundRect">
            <a:avLst/>
          </a:prstGeom>
          <a:solidFill>
            <a:sysClr val="window" lastClr="FFFFFF">
              <a:alpha val="49000"/>
            </a:sysClr>
          </a:solidFill>
          <a:ln w="25400" cap="flat" cmpd="sng" algn="ctr">
            <a:solidFill>
              <a:srgbClr val="1F497D">
                <a:alpha val="60000"/>
              </a:srgbClr>
            </a:solidFill>
            <a:prstDash val="solid"/>
          </a:ln>
          <a:effectLst/>
          <a:extLst>
            <a:ext uri="{C572A759-6A51-4108-AA02-DFA0A04FC94B}">
              <ma14:wrappingTextBoxFlag xmlns:ma14="http://schemas.microsoft.com/office/mac/drawingml/2011/main" val="1"/>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000000"/>
                </a:solidFill>
              </a:defRPr>
            </a:pPr>
            <a:r>
              <a:rPr kumimoji="0" lang="en-AU" sz="1100" b="0" i="1" u="none" strike="noStrike" kern="0" cap="none" spc="0" normalizeH="0" baseline="0" noProof="0" dirty="0" smtClean="0">
                <a:ln>
                  <a:noFill/>
                </a:ln>
                <a:solidFill>
                  <a:srgbClr val="1F497D"/>
                </a:solidFill>
                <a:effectLst/>
                <a:uLnTx/>
                <a:uFillTx/>
                <a:latin typeface="Helvetica"/>
                <a:ea typeface="+mj-ea"/>
                <a:cs typeface="Proxima Nova Regular"/>
                <a:sym typeface="Proxima Nova Regular"/>
              </a:rPr>
              <a:t>SIT-31, ESRIN, 19-20 </a:t>
            </a:r>
            <a:r>
              <a:rPr kumimoji="0" lang="en-AU" sz="1100" b="0" i="1" u="none" strike="noStrike" kern="0" cap="none" spc="0" normalizeH="0" baseline="0" noProof="0" smtClean="0">
                <a:ln>
                  <a:noFill/>
                </a:ln>
                <a:solidFill>
                  <a:srgbClr val="1F497D"/>
                </a:solidFill>
                <a:effectLst/>
                <a:uLnTx/>
                <a:uFillTx/>
                <a:latin typeface="Helvetica"/>
                <a:ea typeface="+mj-ea"/>
                <a:cs typeface="Proxima Nova Regular"/>
                <a:sym typeface="Proxima Nova Regular"/>
              </a:rPr>
              <a:t>Apr 2016</a:t>
            </a:r>
            <a:endParaRPr kumimoji="0" sz="1100" b="0" i="1" u="none" strike="noStrike" kern="0" cap="none" spc="0" normalizeH="0" baseline="0" noProof="0" dirty="0">
              <a:ln>
                <a:noFill/>
              </a:ln>
              <a:solidFill>
                <a:srgbClr val="1F497D"/>
              </a:solidFill>
              <a:effectLst/>
              <a:uLnTx/>
              <a:uFillTx/>
              <a:latin typeface="Helvetica"/>
              <a:ea typeface="+mj-ea"/>
              <a:cs typeface="Proxima Nova Regular"/>
              <a:sym typeface="Proxima Nova Regular"/>
            </a:endParaRPr>
          </a:p>
        </p:txBody>
      </p:sp>
      <p:sp>
        <p:nvSpPr>
          <p:cNvPr id="8" name="Shape 6"/>
          <p:cNvSpPr txBox="1">
            <a:spLocks/>
          </p:cNvSpPr>
          <p:nvPr userDrawn="1"/>
        </p:nvSpPr>
        <p:spPr>
          <a:xfrm>
            <a:off x="8763000" y="6629400"/>
            <a:ext cx="304800" cy="187285"/>
          </a:xfrm>
          <a:prstGeom prst="roundRect">
            <a:avLst/>
          </a:prstGeom>
          <a:solidFill>
            <a:sysClr val="window" lastClr="FFFFFF">
              <a:alpha val="49000"/>
            </a:sysClr>
          </a:solidFill>
          <a:ln w="25400" cap="flat" cmpd="sng" algn="ctr">
            <a:solidFill>
              <a:srgbClr val="1F497D">
                <a:alpha val="60000"/>
              </a:srgbClr>
            </a:solidFill>
            <a:prstDash val="solid"/>
            <a:miter lim="400000"/>
          </a:ln>
          <a:effectLst/>
        </p:spPr>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marL="0" marR="0" lvl="0" indent="0" algn="ctr" defTabSz="914400" eaLnBrk="1" fontAlgn="auto" latinLnBrk="0" hangingPunct="1">
              <a:lnSpc>
                <a:spcPct val="100000"/>
              </a:lnSpc>
              <a:spcBef>
                <a:spcPts val="600"/>
              </a:spcBef>
              <a:spcAft>
                <a:spcPts val="0"/>
              </a:spcAft>
              <a:buClrTx/>
              <a:buSzTx/>
              <a:buFontTx/>
              <a:buNone/>
              <a:tabLst/>
              <a:defRPr/>
            </a:pPr>
            <a:fld id="{86CB4B4D-7CA3-9044-876B-883B54F8677D}" type="slidenum">
              <a:rPr kumimoji="0" lang="de-DE" sz="1100" b="0" i="1" u="none" strike="noStrike" kern="0" cap="none" spc="0" normalizeH="0" baseline="0" noProof="0" smtClean="0">
                <a:ln>
                  <a:noFill/>
                </a:ln>
                <a:solidFill>
                  <a:srgbClr val="1F497D"/>
                </a:solidFill>
                <a:effectLst/>
                <a:uLnTx/>
                <a:uFillTx/>
                <a:latin typeface="Helvetica"/>
                <a:sym typeface="Calibri"/>
              </a:rPr>
              <a:pPr marL="0" marR="0" lvl="0" indent="0" algn="ctr" defTabSz="914400" eaLnBrk="1" fontAlgn="auto" latinLnBrk="0" hangingPunct="1">
                <a:lnSpc>
                  <a:spcPct val="100000"/>
                </a:lnSpc>
                <a:spcBef>
                  <a:spcPts val="600"/>
                </a:spcBef>
                <a:spcAft>
                  <a:spcPts val="0"/>
                </a:spcAft>
                <a:buClrTx/>
                <a:buSzTx/>
                <a:buFontTx/>
                <a:buNone/>
                <a:tabLst/>
                <a:defRPr/>
              </a:pPr>
              <a:t>‹#›</a:t>
            </a:fld>
            <a:endParaRPr kumimoji="0" lang="de-DE" sz="1100" b="0" i="1" u="none" strike="noStrike" kern="0" cap="none" spc="0" normalizeH="0" baseline="0" noProof="0" dirty="0">
              <a:ln>
                <a:noFill/>
              </a:ln>
              <a:solidFill>
                <a:srgbClr val="1F497D"/>
              </a:solidFill>
              <a:effectLst/>
              <a:uLnTx/>
              <a:uFillTx/>
              <a:latin typeface="Helvetica"/>
              <a:sym typeface="Calibri"/>
            </a:endParaRPr>
          </a:p>
        </p:txBody>
      </p:sp>
    </p:spTree>
    <p:extLst>
      <p:ext uri="{BB962C8B-B14F-4D97-AF65-F5344CB8AC3E}">
        <p14:creationId xmlns:p14="http://schemas.microsoft.com/office/powerpoint/2010/main" val="299791373"/>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transition xmlns:p14="http://schemas.microsoft.com/office/powerpoint/2010/mai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C8E38066-F069-41C9-B38D-47DB557F2632}" type="slidenum">
              <a:rPr lang="en-GB" smtClean="0"/>
              <a:pPr/>
              <a:t>1</a:t>
            </a:fld>
            <a:endParaRPr lang="en-GB" dirty="0"/>
          </a:p>
        </p:txBody>
      </p:sp>
      <p:sp>
        <p:nvSpPr>
          <p:cNvPr id="14" name="TextBox 13"/>
          <p:cNvSpPr txBox="1"/>
          <p:nvPr/>
        </p:nvSpPr>
        <p:spPr>
          <a:xfrm>
            <a:off x="778312" y="1676400"/>
            <a:ext cx="7756088" cy="29546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rtl="0" latinLnBrk="1" hangingPunct="0"/>
            <a:r>
              <a:rPr lang="en-GB" sz="3200" dirty="0"/>
              <a:t>Session 8: Thematic Observing Strategies</a:t>
            </a:r>
            <a:endParaRPr lang="en-GB" sz="3200" dirty="0" smtClean="0"/>
          </a:p>
          <a:p>
            <a:pPr algn="ctr" rtl="0" latinLnBrk="1" hangingPunct="0"/>
            <a:endParaRPr lang="en-GB" sz="3200" dirty="0"/>
          </a:p>
          <a:p>
            <a:pPr algn="ctr" rtl="0" latinLnBrk="1" hangingPunct="0"/>
            <a:r>
              <a:rPr lang="en-GB" sz="3200" dirty="0" smtClean="0"/>
              <a:t>CEOS </a:t>
            </a:r>
            <a:r>
              <a:rPr lang="en-GB" sz="3200" dirty="0"/>
              <a:t>Carbon </a:t>
            </a:r>
            <a:r>
              <a:rPr lang="en-GB" sz="3200" dirty="0" smtClean="0"/>
              <a:t>“Strategy” </a:t>
            </a:r>
          </a:p>
          <a:p>
            <a:pPr algn="ctr" rtl="0" latinLnBrk="1" hangingPunct="0"/>
            <a:endParaRPr kumimoji="0" lang="en-GB" sz="1800" b="0" i="1" u="none" strike="noStrike" cap="none" spc="0" normalizeH="0" baseline="0" dirty="0" smtClean="0">
              <a:ln>
                <a:noFill/>
              </a:ln>
              <a:solidFill>
                <a:srgbClr val="002569"/>
              </a:solidFill>
              <a:effectLst/>
              <a:uFillTx/>
            </a:endParaRPr>
          </a:p>
          <a:p>
            <a:pPr algn="ctr" rtl="0" latinLnBrk="1" hangingPunct="0"/>
            <a:endParaRPr lang="en-GB" i="1" dirty="0"/>
          </a:p>
          <a:p>
            <a:pPr algn="ctr" rtl="0" latinLnBrk="1" hangingPunct="0"/>
            <a:endParaRPr kumimoji="0" lang="en-GB" sz="1800" b="0" i="1" u="none" strike="noStrike" cap="none" spc="0" normalizeH="0" baseline="0" dirty="0">
              <a:ln>
                <a:noFill/>
              </a:ln>
              <a:solidFill>
                <a:srgbClr val="002569"/>
              </a:solidFill>
              <a:effectLst/>
              <a:uFillTx/>
            </a:endParaRPr>
          </a:p>
          <a:p>
            <a:pPr algn="ctr" rtl="0" latinLnBrk="1" hangingPunct="0"/>
            <a:r>
              <a:rPr lang="en-GB" i="1" dirty="0" smtClean="0"/>
              <a:t>Mark Dowell (EC-JRC)</a:t>
            </a:r>
          </a:p>
          <a:p>
            <a:pPr algn="ctr" rtl="0" latinLnBrk="1" hangingPunct="0"/>
            <a:r>
              <a:rPr lang="en-GB" i="1" dirty="0" err="1"/>
              <a:t>m</a:t>
            </a:r>
            <a:r>
              <a:rPr kumimoji="0" lang="en-GB" sz="1800" b="0" i="1" u="none" strike="noStrike" cap="none" spc="0" normalizeH="0" baseline="0" dirty="0" err="1" smtClean="0">
                <a:ln>
                  <a:noFill/>
                </a:ln>
                <a:solidFill>
                  <a:srgbClr val="002569"/>
                </a:solidFill>
                <a:effectLst/>
                <a:uFillTx/>
              </a:rPr>
              <a:t>ark.dowell@jrc.ec.europa.eu</a:t>
            </a:r>
            <a:endParaRPr kumimoji="0" lang="en-GB" sz="1800" b="0" i="1"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497657810"/>
      </p:ext>
    </p:extLst>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GB" sz="1800" dirty="0"/>
              <a:t>Responding to </a:t>
            </a:r>
            <a:r>
              <a:rPr lang="en-GB" sz="1800" dirty="0" smtClean="0"/>
              <a:t>COP21</a:t>
            </a:r>
            <a:endParaRPr lang="en-GB" sz="1800" dirty="0"/>
          </a:p>
          <a:p>
            <a:r>
              <a:rPr lang="en-GB" sz="1800" dirty="0" smtClean="0"/>
              <a:t>Improving the Global Carbon Budget (oceans, FF and especially LAND)</a:t>
            </a:r>
          </a:p>
          <a:p>
            <a:r>
              <a:rPr lang="en-GB" sz="1800" dirty="0" smtClean="0"/>
              <a:t>Traceability of GCB down to Regions – RECCAP-style experiments</a:t>
            </a:r>
          </a:p>
          <a:p>
            <a:r>
              <a:rPr lang="en-GB" sz="1800" dirty="0" smtClean="0"/>
              <a:t>Missing observations/fluxes – land-ocean flows, methane (wetlands, lakes), urban</a:t>
            </a:r>
            <a:r>
              <a:rPr lang="en-GB" sz="1800" dirty="0"/>
              <a:t>, point </a:t>
            </a:r>
            <a:r>
              <a:rPr lang="en-GB" sz="1800" dirty="0" smtClean="0"/>
              <a:t>sources</a:t>
            </a:r>
          </a:p>
          <a:p>
            <a:r>
              <a:rPr lang="en-GB" sz="1800" dirty="0" smtClean="0"/>
              <a:t>Land Use/Cover Change and Dynamics – high resolution (especially tropics)</a:t>
            </a:r>
            <a:endParaRPr lang="en-GB" sz="1800" dirty="0"/>
          </a:p>
          <a:p>
            <a:r>
              <a:rPr lang="en-GB" sz="1800" dirty="0" smtClean="0"/>
              <a:t>Special Case studies – Arctic, </a:t>
            </a:r>
            <a:r>
              <a:rPr lang="en-GB" sz="1800" dirty="0"/>
              <a:t>I</a:t>
            </a:r>
            <a:r>
              <a:rPr lang="en-GB" sz="1800" dirty="0" smtClean="0"/>
              <a:t>ndonesia, SOCCOM, Indian Ocean</a:t>
            </a:r>
          </a:p>
          <a:p>
            <a:r>
              <a:rPr lang="en-GB" sz="1800" dirty="0" smtClean="0"/>
              <a:t>3-D structure/mortality – preparation for BIOMASS, GEDI, NISAR</a:t>
            </a:r>
          </a:p>
          <a:p>
            <a:r>
              <a:rPr lang="en-GB" sz="1800" dirty="0" smtClean="0"/>
              <a:t>Verification of decadal predictions/stock changes</a:t>
            </a:r>
            <a:endParaRPr lang="en-GB" sz="1800" dirty="0"/>
          </a:p>
          <a:p>
            <a:pPr marL="0" indent="0" algn="ctr">
              <a:spcBef>
                <a:spcPts val="1224"/>
              </a:spcBef>
              <a:buNone/>
            </a:pPr>
            <a:endParaRPr lang="en-GB" sz="1800" b="1" dirty="0" smtClean="0"/>
          </a:p>
          <a:p>
            <a:pPr marL="0" indent="0" algn="ctr">
              <a:spcBef>
                <a:spcPts val="1224"/>
              </a:spcBef>
              <a:buNone/>
            </a:pPr>
            <a:r>
              <a:rPr lang="en-GB" sz="1800" b="1" dirty="0" smtClean="0"/>
              <a:t>Next step</a:t>
            </a:r>
          </a:p>
          <a:p>
            <a:pPr marL="0" indent="0" algn="ctr">
              <a:buNone/>
            </a:pPr>
            <a:r>
              <a:rPr lang="en-GB" sz="1800" dirty="0" smtClean="0"/>
              <a:t>Report</a:t>
            </a:r>
            <a:r>
              <a:rPr lang="en-GB" sz="1800" dirty="0"/>
              <a:t>/White paper/position paper on outcomes: </a:t>
            </a:r>
            <a:endParaRPr lang="en-GB" sz="1800" dirty="0" smtClean="0"/>
          </a:p>
          <a:p>
            <a:pPr marL="0" indent="0" algn="ctr">
              <a:buNone/>
            </a:pPr>
            <a:r>
              <a:rPr lang="en-GB" sz="1800" dirty="0"/>
              <a:t>F</a:t>
            </a:r>
            <a:r>
              <a:rPr lang="en-GB" sz="1800" dirty="0" smtClean="0"/>
              <a:t>irst </a:t>
            </a:r>
            <a:r>
              <a:rPr lang="en-GB" sz="1800" dirty="0"/>
              <a:t>draft for discussion and further elaboration by end of </a:t>
            </a:r>
            <a:r>
              <a:rPr lang="en-GB" sz="1800" dirty="0" smtClean="0"/>
              <a:t>April. </a:t>
            </a:r>
            <a:endParaRPr lang="en-GB" sz="1800" dirty="0"/>
          </a:p>
        </p:txBody>
      </p:sp>
      <p:sp>
        <p:nvSpPr>
          <p:cNvPr id="2" name="Title 1"/>
          <p:cNvSpPr>
            <a:spLocks noGrp="1"/>
          </p:cNvSpPr>
          <p:nvPr>
            <p:ph type="title" idx="4294967295"/>
          </p:nvPr>
        </p:nvSpPr>
        <p:spPr>
          <a:xfrm>
            <a:off x="1524000" y="76200"/>
            <a:ext cx="6105525" cy="769938"/>
          </a:xfrm>
          <a:prstGeom prst="rect">
            <a:avLst/>
          </a:prstGeom>
        </p:spPr>
        <p:txBody>
          <a:bodyPr>
            <a:normAutofit fontScale="90000"/>
          </a:bodyPr>
          <a:lstStyle/>
          <a:p>
            <a:pPr algn="ctr"/>
            <a:r>
              <a:rPr lang="en-GB" dirty="0" smtClean="0"/>
              <a:t>3</a:t>
            </a:r>
            <a:r>
              <a:rPr lang="en-GB" baseline="30000" dirty="0" smtClean="0"/>
              <a:t>rd</a:t>
            </a:r>
            <a:r>
              <a:rPr lang="en-GB" dirty="0" smtClean="0"/>
              <a:t> Carbon from Space</a:t>
            </a:r>
            <a:br>
              <a:rPr lang="en-GB" dirty="0" smtClean="0"/>
            </a:br>
            <a:r>
              <a:rPr lang="en-GB" dirty="0" smtClean="0"/>
              <a:t>Priorities from discussion</a:t>
            </a:r>
            <a:endParaRPr lang="en-GB" dirty="0"/>
          </a:p>
        </p:txBody>
      </p:sp>
    </p:spTree>
    <p:extLst>
      <p:ext uri="{BB962C8B-B14F-4D97-AF65-F5344CB8AC3E}">
        <p14:creationId xmlns:p14="http://schemas.microsoft.com/office/powerpoint/2010/main" val="3578398332"/>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C8E38066-F069-41C9-B38D-47DB557F2632}" type="slidenum">
              <a:rPr lang="en-GB" smtClean="0"/>
              <a:pPr/>
              <a:t>11</a:t>
            </a:fld>
            <a:endParaRPr lang="en-GB" dirty="0"/>
          </a:p>
        </p:txBody>
      </p:sp>
      <p:sp>
        <p:nvSpPr>
          <p:cNvPr id="5" name="Content Placeholder 4"/>
          <p:cNvSpPr>
            <a:spLocks noGrp="1"/>
          </p:cNvSpPr>
          <p:nvPr>
            <p:ph sz="quarter" idx="10"/>
          </p:nvPr>
        </p:nvSpPr>
        <p:spPr>
          <a:xfrm>
            <a:off x="5029200" y="1600200"/>
            <a:ext cx="3581400" cy="4724400"/>
          </a:xfrm>
        </p:spPr>
        <p:txBody>
          <a:bodyPr/>
          <a:lstStyle/>
          <a:p>
            <a:r>
              <a:rPr lang="en-GB" dirty="0"/>
              <a:t>quantification of air-sea exchanges of greenhouse </a:t>
            </a:r>
            <a:r>
              <a:rPr lang="en-GB" dirty="0" smtClean="0"/>
              <a:t>gases</a:t>
            </a:r>
          </a:p>
          <a:p>
            <a:r>
              <a:rPr lang="en-GB" dirty="0"/>
              <a:t>develop and validate new and innovative products combining field data, satellite observation, and </a:t>
            </a:r>
            <a:r>
              <a:rPr lang="en-GB" dirty="0" smtClean="0"/>
              <a:t>models</a:t>
            </a:r>
          </a:p>
          <a:p>
            <a:r>
              <a:rPr lang="en-GB" dirty="0" smtClean="0"/>
              <a:t>Responsive to CEOS Carbon Strategy Actions</a:t>
            </a:r>
          </a:p>
          <a:p>
            <a:endParaRPr lang="en-GB" dirty="0"/>
          </a:p>
        </p:txBody>
      </p:sp>
      <p:sp>
        <p:nvSpPr>
          <p:cNvPr id="6" name="Content Placeholder 5"/>
          <p:cNvSpPr>
            <a:spLocks noGrp="1"/>
          </p:cNvSpPr>
          <p:nvPr>
            <p:ph sz="quarter" idx="11"/>
          </p:nvPr>
        </p:nvSpPr>
        <p:spPr>
          <a:xfrm>
            <a:off x="1905000" y="228600"/>
            <a:ext cx="4953000" cy="533400"/>
          </a:xfrm>
        </p:spPr>
        <p:txBody>
          <a:bodyPr/>
          <a:lstStyle/>
          <a:p>
            <a:r>
              <a:rPr lang="en-GB" dirty="0" smtClean="0"/>
              <a:t>Example </a:t>
            </a:r>
            <a:r>
              <a:rPr lang="en-GB" dirty="0" err="1" smtClean="0"/>
              <a:t>Ongoing</a:t>
            </a:r>
            <a:r>
              <a:rPr lang="en-GB" dirty="0" smtClean="0"/>
              <a:t> Research project (through SST-VC):</a:t>
            </a:r>
          </a:p>
          <a:p>
            <a:r>
              <a:rPr lang="en-GB" dirty="0" err="1"/>
              <a:t>Oceanflux</a:t>
            </a:r>
            <a:r>
              <a:rPr lang="en-GB" dirty="0"/>
              <a:t> Greenhouse Gases Evolution</a:t>
            </a:r>
            <a:endParaRPr lang="en-GB" dirty="0"/>
          </a:p>
        </p:txBody>
      </p:sp>
      <p:pic>
        <p:nvPicPr>
          <p:cNvPr id="9" name="Picture 8"/>
          <p:cNvPicPr>
            <a:picLocks noChangeAspect="1"/>
          </p:cNvPicPr>
          <p:nvPr/>
        </p:nvPicPr>
        <p:blipFill>
          <a:blip r:embed="rId2"/>
          <a:stretch>
            <a:fillRect/>
          </a:stretch>
        </p:blipFill>
        <p:spPr>
          <a:xfrm>
            <a:off x="228600" y="1371600"/>
            <a:ext cx="4686300" cy="2743200"/>
          </a:xfrm>
          <a:prstGeom prst="rect">
            <a:avLst/>
          </a:prstGeom>
        </p:spPr>
      </p:pic>
      <p:pic>
        <p:nvPicPr>
          <p:cNvPr id="10" name="Picture 9"/>
          <p:cNvPicPr>
            <a:picLocks noChangeAspect="1"/>
          </p:cNvPicPr>
          <p:nvPr/>
        </p:nvPicPr>
        <p:blipFill>
          <a:blip r:embed="rId3"/>
          <a:stretch>
            <a:fillRect/>
          </a:stretch>
        </p:blipFill>
        <p:spPr>
          <a:xfrm>
            <a:off x="228600" y="4343400"/>
            <a:ext cx="2032000" cy="800100"/>
          </a:xfrm>
          <a:prstGeom prst="rect">
            <a:avLst/>
          </a:prstGeom>
        </p:spPr>
      </p:pic>
      <p:pic>
        <p:nvPicPr>
          <p:cNvPr id="12" name="Picture 11"/>
          <p:cNvPicPr>
            <a:picLocks noChangeAspect="1"/>
          </p:cNvPicPr>
          <p:nvPr/>
        </p:nvPicPr>
        <p:blipFill>
          <a:blip r:embed="rId4"/>
          <a:stretch>
            <a:fillRect/>
          </a:stretch>
        </p:blipFill>
        <p:spPr>
          <a:xfrm>
            <a:off x="2286000" y="5410200"/>
            <a:ext cx="2394644" cy="1176042"/>
          </a:xfrm>
          <a:prstGeom prst="rect">
            <a:avLst/>
          </a:prstGeom>
        </p:spPr>
      </p:pic>
    </p:spTree>
    <p:extLst>
      <p:ext uri="{BB962C8B-B14F-4D97-AF65-F5344CB8AC3E}">
        <p14:creationId xmlns:p14="http://schemas.microsoft.com/office/powerpoint/2010/main" val="3694750643"/>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457200" y="1447800"/>
            <a:ext cx="8153400" cy="4876800"/>
          </a:xfrm>
        </p:spPr>
        <p:txBody>
          <a:bodyPr/>
          <a:lstStyle/>
          <a:p>
            <a:pPr marL="0" indent="0">
              <a:buNone/>
            </a:pPr>
            <a:endParaRPr lang="en-US" b="1" dirty="0" smtClean="0"/>
          </a:p>
          <a:p>
            <a:pPr marL="457200" indent="-457200">
              <a:buAutoNum type="arabicPeriod"/>
            </a:pPr>
            <a:r>
              <a:rPr lang="en-US" b="1" dirty="0" smtClean="0"/>
              <a:t>CEOS WGCV # 39 (2015) </a:t>
            </a:r>
          </a:p>
          <a:p>
            <a:pPr marL="883227" lvl="1" indent="-457200">
              <a:buFont typeface="+mj-lt"/>
              <a:buAutoNum type="alphaLcPeriod"/>
            </a:pPr>
            <a:r>
              <a:rPr lang="en-US" dirty="0" smtClean="0"/>
              <a:t>Set-up of small ad hoc team for defining way forward</a:t>
            </a:r>
          </a:p>
          <a:p>
            <a:pPr marL="883227" lvl="1" indent="-457200">
              <a:buFont typeface="+mj-lt"/>
              <a:buAutoNum type="alphaLcPeriod"/>
            </a:pPr>
            <a:r>
              <a:rPr lang="en-US" dirty="0" smtClean="0"/>
              <a:t>Subgroups to provide input (done)</a:t>
            </a:r>
          </a:p>
          <a:p>
            <a:pPr marL="883227" lvl="1" indent="-457200">
              <a:buFont typeface="+mj-lt"/>
              <a:buAutoNum type="alphaLcPeriod"/>
            </a:pPr>
            <a:r>
              <a:rPr lang="en-US" dirty="0" smtClean="0"/>
              <a:t>Analysis by WGCV chairs how to define tasks</a:t>
            </a:r>
          </a:p>
          <a:p>
            <a:pPr marL="883227" lvl="1" indent="-457200">
              <a:buFont typeface="+mj-lt"/>
              <a:buAutoNum type="alphaLcPeriod"/>
            </a:pPr>
            <a:r>
              <a:rPr lang="en-US" dirty="0" smtClean="0"/>
              <a:t>Decision/status on CEOS WGCV # 40 about way forward and status of tasks</a:t>
            </a:r>
          </a:p>
          <a:p>
            <a:pPr marL="457200" indent="-457200">
              <a:buAutoNum type="arabicPeriod"/>
            </a:pPr>
            <a:r>
              <a:rPr lang="en-US" b="1" dirty="0" smtClean="0"/>
              <a:t>CEOS WGCV # </a:t>
            </a:r>
            <a:r>
              <a:rPr lang="en-US" b="1" dirty="0" smtClean="0"/>
              <a:t>40 </a:t>
            </a:r>
            <a:r>
              <a:rPr lang="en-US" b="1" dirty="0" smtClean="0"/>
              <a:t>(2016)</a:t>
            </a:r>
          </a:p>
          <a:p>
            <a:pPr marL="883227" lvl="1" indent="-457200">
              <a:buFont typeface="+mj-lt"/>
              <a:buAutoNum type="alphaLcPeriod"/>
            </a:pPr>
            <a:r>
              <a:rPr lang="en-US" dirty="0" smtClean="0"/>
              <a:t>Refined process about way forward defined and agreed</a:t>
            </a:r>
          </a:p>
          <a:p>
            <a:pPr marL="883227" lvl="1" indent="-457200">
              <a:buFont typeface="+mj-lt"/>
              <a:buAutoNum type="alphaLcPeriod"/>
            </a:pPr>
            <a:r>
              <a:rPr lang="en-US" dirty="0" smtClean="0"/>
              <a:t>Implementation started in parallel in late 2015</a:t>
            </a:r>
          </a:p>
        </p:txBody>
      </p:sp>
      <p:sp>
        <p:nvSpPr>
          <p:cNvPr id="4" name="Content Placeholder 3"/>
          <p:cNvSpPr>
            <a:spLocks noGrp="1"/>
          </p:cNvSpPr>
          <p:nvPr>
            <p:ph sz="quarter" idx="11"/>
          </p:nvPr>
        </p:nvSpPr>
        <p:spPr/>
        <p:txBody>
          <a:bodyPr/>
          <a:lstStyle/>
          <a:p>
            <a:r>
              <a:rPr lang="en-GB" sz="3200" dirty="0" smtClean="0"/>
              <a:t>Update from WGCV (I)</a:t>
            </a:r>
            <a:endParaRPr lang="en-GB" sz="3200" dirty="0"/>
          </a:p>
        </p:txBody>
      </p:sp>
    </p:spTree>
    <p:extLst>
      <p:ext uri="{BB962C8B-B14F-4D97-AF65-F5344CB8AC3E}">
        <p14:creationId xmlns:p14="http://schemas.microsoft.com/office/powerpoint/2010/main" val="3080570400"/>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0" y="1143000"/>
            <a:ext cx="8305800" cy="762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US" sz="2000" dirty="0" smtClean="0"/>
              <a:t>Identifying where the actions fit within the Subgroup will be essential to optimizing effort, but check also for others</a:t>
            </a:r>
            <a:endParaRPr lang="en-US" sz="2000" dirty="0"/>
          </a:p>
        </p:txBody>
      </p:sp>
      <p:sp>
        <p:nvSpPr>
          <p:cNvPr id="4" name="Freeform 11"/>
          <p:cNvSpPr/>
          <p:nvPr/>
        </p:nvSpPr>
        <p:spPr>
          <a:xfrm>
            <a:off x="161685" y="2057400"/>
            <a:ext cx="4218939" cy="451807"/>
          </a:xfrm>
          <a:custGeom>
            <a:avLst/>
            <a:gdLst>
              <a:gd name="connsiteX0" fmla="*/ 0 w 4218939"/>
              <a:gd name="connsiteY0" fmla="*/ 0 h 451807"/>
              <a:gd name="connsiteX1" fmla="*/ 4218939 w 4218939"/>
              <a:gd name="connsiteY1" fmla="*/ 0 h 451807"/>
              <a:gd name="connsiteX2" fmla="*/ 4218939 w 4218939"/>
              <a:gd name="connsiteY2" fmla="*/ 451807 h 451807"/>
              <a:gd name="connsiteX3" fmla="*/ 0 w 4218939"/>
              <a:gd name="connsiteY3" fmla="*/ 451807 h 451807"/>
              <a:gd name="connsiteX4" fmla="*/ 0 w 4218939"/>
              <a:gd name="connsiteY4" fmla="*/ 0 h 45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939" h="451807">
                <a:moveTo>
                  <a:pt x="0" y="0"/>
                </a:moveTo>
                <a:lnTo>
                  <a:pt x="4218939" y="0"/>
                </a:lnTo>
                <a:lnTo>
                  <a:pt x="4218939" y="451807"/>
                </a:lnTo>
                <a:lnTo>
                  <a:pt x="0" y="451807"/>
                </a:lnTo>
                <a:lnTo>
                  <a:pt x="0" y="0"/>
                </a:lnTo>
                <a:close/>
              </a:path>
            </a:pathLst>
          </a:custGeom>
          <a:solidFill>
            <a:srgbClr val="002060"/>
          </a:solid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2">
                    <a:lumMod val="20000"/>
                    <a:lumOff val="80000"/>
                  </a:schemeClr>
                </a:solidFill>
              </a:rPr>
              <a:t>CEOS-WGCV</a:t>
            </a:r>
            <a:endParaRPr lang="en-US" sz="2100" b="1" kern="1200" dirty="0">
              <a:solidFill>
                <a:schemeClr val="tx2">
                  <a:lumMod val="20000"/>
                  <a:lumOff val="80000"/>
                </a:schemeClr>
              </a:solidFill>
            </a:endParaRPr>
          </a:p>
        </p:txBody>
      </p:sp>
      <p:sp>
        <p:nvSpPr>
          <p:cNvPr id="5" name="Freeform 12"/>
          <p:cNvSpPr/>
          <p:nvPr/>
        </p:nvSpPr>
        <p:spPr>
          <a:xfrm>
            <a:off x="3657600" y="2667000"/>
            <a:ext cx="702469" cy="1107330"/>
          </a:xfrm>
          <a:custGeom>
            <a:avLst/>
            <a:gdLst>
              <a:gd name="connsiteX0" fmla="*/ 0 w 702469"/>
              <a:gd name="connsiteY0" fmla="*/ 0 h 1107330"/>
              <a:gd name="connsiteX1" fmla="*/ 702469 w 702469"/>
              <a:gd name="connsiteY1" fmla="*/ 0 h 1107330"/>
              <a:gd name="connsiteX2" fmla="*/ 702469 w 702469"/>
              <a:gd name="connsiteY2" fmla="*/ 1107330 h 1107330"/>
              <a:gd name="connsiteX3" fmla="*/ 0 w 702469"/>
              <a:gd name="connsiteY3" fmla="*/ 1107330 h 1107330"/>
              <a:gd name="connsiteX4" fmla="*/ 0 w 702469"/>
              <a:gd name="connsiteY4" fmla="*/ 0 h 1107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69" h="1107330">
                <a:moveTo>
                  <a:pt x="0" y="0"/>
                </a:moveTo>
                <a:lnTo>
                  <a:pt x="702469" y="0"/>
                </a:lnTo>
                <a:lnTo>
                  <a:pt x="702469" y="1107330"/>
                </a:lnTo>
                <a:lnTo>
                  <a:pt x="0" y="1107330"/>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ACSG</a:t>
            </a:r>
            <a:endParaRPr lang="en-US" sz="1500" b="1" kern="1200" dirty="0"/>
          </a:p>
        </p:txBody>
      </p:sp>
      <p:sp>
        <p:nvSpPr>
          <p:cNvPr id="6" name="Freeform 13"/>
          <p:cNvSpPr/>
          <p:nvPr/>
        </p:nvSpPr>
        <p:spPr>
          <a:xfrm>
            <a:off x="3657600" y="3962400"/>
            <a:ext cx="702469" cy="1093255"/>
          </a:xfrm>
          <a:custGeom>
            <a:avLst/>
            <a:gdLst>
              <a:gd name="connsiteX0" fmla="*/ 0 w 702469"/>
              <a:gd name="connsiteY0" fmla="*/ 0 h 1093255"/>
              <a:gd name="connsiteX1" fmla="*/ 702469 w 702469"/>
              <a:gd name="connsiteY1" fmla="*/ 0 h 1093255"/>
              <a:gd name="connsiteX2" fmla="*/ 702469 w 702469"/>
              <a:gd name="connsiteY2" fmla="*/ 1093255 h 1093255"/>
              <a:gd name="connsiteX3" fmla="*/ 0 w 702469"/>
              <a:gd name="connsiteY3" fmla="*/ 1093255 h 1093255"/>
              <a:gd name="connsiteX4" fmla="*/ 0 w 702469"/>
              <a:gd name="connsiteY4" fmla="*/ 0 h 109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69" h="1093255">
                <a:moveTo>
                  <a:pt x="0" y="0"/>
                </a:moveTo>
                <a:lnTo>
                  <a:pt x="702469" y="0"/>
                </a:lnTo>
                <a:lnTo>
                  <a:pt x="702469" y="1093255"/>
                </a:lnTo>
                <a:lnTo>
                  <a:pt x="0" y="1093255"/>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lumMod val="20000"/>
                    <a:lumOff val="80000"/>
                  </a:schemeClr>
                </a:solidFill>
              </a:rPr>
              <a:t>LPV</a:t>
            </a:r>
            <a:endParaRPr lang="en-US" sz="1500" b="1" kern="1200" dirty="0">
              <a:solidFill>
                <a:schemeClr val="tx2">
                  <a:lumMod val="20000"/>
                  <a:lumOff val="80000"/>
                </a:schemeClr>
              </a:solidFill>
            </a:endParaRPr>
          </a:p>
        </p:txBody>
      </p:sp>
      <p:sp>
        <p:nvSpPr>
          <p:cNvPr id="7" name="Freeform 14"/>
          <p:cNvSpPr/>
          <p:nvPr/>
        </p:nvSpPr>
        <p:spPr>
          <a:xfrm>
            <a:off x="3662044" y="5279304"/>
            <a:ext cx="702469" cy="1093255"/>
          </a:xfrm>
          <a:custGeom>
            <a:avLst/>
            <a:gdLst>
              <a:gd name="connsiteX0" fmla="*/ 0 w 702469"/>
              <a:gd name="connsiteY0" fmla="*/ 0 h 1093255"/>
              <a:gd name="connsiteX1" fmla="*/ 702469 w 702469"/>
              <a:gd name="connsiteY1" fmla="*/ 0 h 1093255"/>
              <a:gd name="connsiteX2" fmla="*/ 702469 w 702469"/>
              <a:gd name="connsiteY2" fmla="*/ 1093255 h 1093255"/>
              <a:gd name="connsiteX3" fmla="*/ 0 w 702469"/>
              <a:gd name="connsiteY3" fmla="*/ 1093255 h 1093255"/>
              <a:gd name="connsiteX4" fmla="*/ 0 w 702469"/>
              <a:gd name="connsiteY4" fmla="*/ 0 h 109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69" h="1093255">
                <a:moveTo>
                  <a:pt x="0" y="0"/>
                </a:moveTo>
                <a:lnTo>
                  <a:pt x="702469" y="0"/>
                </a:lnTo>
                <a:lnTo>
                  <a:pt x="702469" y="1093255"/>
                </a:lnTo>
                <a:lnTo>
                  <a:pt x="0" y="1093255"/>
                </a:lnTo>
                <a:lnTo>
                  <a:pt x="0" y="0"/>
                </a:lnTo>
                <a:close/>
              </a:path>
            </a:pathLst>
          </a:custGeom>
          <a:pattFill prst="trellis">
            <a:fgClr>
              <a:schemeClr val="accent6"/>
            </a:fgClr>
            <a:bgClr>
              <a:schemeClr val="bg1"/>
            </a:bgClr>
          </a:patt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lumMod val="20000"/>
                    <a:lumOff val="80000"/>
                  </a:schemeClr>
                </a:solidFill>
              </a:rPr>
              <a:t>TM</a:t>
            </a:r>
            <a:endParaRPr lang="en-US" sz="1500" b="1" kern="1200" dirty="0">
              <a:solidFill>
                <a:schemeClr val="tx2">
                  <a:lumMod val="20000"/>
                  <a:lumOff val="80000"/>
                </a:schemeClr>
              </a:solidFill>
            </a:endParaRPr>
          </a:p>
        </p:txBody>
      </p:sp>
      <p:sp>
        <p:nvSpPr>
          <p:cNvPr id="8" name="Freeform 15"/>
          <p:cNvSpPr/>
          <p:nvPr/>
        </p:nvSpPr>
        <p:spPr>
          <a:xfrm>
            <a:off x="244893" y="5334000"/>
            <a:ext cx="702469" cy="1093255"/>
          </a:xfrm>
          <a:custGeom>
            <a:avLst/>
            <a:gdLst>
              <a:gd name="connsiteX0" fmla="*/ 0 w 702469"/>
              <a:gd name="connsiteY0" fmla="*/ 0 h 1093255"/>
              <a:gd name="connsiteX1" fmla="*/ 702469 w 702469"/>
              <a:gd name="connsiteY1" fmla="*/ 0 h 1093255"/>
              <a:gd name="connsiteX2" fmla="*/ 702469 w 702469"/>
              <a:gd name="connsiteY2" fmla="*/ 1093255 h 1093255"/>
              <a:gd name="connsiteX3" fmla="*/ 0 w 702469"/>
              <a:gd name="connsiteY3" fmla="*/ 1093255 h 1093255"/>
              <a:gd name="connsiteX4" fmla="*/ 0 w 702469"/>
              <a:gd name="connsiteY4" fmla="*/ 0 h 109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69" h="1093255">
                <a:moveTo>
                  <a:pt x="0" y="0"/>
                </a:moveTo>
                <a:lnTo>
                  <a:pt x="702469" y="0"/>
                </a:lnTo>
                <a:lnTo>
                  <a:pt x="702469" y="1093255"/>
                </a:lnTo>
                <a:lnTo>
                  <a:pt x="0" y="1093255"/>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lumMod val="20000"/>
                    <a:lumOff val="80000"/>
                  </a:schemeClr>
                </a:solidFill>
              </a:rPr>
              <a:t>IVOS</a:t>
            </a:r>
            <a:endParaRPr lang="en-US" sz="1500" b="1" kern="1200" dirty="0">
              <a:solidFill>
                <a:schemeClr val="tx2">
                  <a:lumMod val="20000"/>
                  <a:lumOff val="80000"/>
                </a:schemeClr>
              </a:solidFill>
            </a:endParaRPr>
          </a:p>
        </p:txBody>
      </p:sp>
      <p:sp>
        <p:nvSpPr>
          <p:cNvPr id="9" name="Freeform 16"/>
          <p:cNvSpPr/>
          <p:nvPr/>
        </p:nvSpPr>
        <p:spPr>
          <a:xfrm>
            <a:off x="1316903" y="5308207"/>
            <a:ext cx="702469" cy="1093255"/>
          </a:xfrm>
          <a:custGeom>
            <a:avLst/>
            <a:gdLst>
              <a:gd name="connsiteX0" fmla="*/ 0 w 702469"/>
              <a:gd name="connsiteY0" fmla="*/ 0 h 1093255"/>
              <a:gd name="connsiteX1" fmla="*/ 702469 w 702469"/>
              <a:gd name="connsiteY1" fmla="*/ 0 h 1093255"/>
              <a:gd name="connsiteX2" fmla="*/ 702469 w 702469"/>
              <a:gd name="connsiteY2" fmla="*/ 1093255 h 1093255"/>
              <a:gd name="connsiteX3" fmla="*/ 0 w 702469"/>
              <a:gd name="connsiteY3" fmla="*/ 1093255 h 1093255"/>
              <a:gd name="connsiteX4" fmla="*/ 0 w 702469"/>
              <a:gd name="connsiteY4" fmla="*/ 0 h 109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69" h="1093255">
                <a:moveTo>
                  <a:pt x="0" y="0"/>
                </a:moveTo>
                <a:lnTo>
                  <a:pt x="702469" y="0"/>
                </a:lnTo>
                <a:lnTo>
                  <a:pt x="702469" y="1093255"/>
                </a:lnTo>
                <a:lnTo>
                  <a:pt x="0" y="1093255"/>
                </a:lnTo>
                <a:lnTo>
                  <a:pt x="0" y="0"/>
                </a:lnTo>
                <a:close/>
              </a:path>
            </a:pathLst>
          </a:cu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lumMod val="20000"/>
                    <a:lumOff val="80000"/>
                  </a:schemeClr>
                </a:solidFill>
              </a:rPr>
              <a:t>MW</a:t>
            </a:r>
            <a:endParaRPr lang="en-US" sz="1500" b="1" kern="1200" dirty="0">
              <a:solidFill>
                <a:schemeClr val="tx2">
                  <a:lumMod val="20000"/>
                  <a:lumOff val="80000"/>
                </a:schemeClr>
              </a:solidFill>
            </a:endParaRPr>
          </a:p>
        </p:txBody>
      </p:sp>
      <p:sp>
        <p:nvSpPr>
          <p:cNvPr id="10" name="Freeform 17"/>
          <p:cNvSpPr/>
          <p:nvPr/>
        </p:nvSpPr>
        <p:spPr>
          <a:xfrm>
            <a:off x="2476637" y="5308206"/>
            <a:ext cx="702469" cy="1093255"/>
          </a:xfrm>
          <a:custGeom>
            <a:avLst/>
            <a:gdLst>
              <a:gd name="connsiteX0" fmla="*/ 0 w 702469"/>
              <a:gd name="connsiteY0" fmla="*/ 0 h 1093255"/>
              <a:gd name="connsiteX1" fmla="*/ 702469 w 702469"/>
              <a:gd name="connsiteY1" fmla="*/ 0 h 1093255"/>
              <a:gd name="connsiteX2" fmla="*/ 702469 w 702469"/>
              <a:gd name="connsiteY2" fmla="*/ 1093255 h 1093255"/>
              <a:gd name="connsiteX3" fmla="*/ 0 w 702469"/>
              <a:gd name="connsiteY3" fmla="*/ 1093255 h 1093255"/>
              <a:gd name="connsiteX4" fmla="*/ 0 w 702469"/>
              <a:gd name="connsiteY4" fmla="*/ 0 h 109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69" h="1093255">
                <a:moveTo>
                  <a:pt x="0" y="0"/>
                </a:moveTo>
                <a:lnTo>
                  <a:pt x="702469" y="0"/>
                </a:lnTo>
                <a:lnTo>
                  <a:pt x="702469" y="1093255"/>
                </a:lnTo>
                <a:lnTo>
                  <a:pt x="0" y="1093255"/>
                </a:lnTo>
                <a:lnTo>
                  <a:pt x="0" y="0"/>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lumMod val="20000"/>
                    <a:lumOff val="80000"/>
                  </a:schemeClr>
                </a:solidFill>
              </a:rPr>
              <a:t>SAR</a:t>
            </a:r>
            <a:endParaRPr lang="en-US" sz="1500" b="1" kern="1200" dirty="0">
              <a:solidFill>
                <a:schemeClr val="tx2">
                  <a:lumMod val="20000"/>
                  <a:lumOff val="80000"/>
                </a:schemeClr>
              </a:solidFill>
            </a:endParaRPr>
          </a:p>
        </p:txBody>
      </p:sp>
      <p:grpSp>
        <p:nvGrpSpPr>
          <p:cNvPr id="11" name="Group 19"/>
          <p:cNvGrpSpPr/>
          <p:nvPr/>
        </p:nvGrpSpPr>
        <p:grpSpPr>
          <a:xfrm>
            <a:off x="1141686" y="2667000"/>
            <a:ext cx="1905000" cy="533400"/>
            <a:chOff x="5486400" y="4648200"/>
            <a:chExt cx="1905000" cy="533400"/>
          </a:xfrm>
        </p:grpSpPr>
        <p:sp>
          <p:nvSpPr>
            <p:cNvPr id="12" name="Oval 20"/>
            <p:cNvSpPr/>
            <p:nvPr/>
          </p:nvSpPr>
          <p:spPr>
            <a:xfrm>
              <a:off x="5486400" y="4648200"/>
              <a:ext cx="1905000" cy="533400"/>
            </a:xfrm>
            <a:prstGeom prst="ellipse">
              <a:avLst/>
            </a:prstGeom>
            <a:solidFill>
              <a:srgbClr val="D0F4C6"/>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3" name="TextBox 21"/>
            <p:cNvSpPr txBox="1"/>
            <p:nvPr/>
          </p:nvSpPr>
          <p:spPr>
            <a:xfrm>
              <a:off x="5918245" y="4730235"/>
              <a:ext cx="104130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2569"/>
                  </a:solidFill>
                  <a:effectLst/>
                  <a:uFillTx/>
                </a:rPr>
                <a:t>Action</a:t>
              </a:r>
              <a:r>
                <a:rPr kumimoji="0" lang="en-US" sz="1800" b="1" i="0" u="none" strike="noStrike" cap="none" spc="0" normalizeH="0" dirty="0" smtClean="0">
                  <a:ln>
                    <a:noFill/>
                  </a:ln>
                  <a:solidFill>
                    <a:srgbClr val="002569"/>
                  </a:solidFill>
                  <a:effectLst/>
                  <a:uFillTx/>
                </a:rPr>
                <a:t> H</a:t>
              </a:r>
              <a:endParaRPr kumimoji="0" lang="en-US" sz="1800" b="1" i="0" u="none" strike="noStrike" cap="none" spc="0" normalizeH="0" baseline="0" dirty="0">
                <a:ln>
                  <a:noFill/>
                </a:ln>
                <a:solidFill>
                  <a:srgbClr val="002569"/>
                </a:solidFill>
                <a:effectLst/>
                <a:uFillTx/>
              </a:endParaRPr>
            </a:p>
          </p:txBody>
        </p:sp>
      </p:grpSp>
      <p:grpSp>
        <p:nvGrpSpPr>
          <p:cNvPr id="14" name="Group 22"/>
          <p:cNvGrpSpPr/>
          <p:nvPr/>
        </p:nvGrpSpPr>
        <p:grpSpPr>
          <a:xfrm>
            <a:off x="1574846" y="3058654"/>
            <a:ext cx="1473154" cy="1576398"/>
            <a:chOff x="5486400" y="4648200"/>
            <a:chExt cx="1473154" cy="533400"/>
          </a:xfrm>
        </p:grpSpPr>
        <p:sp>
          <p:nvSpPr>
            <p:cNvPr id="15" name="Oval 23"/>
            <p:cNvSpPr/>
            <p:nvPr/>
          </p:nvSpPr>
          <p:spPr>
            <a:xfrm>
              <a:off x="5486400" y="4648200"/>
              <a:ext cx="1473154" cy="533400"/>
            </a:xfrm>
            <a:prstGeom prst="ellipse">
              <a:avLst/>
            </a:prstGeom>
            <a:solidFill>
              <a:schemeClr val="accent4">
                <a:lumMod val="10000"/>
                <a:lumOff val="9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6" name="TextBox 24"/>
            <p:cNvSpPr txBox="1"/>
            <p:nvPr/>
          </p:nvSpPr>
          <p:spPr>
            <a:xfrm>
              <a:off x="5689645" y="4829028"/>
              <a:ext cx="1041309" cy="1249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2569"/>
                  </a:solidFill>
                  <a:effectLst/>
                  <a:uFillTx/>
                </a:rPr>
                <a:t>Action</a:t>
              </a:r>
              <a:r>
                <a:rPr kumimoji="0" lang="en-US" sz="1800" b="1" i="0" u="none" strike="noStrike" cap="none" spc="0" normalizeH="0" dirty="0" smtClean="0">
                  <a:ln>
                    <a:noFill/>
                  </a:ln>
                  <a:solidFill>
                    <a:srgbClr val="002569"/>
                  </a:solidFill>
                  <a:effectLst/>
                  <a:uFillTx/>
                </a:rPr>
                <a:t> D</a:t>
              </a:r>
              <a:endParaRPr kumimoji="0" lang="en-US" sz="1800" b="1" i="0" u="none" strike="noStrike" cap="none" spc="0" normalizeH="0" baseline="0" dirty="0">
                <a:ln>
                  <a:noFill/>
                </a:ln>
                <a:solidFill>
                  <a:srgbClr val="002569"/>
                </a:solidFill>
                <a:effectLst/>
                <a:uFillTx/>
              </a:endParaRPr>
            </a:p>
          </p:txBody>
        </p:sp>
      </p:grpSp>
      <p:grpSp>
        <p:nvGrpSpPr>
          <p:cNvPr id="17" name="Group 25"/>
          <p:cNvGrpSpPr/>
          <p:nvPr/>
        </p:nvGrpSpPr>
        <p:grpSpPr>
          <a:xfrm>
            <a:off x="244893" y="3111062"/>
            <a:ext cx="1905000" cy="533400"/>
            <a:chOff x="5486400" y="4648200"/>
            <a:chExt cx="1905000" cy="533400"/>
          </a:xfrm>
        </p:grpSpPr>
        <p:sp>
          <p:nvSpPr>
            <p:cNvPr id="18" name="Oval 26"/>
            <p:cNvSpPr/>
            <p:nvPr/>
          </p:nvSpPr>
          <p:spPr>
            <a:xfrm>
              <a:off x="5486400" y="4648200"/>
              <a:ext cx="1905000" cy="533400"/>
            </a:xfrm>
            <a:prstGeom prst="ellipse">
              <a:avLst/>
            </a:prstGeom>
            <a:solidFill>
              <a:schemeClr val="accent1">
                <a:lumMod val="20000"/>
                <a:lumOff val="8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9" name="TextBox 27"/>
            <p:cNvSpPr txBox="1"/>
            <p:nvPr/>
          </p:nvSpPr>
          <p:spPr>
            <a:xfrm>
              <a:off x="5918245" y="4730235"/>
              <a:ext cx="101566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2569"/>
                  </a:solidFill>
                  <a:effectLst/>
                  <a:uFillTx/>
                </a:rPr>
                <a:t>Action</a:t>
              </a:r>
              <a:r>
                <a:rPr kumimoji="0" lang="en-US" sz="1800" b="1" i="0" u="none" strike="noStrike" cap="none" spc="0" normalizeH="0" dirty="0" smtClean="0">
                  <a:ln>
                    <a:noFill/>
                  </a:ln>
                  <a:solidFill>
                    <a:srgbClr val="002569"/>
                  </a:solidFill>
                  <a:effectLst/>
                  <a:uFillTx/>
                </a:rPr>
                <a:t> F</a:t>
              </a:r>
              <a:endParaRPr kumimoji="0" lang="en-US" sz="1800" b="1" i="0" u="none" strike="noStrike" cap="none" spc="0" normalizeH="0" baseline="0" dirty="0">
                <a:ln>
                  <a:noFill/>
                </a:ln>
                <a:solidFill>
                  <a:srgbClr val="002569"/>
                </a:solidFill>
                <a:effectLst/>
                <a:uFillTx/>
              </a:endParaRPr>
            </a:p>
          </p:txBody>
        </p:sp>
      </p:grpSp>
      <p:grpSp>
        <p:nvGrpSpPr>
          <p:cNvPr id="20" name="Group 28"/>
          <p:cNvGrpSpPr/>
          <p:nvPr/>
        </p:nvGrpSpPr>
        <p:grpSpPr>
          <a:xfrm>
            <a:off x="609600" y="3962400"/>
            <a:ext cx="1905000" cy="533400"/>
            <a:chOff x="5486400" y="4648200"/>
            <a:chExt cx="1905000" cy="533400"/>
          </a:xfrm>
        </p:grpSpPr>
        <p:sp>
          <p:nvSpPr>
            <p:cNvPr id="21" name="Oval 29"/>
            <p:cNvSpPr/>
            <p:nvPr/>
          </p:nvSpPr>
          <p:spPr>
            <a:xfrm>
              <a:off x="5486400" y="4648200"/>
              <a:ext cx="1905000" cy="533400"/>
            </a:xfrm>
            <a:prstGeom prst="ellipse">
              <a:avLst/>
            </a:prstGeom>
            <a:solidFill>
              <a:schemeClr val="accent2">
                <a:lumMod val="20000"/>
                <a:lumOff val="8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2" name="TextBox 30"/>
            <p:cNvSpPr txBox="1"/>
            <p:nvPr/>
          </p:nvSpPr>
          <p:spPr>
            <a:xfrm>
              <a:off x="5918245" y="4730235"/>
              <a:ext cx="102848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2569"/>
                  </a:solidFill>
                  <a:effectLst/>
                  <a:uFillTx/>
                </a:rPr>
                <a:t>Action</a:t>
              </a:r>
              <a:r>
                <a:rPr kumimoji="0" lang="en-US" sz="1800" b="1" i="0" u="none" strike="noStrike" cap="none" spc="0" normalizeH="0" dirty="0" smtClean="0">
                  <a:ln>
                    <a:noFill/>
                  </a:ln>
                  <a:solidFill>
                    <a:srgbClr val="002569"/>
                  </a:solidFill>
                  <a:effectLst/>
                  <a:uFillTx/>
                </a:rPr>
                <a:t> E</a:t>
              </a:r>
              <a:endParaRPr kumimoji="0" lang="en-US" sz="1800" b="1" i="0" u="none" strike="noStrike" cap="none" spc="0" normalizeH="0" baseline="0" dirty="0">
                <a:ln>
                  <a:noFill/>
                </a:ln>
                <a:solidFill>
                  <a:srgbClr val="002569"/>
                </a:solidFill>
                <a:effectLst/>
                <a:uFillTx/>
              </a:endParaRPr>
            </a:p>
          </p:txBody>
        </p:sp>
      </p:grpSp>
      <p:cxnSp>
        <p:nvCxnSpPr>
          <p:cNvPr id="23" name="Straight Arrow Connector 32"/>
          <p:cNvCxnSpPr>
            <a:endCxn id="18" idx="2"/>
          </p:cNvCxnSpPr>
          <p:nvPr/>
        </p:nvCxnSpPr>
        <p:spPr>
          <a:xfrm flipH="1" flipV="1">
            <a:off x="244893" y="3377762"/>
            <a:ext cx="350920" cy="1930445"/>
          </a:xfrm>
          <a:prstGeom prst="straightConnector1">
            <a:avLst/>
          </a:prstGeom>
          <a:noFill/>
          <a:ln w="25400" cap="flat">
            <a:solidFill>
              <a:srgbClr val="C0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4" name="Straight Arrow Connector 33"/>
          <p:cNvCxnSpPr>
            <a:endCxn id="21" idx="4"/>
          </p:cNvCxnSpPr>
          <p:nvPr/>
        </p:nvCxnSpPr>
        <p:spPr>
          <a:xfrm flipV="1">
            <a:off x="595813" y="4495800"/>
            <a:ext cx="966287" cy="801898"/>
          </a:xfrm>
          <a:prstGeom prst="straightConnector1">
            <a:avLst/>
          </a:prstGeom>
          <a:noFill/>
          <a:ln w="25400" cap="flat">
            <a:solidFill>
              <a:srgbClr val="C0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5" name="Straight Arrow Connector 36"/>
          <p:cNvCxnSpPr>
            <a:endCxn id="18" idx="2"/>
          </p:cNvCxnSpPr>
          <p:nvPr/>
        </p:nvCxnSpPr>
        <p:spPr>
          <a:xfrm flipH="1" flipV="1">
            <a:off x="244893" y="3377762"/>
            <a:ext cx="1431508" cy="1867382"/>
          </a:xfrm>
          <a:prstGeom prst="straightConnector1">
            <a:avLst/>
          </a:prstGeom>
          <a:noFill/>
          <a:ln w="25400" cap="flat">
            <a:solidFill>
              <a:srgbClr val="C0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6" name="Straight Arrow Connector 37"/>
          <p:cNvCxnSpPr>
            <a:endCxn id="15" idx="4"/>
          </p:cNvCxnSpPr>
          <p:nvPr/>
        </p:nvCxnSpPr>
        <p:spPr>
          <a:xfrm flipV="1">
            <a:off x="1687455" y="4635052"/>
            <a:ext cx="623968" cy="635888"/>
          </a:xfrm>
          <a:prstGeom prst="straightConnector1">
            <a:avLst/>
          </a:prstGeom>
          <a:noFill/>
          <a:ln w="25400" cap="flat">
            <a:solidFill>
              <a:srgbClr val="C0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7" name="Straight Arrow Connector 46"/>
          <p:cNvCxnSpPr>
            <a:endCxn id="12" idx="6"/>
          </p:cNvCxnSpPr>
          <p:nvPr/>
        </p:nvCxnSpPr>
        <p:spPr>
          <a:xfrm flipV="1">
            <a:off x="2808346" y="2933700"/>
            <a:ext cx="238340" cy="2338202"/>
          </a:xfrm>
          <a:prstGeom prst="straightConnector1">
            <a:avLst/>
          </a:prstGeom>
          <a:noFill/>
          <a:ln w="25400" cap="flat">
            <a:solidFill>
              <a:srgbClr val="C0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8" name="Straight Arrow Connector 47"/>
          <p:cNvCxnSpPr>
            <a:endCxn id="15" idx="4"/>
          </p:cNvCxnSpPr>
          <p:nvPr/>
        </p:nvCxnSpPr>
        <p:spPr>
          <a:xfrm flipH="1" flipV="1">
            <a:off x="2311423" y="4635052"/>
            <a:ext cx="507977" cy="662646"/>
          </a:xfrm>
          <a:prstGeom prst="straightConnector1">
            <a:avLst/>
          </a:prstGeom>
          <a:noFill/>
          <a:ln w="25400" cap="flat">
            <a:solidFill>
              <a:srgbClr val="C0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9" name="Straight Arrow Connector 52"/>
          <p:cNvCxnSpPr>
            <a:endCxn id="21" idx="4"/>
          </p:cNvCxnSpPr>
          <p:nvPr/>
        </p:nvCxnSpPr>
        <p:spPr>
          <a:xfrm flipH="1" flipV="1">
            <a:off x="1562100" y="4495800"/>
            <a:ext cx="1246246" cy="775140"/>
          </a:xfrm>
          <a:prstGeom prst="straightConnector1">
            <a:avLst/>
          </a:prstGeom>
          <a:noFill/>
          <a:ln w="25400" cap="flat">
            <a:solidFill>
              <a:srgbClr val="C0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0" name="Straight Arrow Connector 58"/>
          <p:cNvCxnSpPr>
            <a:stCxn id="7" idx="0"/>
          </p:cNvCxnSpPr>
          <p:nvPr/>
        </p:nvCxnSpPr>
        <p:spPr>
          <a:xfrm flipH="1" flipV="1">
            <a:off x="3046686" y="3962400"/>
            <a:ext cx="615358" cy="1316904"/>
          </a:xfrm>
          <a:prstGeom prst="straightConnector1">
            <a:avLst/>
          </a:prstGeom>
          <a:noFill/>
          <a:ln w="25400" cap="flat">
            <a:solidFill>
              <a:srgbClr val="C0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1" name="Straight Arrow Connector 65"/>
          <p:cNvCxnSpPr>
            <a:endCxn id="15" idx="6"/>
          </p:cNvCxnSpPr>
          <p:nvPr/>
        </p:nvCxnSpPr>
        <p:spPr>
          <a:xfrm flipH="1" flipV="1">
            <a:off x="3048000" y="3846853"/>
            <a:ext cx="609600" cy="648947"/>
          </a:xfrm>
          <a:prstGeom prst="straightConnector1">
            <a:avLst/>
          </a:prstGeom>
          <a:noFill/>
          <a:ln w="25400" cap="flat">
            <a:solidFill>
              <a:srgbClr val="C0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2" name="Straight Arrow Connector 69"/>
          <p:cNvCxnSpPr>
            <a:endCxn id="21" idx="6"/>
          </p:cNvCxnSpPr>
          <p:nvPr/>
        </p:nvCxnSpPr>
        <p:spPr>
          <a:xfrm flipH="1" flipV="1">
            <a:off x="2514600" y="4229100"/>
            <a:ext cx="1143000" cy="279927"/>
          </a:xfrm>
          <a:prstGeom prst="straightConnector1">
            <a:avLst/>
          </a:prstGeom>
          <a:noFill/>
          <a:ln w="25400" cap="flat">
            <a:solidFill>
              <a:srgbClr val="C0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3" name="Straight Arrow Connector 72"/>
          <p:cNvCxnSpPr>
            <a:endCxn id="15" idx="6"/>
          </p:cNvCxnSpPr>
          <p:nvPr/>
        </p:nvCxnSpPr>
        <p:spPr>
          <a:xfrm flipH="1">
            <a:off x="3048000" y="3220665"/>
            <a:ext cx="614044" cy="626188"/>
          </a:xfrm>
          <a:prstGeom prst="straightConnector1">
            <a:avLst/>
          </a:prstGeom>
          <a:noFill/>
          <a:ln w="25400" cap="flat">
            <a:solidFill>
              <a:srgbClr val="C0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4" name="Straight Arrow Connector 75"/>
          <p:cNvCxnSpPr>
            <a:endCxn id="12" idx="6"/>
          </p:cNvCxnSpPr>
          <p:nvPr/>
        </p:nvCxnSpPr>
        <p:spPr>
          <a:xfrm flipH="1" flipV="1">
            <a:off x="3046686" y="2933700"/>
            <a:ext cx="615358" cy="286965"/>
          </a:xfrm>
          <a:prstGeom prst="straightConnector1">
            <a:avLst/>
          </a:prstGeom>
          <a:noFill/>
          <a:ln w="25400" cap="flat">
            <a:solidFill>
              <a:srgbClr val="C0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5" name="Straight Arrow Connector 78"/>
          <p:cNvCxnSpPr>
            <a:endCxn id="18" idx="6"/>
          </p:cNvCxnSpPr>
          <p:nvPr/>
        </p:nvCxnSpPr>
        <p:spPr>
          <a:xfrm flipH="1">
            <a:off x="2149893" y="3220665"/>
            <a:ext cx="1507707" cy="157097"/>
          </a:xfrm>
          <a:prstGeom prst="straightConnector1">
            <a:avLst/>
          </a:prstGeom>
          <a:noFill/>
          <a:ln w="25400" cap="flat">
            <a:solidFill>
              <a:srgbClr val="C0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6" name="Content Placeholder 2"/>
          <p:cNvSpPr txBox="1">
            <a:spLocks/>
          </p:cNvSpPr>
          <p:nvPr/>
        </p:nvSpPr>
        <p:spPr>
          <a:xfrm>
            <a:off x="4648200" y="2667000"/>
            <a:ext cx="4191000" cy="3809999"/>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buFont typeface="Wingdings" panose="05000000000000000000" pitchFamily="2" charset="2"/>
              <a:buChar char="§"/>
            </a:pPr>
            <a:r>
              <a:rPr lang="de-DE" sz="2000" dirty="0" err="1" smtClean="0"/>
              <a:t>Some</a:t>
            </a:r>
            <a:r>
              <a:rPr lang="de-DE" sz="2000" dirty="0" smtClean="0"/>
              <a:t> </a:t>
            </a:r>
            <a:r>
              <a:rPr lang="de-DE" sz="2000" dirty="0" err="1" smtClean="0"/>
              <a:t>actions</a:t>
            </a:r>
            <a:r>
              <a:rPr lang="de-DE" sz="2000" dirty="0" smtClean="0"/>
              <a:t> </a:t>
            </a:r>
            <a:r>
              <a:rPr lang="de-DE" sz="2000" dirty="0" err="1" smtClean="0"/>
              <a:t>have</a:t>
            </a:r>
            <a:r>
              <a:rPr lang="de-DE" sz="2000" dirty="0" smtClean="0"/>
              <a:t> </a:t>
            </a:r>
            <a:r>
              <a:rPr lang="de-DE" sz="2000" dirty="0" err="1" smtClean="0"/>
              <a:t>already</a:t>
            </a:r>
            <a:r>
              <a:rPr lang="de-DE" sz="2000" dirty="0" smtClean="0"/>
              <a:t> </a:t>
            </a:r>
            <a:r>
              <a:rPr lang="de-DE" sz="2000" dirty="0" err="1" smtClean="0"/>
              <a:t>been</a:t>
            </a:r>
            <a:r>
              <a:rPr lang="de-DE" sz="2000" dirty="0" smtClean="0"/>
              <a:t> </a:t>
            </a:r>
            <a:r>
              <a:rPr lang="de-DE" sz="2000" dirty="0" err="1" smtClean="0"/>
              <a:t>addressed</a:t>
            </a:r>
            <a:r>
              <a:rPr lang="de-DE" sz="2000" dirty="0" smtClean="0"/>
              <a:t> </a:t>
            </a:r>
            <a:r>
              <a:rPr lang="de-DE" sz="2000" dirty="0" err="1" smtClean="0"/>
              <a:t>within</a:t>
            </a:r>
            <a:r>
              <a:rPr lang="de-DE" sz="2000" dirty="0" smtClean="0"/>
              <a:t> </a:t>
            </a:r>
            <a:r>
              <a:rPr lang="de-DE" sz="2000" dirty="0" err="1" smtClean="0"/>
              <a:t>some</a:t>
            </a:r>
            <a:r>
              <a:rPr lang="de-DE" sz="2000" dirty="0" smtClean="0"/>
              <a:t> </a:t>
            </a:r>
            <a:r>
              <a:rPr lang="de-DE" sz="2000" dirty="0" err="1" smtClean="0"/>
              <a:t>of</a:t>
            </a:r>
            <a:r>
              <a:rPr lang="de-DE" sz="2000" dirty="0" smtClean="0"/>
              <a:t> </a:t>
            </a:r>
            <a:r>
              <a:rPr lang="de-DE" sz="2000" dirty="0" err="1" smtClean="0"/>
              <a:t>the</a:t>
            </a:r>
            <a:r>
              <a:rPr lang="de-DE" sz="2000" dirty="0" smtClean="0"/>
              <a:t> WGCV Subgroups</a:t>
            </a:r>
          </a:p>
          <a:p>
            <a:pPr defTabSz="914400">
              <a:buFont typeface="Wingdings" panose="05000000000000000000" pitchFamily="2" charset="2"/>
              <a:buChar char="§"/>
            </a:pPr>
            <a:endParaRPr lang="de-DE" sz="2000" dirty="0" smtClean="0"/>
          </a:p>
          <a:p>
            <a:pPr defTabSz="914400">
              <a:buFont typeface="Wingdings" panose="05000000000000000000" pitchFamily="2" charset="2"/>
              <a:buChar char="§"/>
            </a:pPr>
            <a:r>
              <a:rPr lang="de-DE" sz="2000" dirty="0" err="1" smtClean="0"/>
              <a:t>Fully</a:t>
            </a:r>
            <a:r>
              <a:rPr lang="de-DE" sz="2000" dirty="0" smtClean="0"/>
              <a:t> </a:t>
            </a:r>
            <a:r>
              <a:rPr lang="de-DE" sz="2000" dirty="0" err="1" smtClean="0"/>
              <a:t>addressing</a:t>
            </a:r>
            <a:r>
              <a:rPr lang="de-DE" sz="2000" dirty="0" smtClean="0"/>
              <a:t> </a:t>
            </a:r>
            <a:r>
              <a:rPr lang="de-DE" sz="2000" dirty="0" err="1" smtClean="0"/>
              <a:t>the</a:t>
            </a:r>
            <a:r>
              <a:rPr lang="de-DE" sz="2000" dirty="0" smtClean="0"/>
              <a:t> </a:t>
            </a:r>
            <a:r>
              <a:rPr lang="de-DE" sz="2000" dirty="0" err="1" smtClean="0"/>
              <a:t>actions</a:t>
            </a:r>
            <a:r>
              <a:rPr lang="de-DE" sz="2000" dirty="0" smtClean="0"/>
              <a:t> will </a:t>
            </a:r>
            <a:r>
              <a:rPr lang="de-DE" sz="2000" dirty="0" err="1" smtClean="0"/>
              <a:t>benefit</a:t>
            </a:r>
            <a:r>
              <a:rPr lang="de-DE" sz="2000" dirty="0" smtClean="0"/>
              <a:t> </a:t>
            </a:r>
            <a:r>
              <a:rPr lang="de-DE" sz="2000" dirty="0" err="1" smtClean="0"/>
              <a:t>from</a:t>
            </a:r>
            <a:r>
              <a:rPr lang="de-DE" sz="2000" dirty="0" smtClean="0"/>
              <a:t> </a:t>
            </a:r>
            <a:r>
              <a:rPr lang="de-DE" sz="2000" dirty="0" err="1" smtClean="0"/>
              <a:t>collaborative</a:t>
            </a:r>
            <a:r>
              <a:rPr lang="de-DE" sz="2000" dirty="0" smtClean="0"/>
              <a:t> </a:t>
            </a:r>
            <a:r>
              <a:rPr lang="de-DE" sz="2000" dirty="0" err="1" smtClean="0"/>
              <a:t>efforts</a:t>
            </a:r>
            <a:r>
              <a:rPr lang="de-DE" sz="2000" dirty="0" smtClean="0"/>
              <a:t/>
            </a:r>
            <a:br>
              <a:rPr lang="de-DE" sz="2000" dirty="0" smtClean="0"/>
            </a:br>
            <a:r>
              <a:rPr lang="de-DE" sz="2000" dirty="0" smtClean="0"/>
              <a:t>(</a:t>
            </a:r>
            <a:r>
              <a:rPr lang="de-DE" sz="2000" dirty="0" err="1" smtClean="0"/>
              <a:t>Avoid</a:t>
            </a:r>
            <a:r>
              <a:rPr lang="de-DE" sz="2000" dirty="0" smtClean="0"/>
              <a:t> </a:t>
            </a:r>
            <a:r>
              <a:rPr lang="de-DE" sz="2000" dirty="0" err="1" smtClean="0"/>
              <a:t>missing</a:t>
            </a:r>
            <a:r>
              <a:rPr lang="de-DE" sz="2000" dirty="0" smtClean="0"/>
              <a:t> </a:t>
            </a:r>
            <a:r>
              <a:rPr lang="de-DE" sz="2000" dirty="0" err="1" smtClean="0"/>
              <a:t>opportunities</a:t>
            </a:r>
            <a:r>
              <a:rPr lang="de-DE" sz="2000" dirty="0" smtClean="0"/>
              <a:t>!)</a:t>
            </a:r>
          </a:p>
          <a:p>
            <a:pPr defTabSz="914400"/>
            <a:endParaRPr lang="de-DE" sz="2000" dirty="0" smtClean="0"/>
          </a:p>
          <a:p>
            <a:pPr lvl="1" defTabSz="914400"/>
            <a:endParaRPr lang="de-DE" sz="2000" dirty="0" smtClean="0"/>
          </a:p>
        </p:txBody>
      </p:sp>
      <p:sp>
        <p:nvSpPr>
          <p:cNvPr id="37" name="Shape 3"/>
          <p:cNvSpPr/>
          <p:nvPr/>
        </p:nvSpPr>
        <p:spPr>
          <a:xfrm>
            <a:off x="1981201" y="190714"/>
            <a:ext cx="5486400" cy="60016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de-DE" sz="1500" dirty="0" smtClean="0">
                <a:solidFill>
                  <a:srgbClr val="FFFFFF"/>
                </a:solidFill>
                <a:latin typeface="Proxima Nova Regular"/>
                <a:ea typeface="Proxima Nova Regular"/>
                <a:cs typeface="Proxima Nova Regular"/>
                <a:sym typeface="Proxima Nova Regular"/>
              </a:rPr>
              <a:t>WGCV/WGISS </a:t>
            </a:r>
            <a:r>
              <a:rPr lang="de-DE" sz="1500" dirty="0" err="1" smtClean="0">
                <a:solidFill>
                  <a:srgbClr val="FFFFFF"/>
                </a:solidFill>
                <a:latin typeface="Proxima Nova Regular"/>
                <a:ea typeface="Proxima Nova Regular"/>
                <a:cs typeface="Proxima Nova Regular"/>
                <a:sym typeface="Proxima Nova Regular"/>
              </a:rPr>
              <a:t>process</a:t>
            </a:r>
            <a:r>
              <a:rPr lang="de-DE" sz="1500" dirty="0" smtClean="0">
                <a:solidFill>
                  <a:srgbClr val="FFFFFF"/>
                </a:solidFill>
                <a:latin typeface="Proxima Nova Regular"/>
                <a:ea typeface="Proxima Nova Regular"/>
                <a:cs typeface="Proxima Nova Regular"/>
                <a:sym typeface="Proxima Nova Regular"/>
              </a:rPr>
              <a:t> </a:t>
            </a:r>
            <a:r>
              <a:rPr lang="de-DE" sz="1500" dirty="0" err="1" smtClean="0">
                <a:solidFill>
                  <a:srgbClr val="FFFFFF"/>
                </a:solidFill>
                <a:latin typeface="Proxima Nova Regular"/>
                <a:ea typeface="Proxima Nova Regular"/>
                <a:cs typeface="Proxima Nova Regular"/>
                <a:sym typeface="Proxima Nova Regular"/>
              </a:rPr>
              <a:t>blue</a:t>
            </a:r>
            <a:r>
              <a:rPr lang="de-DE" sz="1500" dirty="0" smtClean="0">
                <a:solidFill>
                  <a:srgbClr val="FFFFFF"/>
                </a:solidFill>
                <a:latin typeface="Proxima Nova Regular"/>
                <a:ea typeface="Proxima Nova Regular"/>
                <a:cs typeface="Proxima Nova Regular"/>
                <a:sym typeface="Proxima Nova Regular"/>
              </a:rPr>
              <a:t> </a:t>
            </a:r>
            <a:r>
              <a:rPr lang="de-DE" sz="1500" dirty="0" err="1" smtClean="0">
                <a:solidFill>
                  <a:srgbClr val="FFFFFF"/>
                </a:solidFill>
                <a:latin typeface="Proxima Nova Regular"/>
                <a:ea typeface="Proxima Nova Regular"/>
                <a:cs typeface="Proxima Nova Regular"/>
                <a:sym typeface="Proxima Nova Regular"/>
              </a:rPr>
              <a:t>print</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2400" dirty="0" smtClean="0">
                <a:solidFill>
                  <a:srgbClr val="FFFFFF"/>
                </a:solidFill>
                <a:latin typeface="Proxima Nova Regular"/>
                <a:ea typeface="Proxima Nova Regular"/>
                <a:cs typeface="Proxima Nova Regular"/>
                <a:sym typeface="Proxima Nova Regular"/>
              </a:rPr>
              <a:t>CEOS Carbon action items / WGCV</a:t>
            </a:r>
            <a:endParaRPr sz="24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23241906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p:cNvSpPr>
            <a:spLocks noGrp="1"/>
          </p:cNvSpPr>
          <p:nvPr>
            <p:ph sz="quarter" idx="10"/>
          </p:nvPr>
        </p:nvSpPr>
        <p:spPr>
          <a:xfrm>
            <a:off x="457200" y="1447800"/>
            <a:ext cx="8153400" cy="4724400"/>
          </a:xfrm>
        </p:spPr>
        <p:txBody>
          <a:bodyPr/>
          <a:lstStyle/>
          <a:p>
            <a:pPr marL="457200" indent="-457200">
              <a:buFont typeface="+mj-lt"/>
              <a:buAutoNum type="arabicPeriod" startAt="3"/>
            </a:pPr>
            <a:r>
              <a:rPr lang="en-US" b="1" dirty="0" smtClean="0"/>
              <a:t>Current </a:t>
            </a:r>
            <a:r>
              <a:rPr lang="en-US" b="1" dirty="0" smtClean="0"/>
              <a:t>situation </a:t>
            </a:r>
            <a:endParaRPr lang="en-US" dirty="0" smtClean="0"/>
          </a:p>
          <a:p>
            <a:pPr marL="883227" lvl="1" indent="-457200">
              <a:buFont typeface="+mj-lt"/>
              <a:buAutoNum type="alphaLcPeriod"/>
            </a:pPr>
            <a:r>
              <a:rPr lang="en-US" dirty="0" smtClean="0"/>
              <a:t>The activities / tasks are led by WGCV Vice-Chair</a:t>
            </a:r>
          </a:p>
          <a:p>
            <a:pPr marL="883227" lvl="1" indent="-457200">
              <a:buFont typeface="+mj-lt"/>
              <a:buAutoNum type="alphaLcPeriod"/>
            </a:pPr>
            <a:r>
              <a:rPr lang="en-US" dirty="0" smtClean="0"/>
              <a:t>Both chairs intensively discussed and found a general process in order to define a process of transformation of CEOS tasks into WG tasks. (See WGCV/WGISS presentation) </a:t>
            </a:r>
          </a:p>
          <a:p>
            <a:pPr marL="457200" indent="-457200">
              <a:buAutoNum type="arabicPeriod" startAt="3"/>
            </a:pPr>
            <a:r>
              <a:rPr lang="en-US" b="1" dirty="0" smtClean="0"/>
              <a:t>General Remarks</a:t>
            </a:r>
            <a:endParaRPr lang="en-US" dirty="0" smtClean="0"/>
          </a:p>
          <a:p>
            <a:pPr marL="883227" lvl="1" indent="-457200">
              <a:buFont typeface="+mj-lt"/>
              <a:buAutoNum type="alphaLcPeriod"/>
            </a:pPr>
            <a:r>
              <a:rPr lang="en-US" dirty="0" smtClean="0"/>
              <a:t>New challenges in work coordination but also in growing tasks due to upcoming CEOS strategies, inter-action with WGs / VCs and studies</a:t>
            </a:r>
          </a:p>
          <a:p>
            <a:pPr marL="940377" lvl="1" indent="-514350">
              <a:buFont typeface="+mj-lt"/>
              <a:buAutoNum type="alphaLcPeriod"/>
            </a:pPr>
            <a:r>
              <a:rPr lang="en-US" dirty="0" smtClean="0"/>
              <a:t>Need for a general process for inclusion in own work plan, estimate the resources, ad – most important – find the missing opportunities</a:t>
            </a:r>
          </a:p>
          <a:p>
            <a:pPr marL="940377" lvl="1" indent="-514350">
              <a:buFont typeface="+mj-lt"/>
              <a:buAutoNum type="alphaLcPeriod"/>
            </a:pPr>
            <a:r>
              <a:rPr lang="en-US" dirty="0" smtClean="0"/>
              <a:t>It might mean more analysis in advance, but a the end more output in terms of win-win with own interests -&gt; motivation! </a:t>
            </a:r>
          </a:p>
        </p:txBody>
      </p:sp>
      <p:sp>
        <p:nvSpPr>
          <p:cNvPr id="4" name="Content Placeholder 3"/>
          <p:cNvSpPr>
            <a:spLocks noGrp="1"/>
          </p:cNvSpPr>
          <p:nvPr>
            <p:ph sz="quarter" idx="11"/>
          </p:nvPr>
        </p:nvSpPr>
        <p:spPr>
          <a:xfrm>
            <a:off x="2057400" y="304800"/>
            <a:ext cx="4953000" cy="533400"/>
          </a:xfrm>
        </p:spPr>
        <p:txBody>
          <a:bodyPr/>
          <a:lstStyle/>
          <a:p>
            <a:r>
              <a:rPr lang="en-GB" sz="3200" dirty="0" smtClean="0"/>
              <a:t>Update from WGCV (II)</a:t>
            </a:r>
            <a:endParaRPr lang="en-GB" sz="3200" dirty="0"/>
          </a:p>
        </p:txBody>
      </p:sp>
    </p:spTree>
    <p:extLst>
      <p:ext uri="{BB962C8B-B14F-4D97-AF65-F5344CB8AC3E}">
        <p14:creationId xmlns:p14="http://schemas.microsoft.com/office/powerpoint/2010/main" val="457646034"/>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152400"/>
            <a:ext cx="6858000" cy="990600"/>
          </a:xfrm>
        </p:spPr>
        <p:txBody>
          <a:bodyPr/>
          <a:lstStyle/>
          <a:p>
            <a:pPr algn="l"/>
            <a:r>
              <a:rPr lang="en-GB" dirty="0" err="1" smtClean="0">
                <a:solidFill>
                  <a:srgbClr val="EEECE1"/>
                </a:solidFill>
              </a:rPr>
              <a:t>WGClimate</a:t>
            </a:r>
            <a:r>
              <a:rPr lang="en-GB" dirty="0" smtClean="0">
                <a:solidFill>
                  <a:srgbClr val="EEECE1"/>
                </a:solidFill>
              </a:rPr>
              <a:t> points </a:t>
            </a:r>
            <a:r>
              <a:rPr lang="en-GB" dirty="0">
                <a:solidFill>
                  <a:srgbClr val="EEECE1"/>
                </a:solidFill>
              </a:rPr>
              <a:t>d</a:t>
            </a:r>
            <a:r>
              <a:rPr lang="en-GB" dirty="0" smtClean="0">
                <a:solidFill>
                  <a:srgbClr val="EEECE1"/>
                </a:solidFill>
              </a:rPr>
              <a:t>iscussed</a:t>
            </a:r>
            <a:endParaRPr lang="en-GB" dirty="0">
              <a:solidFill>
                <a:srgbClr val="EEECE1"/>
              </a:solidFill>
            </a:endParaRPr>
          </a:p>
        </p:txBody>
      </p:sp>
      <p:sp>
        <p:nvSpPr>
          <p:cNvPr id="2" name="Footer Placeholder 1"/>
          <p:cNvSpPr>
            <a:spLocks noGrp="1"/>
          </p:cNvSpPr>
          <p:nvPr>
            <p:ph type="ftr" sz="quarter" idx="11"/>
          </p:nvPr>
        </p:nvSpPr>
        <p:spPr/>
        <p:txBody>
          <a:bodyPr/>
          <a:lstStyle/>
          <a:p>
            <a:r>
              <a:rPr lang="en-US" smtClean="0"/>
              <a:t>6th Meeting of the Joint CEOS/CGMS Working Group on Climate, 07-09 March, Paris (France)</a:t>
            </a:r>
            <a:endParaRPr lang="en-GB"/>
          </a:p>
        </p:txBody>
      </p:sp>
      <p:sp>
        <p:nvSpPr>
          <p:cNvPr id="4" name="Content Placeholder 3"/>
          <p:cNvSpPr>
            <a:spLocks noGrp="1"/>
          </p:cNvSpPr>
          <p:nvPr>
            <p:ph sz="quarter" idx="1"/>
          </p:nvPr>
        </p:nvSpPr>
        <p:spPr/>
        <p:txBody>
          <a:bodyPr>
            <a:normAutofit/>
          </a:bodyPr>
          <a:lstStyle/>
          <a:p>
            <a:pPr marL="514350" indent="-514350">
              <a:buFont typeface="+mj-lt"/>
              <a:buAutoNum type="arabicPeriod"/>
            </a:pPr>
            <a:r>
              <a:rPr lang="en-GB" dirty="0" smtClean="0"/>
              <a:t>For consistent ECV Carbon products </a:t>
            </a:r>
            <a:r>
              <a:rPr lang="en-GB" u="sng" dirty="0" smtClean="0"/>
              <a:t>take advantage of Inventory output to produce subset of ECV Products contributing to Carbon Strategy</a:t>
            </a:r>
          </a:p>
          <a:p>
            <a:pPr marL="514350" indent="-514350">
              <a:buFont typeface="+mj-lt"/>
              <a:buAutoNum type="arabicPeriod"/>
            </a:pPr>
            <a:r>
              <a:rPr lang="en-GB" dirty="0" smtClean="0"/>
              <a:t>Create </a:t>
            </a:r>
            <a:r>
              <a:rPr lang="en-GB" u="sng" dirty="0" smtClean="0"/>
              <a:t>list of research priorities for Agencies funding programmes</a:t>
            </a:r>
          </a:p>
          <a:p>
            <a:pPr marL="514350" indent="-514350">
              <a:buFont typeface="+mj-lt"/>
              <a:buAutoNum type="arabicPeriod"/>
            </a:pPr>
            <a:r>
              <a:rPr lang="en-GB" dirty="0" smtClean="0"/>
              <a:t>Synergies with </a:t>
            </a:r>
            <a:r>
              <a:rPr lang="en-GB" u="sng" dirty="0" smtClean="0"/>
              <a:t>WDAC and CEOS Agencies on data-model inter-comparison/integration</a:t>
            </a:r>
          </a:p>
          <a:p>
            <a:pPr marL="514350" indent="-514350">
              <a:buFont typeface="+mj-lt"/>
              <a:buAutoNum type="arabicPeriod"/>
            </a:pPr>
            <a:r>
              <a:rPr lang="en-GB" dirty="0" smtClean="0"/>
              <a:t>Cross WG-VC </a:t>
            </a:r>
            <a:r>
              <a:rPr lang="en-GB" u="sng" dirty="0" smtClean="0"/>
              <a:t>longer-term global constellation strategy</a:t>
            </a:r>
          </a:p>
          <a:p>
            <a:pPr marL="514350" indent="-514350">
              <a:buFont typeface="+mj-lt"/>
              <a:buAutoNum type="arabicPeriod"/>
            </a:pPr>
            <a:endParaRPr lang="en-GB" dirty="0" smtClean="0"/>
          </a:p>
          <a:p>
            <a:r>
              <a:rPr lang="en-GB" dirty="0" smtClean="0"/>
              <a:t>Dedicated </a:t>
            </a:r>
            <a:r>
              <a:rPr lang="en-GB" dirty="0" err="1" smtClean="0"/>
              <a:t>WGClimate</a:t>
            </a:r>
            <a:r>
              <a:rPr lang="en-GB" dirty="0" smtClean="0"/>
              <a:t> </a:t>
            </a:r>
            <a:r>
              <a:rPr lang="en-GB" dirty="0" smtClean="0"/>
              <a:t>Carbon </a:t>
            </a:r>
            <a:r>
              <a:rPr lang="en-GB" dirty="0" err="1" smtClean="0"/>
              <a:t>poc</a:t>
            </a:r>
            <a:r>
              <a:rPr lang="en-GB" dirty="0" smtClean="0"/>
              <a:t>  (not Mark)</a:t>
            </a:r>
            <a:endParaRPr lang="en-GB" dirty="0"/>
          </a:p>
          <a:p>
            <a:pPr marL="0" indent="0">
              <a:buNone/>
            </a:pPr>
            <a:endParaRPr lang="en-GB" dirty="0"/>
          </a:p>
        </p:txBody>
      </p:sp>
    </p:spTree>
    <p:extLst>
      <p:ext uri="{BB962C8B-B14F-4D97-AF65-F5344CB8AC3E}">
        <p14:creationId xmlns:p14="http://schemas.microsoft.com/office/powerpoint/2010/main" val="216145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8569368"/>
              </p:ext>
            </p:extLst>
          </p:nvPr>
        </p:nvGraphicFramePr>
        <p:xfrm>
          <a:off x="838200" y="1239868"/>
          <a:ext cx="6571456" cy="5389532"/>
        </p:xfrm>
        <a:graphic>
          <a:graphicData uri="http://schemas.openxmlformats.org/drawingml/2006/table">
            <a:tbl>
              <a:tblPr>
                <a:tableStyleId>{5940675A-B579-460E-94D1-54222C63F5DA}</a:tableStyleId>
              </a:tblPr>
              <a:tblGrid>
                <a:gridCol w="5199856"/>
                <a:gridCol w="1371600"/>
              </a:tblGrid>
              <a:tr h="1143000">
                <a:tc>
                  <a:txBody>
                    <a:bodyPr/>
                    <a:lstStyle/>
                    <a:p>
                      <a:pPr algn="l" fontAlgn="ctr"/>
                      <a:r>
                        <a:rPr lang="en-AU" sz="1600" u="none" strike="noStrike" dirty="0" smtClean="0">
                          <a:solidFill>
                            <a:srgbClr val="FF0000"/>
                          </a:solidFill>
                          <a:effectLst/>
                        </a:rPr>
                        <a:t>Encourage </a:t>
                      </a:r>
                      <a:r>
                        <a:rPr lang="en-AU" sz="1600" u="none" strike="noStrike" dirty="0">
                          <a:solidFill>
                            <a:srgbClr val="FF0000"/>
                          </a:solidFill>
                          <a:effectLst/>
                        </a:rPr>
                        <a:t>the production and availability of high-quality, consistent long time series data products based on multiple sensors and missions </a:t>
                      </a:r>
                      <a:r>
                        <a:rPr lang="en-AU" sz="1600" u="none" strike="noStrike" dirty="0">
                          <a:effectLst/>
                        </a:rPr>
                        <a:t>for carbon and climate science and for model-data and data-data </a:t>
                      </a:r>
                      <a:r>
                        <a:rPr lang="en-AU" sz="1600" u="none" strike="noStrike" dirty="0" err="1">
                          <a:effectLst/>
                        </a:rPr>
                        <a:t>intercomparison</a:t>
                      </a:r>
                      <a:r>
                        <a:rPr lang="en-AU" sz="1600" u="none" strike="noStrike" dirty="0">
                          <a:effectLst/>
                        </a:rPr>
                        <a:t> exercises.  </a:t>
                      </a:r>
                      <a:endParaRPr lang="en-AU" sz="1600" b="0" i="0" u="none" strike="noStrike" dirty="0">
                        <a:solidFill>
                          <a:srgbClr val="000000"/>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WGCV</a:t>
                      </a:r>
                      <a:br>
                        <a:rPr lang="en-AU" sz="1400" u="none" strike="noStrike">
                          <a:effectLst/>
                        </a:rPr>
                      </a:br>
                      <a:r>
                        <a:rPr lang="en-AU" sz="1400" u="none" strike="noStrike">
                          <a:effectLst/>
                        </a:rPr>
                        <a:t>AC-VC</a:t>
                      </a:r>
                      <a:br>
                        <a:rPr lang="en-AU" sz="1400" u="none" strike="noStrike">
                          <a:effectLst/>
                        </a:rPr>
                      </a:br>
                      <a:r>
                        <a:rPr lang="en-AU" sz="1400" u="none" strike="noStrike">
                          <a:effectLst/>
                        </a:rPr>
                        <a:t>LSI-VC</a:t>
                      </a:r>
                      <a:br>
                        <a:rPr lang="en-AU" sz="1400" u="none" strike="noStrike">
                          <a:effectLst/>
                        </a:rPr>
                      </a:br>
                      <a:r>
                        <a:rPr lang="en-AU" sz="1400" u="none" strike="noStrike">
                          <a:effectLst/>
                        </a:rPr>
                        <a:t>OCR-VC</a:t>
                      </a:r>
                      <a:endParaRPr lang="en-AU" sz="1400" b="0" i="0" u="none" strike="noStrike">
                        <a:solidFill>
                          <a:srgbClr val="000000"/>
                        </a:solidFill>
                        <a:effectLst/>
                        <a:latin typeface="Calibri"/>
                      </a:endParaRPr>
                    </a:p>
                  </a:txBody>
                  <a:tcPr marL="9525" marR="9525" marT="9525" marB="0" anchor="ctr">
                    <a:solidFill>
                      <a:srgbClr val="FFFFFF"/>
                    </a:solidFill>
                  </a:tcPr>
                </a:tc>
              </a:tr>
              <a:tr h="685800">
                <a:tc>
                  <a:txBody>
                    <a:bodyPr/>
                    <a:lstStyle/>
                    <a:p>
                      <a:pPr algn="l" fontAlgn="ctr"/>
                      <a:r>
                        <a:rPr lang="en-AU" sz="1600" u="none" strike="noStrike" dirty="0" smtClean="0">
                          <a:solidFill>
                            <a:srgbClr val="FF0000"/>
                          </a:solidFill>
                          <a:effectLst/>
                        </a:rPr>
                        <a:t>Make </a:t>
                      </a:r>
                      <a:r>
                        <a:rPr lang="en-AU" sz="1600" u="none" strike="noStrike" dirty="0">
                          <a:solidFill>
                            <a:srgbClr val="FF0000"/>
                          </a:solidFill>
                          <a:effectLst/>
                        </a:rPr>
                        <a:t>publicly available all information necessary to document the accuracy, clarity, and traceability of the satellite data and data products they produce.</a:t>
                      </a:r>
                      <a:endParaRPr lang="en-AU" sz="1600" b="0" i="0" u="none" strike="noStrike" dirty="0">
                        <a:solidFill>
                          <a:srgbClr val="FF0000"/>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WGCV</a:t>
                      </a:r>
                      <a:br>
                        <a:rPr lang="en-AU" sz="1400" u="none" strike="noStrike">
                          <a:effectLst/>
                        </a:rPr>
                      </a:br>
                      <a:r>
                        <a:rPr lang="en-AU" sz="1400" u="none" strike="noStrike">
                          <a:effectLst/>
                        </a:rPr>
                        <a:t>VCs</a:t>
                      </a:r>
                      <a:endParaRPr lang="en-AU" sz="1400" b="0" i="0" u="none" strike="noStrike">
                        <a:solidFill>
                          <a:srgbClr val="000000"/>
                        </a:solidFill>
                        <a:effectLst/>
                        <a:latin typeface="Calibri"/>
                      </a:endParaRPr>
                    </a:p>
                  </a:txBody>
                  <a:tcPr marL="9525" marR="9525" marT="9525" marB="0" anchor="ctr">
                    <a:solidFill>
                      <a:srgbClr val="FFFFFF"/>
                    </a:solidFill>
                  </a:tcPr>
                </a:tc>
              </a:tr>
              <a:tr h="1089212">
                <a:tc>
                  <a:txBody>
                    <a:bodyPr/>
                    <a:lstStyle/>
                    <a:p>
                      <a:pPr algn="l" fontAlgn="ctr"/>
                      <a:r>
                        <a:rPr lang="en-AU" sz="1600" u="none" strike="noStrike" dirty="0" smtClean="0">
                          <a:effectLst/>
                        </a:rPr>
                        <a:t>Coordinate efforts </a:t>
                      </a:r>
                      <a:r>
                        <a:rPr lang="en-AU" sz="1600" u="none" strike="noStrike" dirty="0">
                          <a:effectLst/>
                        </a:rPr>
                        <a:t>to develop compatible (e.g., temporal and spatial resolution, grids, data formats, common auxiliary data, units) carbon data products from multiple </a:t>
                      </a:r>
                      <a:r>
                        <a:rPr lang="en-AU" sz="1600" u="none" strike="noStrike" dirty="0" smtClean="0">
                          <a:effectLst/>
                        </a:rPr>
                        <a:t>missions</a:t>
                      </a:r>
                      <a:endParaRPr lang="en-AU" sz="1600" b="0" i="0" u="none" strike="noStrike" dirty="0">
                        <a:solidFill>
                          <a:srgbClr val="003B3A"/>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OCR-VC</a:t>
                      </a:r>
                      <a:br>
                        <a:rPr lang="en-AU" sz="1400" u="none" strike="noStrike">
                          <a:effectLst/>
                        </a:rPr>
                      </a:br>
                      <a:r>
                        <a:rPr lang="en-AU" sz="1400" u="none" strike="noStrike">
                          <a:effectLst/>
                        </a:rPr>
                        <a:t>AC-VC</a:t>
                      </a:r>
                      <a:br>
                        <a:rPr lang="en-AU" sz="1400" u="none" strike="noStrike">
                          <a:effectLst/>
                        </a:rPr>
                      </a:br>
                      <a:r>
                        <a:rPr lang="en-AU" sz="1400" u="none" strike="noStrike">
                          <a:effectLst/>
                        </a:rPr>
                        <a:t>LSI-VC</a:t>
                      </a:r>
                      <a:br>
                        <a:rPr lang="en-AU" sz="1400" u="none" strike="noStrike">
                          <a:effectLst/>
                        </a:rPr>
                      </a:br>
                      <a:r>
                        <a:rPr lang="en-AU" sz="1400" u="none" strike="noStrike">
                          <a:effectLst/>
                        </a:rPr>
                        <a:t>WGCV</a:t>
                      </a:r>
                      <a:endParaRPr lang="en-AU" sz="1400" b="0" i="0" u="none" strike="noStrike">
                        <a:solidFill>
                          <a:srgbClr val="000000"/>
                        </a:solidFill>
                        <a:effectLst/>
                        <a:latin typeface="Calibri"/>
                      </a:endParaRPr>
                    </a:p>
                  </a:txBody>
                  <a:tcPr marL="9525" marR="9525" marT="9525" marB="0" anchor="ctr">
                    <a:solidFill>
                      <a:srgbClr val="FFFFFF"/>
                    </a:solidFill>
                  </a:tcPr>
                </a:tc>
              </a:tr>
              <a:tr h="1143000">
                <a:tc>
                  <a:txBody>
                    <a:bodyPr/>
                    <a:lstStyle/>
                    <a:p>
                      <a:pPr algn="l" fontAlgn="ctr"/>
                      <a:r>
                        <a:rPr lang="en-AU" sz="1600" u="none" strike="noStrike" dirty="0" smtClean="0">
                          <a:solidFill>
                            <a:srgbClr val="FF0000"/>
                          </a:solidFill>
                          <a:effectLst/>
                        </a:rPr>
                        <a:t>Ensure </a:t>
                      </a:r>
                      <a:r>
                        <a:rPr lang="en-AU" sz="1600" u="none" strike="noStrike" dirty="0">
                          <a:solidFill>
                            <a:srgbClr val="FF0000"/>
                          </a:solidFill>
                          <a:effectLst/>
                        </a:rPr>
                        <a:t>the long-term accessibility of satellite data and data products for carbon cycle science and policy.  This must include arrangement for secure archives, documentation, and metadata as well as for provisions for easy discovery and </a:t>
                      </a:r>
                      <a:r>
                        <a:rPr lang="en-AU" sz="1600" u="none" strike="noStrike" dirty="0" smtClean="0">
                          <a:effectLst/>
                        </a:rPr>
                        <a:t>access</a:t>
                      </a:r>
                      <a:endParaRPr lang="en-AU" sz="1600" b="0" i="0" u="none" strike="noStrike" dirty="0">
                        <a:solidFill>
                          <a:srgbClr val="003B3A"/>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WGISS</a:t>
                      </a:r>
                      <a:endParaRPr lang="en-AU" sz="1400" b="0" i="0" u="none" strike="noStrike">
                        <a:solidFill>
                          <a:srgbClr val="000000"/>
                        </a:solidFill>
                        <a:effectLst/>
                        <a:latin typeface="Calibri"/>
                      </a:endParaRPr>
                    </a:p>
                  </a:txBody>
                  <a:tcPr marL="9525" marR="9525" marT="9525" marB="0" anchor="ctr">
                    <a:solidFill>
                      <a:srgbClr val="FFFFFF"/>
                    </a:solidFill>
                  </a:tcPr>
                </a:tc>
              </a:tr>
              <a:tr h="914400">
                <a:tc>
                  <a:txBody>
                    <a:bodyPr/>
                    <a:lstStyle/>
                    <a:p>
                      <a:pPr algn="l" fontAlgn="ctr"/>
                      <a:r>
                        <a:rPr lang="en-AU" sz="1600" u="none" strike="noStrike" dirty="0" smtClean="0">
                          <a:effectLst/>
                        </a:rPr>
                        <a:t>Serve </a:t>
                      </a:r>
                      <a:r>
                        <a:rPr lang="en-AU" sz="1600" u="none" strike="noStrike" dirty="0">
                          <a:effectLst/>
                        </a:rPr>
                        <a:t>as a point-of-contact for appropriate satellite products for major model-data </a:t>
                      </a:r>
                      <a:r>
                        <a:rPr lang="en-AU" sz="1600" u="none" strike="noStrike" dirty="0" err="1">
                          <a:effectLst/>
                        </a:rPr>
                        <a:t>intercomparison</a:t>
                      </a:r>
                      <a:r>
                        <a:rPr lang="en-AU" sz="1600" u="none" strike="noStrike" dirty="0">
                          <a:effectLst/>
                        </a:rPr>
                        <a:t> exercises related to the carbon cycle.</a:t>
                      </a:r>
                      <a:endParaRPr lang="en-AU" sz="1600" b="0" i="0" u="none" strike="noStrike" dirty="0">
                        <a:solidFill>
                          <a:srgbClr val="000000"/>
                        </a:solidFill>
                        <a:effectLst/>
                        <a:latin typeface="Calibri"/>
                      </a:endParaRPr>
                    </a:p>
                  </a:txBody>
                  <a:tcPr marL="36000" marR="36000" marT="36000" marB="36000" anchor="ctr">
                    <a:solidFill>
                      <a:srgbClr val="FFFFFF"/>
                    </a:solidFill>
                  </a:tcPr>
                </a:tc>
                <a:tc>
                  <a:txBody>
                    <a:bodyPr/>
                    <a:lstStyle/>
                    <a:p>
                      <a:pPr algn="l" fontAlgn="ctr"/>
                      <a:r>
                        <a:rPr lang="en-AU" sz="1400" u="none" strike="noStrike" dirty="0" err="1">
                          <a:effectLst/>
                        </a:rPr>
                        <a:t>WGClimate</a:t>
                      </a:r>
                      <a:r>
                        <a:rPr lang="en-AU" sz="1400" u="none" strike="noStrike" dirty="0">
                          <a:effectLst/>
                        </a:rPr>
                        <a:t> chair membership on WDAC</a:t>
                      </a:r>
                      <a:endParaRPr lang="en-AU" sz="1400" b="0" i="0" u="none" strike="noStrike" dirty="0">
                        <a:solidFill>
                          <a:srgbClr val="000000"/>
                        </a:solidFill>
                        <a:effectLst/>
                        <a:latin typeface="Calibri"/>
                      </a:endParaRPr>
                    </a:p>
                  </a:txBody>
                  <a:tcPr marL="9525" marR="9525" marT="9525" marB="0" anchor="ctr">
                    <a:solidFill>
                      <a:srgbClr val="FFFFFF"/>
                    </a:solidFill>
                  </a:tcPr>
                </a:tc>
              </a:tr>
            </a:tbl>
          </a:graphicData>
        </a:graphic>
      </p:graphicFrame>
      <p:sp>
        <p:nvSpPr>
          <p:cNvPr id="3" name="Title 2"/>
          <p:cNvSpPr txBox="1">
            <a:spLocks/>
          </p:cNvSpPr>
          <p:nvPr/>
        </p:nvSpPr>
        <p:spPr>
          <a:xfrm>
            <a:off x="1752600" y="381000"/>
            <a:ext cx="6995864" cy="896471"/>
          </a:xfrm>
          <a:prstGeom prst="rect">
            <a:avLst/>
          </a:prstGeom>
        </p:spPr>
        <p:txBody>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a:r>
              <a:rPr lang="en-US" b="0" kern="0" dirty="0" smtClean="0">
                <a:solidFill>
                  <a:srgbClr val="EEECE1"/>
                </a:solidFill>
                <a:latin typeface="Arial Bold" panose="020B0704020202020204" pitchFamily="34" charset="0"/>
                <a:cs typeface="Arial Bold" panose="020B0704020202020204" pitchFamily="34" charset="0"/>
              </a:rPr>
              <a:t>Actions assigned to </a:t>
            </a:r>
            <a:r>
              <a:rPr lang="en-US" b="0" kern="0" dirty="0" err="1" smtClean="0">
                <a:solidFill>
                  <a:srgbClr val="EEECE1"/>
                </a:solidFill>
                <a:latin typeface="Arial Bold" panose="020B0704020202020204" pitchFamily="34" charset="0"/>
                <a:cs typeface="Arial Bold" panose="020B0704020202020204" pitchFamily="34" charset="0"/>
              </a:rPr>
              <a:t>WGClimate</a:t>
            </a:r>
            <a:endParaRPr lang="en-US" b="0" i="1" kern="0" dirty="0">
              <a:solidFill>
                <a:srgbClr val="EEECE1"/>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75102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781800" cy="990600"/>
          </a:xfrm>
        </p:spPr>
        <p:txBody>
          <a:bodyPr/>
          <a:lstStyle/>
          <a:p>
            <a:pPr algn="l"/>
            <a:r>
              <a:rPr lang="is-IS" dirty="0" smtClean="0"/>
              <a:t>… and </a:t>
            </a:r>
            <a:r>
              <a:rPr lang="is-IS" dirty="0" smtClean="0"/>
              <a:t>J</a:t>
            </a:r>
            <a:r>
              <a:rPr lang="en-US" dirty="0" smtClean="0"/>
              <a:t>o</a:t>
            </a:r>
            <a:r>
              <a:rPr lang="is-IS" dirty="0" smtClean="0"/>
              <a:t>int WGClimate </a:t>
            </a:r>
            <a:r>
              <a:rPr lang="is-IS" dirty="0" smtClean="0"/>
              <a:t>WGCV</a:t>
            </a:r>
            <a:endParaRPr lang="en-GB" dirty="0"/>
          </a:p>
        </p:txBody>
      </p:sp>
      <p:sp>
        <p:nvSpPr>
          <p:cNvPr id="3" name="Footer Placeholder 2"/>
          <p:cNvSpPr>
            <a:spLocks noGrp="1"/>
          </p:cNvSpPr>
          <p:nvPr>
            <p:ph type="ftr" sz="quarter" idx="11"/>
          </p:nvPr>
        </p:nvSpPr>
        <p:spPr/>
        <p:txBody>
          <a:bodyPr/>
          <a:lstStyle/>
          <a:p>
            <a:r>
              <a:rPr lang="en-US" smtClean="0"/>
              <a:t>6th Meeting of the Joint CEOS/CGMS Working Group on Climate, 07-09 March, Paris (France)</a:t>
            </a:r>
            <a:endParaRPr lang="en-GB" dirty="0"/>
          </a:p>
        </p:txBody>
      </p:sp>
      <p:sp>
        <p:nvSpPr>
          <p:cNvPr id="4" name="Content Placeholder 3"/>
          <p:cNvSpPr>
            <a:spLocks noGrp="1"/>
          </p:cNvSpPr>
          <p:nvPr>
            <p:ph sz="quarter" idx="1"/>
          </p:nvPr>
        </p:nvSpPr>
        <p:spPr>
          <a:xfrm>
            <a:off x="457200" y="1981200"/>
            <a:ext cx="8229600" cy="4175760"/>
          </a:xfrm>
        </p:spPr>
        <p:txBody>
          <a:bodyPr/>
          <a:lstStyle/>
          <a:p>
            <a:pPr marL="0" indent="0" algn="ctr">
              <a:buNone/>
            </a:pPr>
            <a:r>
              <a:rPr lang="en-AU" sz="2800" dirty="0" smtClean="0"/>
              <a:t>“For </a:t>
            </a:r>
            <a:r>
              <a:rPr lang="en-AU" sz="2800" dirty="0"/>
              <a:t>each of the relevant variables in each of the domains CEOS will work with the carbon science community to </a:t>
            </a:r>
            <a:r>
              <a:rPr lang="en-AU" sz="2800" dirty="0">
                <a:solidFill>
                  <a:srgbClr val="FF0000"/>
                </a:solidFill>
              </a:rPr>
              <a:t>assess the current provision of validation data in terms of quality</a:t>
            </a:r>
            <a:r>
              <a:rPr lang="en-AU" sz="2800" dirty="0"/>
              <a:t> (defined by protocols (e.g., WGCV </a:t>
            </a:r>
            <a:r>
              <a:rPr lang="en-AU" sz="2800" dirty="0" smtClean="0"/>
              <a:t>LPV protocols) </a:t>
            </a:r>
            <a:r>
              <a:rPr lang="en-AU" sz="2800" dirty="0" smtClean="0">
                <a:solidFill>
                  <a:srgbClr val="FF0000"/>
                </a:solidFill>
              </a:rPr>
              <a:t>and/or </a:t>
            </a:r>
            <a:r>
              <a:rPr lang="en-AU" sz="2800" dirty="0">
                <a:solidFill>
                  <a:srgbClr val="FF0000"/>
                </a:solidFill>
              </a:rPr>
              <a:t>maturity matrices (e.g., WG Climate)) </a:t>
            </a:r>
            <a:r>
              <a:rPr lang="en-AU" sz="2800" dirty="0"/>
              <a:t>and spatial and temporal coverage</a:t>
            </a:r>
            <a:r>
              <a:rPr lang="en-AU" sz="2800" dirty="0" smtClean="0"/>
              <a:t>.”</a:t>
            </a:r>
            <a:endParaRPr lang="en-AU" sz="2800" dirty="0"/>
          </a:p>
          <a:p>
            <a:endParaRPr lang="en-GB" dirty="0"/>
          </a:p>
        </p:txBody>
      </p:sp>
    </p:spTree>
    <p:extLst>
      <p:ext uri="{BB962C8B-B14F-4D97-AF65-F5344CB8AC3E}">
        <p14:creationId xmlns:p14="http://schemas.microsoft.com/office/powerpoint/2010/main" val="68463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3" name="Content Placeholder 2"/>
          <p:cNvSpPr>
            <a:spLocks noGrp="1"/>
          </p:cNvSpPr>
          <p:nvPr>
            <p:ph sz="quarter" idx="10"/>
          </p:nvPr>
        </p:nvSpPr>
        <p:spPr>
          <a:xfrm>
            <a:off x="228600" y="1143000"/>
            <a:ext cx="8686800" cy="5334000"/>
          </a:xfrm>
        </p:spPr>
        <p:txBody>
          <a:bodyPr/>
          <a:lstStyle/>
          <a:p>
            <a:pPr marL="0" indent="0">
              <a:buNone/>
            </a:pPr>
            <a:endParaRPr lang="en-US" b="1" dirty="0" smtClean="0"/>
          </a:p>
          <a:p>
            <a:pPr marL="883227" lvl="1" indent="-457200" algn="just">
              <a:buFont typeface="+mj-lt"/>
              <a:buAutoNum type="arabicPeriod"/>
            </a:pPr>
            <a:r>
              <a:rPr lang="en-GB" sz="1800" u="sng" dirty="0" smtClean="0">
                <a:solidFill>
                  <a:srgbClr val="1F497D"/>
                </a:solidFill>
              </a:rPr>
              <a:t>GEO Carbon Flagship is an active contribution to the climate component of the GEO 2016-2025 Work Plan t</a:t>
            </a:r>
            <a:r>
              <a:rPr lang="en-GB" sz="1800" dirty="0" smtClean="0">
                <a:solidFill>
                  <a:srgbClr val="1F497D"/>
                </a:solidFill>
              </a:rPr>
              <a:t>o provide decision makers with data, information and products needed to address climate policies and tackle global change</a:t>
            </a:r>
          </a:p>
          <a:p>
            <a:pPr marL="883227" lvl="1" indent="-457200" algn="just">
              <a:buFont typeface="+mj-lt"/>
              <a:buAutoNum type="arabicPeriod"/>
            </a:pPr>
            <a:r>
              <a:rPr lang="en-GB" sz="1800" dirty="0" smtClean="0">
                <a:solidFill>
                  <a:srgbClr val="1F497D"/>
                </a:solidFill>
              </a:rPr>
              <a:t>Represents </a:t>
            </a:r>
            <a:r>
              <a:rPr lang="en-GB" sz="1800" dirty="0" smtClean="0">
                <a:solidFill>
                  <a:srgbClr val="1F497D"/>
                </a:solidFill>
              </a:rPr>
              <a:t>an umbrella that links relevant different carbon-related initiatives within and beyond GEO, including being an implementing mechanism for the </a:t>
            </a:r>
            <a:r>
              <a:rPr lang="en-GB" sz="1800" b="1" u="sng" dirty="0" smtClean="0">
                <a:solidFill>
                  <a:srgbClr val="1F497D"/>
                </a:solidFill>
              </a:rPr>
              <a:t>CEOS </a:t>
            </a:r>
            <a:r>
              <a:rPr lang="en-GB" sz="1800" b="1" u="sng" dirty="0" smtClean="0">
                <a:solidFill>
                  <a:srgbClr val="1F497D"/>
                </a:solidFill>
              </a:rPr>
              <a:t>Carbon Strategy</a:t>
            </a:r>
            <a:r>
              <a:rPr lang="en-GB" sz="1800" dirty="0" smtClean="0">
                <a:solidFill>
                  <a:srgbClr val="1F497D"/>
                </a:solidFill>
              </a:rPr>
              <a:t>.</a:t>
            </a:r>
          </a:p>
          <a:p>
            <a:pPr marL="883227" lvl="1" indent="-457200" algn="just">
              <a:buFont typeface="+mj-lt"/>
              <a:buAutoNum type="arabicPeriod"/>
            </a:pPr>
            <a:r>
              <a:rPr lang="en-GB" sz="1800" dirty="0" smtClean="0">
                <a:solidFill>
                  <a:srgbClr val="1F497D"/>
                </a:solidFill>
              </a:rPr>
              <a:t>Coordinating Team and a Steering Committee for GEO Carbon Flagship set up with Stephen Plummer (ESA) tasked through </a:t>
            </a:r>
            <a:r>
              <a:rPr lang="en-GB" sz="1800" dirty="0" smtClean="0">
                <a:solidFill>
                  <a:srgbClr val="1F497D"/>
                </a:solidFill>
              </a:rPr>
              <a:t>to </a:t>
            </a:r>
            <a:r>
              <a:rPr lang="en-GB" sz="1800" dirty="0" smtClean="0">
                <a:solidFill>
                  <a:srgbClr val="1F497D"/>
                </a:solidFill>
              </a:rPr>
              <a:t>represent CEOS.</a:t>
            </a:r>
          </a:p>
          <a:p>
            <a:pPr marL="883227" lvl="1" indent="-457200" algn="just">
              <a:buFont typeface="+mj-lt"/>
              <a:buAutoNum type="arabicPeriod"/>
            </a:pPr>
            <a:r>
              <a:rPr lang="en-GB" sz="1800" dirty="0">
                <a:solidFill>
                  <a:srgbClr val="1F497D"/>
                </a:solidFill>
              </a:rPr>
              <a:t>C</a:t>
            </a:r>
            <a:r>
              <a:rPr lang="en-GB" sz="1800" dirty="0" smtClean="0">
                <a:solidFill>
                  <a:srgbClr val="1F497D"/>
                </a:solidFill>
              </a:rPr>
              <a:t>lose </a:t>
            </a:r>
            <a:r>
              <a:rPr lang="en-GB" sz="1800" dirty="0" smtClean="0">
                <a:solidFill>
                  <a:srgbClr val="1F497D"/>
                </a:solidFill>
              </a:rPr>
              <a:t>liaison in this process with SIT Carbon Actions </a:t>
            </a:r>
            <a:r>
              <a:rPr lang="en-GB" sz="1800" dirty="0" smtClean="0">
                <a:solidFill>
                  <a:srgbClr val="1F497D"/>
                </a:solidFill>
              </a:rPr>
              <a:t>coordinator</a:t>
            </a:r>
            <a:endParaRPr lang="en-GB" sz="1800" dirty="0">
              <a:solidFill>
                <a:srgbClr val="1F497D"/>
              </a:solidFill>
            </a:endParaRPr>
          </a:p>
          <a:p>
            <a:pPr marL="883227" lvl="1" indent="-457200" algn="just">
              <a:buFont typeface="+mj-lt"/>
              <a:buAutoNum type="arabicPeriod"/>
            </a:pPr>
            <a:r>
              <a:rPr lang="en-GB" sz="1800" dirty="0" smtClean="0">
                <a:solidFill>
                  <a:srgbClr val="1F497D"/>
                </a:solidFill>
              </a:rPr>
              <a:t>Others </a:t>
            </a:r>
            <a:r>
              <a:rPr lang="en-GB" sz="1800" dirty="0" smtClean="0">
                <a:solidFill>
                  <a:srgbClr val="1F497D"/>
                </a:solidFill>
              </a:rPr>
              <a:t>involved CMCC, GCP, ICOS, WMO/IG3IS, NEON, US Carbon Cycle Science Program, Active research centres in the GEO Carbon Task </a:t>
            </a:r>
          </a:p>
          <a:p>
            <a:pPr marL="883227" lvl="1" indent="-457200" algn="just">
              <a:buFont typeface="+mj-lt"/>
              <a:buAutoNum type="arabicPeriod"/>
            </a:pPr>
            <a:r>
              <a:rPr lang="en-GB" sz="1800" dirty="0" smtClean="0">
                <a:solidFill>
                  <a:srgbClr val="1F497D"/>
                </a:solidFill>
              </a:rPr>
              <a:t>Implementation Plan (IP) with tasks, roles and teams being written for submission to GEO-XIII Plenary.</a:t>
            </a:r>
            <a:endParaRPr lang="en-GB" sz="1800" b="1" dirty="0" smtClean="0">
              <a:solidFill>
                <a:srgbClr val="1F497D"/>
              </a:solidFill>
            </a:endParaRPr>
          </a:p>
        </p:txBody>
      </p:sp>
      <p:sp>
        <p:nvSpPr>
          <p:cNvPr id="4" name="Content Placeholder 3"/>
          <p:cNvSpPr>
            <a:spLocks noGrp="1"/>
          </p:cNvSpPr>
          <p:nvPr>
            <p:ph sz="quarter" idx="11"/>
          </p:nvPr>
        </p:nvSpPr>
        <p:spPr>
          <a:xfrm>
            <a:off x="2057400" y="228600"/>
            <a:ext cx="4953000" cy="533400"/>
          </a:xfrm>
        </p:spPr>
        <p:txBody>
          <a:bodyPr/>
          <a:lstStyle/>
          <a:p>
            <a:r>
              <a:rPr lang="en-GB" dirty="0" smtClean="0"/>
              <a:t>CEOS link to proposed GEO Carbon Flagship</a:t>
            </a:r>
            <a:endParaRPr lang="en-GB" dirty="0"/>
          </a:p>
        </p:txBody>
      </p:sp>
    </p:spTree>
    <p:extLst>
      <p:ext uri="{BB962C8B-B14F-4D97-AF65-F5344CB8AC3E}">
        <p14:creationId xmlns:p14="http://schemas.microsoft.com/office/powerpoint/2010/main" val="17702211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19200"/>
            <a:ext cx="8839200" cy="2000548"/>
          </a:xfrm>
          <a:prstGeom prst="rect">
            <a:avLst/>
          </a:prstGeom>
        </p:spPr>
        <p:txBody>
          <a:bodyPr wrap="square">
            <a:spAutoFit/>
          </a:bodyPr>
          <a:lstStyle/>
          <a:p>
            <a:pPr marL="550800">
              <a:spcAft>
                <a:spcPts val="1200"/>
              </a:spcAft>
            </a:pPr>
            <a:endParaRPr lang="en-AU" sz="2400" b="1" dirty="0" smtClean="0">
              <a:latin typeface="Arial" panose="020B0604020202020204" pitchFamily="34" charset="0"/>
              <a:cs typeface="Arial" panose="020B0604020202020204" pitchFamily="34" charset="0"/>
            </a:endParaRPr>
          </a:p>
          <a:p>
            <a:pPr marL="457200" indent="-457200">
              <a:spcAft>
                <a:spcPts val="1200"/>
              </a:spcAft>
              <a:buFont typeface="+mj-lt"/>
              <a:buAutoNum type="arabicPeriod"/>
            </a:pPr>
            <a:endParaRPr lang="en-US" sz="2400" dirty="0" smtClean="0">
              <a:latin typeface="Arial" panose="020B0604020202020204" pitchFamily="34" charset="0"/>
              <a:cs typeface="Arial" panose="020B0604020202020204" pitchFamily="34" charset="0"/>
            </a:endParaRPr>
          </a:p>
          <a:p>
            <a:pPr marL="648000" lvl="6" indent="-342900">
              <a:spcAft>
                <a:spcPts val="1200"/>
              </a:spcAft>
              <a:buFont typeface="Arial"/>
              <a:buChar char="•"/>
            </a:pPr>
            <a:endParaRPr lang="en-US" sz="2400" dirty="0" smtClean="0">
              <a:latin typeface="Arial" panose="020B0604020202020204" pitchFamily="34" charset="0"/>
              <a:cs typeface="Arial" panose="020B0604020202020204" pitchFamily="34" charset="0"/>
            </a:endParaRPr>
          </a:p>
          <a:p>
            <a:pPr marL="800100" lvl="1" indent="-342900">
              <a:spcAft>
                <a:spcPts val="1200"/>
              </a:spcAft>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0"/>
          </p:nvPr>
        </p:nvSpPr>
        <p:spPr>
          <a:xfrm>
            <a:off x="228600" y="1143000"/>
            <a:ext cx="8839200" cy="5410200"/>
          </a:xfrm>
        </p:spPr>
        <p:txBody>
          <a:bodyPr>
            <a:noAutofit/>
          </a:bodyPr>
          <a:lstStyle/>
          <a:p>
            <a:pPr>
              <a:buFont typeface="+mj-lt"/>
              <a:buAutoNum type="arabicPeriod"/>
            </a:pPr>
            <a:r>
              <a:rPr lang="en-GB" sz="1800" dirty="0" smtClean="0">
                <a:solidFill>
                  <a:srgbClr val="1F497D"/>
                </a:solidFill>
              </a:rPr>
              <a:t>Justification for CEOS to address Carbon Strategy systematically/coherently is being </a:t>
            </a:r>
            <a:r>
              <a:rPr lang="en-GB" sz="1800" u="sng" dirty="0" smtClean="0">
                <a:solidFill>
                  <a:srgbClr val="1F497D"/>
                </a:solidFill>
              </a:rPr>
              <a:t>further re-enforced (</a:t>
            </a:r>
            <a:r>
              <a:rPr lang="en-GB" sz="1800" u="sng" dirty="0" err="1" smtClean="0">
                <a:solidFill>
                  <a:srgbClr val="1F497D"/>
                </a:solidFill>
              </a:rPr>
              <a:t>e.g</a:t>
            </a:r>
            <a:r>
              <a:rPr lang="en-GB" sz="1800" u="sng" dirty="0" smtClean="0">
                <a:solidFill>
                  <a:srgbClr val="1F497D"/>
                </a:solidFill>
              </a:rPr>
              <a:t> post COP-21)</a:t>
            </a:r>
          </a:p>
          <a:p>
            <a:pPr>
              <a:buFont typeface="+mj-lt"/>
              <a:buAutoNum type="arabicPeriod"/>
            </a:pPr>
            <a:r>
              <a:rPr lang="en-GB" sz="1800" dirty="0" smtClean="0">
                <a:solidFill>
                  <a:srgbClr val="1F497D"/>
                </a:solidFill>
              </a:rPr>
              <a:t>Things are “moving” – critical cross-talk between CEOS entities</a:t>
            </a:r>
            <a:r>
              <a:rPr lang="en-GB" sz="1800" dirty="0">
                <a:solidFill>
                  <a:srgbClr val="1F497D"/>
                </a:solidFill>
              </a:rPr>
              <a:t> </a:t>
            </a:r>
            <a:r>
              <a:rPr lang="en-GB" sz="1800" dirty="0" smtClean="0">
                <a:solidFill>
                  <a:srgbClr val="1F497D"/>
                </a:solidFill>
              </a:rPr>
              <a:t>(WGs and VCs)</a:t>
            </a:r>
            <a:r>
              <a:rPr lang="en-GB" sz="1800" dirty="0" smtClean="0">
                <a:solidFill>
                  <a:srgbClr val="1F497D"/>
                </a:solidFill>
              </a:rPr>
              <a:t> is starting (=&gt; existential debates)</a:t>
            </a:r>
          </a:p>
          <a:p>
            <a:pPr lvl="1" indent="-342900">
              <a:buFont typeface="Arial"/>
              <a:buChar char="•"/>
            </a:pPr>
            <a:r>
              <a:rPr lang="en-GB" sz="1800" dirty="0" smtClean="0">
                <a:solidFill>
                  <a:srgbClr val="1F497D"/>
                </a:solidFill>
              </a:rPr>
              <a:t>Present </a:t>
            </a:r>
            <a:r>
              <a:rPr lang="en-GB" sz="1800" dirty="0" smtClean="0">
                <a:solidFill>
                  <a:srgbClr val="1F497D"/>
                </a:solidFill>
              </a:rPr>
              <a:t>Priority Actions for each CEOS entity WG and VC </a:t>
            </a:r>
            <a:endParaRPr lang="en-GB" sz="1800" dirty="0" smtClean="0">
              <a:solidFill>
                <a:srgbClr val="1F497D"/>
              </a:solidFill>
            </a:endParaRPr>
          </a:p>
          <a:p>
            <a:pPr lvl="1" indent="-342900">
              <a:buFont typeface="Arial"/>
              <a:buChar char="•"/>
            </a:pPr>
            <a:r>
              <a:rPr lang="en-GB" sz="1800" dirty="0" smtClean="0">
                <a:solidFill>
                  <a:srgbClr val="1F497D"/>
                </a:solidFill>
              </a:rPr>
              <a:t>Continue </a:t>
            </a:r>
            <a:r>
              <a:rPr lang="en-GB" sz="1800" dirty="0" smtClean="0">
                <a:solidFill>
                  <a:srgbClr val="1F497D"/>
                </a:solidFill>
              </a:rPr>
              <a:t>emphasis on </a:t>
            </a:r>
            <a:r>
              <a:rPr lang="en-GB" sz="1800" dirty="0" smtClean="0">
                <a:solidFill>
                  <a:srgbClr val="1F497D"/>
                </a:solidFill>
              </a:rPr>
              <a:t>mid-term milestone i.e. break Actions up into smaller pieces</a:t>
            </a:r>
          </a:p>
          <a:p>
            <a:pPr>
              <a:buFont typeface="+mj-lt"/>
              <a:buAutoNum type="arabicPeriod"/>
            </a:pPr>
            <a:r>
              <a:rPr lang="en-GB" sz="1800" dirty="0" smtClean="0">
                <a:solidFill>
                  <a:srgbClr val="1F497D"/>
                </a:solidFill>
              </a:rPr>
              <a:t>Identify </a:t>
            </a:r>
            <a:r>
              <a:rPr lang="en-GB" sz="1800" dirty="0" smtClean="0">
                <a:solidFill>
                  <a:srgbClr val="1F497D"/>
                </a:solidFill>
              </a:rPr>
              <a:t>Research Priorities for funding programmes – topics linked to Carbon Actions + International </a:t>
            </a:r>
            <a:r>
              <a:rPr lang="en-GB" sz="1800" dirty="0" smtClean="0">
                <a:solidFill>
                  <a:srgbClr val="1F497D"/>
                </a:solidFill>
              </a:rPr>
              <a:t>dimension</a:t>
            </a:r>
          </a:p>
          <a:p>
            <a:pPr>
              <a:buFont typeface="+mj-lt"/>
              <a:buAutoNum type="arabicPeriod"/>
            </a:pPr>
            <a:r>
              <a:rPr lang="en-GB" sz="1800" dirty="0" smtClean="0">
                <a:solidFill>
                  <a:srgbClr val="1F497D"/>
                </a:solidFill>
              </a:rPr>
              <a:t>Try and expose agency level activities (which include international components) – which have not yet been captured</a:t>
            </a:r>
          </a:p>
          <a:p>
            <a:pPr>
              <a:buFont typeface="+mj-lt"/>
              <a:buAutoNum type="arabicPeriod"/>
            </a:pPr>
            <a:r>
              <a:rPr lang="en-GB" sz="1800" dirty="0" smtClean="0">
                <a:solidFill>
                  <a:srgbClr val="1F497D"/>
                </a:solidFill>
              </a:rPr>
              <a:t>Through WGs and VCs establish linked with external entities addressing in-situ (e.g. GEO, </a:t>
            </a:r>
            <a:r>
              <a:rPr lang="en-GB" sz="1800" dirty="0">
                <a:solidFill>
                  <a:srgbClr val="1F497D"/>
                </a:solidFill>
              </a:rPr>
              <a:t>W</a:t>
            </a:r>
            <a:r>
              <a:rPr lang="en-GB" sz="1800" dirty="0" smtClean="0">
                <a:solidFill>
                  <a:srgbClr val="1F497D"/>
                </a:solidFill>
              </a:rPr>
              <a:t>CP) and modelling (e.g. WDAC)</a:t>
            </a:r>
            <a:endParaRPr lang="en-GB" sz="1800" dirty="0" smtClean="0">
              <a:solidFill>
                <a:srgbClr val="1F497D"/>
              </a:solidFill>
            </a:endParaRPr>
          </a:p>
          <a:p>
            <a:pPr>
              <a:buFont typeface="+mj-lt"/>
              <a:buAutoNum type="arabicPeriod"/>
            </a:pPr>
            <a:r>
              <a:rPr lang="en-GB" sz="1800" dirty="0" smtClean="0">
                <a:solidFill>
                  <a:srgbClr val="1F497D"/>
                </a:solidFill>
              </a:rPr>
              <a:t>Identify Carbon </a:t>
            </a:r>
            <a:r>
              <a:rPr lang="en-GB" sz="1800" dirty="0" err="1" smtClean="0">
                <a:solidFill>
                  <a:srgbClr val="1F497D"/>
                </a:solidFill>
              </a:rPr>
              <a:t>poc</a:t>
            </a:r>
            <a:r>
              <a:rPr lang="en-GB" sz="1800" dirty="0" smtClean="0">
                <a:solidFill>
                  <a:srgbClr val="1F497D"/>
                </a:solidFill>
              </a:rPr>
              <a:t>/champions within each WG VC, can be, but not necessarily Chairs/Co-Leads</a:t>
            </a:r>
            <a:endParaRPr lang="en-GB" sz="1800" dirty="0" smtClean="0">
              <a:solidFill>
                <a:srgbClr val="1F497D"/>
              </a:solidFill>
            </a:endParaRPr>
          </a:p>
          <a:p>
            <a:pPr>
              <a:buFont typeface="+mj-lt"/>
              <a:buAutoNum type="arabicPeriod"/>
            </a:pPr>
            <a:r>
              <a:rPr lang="en-GB" sz="1800" dirty="0" smtClean="0">
                <a:solidFill>
                  <a:srgbClr val="1F497D"/>
                </a:solidFill>
              </a:rPr>
              <a:t>Organise CEOS Carbon </a:t>
            </a:r>
            <a:r>
              <a:rPr lang="en-GB" sz="1800" dirty="0" smtClean="0">
                <a:solidFill>
                  <a:srgbClr val="1F497D"/>
                </a:solidFill>
              </a:rPr>
              <a:t>meeting in September Oxford </a:t>
            </a:r>
            <a:r>
              <a:rPr lang="en-GB" sz="1800" dirty="0" smtClean="0">
                <a:solidFill>
                  <a:srgbClr val="1F497D"/>
                </a:solidFill>
              </a:rPr>
              <a:t>– attendance across WGs and </a:t>
            </a:r>
            <a:r>
              <a:rPr lang="en-GB" sz="1800" dirty="0" smtClean="0">
                <a:solidFill>
                  <a:srgbClr val="1F497D"/>
                </a:solidFill>
              </a:rPr>
              <a:t>VCs</a:t>
            </a:r>
            <a:endParaRPr lang="en-GB" sz="1800" dirty="0">
              <a:solidFill>
                <a:srgbClr val="1F497D"/>
              </a:solidFill>
            </a:endParaRPr>
          </a:p>
          <a:p>
            <a:pPr lvl="5"/>
            <a:r>
              <a:rPr lang="en-GB" sz="2200" dirty="0" smtClean="0">
                <a:solidFill>
                  <a:srgbClr val="1F497D"/>
                </a:solidFill>
              </a:rPr>
              <a:t>			My Vote: </a:t>
            </a:r>
            <a:r>
              <a:rPr lang="en-GB" sz="2200" u="sng" dirty="0" smtClean="0">
                <a:solidFill>
                  <a:srgbClr val="1F497D"/>
                </a:solidFill>
              </a:rPr>
              <a:t>Perseverance</a:t>
            </a:r>
          </a:p>
        </p:txBody>
      </p:sp>
      <p:sp>
        <p:nvSpPr>
          <p:cNvPr id="3" name="Title 2"/>
          <p:cNvSpPr>
            <a:spLocks noGrp="1"/>
          </p:cNvSpPr>
          <p:nvPr>
            <p:ph type="title" idx="4294967295"/>
          </p:nvPr>
        </p:nvSpPr>
        <p:spPr>
          <a:xfrm>
            <a:off x="2351088" y="228600"/>
            <a:ext cx="6792912" cy="806450"/>
          </a:xfrm>
          <a:prstGeom prst="rect">
            <a:avLst/>
          </a:prstGeom>
        </p:spPr>
        <p:txBody>
          <a:bodyPr/>
          <a:lstStyle/>
          <a:p>
            <a:pPr algn="l"/>
            <a:r>
              <a:rPr lang="en-GB" dirty="0" smtClean="0">
                <a:solidFill>
                  <a:srgbClr val="EEECE1"/>
                </a:solidFill>
              </a:rPr>
              <a:t>Summary and Discussion</a:t>
            </a:r>
            <a:endParaRPr lang="en-GB" dirty="0">
              <a:solidFill>
                <a:srgbClr val="EEECE1"/>
              </a:solidFill>
            </a:endParaRPr>
          </a:p>
        </p:txBody>
      </p:sp>
    </p:spTree>
    <p:extLst>
      <p:ext uri="{BB962C8B-B14F-4D97-AF65-F5344CB8AC3E}">
        <p14:creationId xmlns:p14="http://schemas.microsoft.com/office/powerpoint/2010/main" val="100200179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2"/>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3" name="Content Placeholder 2"/>
          <p:cNvSpPr>
            <a:spLocks noGrp="1"/>
          </p:cNvSpPr>
          <p:nvPr>
            <p:ph sz="quarter" idx="11"/>
          </p:nvPr>
        </p:nvSpPr>
        <p:spPr>
          <a:xfrm>
            <a:off x="2057400" y="228600"/>
            <a:ext cx="4953000" cy="533400"/>
          </a:xfrm>
        </p:spPr>
        <p:txBody>
          <a:bodyPr/>
          <a:lstStyle/>
          <a:p>
            <a:pPr lvl="0"/>
            <a:r>
              <a:rPr lang="en-US" b="1" dirty="0"/>
              <a:t>CEOS Carbon activity - history and Background</a:t>
            </a:r>
          </a:p>
          <a:p>
            <a:endParaRPr lang="en-GB" dirty="0"/>
          </a:p>
        </p:txBody>
      </p:sp>
      <p:sp>
        <p:nvSpPr>
          <p:cNvPr id="7" name="TextBox 6"/>
          <p:cNvSpPr txBox="1"/>
          <p:nvPr/>
        </p:nvSpPr>
        <p:spPr>
          <a:xfrm>
            <a:off x="304800" y="1143000"/>
            <a:ext cx="4464496" cy="5478423"/>
          </a:xfrm>
          <a:prstGeom prst="rect">
            <a:avLst/>
          </a:prstGeom>
          <a:noFill/>
        </p:spPr>
        <p:txBody>
          <a:bodyPr wrap="square" rtlCol="0">
            <a:spAutoFit/>
          </a:bodyPr>
          <a:lstStyle/>
          <a:p>
            <a:pPr marL="342900" indent="-342900">
              <a:spcAft>
                <a:spcPts val="1200"/>
              </a:spcAft>
              <a:buFont typeface="Arial"/>
              <a:buChar char="•"/>
            </a:pPr>
            <a:r>
              <a:rPr lang="en-US" sz="2000" dirty="0" smtClean="0">
                <a:solidFill>
                  <a:srgbClr val="1F497D"/>
                </a:solidFill>
              </a:rPr>
              <a:t>GEO </a:t>
            </a:r>
            <a:r>
              <a:rPr lang="en-US" sz="2000" dirty="0" smtClean="0">
                <a:solidFill>
                  <a:srgbClr val="1F497D"/>
                </a:solidFill>
              </a:rPr>
              <a:t>Carbon Report developed in June 2010 by team led by </a:t>
            </a:r>
            <a:r>
              <a:rPr lang="en-US" sz="2000" dirty="0" err="1" smtClean="0">
                <a:solidFill>
                  <a:srgbClr val="1F497D"/>
                </a:solidFill>
              </a:rPr>
              <a:t>Ciais</a:t>
            </a:r>
            <a:r>
              <a:rPr lang="en-US" sz="2000" dirty="0" smtClean="0">
                <a:solidFill>
                  <a:srgbClr val="1F497D"/>
                </a:solidFill>
              </a:rPr>
              <a:t> et al. (GCP). </a:t>
            </a:r>
          </a:p>
          <a:p>
            <a:pPr marL="342900" indent="-342900">
              <a:spcAft>
                <a:spcPts val="1200"/>
              </a:spcAft>
              <a:buFont typeface="Arial"/>
              <a:buChar char="•"/>
            </a:pPr>
            <a:r>
              <a:rPr lang="en-US" sz="2000" i="1" dirty="0" smtClean="0">
                <a:solidFill>
                  <a:srgbClr val="1F497D"/>
                </a:solidFill>
              </a:rPr>
              <a:t>CEOS Strategy for Carbon Observations from Space</a:t>
            </a:r>
            <a:r>
              <a:rPr lang="en-US" sz="2000" dirty="0" smtClean="0">
                <a:solidFill>
                  <a:srgbClr val="1F497D"/>
                </a:solidFill>
              </a:rPr>
              <a:t> – written in response to above, completed in March 2014 – </a:t>
            </a:r>
            <a:r>
              <a:rPr lang="en-US" sz="2000" i="1" dirty="0" err="1" smtClean="0">
                <a:solidFill>
                  <a:srgbClr val="1F497D"/>
                </a:solidFill>
              </a:rPr>
              <a:t>Wickland</a:t>
            </a:r>
            <a:r>
              <a:rPr lang="en-US" sz="2000" i="1" dirty="0" smtClean="0">
                <a:solidFill>
                  <a:srgbClr val="1F497D"/>
                </a:solidFill>
              </a:rPr>
              <a:t> et al.</a:t>
            </a:r>
          </a:p>
          <a:p>
            <a:pPr marL="342900" indent="-342900">
              <a:spcAft>
                <a:spcPts val="1200"/>
              </a:spcAft>
              <a:buFont typeface="Arial"/>
              <a:buChar char="•"/>
            </a:pPr>
            <a:r>
              <a:rPr lang="en-US" sz="2000" u="sng" dirty="0" smtClean="0">
                <a:solidFill>
                  <a:srgbClr val="1F497D"/>
                </a:solidFill>
              </a:rPr>
              <a:t>42 </a:t>
            </a:r>
            <a:r>
              <a:rPr lang="en-US" sz="2000" u="sng" dirty="0">
                <a:solidFill>
                  <a:srgbClr val="1F497D"/>
                </a:solidFill>
              </a:rPr>
              <a:t>A</a:t>
            </a:r>
            <a:r>
              <a:rPr lang="en-US" sz="2000" u="sng" dirty="0" smtClean="0">
                <a:solidFill>
                  <a:srgbClr val="1F497D"/>
                </a:solidFill>
              </a:rPr>
              <a:t>ctions identified in the report for specific </a:t>
            </a:r>
            <a:r>
              <a:rPr lang="en-US" sz="2000" u="sng" dirty="0" smtClean="0">
                <a:solidFill>
                  <a:srgbClr val="1F497D"/>
                </a:solidFill>
              </a:rPr>
              <a:t>response</a:t>
            </a:r>
            <a:r>
              <a:rPr lang="en-US" sz="2000" dirty="0" smtClean="0">
                <a:solidFill>
                  <a:srgbClr val="1F497D"/>
                </a:solidFill>
              </a:rPr>
              <a:t>– first discussed </a:t>
            </a:r>
            <a:r>
              <a:rPr lang="en-US" sz="2000" dirty="0" smtClean="0">
                <a:solidFill>
                  <a:srgbClr val="1F497D"/>
                </a:solidFill>
              </a:rPr>
              <a:t>at SIT Technical Workshop in September 2013</a:t>
            </a:r>
          </a:p>
          <a:p>
            <a:pPr marL="342900" indent="-342900">
              <a:spcAft>
                <a:spcPts val="1200"/>
              </a:spcAft>
              <a:buFont typeface="Arial"/>
              <a:buChar char="•"/>
            </a:pPr>
            <a:r>
              <a:rPr lang="en-US" sz="2000" dirty="0" smtClean="0">
                <a:solidFill>
                  <a:srgbClr val="1F497D"/>
                </a:solidFill>
              </a:rPr>
              <a:t>April 2014</a:t>
            </a:r>
            <a:r>
              <a:rPr lang="en-US" sz="2000" dirty="0" smtClean="0">
                <a:solidFill>
                  <a:srgbClr val="1F497D"/>
                </a:solidFill>
              </a:rPr>
              <a:t>:Proposed </a:t>
            </a:r>
            <a:r>
              <a:rPr lang="en-US" sz="2000" dirty="0" smtClean="0">
                <a:solidFill>
                  <a:srgbClr val="1F497D"/>
                </a:solidFill>
              </a:rPr>
              <a:t>establishment of a study team to take forward the Actions and also identify formal CEOS mechanism to manage Actions.</a:t>
            </a:r>
            <a:endParaRPr lang="en-US" sz="2000" dirty="0">
              <a:solidFill>
                <a:srgbClr val="1F497D"/>
              </a:solidFill>
            </a:endParaRPr>
          </a:p>
        </p:txBody>
      </p:sp>
      <p:pic>
        <p:nvPicPr>
          <p:cNvPr id="9" name="Picture 8" descr="GEO_CARBONSTRATEGY_20101020 (dragg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143000"/>
            <a:ext cx="2779297" cy="3933056"/>
          </a:xfrm>
          <a:prstGeom prst="rect">
            <a:avLst/>
          </a:prstGeom>
        </p:spPr>
      </p:pic>
      <p:pic>
        <p:nvPicPr>
          <p:cNvPr id="8" name="Picture 7" descr="WGClimate_CEOS-Strategy-for-Carbon-Observations-from-Space_Apr201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3143076"/>
            <a:ext cx="2627784" cy="3714923"/>
          </a:xfrm>
          <a:prstGeom prst="rect">
            <a:avLst/>
          </a:prstGeom>
        </p:spPr>
      </p:pic>
    </p:spTree>
    <p:extLst>
      <p:ext uri="{BB962C8B-B14F-4D97-AF65-F5344CB8AC3E}">
        <p14:creationId xmlns:p14="http://schemas.microsoft.com/office/powerpoint/2010/main" val="17236932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99962" y="221726"/>
            <a:ext cx="8568871" cy="5704946"/>
          </a:xfrm>
        </p:spPr>
        <p:txBody>
          <a:bodyPr>
            <a:normAutofit fontScale="32500" lnSpcReduction="20000"/>
          </a:bodyPr>
          <a:lstStyle/>
          <a:p>
            <a:pPr marL="0" indent="0">
              <a:lnSpc>
                <a:spcPct val="120000"/>
              </a:lnSpc>
              <a:spcBef>
                <a:spcPts val="0"/>
              </a:spcBef>
              <a:spcAft>
                <a:spcPts val="600"/>
              </a:spcAft>
              <a:buNone/>
            </a:pPr>
            <a:r>
              <a:rPr lang="en-US" sz="8000" b="1" dirty="0">
                <a:solidFill>
                  <a:srgbClr val="004494"/>
                </a:solidFill>
                <a:latin typeface="Arial"/>
                <a:cs typeface="Arial"/>
              </a:rPr>
              <a:t>COP-21: Paris </a:t>
            </a:r>
            <a:r>
              <a:rPr lang="en-US" sz="8000" b="1" dirty="0" smtClean="0">
                <a:solidFill>
                  <a:srgbClr val="004494"/>
                </a:solidFill>
                <a:latin typeface="Arial"/>
                <a:cs typeface="Arial"/>
              </a:rPr>
              <a:t>Agreement Article 7 (7c)</a:t>
            </a:r>
          </a:p>
          <a:p>
            <a:pPr>
              <a:lnSpc>
                <a:spcPct val="120000"/>
              </a:lnSpc>
              <a:spcBef>
                <a:spcPts val="0"/>
              </a:spcBef>
              <a:spcAft>
                <a:spcPts val="1200"/>
              </a:spcAft>
            </a:pPr>
            <a:r>
              <a:rPr lang="en-US" sz="5600" dirty="0" smtClean="0">
                <a:solidFill>
                  <a:srgbClr val="004494"/>
                </a:solidFill>
                <a:latin typeface="Arial"/>
                <a:cs typeface="Arial"/>
              </a:rPr>
              <a:t>Strengthening </a:t>
            </a:r>
            <a:r>
              <a:rPr lang="en-US" sz="5600" dirty="0">
                <a:solidFill>
                  <a:srgbClr val="004494"/>
                </a:solidFill>
                <a:latin typeface="Arial"/>
                <a:cs typeface="Arial"/>
              </a:rPr>
              <a:t>scientific knowledge on climate, including research, systematic observation of the climate system and early warning systems, in a manner that informs climate services and supports decision- </a:t>
            </a:r>
            <a:r>
              <a:rPr lang="en-US" sz="5600" dirty="0" smtClean="0">
                <a:solidFill>
                  <a:srgbClr val="004494"/>
                </a:solidFill>
                <a:latin typeface="Arial"/>
                <a:cs typeface="Arial"/>
              </a:rPr>
              <a:t>making</a:t>
            </a:r>
          </a:p>
          <a:p>
            <a:pPr>
              <a:lnSpc>
                <a:spcPct val="120000"/>
              </a:lnSpc>
              <a:spcBef>
                <a:spcPts val="0"/>
              </a:spcBef>
              <a:spcAft>
                <a:spcPts val="600"/>
              </a:spcAft>
            </a:pPr>
            <a:r>
              <a:rPr lang="en-US" sz="5600" dirty="0" smtClean="0">
                <a:solidFill>
                  <a:srgbClr val="004494"/>
                </a:solidFill>
                <a:latin typeface="Arial"/>
                <a:cs typeface="Arial"/>
              </a:rPr>
              <a:t>Developing </a:t>
            </a:r>
            <a:r>
              <a:rPr lang="en-US" sz="5600" dirty="0" smtClean="0">
                <a:solidFill>
                  <a:srgbClr val="008000"/>
                </a:solidFill>
                <a:latin typeface="Arial"/>
                <a:cs typeface="Arial"/>
              </a:rPr>
              <a:t>the </a:t>
            </a:r>
            <a:r>
              <a:rPr lang="en-US" sz="5600" dirty="0" smtClean="0">
                <a:solidFill>
                  <a:srgbClr val="008000"/>
                </a:solidFill>
                <a:effectLst/>
                <a:latin typeface="Arial"/>
                <a:cs typeface="Arial"/>
              </a:rPr>
              <a:t>Transparency Framework (the </a:t>
            </a:r>
            <a:r>
              <a:rPr lang="en-US" sz="5600" dirty="0" smtClean="0">
                <a:solidFill>
                  <a:srgbClr val="008000"/>
                </a:solidFill>
                <a:latin typeface="Arial"/>
                <a:cs typeface="Arial"/>
              </a:rPr>
              <a:t>need </a:t>
            </a:r>
            <a:r>
              <a:rPr lang="en-US" sz="5600" dirty="0">
                <a:solidFill>
                  <a:srgbClr val="008000"/>
                </a:solidFill>
                <a:latin typeface="Arial"/>
                <a:cs typeface="Arial"/>
              </a:rPr>
              <a:t>to promote transparency, accuracy, completeness, consistency, and </a:t>
            </a:r>
            <a:r>
              <a:rPr lang="en-US" sz="5600" dirty="0" smtClean="0">
                <a:solidFill>
                  <a:srgbClr val="008000"/>
                </a:solidFill>
                <a:latin typeface="Arial"/>
                <a:cs typeface="Arial"/>
              </a:rPr>
              <a:t>comparability, and environmental integrity) &amp; Global Stock-take</a:t>
            </a:r>
            <a:endParaRPr lang="en-US" sz="5600" dirty="0">
              <a:solidFill>
                <a:srgbClr val="008000"/>
              </a:solidFill>
              <a:latin typeface="Arial"/>
              <a:cs typeface="Arial"/>
            </a:endParaRPr>
          </a:p>
          <a:p>
            <a:pPr marL="0" indent="0">
              <a:lnSpc>
                <a:spcPct val="120000"/>
              </a:lnSpc>
              <a:spcBef>
                <a:spcPts val="0"/>
              </a:spcBef>
              <a:spcAft>
                <a:spcPts val="600"/>
              </a:spcAft>
              <a:buNone/>
            </a:pPr>
            <a:r>
              <a:rPr lang="en-US" sz="8000" b="1" dirty="0">
                <a:solidFill>
                  <a:srgbClr val="004494"/>
                </a:solidFill>
                <a:latin typeface="Arial"/>
                <a:cs typeface="Arial"/>
              </a:rPr>
              <a:t>SBSTA Conclusions:</a:t>
            </a:r>
          </a:p>
          <a:p>
            <a:pPr>
              <a:lnSpc>
                <a:spcPct val="120000"/>
              </a:lnSpc>
              <a:spcBef>
                <a:spcPts val="0"/>
              </a:spcBef>
              <a:spcAft>
                <a:spcPts val="1200"/>
              </a:spcAft>
            </a:pPr>
            <a:r>
              <a:rPr lang="en-US" sz="5600" dirty="0">
                <a:solidFill>
                  <a:srgbClr val="004494"/>
                </a:solidFill>
                <a:latin typeface="Arial"/>
                <a:cs typeface="Arial"/>
              </a:rPr>
              <a:t>N</a:t>
            </a:r>
            <a:r>
              <a:rPr lang="en-US" sz="5600" dirty="0" smtClean="0">
                <a:solidFill>
                  <a:srgbClr val="004494"/>
                </a:solidFill>
                <a:latin typeface="Arial"/>
                <a:cs typeface="Arial"/>
              </a:rPr>
              <a:t>oted with appreciation the [Status] </a:t>
            </a:r>
            <a:r>
              <a:rPr lang="en-US" sz="5600" dirty="0">
                <a:solidFill>
                  <a:srgbClr val="004494"/>
                </a:solidFill>
                <a:latin typeface="Arial"/>
                <a:cs typeface="Arial"/>
              </a:rPr>
              <a:t>report by </a:t>
            </a:r>
            <a:r>
              <a:rPr lang="en-US" sz="5600" dirty="0" smtClean="0">
                <a:solidFill>
                  <a:srgbClr val="004494"/>
                </a:solidFill>
                <a:latin typeface="Arial"/>
                <a:cs typeface="Arial"/>
              </a:rPr>
              <a:t>GCOS</a:t>
            </a:r>
          </a:p>
          <a:p>
            <a:pPr>
              <a:lnSpc>
                <a:spcPct val="120000"/>
              </a:lnSpc>
              <a:spcBef>
                <a:spcPts val="0"/>
              </a:spcBef>
              <a:spcAft>
                <a:spcPts val="1200"/>
              </a:spcAft>
            </a:pPr>
            <a:r>
              <a:rPr lang="en-US" sz="5600" dirty="0">
                <a:solidFill>
                  <a:srgbClr val="004494"/>
                </a:solidFill>
                <a:latin typeface="Arial"/>
                <a:cs typeface="Arial"/>
              </a:rPr>
              <a:t>E</a:t>
            </a:r>
            <a:r>
              <a:rPr lang="en-US" sz="5600" dirty="0" smtClean="0">
                <a:solidFill>
                  <a:srgbClr val="004494"/>
                </a:solidFill>
                <a:latin typeface="Arial"/>
                <a:cs typeface="Arial"/>
              </a:rPr>
              <a:t>ncouraged </a:t>
            </a:r>
            <a:r>
              <a:rPr lang="en-US" sz="5600" dirty="0">
                <a:solidFill>
                  <a:srgbClr val="008000"/>
                </a:solidFill>
                <a:latin typeface="Arial"/>
                <a:cs typeface="Arial"/>
              </a:rPr>
              <a:t>GCOS to consider the outcomes of the twenty-first session of the Conference of the Parties </a:t>
            </a:r>
            <a:r>
              <a:rPr lang="en-US" sz="5600" dirty="0">
                <a:solidFill>
                  <a:srgbClr val="004494"/>
                </a:solidFill>
                <a:latin typeface="Arial"/>
                <a:cs typeface="Arial"/>
              </a:rPr>
              <a:t>when preparing the GCOS IP </a:t>
            </a:r>
            <a:r>
              <a:rPr lang="en-US" sz="5600" dirty="0" smtClean="0">
                <a:solidFill>
                  <a:srgbClr val="004494"/>
                </a:solidFill>
                <a:latin typeface="Arial"/>
                <a:cs typeface="Arial"/>
              </a:rPr>
              <a:t>2016</a:t>
            </a:r>
          </a:p>
          <a:p>
            <a:pPr>
              <a:lnSpc>
                <a:spcPct val="120000"/>
              </a:lnSpc>
              <a:spcBef>
                <a:spcPts val="0"/>
              </a:spcBef>
              <a:spcAft>
                <a:spcPts val="600"/>
              </a:spcAft>
            </a:pPr>
            <a:r>
              <a:rPr lang="en-US" sz="5600" dirty="0">
                <a:solidFill>
                  <a:srgbClr val="004494"/>
                </a:solidFill>
                <a:latin typeface="Arial"/>
                <a:cs typeface="Arial"/>
              </a:rPr>
              <a:t>I</a:t>
            </a:r>
            <a:r>
              <a:rPr lang="en-US" sz="5600" dirty="0" smtClean="0">
                <a:solidFill>
                  <a:srgbClr val="004494"/>
                </a:solidFill>
                <a:latin typeface="Arial"/>
                <a:cs typeface="Arial"/>
              </a:rPr>
              <a:t>nvited </a:t>
            </a:r>
            <a:r>
              <a:rPr lang="en-US" sz="5600" dirty="0">
                <a:solidFill>
                  <a:srgbClr val="004494"/>
                </a:solidFill>
                <a:latin typeface="Arial"/>
                <a:cs typeface="Arial"/>
              </a:rPr>
              <a:t>GCOS to collaborate with relevant partners to continue enhancing access to, and understanding and interpretation of, data products and information to support decision-making on adaptation and mitigation at national, regional and global </a:t>
            </a:r>
            <a:r>
              <a:rPr lang="en-US" sz="5600" dirty="0" smtClean="0">
                <a:solidFill>
                  <a:srgbClr val="004494"/>
                </a:solidFill>
                <a:latin typeface="Arial"/>
                <a:cs typeface="Arial"/>
              </a:rPr>
              <a:t>scales</a:t>
            </a:r>
          </a:p>
        </p:txBody>
      </p:sp>
      <p:grpSp>
        <p:nvGrpSpPr>
          <p:cNvPr id="3" name="Group 2"/>
          <p:cNvGrpSpPr/>
          <p:nvPr/>
        </p:nvGrpSpPr>
        <p:grpSpPr>
          <a:xfrm>
            <a:off x="609600" y="5410200"/>
            <a:ext cx="8229600" cy="1148273"/>
            <a:chOff x="846666" y="5334000"/>
            <a:chExt cx="6379645" cy="1148273"/>
          </a:xfrm>
        </p:grpSpPr>
        <p:pic>
          <p:nvPicPr>
            <p:cNvPr id="8" name="Picture 7"/>
            <p:cNvPicPr>
              <a:picLocks noChangeAspect="1"/>
            </p:cNvPicPr>
            <p:nvPr/>
          </p:nvPicPr>
          <p:blipFill>
            <a:blip r:embed="rId3"/>
            <a:stretch>
              <a:fillRect/>
            </a:stretch>
          </p:blipFill>
          <p:spPr>
            <a:xfrm>
              <a:off x="5541122" y="5471160"/>
              <a:ext cx="1685189" cy="1011113"/>
            </a:xfrm>
            <a:prstGeom prst="rect">
              <a:avLst/>
            </a:prstGeom>
          </p:spPr>
        </p:pic>
        <p:pic>
          <p:nvPicPr>
            <p:cNvPr id="9" name="Picture 8"/>
            <p:cNvPicPr>
              <a:picLocks noChangeAspect="1"/>
            </p:cNvPicPr>
            <p:nvPr/>
          </p:nvPicPr>
          <p:blipFill>
            <a:blip r:embed="rId4"/>
            <a:stretch>
              <a:fillRect/>
            </a:stretch>
          </p:blipFill>
          <p:spPr>
            <a:xfrm>
              <a:off x="846666" y="5631227"/>
              <a:ext cx="2106487" cy="610650"/>
            </a:xfrm>
            <a:prstGeom prst="rect">
              <a:avLst/>
            </a:prstGeom>
          </p:spPr>
        </p:pic>
        <p:sp>
          <p:nvSpPr>
            <p:cNvPr id="10" name="TextBox 9"/>
            <p:cNvSpPr txBox="1"/>
            <p:nvPr/>
          </p:nvSpPr>
          <p:spPr>
            <a:xfrm>
              <a:off x="3741135" y="5334000"/>
              <a:ext cx="891602" cy="1107996"/>
            </a:xfrm>
            <a:prstGeom prst="rect">
              <a:avLst/>
            </a:prstGeom>
            <a:noFill/>
          </p:spPr>
          <p:txBody>
            <a:bodyPr wrap="square" rtlCol="0">
              <a:spAutoFit/>
            </a:bodyPr>
            <a:lstStyle/>
            <a:p>
              <a:r>
                <a:rPr lang="en-GB" sz="6600" b="1" dirty="0" smtClean="0">
                  <a:solidFill>
                    <a:schemeClr val="bg1">
                      <a:lumMod val="50000"/>
                    </a:schemeClr>
                  </a:solidFill>
                </a:rPr>
                <a:t>@</a:t>
              </a:r>
              <a:endParaRPr lang="en-GB" sz="6600" b="1" dirty="0">
                <a:solidFill>
                  <a:schemeClr val="bg1">
                    <a:lumMod val="50000"/>
                  </a:schemeClr>
                </a:solidFill>
              </a:endParaRPr>
            </a:p>
          </p:txBody>
        </p:sp>
      </p:grpSp>
    </p:spTree>
    <p:extLst>
      <p:ext uri="{BB962C8B-B14F-4D97-AF65-F5344CB8AC3E}">
        <p14:creationId xmlns:p14="http://schemas.microsoft.com/office/powerpoint/2010/main" val="38801301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2"/>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4</a:t>
            </a:fld>
            <a:endParaRPr lang="en-US" dirty="0" smtClean="0"/>
          </a:p>
        </p:txBody>
      </p:sp>
      <p:sp>
        <p:nvSpPr>
          <p:cNvPr id="4" name="Content Placeholder 3"/>
          <p:cNvSpPr>
            <a:spLocks noGrp="1"/>
          </p:cNvSpPr>
          <p:nvPr>
            <p:ph sz="quarter" idx="10"/>
          </p:nvPr>
        </p:nvSpPr>
        <p:spPr>
          <a:xfrm>
            <a:off x="533400" y="1371600"/>
            <a:ext cx="8153400" cy="4724400"/>
          </a:xfrm>
        </p:spPr>
        <p:txBody>
          <a:bodyPr/>
          <a:lstStyle/>
          <a:p>
            <a:pPr marL="31173" indent="0">
              <a:spcAft>
                <a:spcPts val="1200"/>
              </a:spcAft>
              <a:buNone/>
            </a:pPr>
            <a:r>
              <a:rPr lang="en-US" sz="2400" dirty="0" smtClean="0"/>
              <a:t>Spreadsheet </a:t>
            </a:r>
            <a:r>
              <a:rPr lang="en-US" sz="2400" dirty="0"/>
              <a:t>identified lead CEOS </a:t>
            </a:r>
            <a:r>
              <a:rPr lang="en-US" sz="2400" dirty="0" smtClean="0"/>
              <a:t>“Entity” </a:t>
            </a:r>
            <a:r>
              <a:rPr lang="en-US" sz="2400" dirty="0"/>
              <a:t>as:</a:t>
            </a:r>
          </a:p>
          <a:p>
            <a:pPr marL="1257300" lvl="2" indent="-342900">
              <a:spcAft>
                <a:spcPts val="1200"/>
              </a:spcAft>
              <a:buFont typeface="Arial"/>
              <a:buChar char="•"/>
            </a:pPr>
            <a:r>
              <a:rPr lang="en-US" sz="2400" dirty="0"/>
              <a:t>Atmospheric Chemistry-VC: 6 Actions</a:t>
            </a:r>
          </a:p>
          <a:p>
            <a:pPr marL="1257300" lvl="2" indent="-342900">
              <a:spcAft>
                <a:spcPts val="1200"/>
              </a:spcAft>
              <a:buFont typeface="Arial"/>
              <a:buChar char="•"/>
            </a:pPr>
            <a:r>
              <a:rPr lang="en-US" sz="2400" dirty="0"/>
              <a:t>Land Surface Imaging-VC: 4 Actions</a:t>
            </a:r>
          </a:p>
          <a:p>
            <a:pPr marL="1257300" lvl="2" indent="-342900">
              <a:spcAft>
                <a:spcPts val="1200"/>
              </a:spcAft>
              <a:buFont typeface="Arial"/>
              <a:buChar char="•"/>
            </a:pPr>
            <a:r>
              <a:rPr lang="en-US" sz="2400" dirty="0"/>
              <a:t>Working Group  Climate: 7 Actions</a:t>
            </a:r>
          </a:p>
          <a:p>
            <a:pPr marL="1257300" lvl="2" indent="-342900">
              <a:spcAft>
                <a:spcPts val="1200"/>
              </a:spcAft>
              <a:buFont typeface="Arial"/>
              <a:buChar char="•"/>
            </a:pPr>
            <a:r>
              <a:rPr lang="en-US" sz="2400" dirty="0"/>
              <a:t>Working Group Calibration/Validation: 11 Actions</a:t>
            </a:r>
          </a:p>
          <a:p>
            <a:pPr marL="1257300" lvl="2" indent="-342900">
              <a:spcAft>
                <a:spcPts val="1200"/>
              </a:spcAft>
              <a:buFont typeface="Arial"/>
              <a:buChar char="•"/>
            </a:pPr>
            <a:r>
              <a:rPr lang="en-US" sz="2400" dirty="0"/>
              <a:t>Strategic Implementation Team: 7 Actions</a:t>
            </a:r>
          </a:p>
          <a:p>
            <a:pPr marL="1257300" lvl="2" indent="-342900">
              <a:spcAft>
                <a:spcPts val="1200"/>
              </a:spcAft>
              <a:buFont typeface="Arial"/>
              <a:buChar char="•"/>
            </a:pPr>
            <a:r>
              <a:rPr lang="en-US" sz="2400" dirty="0"/>
              <a:t>N/A: 2 </a:t>
            </a:r>
            <a:r>
              <a:rPr lang="en-US" sz="2400" dirty="0" smtClean="0"/>
              <a:t>Actions</a:t>
            </a:r>
          </a:p>
          <a:p>
            <a:pPr marL="1257300" lvl="2" indent="-342900">
              <a:spcAft>
                <a:spcPts val="1200"/>
              </a:spcAft>
              <a:buFont typeface="Arial"/>
              <a:buChar char="•"/>
            </a:pPr>
            <a:r>
              <a:rPr lang="en-US" sz="2400" dirty="0" smtClean="0"/>
              <a:t>Many other WGs and VCs named as contributing</a:t>
            </a:r>
            <a:endParaRPr lang="en-US" sz="2400" dirty="0"/>
          </a:p>
          <a:p>
            <a:endParaRPr lang="en-GB" dirty="0"/>
          </a:p>
        </p:txBody>
      </p:sp>
      <p:sp>
        <p:nvSpPr>
          <p:cNvPr id="2" name="Content Placeholder 1"/>
          <p:cNvSpPr>
            <a:spLocks noGrp="1"/>
          </p:cNvSpPr>
          <p:nvPr>
            <p:ph sz="quarter" idx="11"/>
          </p:nvPr>
        </p:nvSpPr>
        <p:spPr>
          <a:xfrm>
            <a:off x="1905000" y="304800"/>
            <a:ext cx="5486400" cy="533400"/>
          </a:xfrm>
        </p:spPr>
        <p:txBody>
          <a:bodyPr/>
          <a:lstStyle/>
          <a:p>
            <a:r>
              <a:rPr lang="en-GB" sz="2800" dirty="0" smtClean="0"/>
              <a:t>Truly cross-cutting within CEOS</a:t>
            </a:r>
            <a:endParaRPr lang="en-GB" sz="2800" dirty="0"/>
          </a:p>
        </p:txBody>
      </p:sp>
    </p:spTree>
    <p:extLst>
      <p:ext uri="{BB962C8B-B14F-4D97-AF65-F5344CB8AC3E}">
        <p14:creationId xmlns:p14="http://schemas.microsoft.com/office/powerpoint/2010/main" val="41407717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81200" y="304800"/>
            <a:ext cx="533400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3200" dirty="0" smtClean="0">
                <a:solidFill>
                  <a:schemeClr val="bg2"/>
                </a:solidFill>
                <a:latin typeface="Droid Serif"/>
              </a:rPr>
              <a:t>Stock take September 2015</a:t>
            </a:r>
            <a:endParaRPr kumimoji="0" lang="ja-JP" altLang="en-US" sz="3200" i="0" u="none" strike="noStrike" cap="none" spc="0" normalizeH="0" baseline="0" dirty="0">
              <a:ln>
                <a:noFill/>
              </a:ln>
              <a:solidFill>
                <a:schemeClr val="bg2"/>
              </a:solidFill>
              <a:effectLst/>
              <a:uFillTx/>
              <a:latin typeface="Droid Serif"/>
            </a:endParaRPr>
          </a:p>
        </p:txBody>
      </p:sp>
      <p:sp>
        <p:nvSpPr>
          <p:cNvPr id="4" name="Rectangle 3"/>
          <p:cNvSpPr/>
          <p:nvPr/>
        </p:nvSpPr>
        <p:spPr>
          <a:xfrm>
            <a:off x="381000" y="1143000"/>
            <a:ext cx="8369300" cy="6586418"/>
          </a:xfrm>
          <a:prstGeom prst="rect">
            <a:avLst/>
          </a:prstGeom>
        </p:spPr>
        <p:txBody>
          <a:bodyPr wrap="square">
            <a:spAutoFit/>
          </a:bodyPr>
          <a:lstStyle/>
          <a:p>
            <a:pPr marL="457200" indent="-457200">
              <a:spcAft>
                <a:spcPts val="1200"/>
              </a:spcAft>
              <a:buFont typeface="+mj-lt"/>
              <a:buAutoNum type="arabicPeriod"/>
            </a:pPr>
            <a:r>
              <a:rPr lang="en-AU" sz="2000" b="1" dirty="0" smtClean="0">
                <a:latin typeface="Arial" panose="020B0604020202020204" pitchFamily="34" charset="0"/>
                <a:cs typeface="Arial" panose="020B0604020202020204" pitchFamily="34" charset="0"/>
              </a:rPr>
              <a:t>Limited </a:t>
            </a:r>
            <a:r>
              <a:rPr lang="en-AU" sz="2000" b="1" dirty="0">
                <a:latin typeface="Arial" panose="020B0604020202020204" pitchFamily="34" charset="0"/>
                <a:cs typeface="Arial" panose="020B0604020202020204" pitchFamily="34" charset="0"/>
              </a:rPr>
              <a:t>concrete progress </a:t>
            </a:r>
            <a:r>
              <a:rPr lang="en-AU" sz="2000" b="1" dirty="0" smtClean="0">
                <a:latin typeface="Arial" panose="020B0604020202020204" pitchFamily="34" charset="0"/>
                <a:cs typeface="Arial" panose="020B0604020202020204" pitchFamily="34" charset="0"/>
              </a:rPr>
              <a:t>had </a:t>
            </a:r>
            <a:r>
              <a:rPr lang="en-AU" sz="2000" b="1" dirty="0">
                <a:latin typeface="Arial" panose="020B0604020202020204" pitchFamily="34" charset="0"/>
                <a:cs typeface="Arial" panose="020B0604020202020204" pitchFamily="34" charset="0"/>
              </a:rPr>
              <a:t>occurred</a:t>
            </a:r>
          </a:p>
          <a:p>
            <a:pPr marL="457200" indent="-457200">
              <a:spcAft>
                <a:spcPts val="1200"/>
              </a:spcAft>
              <a:buFont typeface="+mj-lt"/>
              <a:buAutoNum type="arabicPeriod"/>
            </a:pPr>
            <a:r>
              <a:rPr lang="en-AU" sz="2000" b="1" dirty="0" smtClean="0">
                <a:latin typeface="Arial" panose="020B0604020202020204" pitchFamily="34" charset="0"/>
                <a:cs typeface="Arial" panose="020B0604020202020204" pitchFamily="34" charset="0"/>
              </a:rPr>
              <a:t>All relevant VCs and WGs confirmed:</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Their </a:t>
            </a:r>
            <a:r>
              <a:rPr lang="en-AU" sz="2000" dirty="0">
                <a:latin typeface="Arial" panose="020B0604020202020204" pitchFamily="34" charset="0"/>
                <a:cs typeface="Arial" panose="020B0604020202020204" pitchFamily="34" charset="0"/>
              </a:rPr>
              <a:t>understanding of the actions</a:t>
            </a:r>
            <a:r>
              <a:rPr lang="en-AU" sz="2000" dirty="0" smtClean="0">
                <a:latin typeface="Arial" panose="020B0604020202020204" pitchFamily="34" charset="0"/>
                <a:cs typeface="Arial" panose="020B0604020202020204" pitchFamily="34" charset="0"/>
              </a:rPr>
              <a:t>.</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That internal planning is under way, with a number of groups having processes in hand.</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That no resource limitations have been identified</a:t>
            </a:r>
            <a:r>
              <a:rPr lang="en-AU" sz="2000" dirty="0" smtClean="0">
                <a:latin typeface="Arial" panose="020B0604020202020204" pitchFamily="34" charset="0"/>
                <a:cs typeface="Arial" panose="020B0604020202020204" pitchFamily="34" charset="0"/>
              </a:rPr>
              <a:t>.</a:t>
            </a:r>
            <a:endParaRPr lang="en-AU" sz="2000" i="1" dirty="0" smtClean="0">
              <a:latin typeface="Arial" panose="020B0604020202020204" pitchFamily="34" charset="0"/>
              <a:cs typeface="Arial" panose="020B0604020202020204" pitchFamily="34" charset="0"/>
            </a:endParaRPr>
          </a:p>
          <a:p>
            <a:pPr marL="457200" indent="-457200">
              <a:spcAft>
                <a:spcPts val="1200"/>
              </a:spcAft>
              <a:buFont typeface="+mj-lt"/>
              <a:buAutoNum type="arabicPeriod" startAt="2"/>
            </a:pPr>
            <a:r>
              <a:rPr lang="en-AU" sz="2000" b="1" dirty="0" smtClean="0">
                <a:latin typeface="Arial" panose="020B0604020202020204" pitchFamily="34" charset="0"/>
                <a:cs typeface="Arial" panose="020B0604020202020204" pitchFamily="34" charset="0"/>
              </a:rPr>
              <a:t>The group noted the broad nature of some of the actions was presenting challenges for planning:</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Some will take many years to complete.</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Progress could be made on a number of fronts.</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‘Grand plans’ difficult in a ‘best efforts’ context.</a:t>
            </a:r>
          </a:p>
          <a:p>
            <a:pPr marL="550800">
              <a:spcAft>
                <a:spcPts val="1200"/>
              </a:spcAft>
            </a:pPr>
            <a:endParaRPr lang="en-AU" sz="2000" b="1" dirty="0" smtClean="0">
              <a:latin typeface="Arial" panose="020B0604020202020204" pitchFamily="34" charset="0"/>
              <a:cs typeface="Arial" panose="020B0604020202020204" pitchFamily="34" charset="0"/>
            </a:endParaRPr>
          </a:p>
          <a:p>
            <a:pPr marL="457200" indent="-457200">
              <a:spcAft>
                <a:spcPts val="1200"/>
              </a:spcAft>
              <a:buFont typeface="+mj-lt"/>
              <a:buAutoNum type="arabicPeriod"/>
            </a:pPr>
            <a:endParaRPr lang="en-US" sz="2000" dirty="0" smtClean="0">
              <a:latin typeface="Arial" panose="020B0604020202020204" pitchFamily="34" charset="0"/>
              <a:cs typeface="Arial" panose="020B0604020202020204" pitchFamily="34" charset="0"/>
            </a:endParaRPr>
          </a:p>
          <a:p>
            <a:pPr marL="648000" lvl="6" indent="-342900">
              <a:spcAft>
                <a:spcPts val="1200"/>
              </a:spcAft>
              <a:buFont typeface="Arial"/>
              <a:buChar char="•"/>
            </a:pPr>
            <a:endParaRPr lang="en-US" sz="2000" dirty="0" smtClean="0">
              <a:latin typeface="Arial" panose="020B0604020202020204" pitchFamily="34" charset="0"/>
              <a:cs typeface="Arial" panose="020B0604020202020204" pitchFamily="34" charset="0"/>
            </a:endParaRPr>
          </a:p>
          <a:p>
            <a:pPr marL="800100" lvl="1" indent="-342900">
              <a:spcAft>
                <a:spcPts val="1200"/>
              </a:spcAft>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5277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81200" y="65784"/>
            <a:ext cx="4891336"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3600" dirty="0" smtClean="0">
                <a:solidFill>
                  <a:srgbClr val="EEECE1"/>
                </a:solidFill>
                <a:latin typeface="Droid Serif"/>
              </a:rPr>
              <a:t>Plenary 2015 </a:t>
            </a:r>
          </a:p>
          <a:p>
            <a:pPr algn="l" rtl="0" latinLnBrk="1" hangingPunct="0"/>
            <a:r>
              <a:rPr lang="en-US" altLang="ja-JP" sz="2800" dirty="0" smtClean="0">
                <a:solidFill>
                  <a:srgbClr val="EEECE1"/>
                </a:solidFill>
                <a:latin typeface="Droid Serif"/>
              </a:rPr>
              <a:t>Way </a:t>
            </a:r>
            <a:r>
              <a:rPr lang="en-US" altLang="ja-JP" sz="2800" dirty="0" smtClean="0">
                <a:solidFill>
                  <a:srgbClr val="EEECE1"/>
                </a:solidFill>
                <a:latin typeface="Droid Serif"/>
              </a:rPr>
              <a:t>Forward</a:t>
            </a:r>
            <a:endParaRPr kumimoji="0" lang="ja-JP" altLang="en-US" sz="2800" i="0" u="none" strike="noStrike" cap="none" spc="0" normalizeH="0" baseline="0" dirty="0">
              <a:ln>
                <a:noFill/>
              </a:ln>
              <a:solidFill>
                <a:srgbClr val="EEECE1"/>
              </a:solidFill>
              <a:effectLst/>
              <a:uFillTx/>
              <a:latin typeface="Droid Serif"/>
            </a:endParaRPr>
          </a:p>
        </p:txBody>
      </p:sp>
      <p:sp>
        <p:nvSpPr>
          <p:cNvPr id="3" name="Rectangle 2"/>
          <p:cNvSpPr/>
          <p:nvPr/>
        </p:nvSpPr>
        <p:spPr>
          <a:xfrm>
            <a:off x="304800" y="1765300"/>
            <a:ext cx="8839200" cy="3477876"/>
          </a:xfrm>
          <a:prstGeom prst="rect">
            <a:avLst/>
          </a:prstGeom>
        </p:spPr>
        <p:txBody>
          <a:bodyPr wrap="square">
            <a:spAutoFit/>
          </a:bodyPr>
          <a:lstStyle/>
          <a:p>
            <a:pPr marL="457200" indent="-457200">
              <a:spcAft>
                <a:spcPts val="1200"/>
              </a:spcAft>
              <a:buFont typeface="+mj-lt"/>
              <a:buAutoNum type="arabicPeriod"/>
            </a:pPr>
            <a:r>
              <a:rPr lang="en-AU" b="1" dirty="0" smtClean="0">
                <a:latin typeface="Arial" panose="020B0604020202020204" pitchFamily="34" charset="0"/>
                <a:cs typeface="Arial" panose="020B0604020202020204" pitchFamily="34" charset="0"/>
              </a:rPr>
              <a:t>VCs and WGs were reassured that Principals </a:t>
            </a:r>
            <a:r>
              <a:rPr lang="en-AU" b="1" dirty="0">
                <a:latin typeface="Arial" panose="020B0604020202020204" pitchFamily="34" charset="0"/>
                <a:cs typeface="Arial" panose="020B0604020202020204" pitchFamily="34" charset="0"/>
              </a:rPr>
              <a:t>understand that ‘finishing’ many of the actions is a long-term </a:t>
            </a:r>
            <a:r>
              <a:rPr lang="en-AU" b="1" dirty="0" smtClean="0">
                <a:latin typeface="Arial" panose="020B0604020202020204" pitchFamily="34" charset="0"/>
                <a:cs typeface="Arial" panose="020B0604020202020204" pitchFamily="34" charset="0"/>
              </a:rPr>
              <a:t>effort and that an ‘agile’ approach is appropriate.</a:t>
            </a:r>
            <a:endParaRPr lang="en-AU" b="1" dirty="0">
              <a:latin typeface="Arial" panose="020B0604020202020204" pitchFamily="34" charset="0"/>
              <a:cs typeface="Arial" panose="020B0604020202020204" pitchFamily="34" charset="0"/>
            </a:endParaRPr>
          </a:p>
          <a:p>
            <a:pPr marL="457200" indent="-457200">
              <a:spcAft>
                <a:spcPts val="1200"/>
              </a:spcAft>
              <a:buFont typeface="+mj-lt"/>
              <a:buAutoNum type="arabicPeriod"/>
            </a:pPr>
            <a:r>
              <a:rPr lang="en-AU" b="1" dirty="0" smtClean="0">
                <a:latin typeface="Arial" panose="020B0604020202020204" pitchFamily="34" charset="0"/>
                <a:cs typeface="Arial" panose="020B0604020202020204" pitchFamily="34" charset="0"/>
              </a:rPr>
              <a:t>Noting the need to build momentum the SIT Vice Chair suggested that:</a:t>
            </a:r>
          </a:p>
          <a:p>
            <a:pPr marL="1008000" indent="-457200">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VCs and WGs focus </a:t>
            </a:r>
            <a:r>
              <a:rPr lang="en-AU" dirty="0">
                <a:latin typeface="Arial" panose="020B0604020202020204" pitchFamily="34" charset="0"/>
                <a:cs typeface="Arial" panose="020B0604020202020204" pitchFamily="34" charset="0"/>
              </a:rPr>
              <a:t>specific near-term (1 year) steps that </a:t>
            </a:r>
            <a:r>
              <a:rPr lang="en-AU" dirty="0" smtClean="0">
                <a:latin typeface="Arial" panose="020B0604020202020204" pitchFamily="34" charset="0"/>
                <a:cs typeface="Arial" panose="020B0604020202020204" pitchFamily="34" charset="0"/>
              </a:rPr>
              <a:t>are achievable and will </a:t>
            </a:r>
            <a:r>
              <a:rPr lang="en-AU" dirty="0">
                <a:latin typeface="Arial" panose="020B0604020202020204" pitchFamily="34" charset="0"/>
                <a:cs typeface="Arial" panose="020B0604020202020204" pitchFamily="34" charset="0"/>
              </a:rPr>
              <a:t>show </a:t>
            </a:r>
            <a:r>
              <a:rPr lang="en-AU" dirty="0" smtClean="0">
                <a:latin typeface="Arial" panose="020B0604020202020204" pitchFamily="34" charset="0"/>
                <a:cs typeface="Arial" panose="020B0604020202020204" pitchFamily="34" charset="0"/>
              </a:rPr>
              <a:t>progress.</a:t>
            </a:r>
          </a:p>
          <a:p>
            <a:pPr marL="1008000" indent="-457200">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Principals be engaged to determine their support for these proposed ‘next steps’; with this helping give VCs and WGs confidence in their direction.</a:t>
            </a:r>
            <a:endParaRPr lang="en-AU" dirty="0">
              <a:latin typeface="Arial" panose="020B0604020202020204" pitchFamily="34" charset="0"/>
              <a:cs typeface="Arial" panose="020B0604020202020204" pitchFamily="34" charset="0"/>
            </a:endParaRPr>
          </a:p>
          <a:p>
            <a:pPr marL="457200" indent="-457200">
              <a:spcAft>
                <a:spcPts val="1200"/>
              </a:spcAft>
              <a:buFont typeface="+mj-lt"/>
              <a:buAutoNum type="arabicPeriod" startAt="3"/>
            </a:pPr>
            <a:r>
              <a:rPr lang="en-AU" b="1" dirty="0" smtClean="0">
                <a:latin typeface="Arial" panose="020B0604020202020204" pitchFamily="34" charset="0"/>
                <a:cs typeface="Arial" panose="020B0604020202020204" pitchFamily="34" charset="0"/>
              </a:rPr>
              <a:t>VCs and WGs agreed to propose such next </a:t>
            </a:r>
            <a:r>
              <a:rPr lang="en-AU" b="1" dirty="0">
                <a:latin typeface="Arial" panose="020B0604020202020204" pitchFamily="34" charset="0"/>
                <a:cs typeface="Arial" panose="020B0604020202020204" pitchFamily="34" charset="0"/>
              </a:rPr>
              <a:t>steps with a 1-year time horizon, for consideration at </a:t>
            </a:r>
            <a:r>
              <a:rPr lang="en-AU" b="1" dirty="0" smtClean="0">
                <a:latin typeface="Arial" panose="020B0604020202020204" pitchFamily="34" charset="0"/>
                <a:cs typeface="Arial" panose="020B0604020202020204" pitchFamily="34" charset="0"/>
              </a:rPr>
              <a:t>SIT-</a:t>
            </a:r>
            <a:r>
              <a:rPr lang="en-AU" b="1" dirty="0" smtClean="0">
                <a:latin typeface="Arial" panose="020B0604020202020204" pitchFamily="34" charset="0"/>
                <a:cs typeface="Arial" panose="020B0604020202020204" pitchFamily="34" charset="0"/>
              </a:rPr>
              <a:t>31</a:t>
            </a:r>
            <a:r>
              <a:rPr lang="is-IS" b="1" dirty="0" smtClean="0">
                <a:latin typeface="Arial" panose="020B0604020202020204" pitchFamily="34" charset="0"/>
                <a:cs typeface="Arial" panose="020B0604020202020204" pitchFamily="34" charset="0"/>
              </a:rPr>
              <a:t>…</a:t>
            </a:r>
            <a:endParaRPr lang="en-AU"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2446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C8E38066-F069-41C9-B38D-47DB557F2632}" type="slidenum">
              <a:rPr lang="en-GB" smtClean="0"/>
              <a:pPr/>
              <a:t>7</a:t>
            </a:fld>
            <a:endParaRPr lang="en-GB" dirty="0"/>
          </a:p>
        </p:txBody>
      </p:sp>
      <p:sp>
        <p:nvSpPr>
          <p:cNvPr id="5" name="Content Placeholder 4"/>
          <p:cNvSpPr>
            <a:spLocks noGrp="1"/>
          </p:cNvSpPr>
          <p:nvPr>
            <p:ph sz="quarter" idx="10"/>
          </p:nvPr>
        </p:nvSpPr>
        <p:spPr>
          <a:xfrm>
            <a:off x="533400" y="1600200"/>
            <a:ext cx="8153400" cy="4724400"/>
          </a:xfrm>
        </p:spPr>
        <p:txBody>
          <a:bodyPr/>
          <a:lstStyle/>
          <a:p>
            <a:pPr marL="0" indent="0">
              <a:buNone/>
            </a:pPr>
            <a:r>
              <a:rPr lang="en-GB" sz="2400" dirty="0" smtClean="0"/>
              <a:t>Birth of the Carbon Strategy meta-Action</a:t>
            </a:r>
          </a:p>
          <a:p>
            <a:endParaRPr lang="en-GB" sz="2400" dirty="0"/>
          </a:p>
          <a:p>
            <a:r>
              <a:rPr lang="en-GB" sz="2400" dirty="0"/>
              <a:t>CARB-8: Implementation of agreed actions in response to CEOS Strategy for Carbon Observations from Space</a:t>
            </a:r>
          </a:p>
          <a:p>
            <a:endParaRPr lang="en-GB" sz="2400" dirty="0" smtClean="0"/>
          </a:p>
          <a:p>
            <a:pPr marL="0" indent="0">
              <a:buNone/>
            </a:pPr>
            <a:r>
              <a:rPr lang="en-GB" sz="2400" dirty="0" smtClean="0"/>
              <a:t>And dedicated Action on support to GEO Carbon Flagship</a:t>
            </a:r>
          </a:p>
          <a:p>
            <a:endParaRPr lang="en-GB" sz="2400" dirty="0"/>
          </a:p>
          <a:p>
            <a:r>
              <a:rPr lang="en-GB" sz="2400" dirty="0"/>
              <a:t>CARB-12: Support for definition of a potential GEO Carbon Flagship</a:t>
            </a:r>
          </a:p>
        </p:txBody>
      </p:sp>
      <p:sp>
        <p:nvSpPr>
          <p:cNvPr id="6" name="Content Placeholder 5"/>
          <p:cNvSpPr>
            <a:spLocks noGrp="1"/>
          </p:cNvSpPr>
          <p:nvPr>
            <p:ph sz="quarter" idx="11"/>
          </p:nvPr>
        </p:nvSpPr>
        <p:spPr/>
        <p:txBody>
          <a:bodyPr/>
          <a:lstStyle/>
          <a:p>
            <a:r>
              <a:rPr lang="en-GB" sz="3200" dirty="0" smtClean="0"/>
              <a:t>CEOS WP 2016-2018</a:t>
            </a:r>
            <a:endParaRPr lang="en-GB" sz="3200" dirty="0"/>
          </a:p>
        </p:txBody>
      </p:sp>
    </p:spTree>
    <p:extLst>
      <p:ext uri="{BB962C8B-B14F-4D97-AF65-F5344CB8AC3E}">
        <p14:creationId xmlns:p14="http://schemas.microsoft.com/office/powerpoint/2010/main" val="3476720166"/>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lgn="just" hangingPunct="0">
              <a:lnSpc>
                <a:spcPct val="100000"/>
              </a:lnSpc>
              <a:spcBef>
                <a:spcPts val="984"/>
              </a:spcBef>
              <a:buNone/>
            </a:pPr>
            <a:r>
              <a:rPr lang="en-GB" sz="1800" b="1" dirty="0" smtClean="0"/>
              <a:t>Day 1</a:t>
            </a:r>
          </a:p>
          <a:p>
            <a:pPr algn="just" hangingPunct="0">
              <a:lnSpc>
                <a:spcPct val="100000"/>
              </a:lnSpc>
              <a:spcBef>
                <a:spcPts val="984"/>
              </a:spcBef>
            </a:pPr>
            <a:r>
              <a:rPr lang="en-GB" sz="1800" dirty="0" smtClean="0"/>
              <a:t>How </a:t>
            </a:r>
            <a:r>
              <a:rPr lang="en-GB" sz="1800" dirty="0"/>
              <a:t>do we use models and observations together to improve carbon cycle projections</a:t>
            </a:r>
            <a:r>
              <a:rPr lang="en-GB" sz="1800" dirty="0" smtClean="0"/>
              <a:t>? (</a:t>
            </a:r>
            <a:r>
              <a:rPr lang="en-GB" sz="1800" dirty="0" err="1" smtClean="0"/>
              <a:t>Pinty</a:t>
            </a:r>
            <a:r>
              <a:rPr lang="en-GB" sz="1800" dirty="0"/>
              <a:t>, </a:t>
            </a:r>
            <a:r>
              <a:rPr lang="en-GB" sz="1800" dirty="0" smtClean="0"/>
              <a:t>Cox</a:t>
            </a:r>
            <a:r>
              <a:rPr lang="en-GB" sz="1800" dirty="0"/>
              <a:t>, </a:t>
            </a:r>
            <a:r>
              <a:rPr lang="en-GB" sz="1800" dirty="0" smtClean="0"/>
              <a:t>Reichstein).</a:t>
            </a:r>
            <a:endParaRPr lang="en-GB" sz="1800" dirty="0"/>
          </a:p>
          <a:p>
            <a:pPr algn="just" hangingPunct="0">
              <a:lnSpc>
                <a:spcPct val="100000"/>
              </a:lnSpc>
              <a:spcBef>
                <a:spcPts val="984"/>
              </a:spcBef>
            </a:pPr>
            <a:r>
              <a:rPr lang="en-GB" sz="1800" dirty="0"/>
              <a:t>How can we reconcile observations over ocean, land and atmosphere and ensure </a:t>
            </a:r>
            <a:r>
              <a:rPr lang="en-GB" sz="1800" dirty="0" smtClean="0"/>
              <a:t>consistency of carbon flux calculations? (Watson</a:t>
            </a:r>
            <a:r>
              <a:rPr lang="en-GB" sz="1800" dirty="0"/>
              <a:t>, </a:t>
            </a:r>
            <a:r>
              <a:rPr lang="en-GB" sz="1800" dirty="0" err="1" smtClean="0"/>
              <a:t>Scholze</a:t>
            </a:r>
            <a:r>
              <a:rPr lang="en-GB" sz="1800" dirty="0" smtClean="0"/>
              <a:t>)</a:t>
            </a:r>
          </a:p>
          <a:p>
            <a:pPr algn="just" hangingPunct="0">
              <a:lnSpc>
                <a:spcPct val="100000"/>
              </a:lnSpc>
              <a:spcBef>
                <a:spcPts val="984"/>
              </a:spcBef>
            </a:pPr>
            <a:r>
              <a:rPr lang="en-GB" sz="1800" dirty="0" smtClean="0"/>
              <a:t>How </a:t>
            </a:r>
            <a:r>
              <a:rPr lang="en-GB" sz="1800" dirty="0"/>
              <a:t>do we determine the magnitude of the carbon sink of a region (e.g. Europe)? </a:t>
            </a:r>
            <a:r>
              <a:rPr lang="en-GB" sz="1800" dirty="0" smtClean="0"/>
              <a:t>(</a:t>
            </a:r>
            <a:r>
              <a:rPr lang="en-GB" sz="1800" dirty="0" err="1" smtClean="0"/>
              <a:t>Buchwitz</a:t>
            </a:r>
            <a:r>
              <a:rPr lang="en-GB" sz="1800" dirty="0" smtClean="0"/>
              <a:t>, </a:t>
            </a:r>
            <a:r>
              <a:rPr lang="en-GB" sz="1800" dirty="0" err="1" smtClean="0"/>
              <a:t>Ciais</a:t>
            </a:r>
            <a:r>
              <a:rPr lang="en-GB" sz="1800" dirty="0" smtClean="0"/>
              <a:t>)</a:t>
            </a:r>
          </a:p>
          <a:p>
            <a:pPr marL="0" indent="0" algn="just" hangingPunct="0">
              <a:lnSpc>
                <a:spcPct val="100000"/>
              </a:lnSpc>
              <a:spcBef>
                <a:spcPts val="984"/>
              </a:spcBef>
              <a:buNone/>
            </a:pPr>
            <a:r>
              <a:rPr lang="en-GB" sz="1800" b="1" dirty="0" smtClean="0"/>
              <a:t>Day 2</a:t>
            </a:r>
          </a:p>
          <a:p>
            <a:pPr algn="just" hangingPunct="0">
              <a:lnSpc>
                <a:spcPct val="100000"/>
              </a:lnSpc>
              <a:spcBef>
                <a:spcPts val="984"/>
              </a:spcBef>
            </a:pPr>
            <a:r>
              <a:rPr lang="en-GB" sz="1800" dirty="0" smtClean="0"/>
              <a:t>The </a:t>
            </a:r>
            <a:r>
              <a:rPr lang="en-GB" sz="1800" dirty="0"/>
              <a:t>unresolved questions in the carbon cycle: what are the priorities and where do satellite data contribute? </a:t>
            </a:r>
            <a:r>
              <a:rPr lang="en-GB" sz="1800" dirty="0" smtClean="0"/>
              <a:t>(Crisp</a:t>
            </a:r>
            <a:r>
              <a:rPr lang="en-GB" sz="1800" dirty="0"/>
              <a:t>, Dowell).</a:t>
            </a:r>
          </a:p>
          <a:p>
            <a:pPr algn="just" hangingPunct="0">
              <a:lnSpc>
                <a:spcPct val="100000"/>
              </a:lnSpc>
              <a:spcBef>
                <a:spcPts val="984"/>
              </a:spcBef>
            </a:pPr>
            <a:r>
              <a:rPr lang="en-GB" sz="1800" dirty="0"/>
              <a:t>Novel Observations and Products for 2021 and </a:t>
            </a:r>
            <a:r>
              <a:rPr lang="en-GB" sz="1800" dirty="0" smtClean="0"/>
              <a:t>beyond</a:t>
            </a:r>
            <a:r>
              <a:rPr lang="en-GB" sz="1800" dirty="0"/>
              <a:t> </a:t>
            </a:r>
            <a:r>
              <a:rPr lang="en-GB" sz="1800" dirty="0" smtClean="0"/>
              <a:t>(</a:t>
            </a:r>
            <a:r>
              <a:rPr lang="en-GB" sz="1800" dirty="0" err="1"/>
              <a:t>Boesch</a:t>
            </a:r>
            <a:r>
              <a:rPr lang="en-GB" sz="1800" dirty="0"/>
              <a:t>, </a:t>
            </a:r>
            <a:r>
              <a:rPr lang="en-GB" sz="1800" dirty="0" err="1"/>
              <a:t>Quegan</a:t>
            </a:r>
            <a:r>
              <a:rPr lang="en-GB" sz="1800" dirty="0"/>
              <a:t>, </a:t>
            </a:r>
            <a:r>
              <a:rPr lang="en-GB" sz="1800" dirty="0" err="1"/>
              <a:t>Sathyendranath</a:t>
            </a:r>
            <a:r>
              <a:rPr lang="en-GB" sz="1800" dirty="0"/>
              <a:t>)</a:t>
            </a:r>
          </a:p>
          <a:p>
            <a:pPr algn="just" hangingPunct="0">
              <a:lnSpc>
                <a:spcPct val="100000"/>
              </a:lnSpc>
              <a:spcBef>
                <a:spcPts val="984"/>
              </a:spcBef>
            </a:pPr>
            <a:r>
              <a:rPr lang="en-GB" sz="1800" dirty="0"/>
              <a:t>New Frontiers for models and </a:t>
            </a:r>
            <a:r>
              <a:rPr lang="en-GB" sz="1800" dirty="0" smtClean="0"/>
              <a:t>observations (</a:t>
            </a:r>
            <a:r>
              <a:rPr lang="en-GB" sz="1800" dirty="0" err="1" smtClean="0"/>
              <a:t>Friedlingstein</a:t>
            </a:r>
            <a:r>
              <a:rPr lang="en-GB" sz="1800" dirty="0"/>
              <a:t>, Marshall</a:t>
            </a:r>
            <a:r>
              <a:rPr lang="en-GB" sz="1800" dirty="0" smtClean="0"/>
              <a:t>)</a:t>
            </a:r>
          </a:p>
          <a:p>
            <a:pPr marL="0" indent="0" hangingPunct="0">
              <a:buNone/>
            </a:pPr>
            <a:endParaRPr lang="en-GB" dirty="0" smtClean="0"/>
          </a:p>
          <a:p>
            <a:pPr marL="0" indent="0">
              <a:buNone/>
            </a:pPr>
            <a:endParaRPr lang="en-GB" dirty="0"/>
          </a:p>
        </p:txBody>
      </p:sp>
      <p:sp>
        <p:nvSpPr>
          <p:cNvPr id="2" name="Title 1"/>
          <p:cNvSpPr>
            <a:spLocks noGrp="1"/>
          </p:cNvSpPr>
          <p:nvPr>
            <p:ph type="title" idx="4294967295"/>
          </p:nvPr>
        </p:nvSpPr>
        <p:spPr>
          <a:xfrm>
            <a:off x="1600200" y="152400"/>
            <a:ext cx="6105525" cy="769938"/>
          </a:xfrm>
          <a:prstGeom prst="rect">
            <a:avLst/>
          </a:prstGeom>
        </p:spPr>
        <p:txBody>
          <a:bodyPr>
            <a:normAutofit fontScale="90000"/>
          </a:bodyPr>
          <a:lstStyle/>
          <a:p>
            <a:pPr algn="ctr"/>
            <a:r>
              <a:rPr lang="en-GB" dirty="0" smtClean="0"/>
              <a:t>3</a:t>
            </a:r>
            <a:r>
              <a:rPr lang="en-GB" baseline="30000" dirty="0" smtClean="0"/>
              <a:t>rd</a:t>
            </a:r>
            <a:r>
              <a:rPr lang="en-GB" dirty="0" smtClean="0"/>
              <a:t> Carbon from Space Meeting</a:t>
            </a:r>
            <a:br>
              <a:rPr lang="en-GB" dirty="0" smtClean="0"/>
            </a:br>
            <a:r>
              <a:rPr lang="en-GB" dirty="0" smtClean="0"/>
              <a:t>Questions Addressed</a:t>
            </a:r>
            <a:endParaRPr lang="en-GB" dirty="0"/>
          </a:p>
        </p:txBody>
      </p:sp>
    </p:spTree>
    <p:extLst>
      <p:ext uri="{BB962C8B-B14F-4D97-AF65-F5344CB8AC3E}">
        <p14:creationId xmlns:p14="http://schemas.microsoft.com/office/powerpoint/2010/main" val="774102624"/>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buNone/>
            </a:pPr>
            <a:r>
              <a:rPr lang="en-GB" sz="2000" dirty="0" smtClean="0"/>
              <a:t>Responded </a:t>
            </a:r>
            <a:r>
              <a:rPr lang="en-GB" sz="2000" dirty="0"/>
              <a:t>directly to </a:t>
            </a:r>
            <a:r>
              <a:rPr lang="en-GB" sz="2000" dirty="0" smtClean="0"/>
              <a:t>recommendations from CEOS Strategy:</a:t>
            </a:r>
            <a:br>
              <a:rPr lang="en-GB" sz="2000" dirty="0" smtClean="0"/>
            </a:br>
            <a:endParaRPr lang="en-GB" sz="2000" dirty="0" smtClean="0"/>
          </a:p>
          <a:p>
            <a:r>
              <a:rPr lang="en-US" b="1" dirty="0" smtClean="0"/>
              <a:t>Carbon</a:t>
            </a:r>
            <a:r>
              <a:rPr lang="en-US" b="1" dirty="0"/>
              <a:t>-I-20:</a:t>
            </a:r>
            <a:r>
              <a:rPr lang="en-US" dirty="0"/>
              <a:t> </a:t>
            </a:r>
            <a:r>
              <a:rPr lang="en-US" dirty="0" smtClean="0"/>
              <a:t>….CEOS </a:t>
            </a:r>
            <a:r>
              <a:rPr lang="en-US" dirty="0"/>
              <a:t>Member agencies to coordinate activities to </a:t>
            </a:r>
            <a:r>
              <a:rPr lang="en-US" u="sng" dirty="0"/>
              <a:t>improve interaction between carbon cycle community and the satellite community through joint workshops targeting specific data needs </a:t>
            </a:r>
            <a:r>
              <a:rPr lang="en-US" dirty="0"/>
              <a:t>and invest in mechanisms for community product assessment especially for key </a:t>
            </a:r>
            <a:r>
              <a:rPr lang="en-US" dirty="0" smtClean="0"/>
              <a:t>inter-comparison </a:t>
            </a:r>
            <a:r>
              <a:rPr lang="en-US" dirty="0"/>
              <a:t>exercises (e.g. for IPCC</a:t>
            </a:r>
            <a:r>
              <a:rPr lang="en-US" dirty="0" smtClean="0"/>
              <a:t>)….</a:t>
            </a:r>
            <a:r>
              <a:rPr lang="en-US" b="1" dirty="0"/>
              <a:t> </a:t>
            </a:r>
            <a:endParaRPr lang="en-US" b="1" dirty="0" smtClean="0"/>
          </a:p>
          <a:p>
            <a:r>
              <a:rPr lang="en-US" b="1" dirty="0" smtClean="0"/>
              <a:t>Carbon</a:t>
            </a:r>
            <a:r>
              <a:rPr lang="en-US" b="1" dirty="0"/>
              <a:t>-I-27:</a:t>
            </a:r>
            <a:r>
              <a:rPr lang="en-US" dirty="0"/>
              <a:t>  CEOS member agencies to </a:t>
            </a:r>
            <a:r>
              <a:rPr lang="en-GB" u="sng" dirty="0"/>
              <a:t>identify with the carbon cycle community the priorities in terms of measurements in the context of time (2015-2020-2025) and space </a:t>
            </a:r>
            <a:r>
              <a:rPr lang="en-GB" dirty="0"/>
              <a:t>(increasing resolution of needs) (e.g. Carbon from Space meeting) </a:t>
            </a:r>
            <a:r>
              <a:rPr lang="en-GB" dirty="0" smtClean="0"/>
              <a:t>….</a:t>
            </a:r>
            <a:endParaRPr lang="en-GB" dirty="0"/>
          </a:p>
          <a:p>
            <a:endParaRPr lang="en-GB" dirty="0"/>
          </a:p>
          <a:p>
            <a:endParaRPr lang="en-GB" dirty="0"/>
          </a:p>
          <a:p>
            <a:pPr hangingPunct="0"/>
            <a:endParaRPr lang="en-GB" b="1" dirty="0" smtClean="0"/>
          </a:p>
          <a:p>
            <a:pPr marL="0" indent="0" hangingPunct="0">
              <a:buNone/>
            </a:pPr>
            <a:endParaRPr lang="en-GB" b="1" dirty="0" smtClean="0"/>
          </a:p>
          <a:p>
            <a:pPr marL="0" indent="0" hangingPunct="0">
              <a:buNone/>
            </a:pPr>
            <a:endParaRPr lang="en-GB" dirty="0" smtClean="0"/>
          </a:p>
          <a:p>
            <a:pPr marL="0" indent="0" hangingPunct="0">
              <a:buNone/>
            </a:pPr>
            <a:endParaRPr lang="en-GB" dirty="0" smtClean="0"/>
          </a:p>
          <a:p>
            <a:pPr marL="0" indent="0">
              <a:buNone/>
            </a:pPr>
            <a:endParaRPr lang="en-GB" dirty="0"/>
          </a:p>
        </p:txBody>
      </p:sp>
      <p:sp>
        <p:nvSpPr>
          <p:cNvPr id="2" name="Title 1"/>
          <p:cNvSpPr>
            <a:spLocks noGrp="1"/>
          </p:cNvSpPr>
          <p:nvPr>
            <p:ph type="title" idx="4294967295"/>
          </p:nvPr>
        </p:nvSpPr>
        <p:spPr>
          <a:xfrm>
            <a:off x="1905000" y="152400"/>
            <a:ext cx="6105525" cy="768350"/>
          </a:xfrm>
          <a:prstGeom prst="rect">
            <a:avLst/>
          </a:prstGeom>
        </p:spPr>
        <p:txBody>
          <a:bodyPr>
            <a:normAutofit fontScale="90000"/>
          </a:bodyPr>
          <a:lstStyle/>
          <a:p>
            <a:pPr algn="ctr"/>
            <a:r>
              <a:rPr lang="en-GB" dirty="0" smtClean="0"/>
              <a:t>3</a:t>
            </a:r>
            <a:r>
              <a:rPr lang="en-GB" baseline="30000" dirty="0" smtClean="0"/>
              <a:t>rd</a:t>
            </a:r>
            <a:r>
              <a:rPr lang="en-GB" dirty="0" smtClean="0"/>
              <a:t> Carbon from Space Meeting</a:t>
            </a:r>
            <a:br>
              <a:rPr lang="en-GB" dirty="0" smtClean="0"/>
            </a:br>
            <a:r>
              <a:rPr lang="en-GB" dirty="0" smtClean="0"/>
              <a:t>and CEOS Strategy</a:t>
            </a:r>
            <a:endParaRPr lang="en-GB" dirty="0"/>
          </a:p>
        </p:txBody>
      </p:sp>
    </p:spTree>
    <p:extLst>
      <p:ext uri="{BB962C8B-B14F-4D97-AF65-F5344CB8AC3E}">
        <p14:creationId xmlns:p14="http://schemas.microsoft.com/office/powerpoint/2010/main" val="774754792"/>
      </p:ext>
    </p:extLst>
  </p:cSld>
  <p:clrMapOvr>
    <a:masterClrMapping/>
  </p:clrMapOvr>
  <p:transition xmlns:p14="http://schemas.microsoft.com/office/powerpoint/2010/mai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6072</TotalTime>
  <Words>1927</Words>
  <Application>Microsoft Macintosh PowerPoint</Application>
  <PresentationFormat>On-screen Show (4:3)</PresentationFormat>
  <Paragraphs>187</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3rd Carbon from Space Meeting Questions Addressed</vt:lpstr>
      <vt:lpstr>3rd Carbon from Space Meeting and CEOS Strategy</vt:lpstr>
      <vt:lpstr>3rd Carbon from Space Priorities from discussion</vt:lpstr>
      <vt:lpstr>PowerPoint Presentation</vt:lpstr>
      <vt:lpstr>PowerPoint Presentation</vt:lpstr>
      <vt:lpstr>PowerPoint Presentation</vt:lpstr>
      <vt:lpstr>PowerPoint Presentation</vt:lpstr>
      <vt:lpstr>WGClimate points discussed</vt:lpstr>
      <vt:lpstr>PowerPoint Presentation</vt:lpstr>
      <vt:lpstr>… and Joint WGClimate WGCV</vt:lpstr>
      <vt:lpstr>PowerPoint Presentation</vt:lpstr>
      <vt:lpstr>Summary and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Mark DOWELL</cp:lastModifiedBy>
  <cp:revision>156</cp:revision>
  <dcterms:modified xsi:type="dcterms:W3CDTF">2016-04-19T16:52:04Z</dcterms:modified>
</cp:coreProperties>
</file>