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61" r:id="rId3"/>
    <p:sldId id="263" r:id="rId4"/>
    <p:sldId id="265" r:id="rId5"/>
    <p:sldId id="273" r:id="rId6"/>
    <p:sldId id="274" r:id="rId7"/>
    <p:sldId id="275" r:id="rId8"/>
    <p:sldId id="276" r:id="rId9"/>
    <p:sldId id="278" r:id="rId10"/>
    <p:sldId id="279" r:id="rId11"/>
    <p:sldId id="277" r:id="rId12"/>
    <p:sldId id="271" r:id="rId1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16"/>
    <p:restoredTop sz="93466"/>
  </p:normalViewPr>
  <p:slideViewPr>
    <p:cSldViewPr>
      <p:cViewPr varScale="1">
        <p:scale>
          <a:sx n="108" d="100"/>
          <a:sy n="108" d="100"/>
        </p:scale>
        <p:origin x="93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133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SIT-31,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ESRIN, 19-20 </a:t>
            </a:r>
            <a:r>
              <a:rPr lang="en-AU" sz="1100" i="1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Apr 2016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4200" b="1" dirty="0" smtClean="0">
                <a:solidFill>
                  <a:srgbClr val="FFFFFF"/>
                </a:solidFill>
                <a:latin typeface="+mj-lt"/>
              </a:rPr>
              <a:t>CEOS Acquisition Requirements and Capacities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44196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 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Killough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, G Dyke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-31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11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S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trategic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Implementation Team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ESA/ESRIN, 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Frascati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, Italy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19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-20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April 2016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10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Free and Open, Commercial:</a:t>
            </a:r>
          </a:p>
          <a:p>
            <a:r>
              <a:rPr lang="en-US" dirty="0"/>
              <a:t>S</a:t>
            </a:r>
            <a:r>
              <a:rPr lang="en-US" dirty="0" smtClean="0"/>
              <a:t>everal </a:t>
            </a:r>
            <a:r>
              <a:rPr lang="en-US" dirty="0"/>
              <a:t>of the thematic requirements cite data types which are not free and </a:t>
            </a:r>
            <a:r>
              <a:rPr lang="en-US" dirty="0" smtClean="0"/>
              <a:t>open.</a:t>
            </a:r>
          </a:p>
          <a:p>
            <a:r>
              <a:rPr lang="en-US" dirty="0" smtClean="0"/>
              <a:t>Other </a:t>
            </a:r>
            <a:r>
              <a:rPr lang="en-US" dirty="0"/>
              <a:t>than some small-scale examples of R&amp;D data being provided by exception (such as through GFOI and GEOGLAM) CEOS is not effective in dealing with such </a:t>
            </a:r>
            <a:r>
              <a:rPr lang="en-US" dirty="0" smtClean="0"/>
              <a:t>datasets.</a:t>
            </a:r>
          </a:p>
          <a:p>
            <a:r>
              <a:rPr lang="en-US" dirty="0"/>
              <a:t>N</a:t>
            </a:r>
            <a:r>
              <a:rPr lang="en-US" dirty="0" smtClean="0"/>
              <a:t>ot </a:t>
            </a:r>
            <a:r>
              <a:rPr lang="en-US" dirty="0"/>
              <a:t>usually time-efficient to persevere with CEOS as a channel to access data which </a:t>
            </a:r>
            <a:r>
              <a:rPr lang="en-US" dirty="0" smtClean="0"/>
              <a:t>are not free and open.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0" lvl="1" indent="0" algn="l">
              <a:buNone/>
            </a:pPr>
            <a:r>
              <a:rPr lang="en-US" b="1" dirty="0" smtClean="0"/>
              <a:t>Should be made clear to user communities when they engage, and CEOS should </a:t>
            </a:r>
            <a:r>
              <a:rPr lang="en-US" b="1" dirty="0"/>
              <a:t>not persist with </a:t>
            </a:r>
            <a:r>
              <a:rPr lang="en-US" b="1" dirty="0" smtClean="0"/>
              <a:t>efforts that are fundamentally </a:t>
            </a:r>
            <a:r>
              <a:rPr lang="en-US" b="1" dirty="0"/>
              <a:t>beyond CEOS influence</a:t>
            </a:r>
            <a:r>
              <a:rPr lang="en-US" b="1" dirty="0" smtClean="0"/>
              <a:t>.</a:t>
            </a:r>
          </a:p>
          <a:p>
            <a:pPr lvl="2"/>
            <a:endParaRPr lang="en-US" dirty="0"/>
          </a:p>
        </p:txBody>
      </p:sp>
      <p:sp>
        <p:nvSpPr>
          <p:cNvPr id="5" name="Title 5"/>
          <p:cNvSpPr txBox="1">
            <a:spLocks/>
          </p:cNvSpPr>
          <p:nvPr/>
        </p:nvSpPr>
        <p:spPr>
          <a:xfrm>
            <a:off x="1828800" y="274637"/>
            <a:ext cx="7886700" cy="1325563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dirty="0" smtClean="0"/>
              <a:t>Initial Analysis</a:t>
            </a:r>
          </a:p>
        </p:txBody>
      </p:sp>
    </p:spTree>
    <p:extLst>
      <p:ext uri="{BB962C8B-B14F-4D97-AF65-F5344CB8AC3E}">
        <p14:creationId xmlns:p14="http://schemas.microsoft.com/office/powerpoint/2010/main" val="2056824476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11</a:t>
            </a:fld>
            <a:endParaRPr lang="uk-UA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1828800" y="274637"/>
            <a:ext cx="7886700" cy="1325563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 smtClean="0"/>
              <a:t>CEOS Management Arrangements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184452"/>
              </p:ext>
            </p:extLst>
          </p:nvPr>
        </p:nvGraphicFramePr>
        <p:xfrm>
          <a:off x="228600" y="1264920"/>
          <a:ext cx="8686800" cy="5172922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600200"/>
                <a:gridCol w="1371600"/>
                <a:gridCol w="1752600"/>
                <a:gridCol w="1219200"/>
                <a:gridCol w="2743200"/>
              </a:tblGrid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Theme</a:t>
                      </a:r>
                      <a:br>
                        <a:rPr lang="en-US" sz="1800" dirty="0" smtClean="0"/>
                      </a:br>
                      <a:r>
                        <a:rPr lang="en-US" sz="1800" i="1" dirty="0" smtClean="0"/>
                        <a:t>Initiative</a:t>
                      </a:r>
                      <a:r>
                        <a:rPr lang="en-US" sz="1800" dirty="0" smtClean="0"/>
                        <a:t/>
                      </a:r>
                      <a:br>
                        <a:rPr lang="en-US" sz="1800" dirty="0" smtClean="0"/>
                      </a:b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CEOS</a:t>
                      </a:r>
                      <a:r>
                        <a:rPr lang="en-US" sz="1800" baseline="0" dirty="0" smtClean="0"/>
                        <a:t> Group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External Counterpart(s)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CEOS Status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Notes</a:t>
                      </a:r>
                      <a:endParaRPr lang="en-US" sz="1800" dirty="0"/>
                    </a:p>
                  </a:txBody>
                  <a:tcPr/>
                </a:tc>
              </a:tr>
              <a:tr h="667597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Forests</a:t>
                      </a:r>
                      <a:br>
                        <a:rPr lang="en-US" sz="1600" dirty="0" smtClean="0"/>
                      </a:br>
                      <a:r>
                        <a:rPr lang="en-US" sz="1100" i="1" dirty="0" smtClean="0"/>
                        <a:t>GFOI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SDCG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GFOI (Office, GEO), FAO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Transition to</a:t>
                      </a:r>
                      <a:r>
                        <a:rPr lang="en-US" sz="1600" baseline="0" dirty="0" smtClean="0"/>
                        <a:t> ops?</a:t>
                      </a:r>
                      <a:endParaRPr lang="en-US" sz="1600" dirty="0"/>
                    </a:p>
                  </a:txBody>
                  <a:tcPr/>
                </a:tc>
              </a:tr>
              <a:tr h="667597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Agriculture</a:t>
                      </a:r>
                      <a:br>
                        <a:rPr lang="en-US" sz="1600" dirty="0" smtClean="0"/>
                      </a:br>
                      <a:r>
                        <a:rPr lang="en-US" sz="1100" i="1" dirty="0" smtClean="0"/>
                        <a:t>GEOGLAM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ad hoc WG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GEOGLAM (PO, GEO), JECAM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Transition to</a:t>
                      </a:r>
                      <a:r>
                        <a:rPr lang="en-US" sz="1600" baseline="0" dirty="0" smtClean="0"/>
                        <a:t> ops?</a:t>
                      </a:r>
                      <a:endParaRPr lang="en-US" sz="1600" dirty="0" smtClean="0"/>
                    </a:p>
                  </a:txBody>
                  <a:tcPr/>
                </a:tc>
              </a:tr>
              <a:tr h="828886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Disasters</a:t>
                      </a:r>
                      <a:br>
                        <a:rPr lang="en-US" sz="1600" dirty="0" smtClean="0"/>
                      </a:br>
                      <a:r>
                        <a:rPr lang="en-US" sz="1100" i="1" dirty="0" err="1" smtClean="0"/>
                        <a:t>Geohazard</a:t>
                      </a:r>
                      <a:r>
                        <a:rPr lang="en-US" sz="1100" i="1" dirty="0" smtClean="0"/>
                        <a:t> Supersites</a:t>
                      </a:r>
                      <a:br>
                        <a:rPr lang="en-US" sz="1100" i="1" dirty="0" smtClean="0"/>
                      </a:br>
                      <a:r>
                        <a:rPr lang="en-US" sz="1100" i="1" dirty="0" smtClean="0"/>
                        <a:t>Recovery Observatory</a:t>
                      </a:r>
                    </a:p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100" i="1" dirty="0" smtClean="0"/>
                        <a:t>Hazard Pilots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/>
                        <a:t>WGDisasters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Various, depending on project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WGDisasters</a:t>
                      </a:r>
                      <a:r>
                        <a:rPr lang="en-US" sz="16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 Data Coordination Team works to resolve req. conflicts</a:t>
                      </a:r>
                      <a:endParaRPr lang="en-US" sz="16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/>
                </a:tc>
              </a:tr>
              <a:tr h="439208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Carbon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SIT Chair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GEO </a:t>
                      </a:r>
                      <a:r>
                        <a:rPr lang="en-US" sz="1600" dirty="0" err="1" smtClean="0"/>
                        <a:t>CoP</a:t>
                      </a:r>
                      <a:r>
                        <a:rPr lang="en-US" sz="1600" dirty="0" smtClean="0"/>
                        <a:t>?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shade val="30000"/>
                            <a:satMod val="115000"/>
                          </a:srgbClr>
                        </a:gs>
                        <a:gs pos="50000">
                          <a:srgbClr val="C00000">
                            <a:shade val="67500"/>
                            <a:satMod val="115000"/>
                          </a:srgbClr>
                        </a:gs>
                        <a:gs pos="100000">
                          <a:srgbClr val="C0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Long-term CEOS lead?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Sustainable ops counterpart?</a:t>
                      </a:r>
                      <a:endParaRPr lang="en-US" sz="1600" dirty="0"/>
                    </a:p>
                  </a:txBody>
                  <a:tcPr/>
                </a:tc>
              </a:tr>
              <a:tr h="439208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Water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WSIST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GEO </a:t>
                      </a:r>
                      <a:r>
                        <a:rPr lang="en-US" sz="1600" dirty="0" err="1" smtClean="0"/>
                        <a:t>CoP</a:t>
                      </a:r>
                      <a:r>
                        <a:rPr lang="en-US" sz="1600" dirty="0" smtClean="0"/>
                        <a:t>?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shade val="30000"/>
                            <a:satMod val="115000"/>
                          </a:srgbClr>
                        </a:gs>
                        <a:gs pos="50000">
                          <a:srgbClr val="C00000">
                            <a:shade val="67500"/>
                            <a:satMod val="115000"/>
                          </a:srgbClr>
                        </a:gs>
                        <a:gs pos="100000">
                          <a:srgbClr val="C000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aseline="0" dirty="0" smtClean="0"/>
                        <a:t>CEOS lead?</a:t>
                      </a:r>
                      <a:br>
                        <a:rPr lang="en-US" sz="1600" baseline="0" dirty="0" smtClean="0"/>
                      </a:br>
                      <a:r>
                        <a:rPr lang="en-US" sz="1600" dirty="0" smtClean="0"/>
                        <a:t>Sustainable ops counterpart?</a:t>
                      </a:r>
                      <a:endParaRPr lang="en-US" sz="1600" dirty="0"/>
                    </a:p>
                  </a:txBody>
                  <a:tcPr/>
                </a:tc>
              </a:tr>
              <a:tr h="439208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Climate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/>
                        <a:t>WGClimate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GCOS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GCOS</a:t>
                      </a:r>
                      <a:r>
                        <a:rPr lang="en-US" sz="1600" baseline="0" dirty="0" smtClean="0"/>
                        <a:t> IP Update 2016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84920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12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i="1" dirty="0" smtClean="0"/>
              <a:t>Does</a:t>
            </a:r>
            <a:r>
              <a:rPr lang="en-US" sz="1800" i="1" dirty="0"/>
              <a:t> CEOS capacity (space infrastructure, management layer) allow it to take on new commitments? Should we first confirm sustainable management basis and suitable counterparts for </a:t>
            </a:r>
            <a:r>
              <a:rPr lang="en-US" sz="1800" i="1" dirty="0" smtClean="0"/>
              <a:t>execution </a:t>
            </a:r>
            <a:r>
              <a:rPr lang="en-US" sz="1800" i="1" dirty="0"/>
              <a:t>of the Carbon &amp; Water strategies</a:t>
            </a:r>
            <a:r>
              <a:rPr lang="en-US" sz="1800" i="1" dirty="0" smtClean="0"/>
              <a:t>?</a:t>
            </a:r>
            <a:r>
              <a:rPr lang="en-US" sz="1800" i="1" dirty="0"/>
              <a:t/>
            </a:r>
            <a:br>
              <a:rPr lang="en-US" sz="1800" i="1" dirty="0"/>
            </a:b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i="1" dirty="0" smtClean="0"/>
              <a:t>Do </a:t>
            </a:r>
            <a:r>
              <a:rPr lang="en-US" sz="1800" i="1" dirty="0"/>
              <a:t>tools/processes exist (LSI-VC review) for CEOS to better manage the handling of thematic space data requirements and better assess the capacity to execute the strategy</a:t>
            </a:r>
            <a:r>
              <a:rPr lang="en-US" sz="1800" i="1" dirty="0" smtClean="0"/>
              <a:t>?</a:t>
            </a:r>
            <a:r>
              <a:rPr lang="en-US" sz="1800" i="1" dirty="0"/>
              <a:t/>
            </a:r>
            <a:br>
              <a:rPr lang="en-US" sz="1800" i="1" dirty="0"/>
            </a:b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i="1" dirty="0" smtClean="0"/>
              <a:t>Might </a:t>
            </a:r>
            <a:r>
              <a:rPr lang="en-US" sz="1800" i="1" dirty="0"/>
              <a:t>we consider more formal criteria for CEOS to endorse/commit to new strategies - such that capacities are confirmed and sustainable execution assured</a:t>
            </a:r>
            <a:r>
              <a:rPr lang="en-US" sz="1800" i="1" dirty="0" smtClean="0"/>
              <a:t>?</a:t>
            </a:r>
            <a:r>
              <a:rPr lang="en-US" sz="1800" i="1" dirty="0"/>
              <a:t/>
            </a:r>
            <a:br>
              <a:rPr lang="en-US" sz="1800" i="1" dirty="0"/>
            </a:b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i="1" dirty="0" smtClean="0"/>
              <a:t>How </a:t>
            </a:r>
            <a:r>
              <a:rPr lang="en-US" sz="1800" i="1" dirty="0"/>
              <a:t>will CEOS deal with the emerging requirements coming from a more structured analysis by GEO SBAs (GD-08</a:t>
            </a:r>
            <a:r>
              <a:rPr lang="en-US" sz="1800" i="1" dirty="0" smtClean="0"/>
              <a:t>)? Should we be proactive by providing a structure for their requirements to be expressed in?</a:t>
            </a:r>
            <a:endParaRPr lang="en-US" sz="18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1905000" y="304800"/>
            <a:ext cx="7886700" cy="1325563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 smtClean="0"/>
              <a:t>Discussion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30702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534400" cy="4724400"/>
          </a:xfrm>
        </p:spPr>
        <p:txBody>
          <a:bodyPr/>
          <a:lstStyle/>
          <a:p>
            <a:pPr marL="0" lvl="0" indent="0">
              <a:spcAft>
                <a:spcPts val="1200"/>
              </a:spcAft>
              <a:buNone/>
            </a:pPr>
            <a:r>
              <a:rPr lang="en-US" b="1" dirty="0" smtClean="0"/>
              <a:t>Trying to address the question:</a:t>
            </a:r>
            <a:endParaRPr lang="en-US" i="1" dirty="0"/>
          </a:p>
          <a:p>
            <a:pPr lvl="0"/>
            <a:r>
              <a:rPr lang="en-AU" i="1" dirty="0" smtClean="0"/>
              <a:t>What </a:t>
            </a:r>
            <a:r>
              <a:rPr lang="en-AU" i="1" dirty="0"/>
              <a:t>thematic acquisition coverage has CEOS committed to</a:t>
            </a:r>
            <a:r>
              <a:rPr lang="en-AU" i="1" dirty="0" smtClean="0"/>
              <a:t>?</a:t>
            </a:r>
            <a:endParaRPr lang="en-US" i="1" dirty="0" smtClean="0"/>
          </a:p>
          <a:p>
            <a:pPr marL="0" indent="0">
              <a:spcBef>
                <a:spcPts val="1100"/>
              </a:spcBef>
              <a:spcAft>
                <a:spcPts val="1200"/>
              </a:spcAft>
              <a:buNone/>
            </a:pPr>
            <a:r>
              <a:rPr lang="en-US" b="1" dirty="0" smtClean="0"/>
              <a:t>In order to inform discussion on these questions:</a:t>
            </a:r>
            <a:endParaRPr lang="en-US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AU" i="1" dirty="0"/>
              <a:t>What are the current and future resource requirements to address those commitments and the adequacy of CEOS resources</a:t>
            </a:r>
            <a:r>
              <a:rPr lang="en-AU" i="1" dirty="0" smtClean="0"/>
              <a:t>?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AU" i="1" dirty="0"/>
              <a:t>Does CEOS capacity allow it to take on new commitments</a:t>
            </a:r>
            <a:r>
              <a:rPr lang="en-AU" i="1" dirty="0" smtClean="0"/>
              <a:t>?</a:t>
            </a:r>
            <a:endParaRPr lang="en-AU" i="1" dirty="0"/>
          </a:p>
          <a:p>
            <a:pPr marL="457200" indent="-457200">
              <a:buFont typeface="+mj-lt"/>
              <a:buAutoNum type="arabicPeriod" startAt="3"/>
            </a:pPr>
            <a:r>
              <a:rPr lang="en-US" i="1" dirty="0"/>
              <a:t>What does it mean for CEOS to endorse/commit to one of these strategies?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i="1" dirty="0"/>
              <a:t>What do we mean when we refer to our capacity to respond to them? The capacity of the </a:t>
            </a:r>
            <a:r>
              <a:rPr lang="en-US" i="1" dirty="0" smtClean="0"/>
              <a:t>agency observing </a:t>
            </a:r>
            <a:r>
              <a:rPr lang="en-US" i="1" dirty="0"/>
              <a:t>systems or of the CEOS management layer to track </a:t>
            </a:r>
            <a:r>
              <a:rPr lang="en-US" i="1" dirty="0" smtClean="0"/>
              <a:t>fulfilment </a:t>
            </a:r>
            <a:r>
              <a:rPr lang="en-US" i="1" dirty="0"/>
              <a:t>of the requirements?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1905000" y="253733"/>
            <a:ext cx="7886700" cy="1325563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 smtClean="0"/>
              <a:t>Purpose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5897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AU" b="1" dirty="0"/>
              <a:t>Gather the thematic acquisition coverage requirements </a:t>
            </a:r>
            <a:r>
              <a:rPr lang="en-AU" b="1" dirty="0" smtClean="0"/>
              <a:t>for CEOS activities</a:t>
            </a:r>
          </a:p>
          <a:p>
            <a:pPr lvl="1"/>
            <a:r>
              <a:rPr lang="en-AU" sz="1400" i="1" dirty="0"/>
              <a:t>SDCG for </a:t>
            </a:r>
            <a:r>
              <a:rPr lang="en-AU" sz="1400" i="1" dirty="0" smtClean="0"/>
              <a:t>GFOI</a:t>
            </a:r>
            <a:r>
              <a:rPr lang="en-US" sz="1400" i="1" dirty="0" smtClean="0"/>
              <a:t>, </a:t>
            </a:r>
            <a:r>
              <a:rPr lang="en-AU" sz="1400" i="1" dirty="0" smtClean="0"/>
              <a:t>GEOGLAM</a:t>
            </a:r>
            <a:r>
              <a:rPr lang="en-US" sz="1400" i="1" dirty="0" smtClean="0"/>
              <a:t>, </a:t>
            </a:r>
            <a:r>
              <a:rPr lang="en-AU" sz="1400" i="1" dirty="0" smtClean="0"/>
              <a:t>Disasters </a:t>
            </a:r>
            <a:r>
              <a:rPr lang="en-AU" sz="1400" i="1" dirty="0"/>
              <a:t>/ Disasters Pilots / </a:t>
            </a:r>
            <a:r>
              <a:rPr lang="en-AU" sz="1400" i="1" dirty="0" err="1"/>
              <a:t>Geohazard</a:t>
            </a:r>
            <a:r>
              <a:rPr lang="en-AU" sz="1400" i="1" dirty="0"/>
              <a:t> </a:t>
            </a:r>
            <a:r>
              <a:rPr lang="en-AU" sz="1400" i="1" dirty="0" smtClean="0"/>
              <a:t>Supersites</a:t>
            </a:r>
            <a:r>
              <a:rPr lang="en-US" sz="1400" i="1" dirty="0" smtClean="0"/>
              <a:t>, </a:t>
            </a:r>
            <a:r>
              <a:rPr lang="en-AU" sz="1400" i="1" dirty="0" smtClean="0"/>
              <a:t>Carbon</a:t>
            </a:r>
            <a:r>
              <a:rPr lang="en-US" sz="1400" i="1" dirty="0" smtClean="0"/>
              <a:t>, </a:t>
            </a:r>
            <a:r>
              <a:rPr lang="en-AU" sz="1400" i="1" dirty="0" smtClean="0"/>
              <a:t>Water </a:t>
            </a:r>
            <a:r>
              <a:rPr lang="en-AU" sz="1400" i="1" dirty="0"/>
              <a:t>(oceans, inland water, water </a:t>
            </a:r>
            <a:r>
              <a:rPr lang="en-AU" sz="1400" i="1" dirty="0" smtClean="0"/>
              <a:t>cycle)</a:t>
            </a:r>
            <a:r>
              <a:rPr lang="en-US" sz="1400" i="1" dirty="0" smtClean="0"/>
              <a:t>, </a:t>
            </a:r>
            <a:r>
              <a:rPr lang="en-AU" sz="1400" i="1" dirty="0" smtClean="0"/>
              <a:t>GCOS </a:t>
            </a:r>
            <a:r>
              <a:rPr lang="en-AU" sz="1400" i="1" dirty="0"/>
              <a:t>/ </a:t>
            </a:r>
            <a:r>
              <a:rPr lang="en-AU" sz="1400" i="1" dirty="0" smtClean="0"/>
              <a:t>Climate</a:t>
            </a:r>
            <a:endParaRPr lang="en-US" sz="1400" i="1" dirty="0" smtClean="0"/>
          </a:p>
          <a:p>
            <a:pPr lvl="1"/>
            <a:r>
              <a:rPr lang="en-US" sz="1400" i="1" dirty="0" smtClean="0"/>
              <a:t>Others possible future topics: </a:t>
            </a:r>
            <a:r>
              <a:rPr lang="en-AU" sz="1400" i="1" dirty="0"/>
              <a:t>GEO SBA (</a:t>
            </a:r>
            <a:r>
              <a:rPr lang="en-AU" sz="1400" i="1" dirty="0" smtClean="0"/>
              <a:t>GD-08)</a:t>
            </a:r>
            <a:r>
              <a:rPr lang="en-US" sz="1400" i="1" dirty="0" smtClean="0"/>
              <a:t>, </a:t>
            </a:r>
            <a:r>
              <a:rPr lang="en-AU" sz="1400" i="1" dirty="0" smtClean="0"/>
              <a:t>Biodiversity, </a:t>
            </a:r>
            <a:r>
              <a:rPr lang="en-AU" sz="1400" i="1" dirty="0" err="1" smtClean="0"/>
              <a:t>Cryosphere</a:t>
            </a:r>
            <a:r>
              <a:rPr lang="en-AU" sz="1400" i="1" dirty="0" smtClean="0"/>
              <a:t>/Polar</a:t>
            </a:r>
          </a:p>
          <a:p>
            <a:pPr lvl="1"/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AU" b="1" dirty="0"/>
              <a:t>Compile available requirements </a:t>
            </a:r>
            <a:r>
              <a:rPr lang="en-AU" b="1" dirty="0" smtClean="0"/>
              <a:t>information</a:t>
            </a:r>
          </a:p>
          <a:p>
            <a:pPr lvl="1"/>
            <a:r>
              <a:rPr lang="en-AU" sz="1400" i="1" dirty="0"/>
              <a:t>Thematic Area, Initiative, Requirements Document / Capture, Activity Purpose, Associated CEOS Group(s), User Community Point(s) of Engagement, Partner(s) Engagement, Domain(s) Covered, Requirements Information, Instrument Type</a:t>
            </a:r>
          </a:p>
          <a:p>
            <a:pPr marL="457200" indent="-457200">
              <a:buFont typeface="+mj-lt"/>
              <a:buAutoNum type="arabicPeriod"/>
            </a:pPr>
            <a:endParaRPr lang="en-AU" b="1" dirty="0"/>
          </a:p>
          <a:p>
            <a:pPr marL="457200" indent="-457200">
              <a:buFont typeface="+mj-lt"/>
              <a:buAutoNum type="arabicPeriod"/>
            </a:pPr>
            <a:r>
              <a:rPr lang="en-AU" b="1" dirty="0"/>
              <a:t>Aggregate compiled requirements </a:t>
            </a:r>
            <a:r>
              <a:rPr lang="en-AU" b="1" dirty="0" smtClean="0"/>
              <a:t>information</a:t>
            </a:r>
          </a:p>
          <a:p>
            <a:pPr marL="457200" indent="-457200">
              <a:buFont typeface="+mj-lt"/>
              <a:buAutoNum type="arabicPeriod"/>
            </a:pPr>
            <a:endParaRPr lang="en-AU" b="1" dirty="0"/>
          </a:p>
          <a:p>
            <a:pPr marL="457200" indent="-457200">
              <a:buFont typeface="+mj-lt"/>
              <a:buAutoNum type="arabicPeriod"/>
            </a:pPr>
            <a:r>
              <a:rPr lang="en-AU" b="1" dirty="0" smtClean="0"/>
              <a:t>Analyse and discuss</a:t>
            </a:r>
            <a:endParaRPr lang="en-US" b="1" dirty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1905000" y="274637"/>
            <a:ext cx="7886700" cy="1325563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 smtClean="0"/>
              <a:t>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8014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1828800" y="274637"/>
            <a:ext cx="7886700" cy="1325563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 smtClean="0"/>
              <a:t>Thematic Summary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375579"/>
              </p:ext>
            </p:extLst>
          </p:nvPr>
        </p:nvGraphicFramePr>
        <p:xfrm>
          <a:off x="228600" y="1264920"/>
          <a:ext cx="8686800" cy="443992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600200"/>
                <a:gridCol w="2320391"/>
                <a:gridCol w="2075607"/>
                <a:gridCol w="2690602"/>
              </a:tblGrid>
              <a:tr h="73660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Theme</a:t>
                      </a:r>
                      <a:br>
                        <a:rPr lang="en-US" sz="1800" dirty="0" smtClean="0"/>
                      </a:br>
                      <a:r>
                        <a:rPr lang="en-US" sz="1800" i="1" dirty="0" smtClean="0"/>
                        <a:t>Initiative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CEOS</a:t>
                      </a:r>
                      <a:r>
                        <a:rPr lang="en-US" sz="1800" baseline="0" dirty="0" smtClean="0"/>
                        <a:t> Group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User Interface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Domain</a:t>
                      </a:r>
                      <a:endParaRPr lang="en-US" sz="18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Forests</a:t>
                      </a:r>
                      <a:br>
                        <a:rPr lang="en-US" sz="1600" dirty="0" smtClean="0"/>
                      </a:br>
                      <a:r>
                        <a:rPr lang="en-US" sz="1100" i="1" dirty="0" smtClean="0"/>
                        <a:t>GFOI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SDCG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GFOI, FAO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Land</a:t>
                      </a:r>
                      <a:endParaRPr lang="en-US" sz="16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Agriculture</a:t>
                      </a:r>
                      <a:br>
                        <a:rPr lang="en-US" sz="1600" dirty="0" smtClean="0"/>
                      </a:br>
                      <a:r>
                        <a:rPr lang="en-US" sz="1100" i="1" dirty="0" smtClean="0"/>
                        <a:t>GEOGLAM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ad hoc WG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GEOGLAM, JECAM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Land</a:t>
                      </a:r>
                      <a:endParaRPr lang="en-US" sz="16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Disasters</a:t>
                      </a:r>
                      <a:br>
                        <a:rPr lang="en-US" sz="1600" dirty="0" smtClean="0"/>
                      </a:br>
                      <a:r>
                        <a:rPr lang="en-US" sz="1100" i="1" dirty="0" err="1" smtClean="0"/>
                        <a:t>Geohazard</a:t>
                      </a:r>
                      <a:r>
                        <a:rPr lang="en-US" sz="1100" i="1" dirty="0" smtClean="0"/>
                        <a:t> Supersites</a:t>
                      </a:r>
                      <a:br>
                        <a:rPr lang="en-US" sz="1100" i="1" dirty="0" smtClean="0"/>
                      </a:br>
                      <a:r>
                        <a:rPr lang="en-US" sz="1100" i="1" dirty="0" smtClean="0"/>
                        <a:t>Recovery Observatory</a:t>
                      </a:r>
                    </a:p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100" i="1" dirty="0" smtClean="0"/>
                        <a:t>Hazard Pilots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WG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- GSNL SAC</a:t>
                      </a:r>
                      <a:br>
                        <a:rPr lang="en-US" sz="1600" dirty="0" smtClean="0"/>
                      </a:br>
                      <a:r>
                        <a:rPr lang="en-US" sz="16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- World Bank, GFDRR, UNDP and  UNOSAT</a:t>
                      </a:r>
                      <a:br>
                        <a:rPr lang="en-US" sz="16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en-US" sz="16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- User reps. on pilot teams</a:t>
                      </a:r>
                      <a:endParaRPr lang="en-US" sz="16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Land</a:t>
                      </a:r>
                      <a:endParaRPr lang="en-US" sz="16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Carbon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SIT Chair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Land, </a:t>
                      </a:r>
                      <a:r>
                        <a:rPr lang="en-US" sz="1600" dirty="0" err="1" smtClean="0"/>
                        <a:t>Atm</a:t>
                      </a:r>
                      <a:r>
                        <a:rPr lang="en-US" sz="1600" dirty="0" smtClean="0"/>
                        <a:t>, Ocean</a:t>
                      </a:r>
                      <a:endParaRPr lang="en-US" sz="16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Water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WSIST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Land, </a:t>
                      </a:r>
                      <a:r>
                        <a:rPr lang="en-US" sz="1600" dirty="0" err="1" smtClean="0"/>
                        <a:t>Atm</a:t>
                      </a:r>
                      <a:r>
                        <a:rPr lang="en-US" sz="1600" dirty="0" smtClean="0"/>
                        <a:t>, Ocean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Climate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WG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GCOS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Land, </a:t>
                      </a:r>
                      <a:r>
                        <a:rPr lang="en-US" sz="1600" dirty="0" err="1" smtClean="0"/>
                        <a:t>Atm</a:t>
                      </a:r>
                      <a:r>
                        <a:rPr lang="en-US" sz="1600" dirty="0" smtClean="0"/>
                        <a:t>, Ocean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5797790"/>
            <a:ext cx="774186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AU" b="1" dirty="0" smtClean="0">
                <a:solidFill>
                  <a:srgbClr val="C00000"/>
                </a:solidFill>
              </a:rPr>
              <a:t>+ future GEO </a:t>
            </a:r>
            <a:r>
              <a:rPr lang="en-AU" b="1" dirty="0">
                <a:solidFill>
                  <a:srgbClr val="C00000"/>
                </a:solidFill>
              </a:rPr>
              <a:t>SBA (GD-08)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en-AU" b="1" dirty="0">
                <a:solidFill>
                  <a:srgbClr val="C00000"/>
                </a:solidFill>
              </a:rPr>
              <a:t>Biodiversity, </a:t>
            </a:r>
            <a:r>
              <a:rPr lang="en-AU" b="1" dirty="0" err="1" smtClean="0">
                <a:solidFill>
                  <a:srgbClr val="C00000"/>
                </a:solidFill>
              </a:rPr>
              <a:t>Cryosphere</a:t>
            </a:r>
            <a:r>
              <a:rPr lang="en-AU" b="1" dirty="0" smtClean="0">
                <a:solidFill>
                  <a:srgbClr val="C00000"/>
                </a:solidFill>
              </a:rPr>
              <a:t>/Polar, others? </a:t>
            </a:r>
            <a:r>
              <a:rPr lang="is-IS" b="1" dirty="0" smtClean="0">
                <a:solidFill>
                  <a:srgbClr val="C00000"/>
                </a:solidFill>
              </a:rPr>
              <a:t>…</a:t>
            </a:r>
            <a:endParaRPr kumimoji="0" lang="en-US" sz="1800" b="1" u="none" strike="noStrike" cap="none" spc="0" normalizeH="0" baseline="0" dirty="0">
              <a:ln>
                <a:noFill/>
              </a:ln>
              <a:solidFill>
                <a:srgbClr val="C00000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43300021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1828800" y="274637"/>
            <a:ext cx="7886700" cy="1325563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 smtClean="0"/>
              <a:t>Requirements Summary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404089"/>
              </p:ext>
            </p:extLst>
          </p:nvPr>
        </p:nvGraphicFramePr>
        <p:xfrm>
          <a:off x="228600" y="1264920"/>
          <a:ext cx="8686800" cy="429768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600200"/>
                <a:gridCol w="1752600"/>
                <a:gridCol w="1905000"/>
                <a:gridCol w="1905000"/>
                <a:gridCol w="1524000"/>
              </a:tblGrid>
              <a:tr h="73660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Theme</a:t>
                      </a:r>
                      <a:br>
                        <a:rPr lang="en-US" sz="1800" dirty="0" smtClean="0"/>
                      </a:br>
                      <a:r>
                        <a:rPr lang="en-US" sz="1800" i="1" dirty="0" smtClean="0"/>
                        <a:t>Initiative</a:t>
                      </a:r>
                      <a:r>
                        <a:rPr lang="en-US" sz="1800" dirty="0" smtClean="0"/>
                        <a:t/>
                      </a:r>
                      <a:br>
                        <a:rPr lang="en-US" sz="1800" dirty="0" smtClean="0"/>
                      </a:b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Geographic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Temporal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Revisit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Latency</a:t>
                      </a:r>
                      <a:endParaRPr lang="en-US" sz="18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Forests</a:t>
                      </a:r>
                      <a:br>
                        <a:rPr lang="en-US" sz="1600" dirty="0" smtClean="0"/>
                      </a:br>
                      <a:r>
                        <a:rPr lang="en-US" sz="1100" i="1" dirty="0" smtClean="0"/>
                        <a:t>GFOI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Global forest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Twice annual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Wet + dry season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Weeks - months</a:t>
                      </a:r>
                      <a:endParaRPr lang="en-US" sz="16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Agriculture</a:t>
                      </a:r>
                      <a:br>
                        <a:rPr lang="en-US" sz="1600" dirty="0" smtClean="0"/>
                      </a:br>
                      <a:r>
                        <a:rPr lang="en-US" sz="1100" i="1" dirty="0" smtClean="0"/>
                        <a:t>GEOGLAM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Global crops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Multiple</a:t>
                      </a:r>
                      <a:r>
                        <a:rPr lang="en-US" sz="1600" baseline="0" dirty="0" smtClean="0"/>
                        <a:t> per </a:t>
                      </a:r>
                      <a:r>
                        <a:rPr lang="en-US" sz="1600" dirty="0" smtClean="0"/>
                        <a:t>season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Varies by crop, but up to ~every 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Days - weeks</a:t>
                      </a:r>
                    </a:p>
                  </a:txBody>
                  <a:tcPr/>
                </a:tc>
              </a:tr>
              <a:tr h="419100">
                <a:tc rowSpan="2"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Disasters</a:t>
                      </a:r>
                      <a:br>
                        <a:rPr lang="en-US" sz="1600" dirty="0" smtClean="0"/>
                      </a:br>
                      <a:r>
                        <a:rPr lang="en-US" sz="1100" i="1" dirty="0" err="1" smtClean="0"/>
                        <a:t>Geohazard</a:t>
                      </a:r>
                      <a:r>
                        <a:rPr lang="en-US" sz="1100" i="1" dirty="0" smtClean="0"/>
                        <a:t> Supersites</a:t>
                      </a:r>
                      <a:br>
                        <a:rPr lang="en-US" sz="1100" i="1" dirty="0" smtClean="0"/>
                      </a:br>
                      <a:r>
                        <a:rPr lang="en-US" sz="1100" i="1" dirty="0" smtClean="0"/>
                        <a:t>Recovery Observatory</a:t>
                      </a:r>
                    </a:p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100" i="1" dirty="0" smtClean="0"/>
                        <a:t>Hazard Pilots</a:t>
                      </a:r>
                      <a:endParaRPr lang="en-US" sz="1600" i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Sites, Global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Systematic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~Every 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Days</a:t>
                      </a:r>
                      <a:r>
                        <a:rPr lang="en-US" sz="1600" baseline="0" dirty="0" smtClean="0"/>
                        <a:t> - w</a:t>
                      </a:r>
                      <a:r>
                        <a:rPr lang="en-US" sz="1600" dirty="0" smtClean="0"/>
                        <a:t>eeks</a:t>
                      </a:r>
                    </a:p>
                  </a:txBody>
                  <a:tcPr/>
                </a:tc>
              </a:tr>
              <a:tr h="419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Incident-related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Every opportunity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Hours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Carbon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Global</a:t>
                      </a:r>
                      <a:endParaRPr lang="en-US" sz="1600" dirty="0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many/various</a:t>
                      </a:r>
                      <a:endParaRPr lang="en-US" sz="1600" dirty="0"/>
                    </a:p>
                  </a:txBody>
                  <a:tcPr anchor="ctr"/>
                </a:tc>
                <a:tc rowSpan="3" hMerge="1"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Water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Global</a:t>
                      </a:r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Climate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Global</a:t>
                      </a:r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1679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GFOI, GEOGLAM:</a:t>
            </a:r>
          </a:p>
          <a:p>
            <a:r>
              <a:rPr lang="en-US" dirty="0"/>
              <a:t>Coarse resolution optical global (MODIS/VIIRS, Sentinel-3)</a:t>
            </a:r>
          </a:p>
          <a:p>
            <a:r>
              <a:rPr lang="en-US" dirty="0"/>
              <a:t>Medium resolution optical global (Landsat, Sentinel-2)</a:t>
            </a:r>
          </a:p>
          <a:p>
            <a:r>
              <a:rPr lang="en-US" dirty="0"/>
              <a:t>High resolution optical test sites (commercial)</a:t>
            </a:r>
          </a:p>
          <a:p>
            <a:r>
              <a:rPr lang="en-US" dirty="0"/>
              <a:t>SAR: L-band (ALOS, government/commercial), C-band (Radarsat-2, Sentinel-1) R&amp;D but strong operational potential with time </a:t>
            </a:r>
            <a:r>
              <a:rPr lang="en-US" dirty="0" smtClean="0"/>
              <a:t>series</a:t>
            </a:r>
          </a:p>
          <a:p>
            <a:r>
              <a:rPr lang="en-US" dirty="0" smtClean="0"/>
              <a:t>GEOGLAM specific: denser </a:t>
            </a:r>
            <a:r>
              <a:rPr lang="en-US" dirty="0"/>
              <a:t>temporal </a:t>
            </a:r>
            <a:r>
              <a:rPr lang="en-US" dirty="0" smtClean="0"/>
              <a:t>coverage, SAR </a:t>
            </a:r>
            <a:r>
              <a:rPr lang="en-US" dirty="0"/>
              <a:t>required for Asian rice crops (C-band preferred</a:t>
            </a:r>
            <a:r>
              <a:rPr lang="en-US" dirty="0" smtClean="0"/>
              <a:t>)</a:t>
            </a:r>
            <a:endParaRPr lang="en-US" dirty="0"/>
          </a:p>
          <a:p>
            <a:pPr marL="0" indent="0" algn="l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en-US" b="1" dirty="0" smtClean="0"/>
              <a:t>Two </a:t>
            </a:r>
            <a:r>
              <a:rPr lang="en-US" b="1" dirty="0"/>
              <a:t>commercial requirements not addressed by </a:t>
            </a:r>
            <a:r>
              <a:rPr lang="en-US" b="1" dirty="0" smtClean="0"/>
              <a:t>CEOS agencies, </a:t>
            </a:r>
            <a:r>
              <a:rPr lang="en-US" b="1" dirty="0"/>
              <a:t>but otherwise space and ground segments </a:t>
            </a:r>
            <a:r>
              <a:rPr lang="en-US" b="1" dirty="0" smtClean="0"/>
              <a:t>generally sufficient</a:t>
            </a:r>
            <a:r>
              <a:rPr lang="en-US" b="1" dirty="0"/>
              <a:t>.</a:t>
            </a:r>
          </a:p>
          <a:p>
            <a:endParaRPr lang="en-US" b="1" dirty="0" smtClean="0"/>
          </a:p>
          <a:p>
            <a:pPr lvl="2"/>
            <a:endParaRPr lang="en-US" dirty="0"/>
          </a:p>
        </p:txBody>
      </p:sp>
      <p:sp>
        <p:nvSpPr>
          <p:cNvPr id="5" name="Title 5"/>
          <p:cNvSpPr txBox="1">
            <a:spLocks/>
          </p:cNvSpPr>
          <p:nvPr/>
        </p:nvSpPr>
        <p:spPr>
          <a:xfrm>
            <a:off x="1828800" y="274637"/>
            <a:ext cx="7886700" cy="1325563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dirty="0" smtClean="0"/>
              <a:t>Initial Analysis</a:t>
            </a:r>
          </a:p>
          <a:p>
            <a:pPr algn="l" defTabSz="914400"/>
            <a:r>
              <a:rPr lang="en-US" sz="2000" i="1" dirty="0" smtClean="0"/>
              <a:t>GFOI, GEOGLAM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88981262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7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Disasters:</a:t>
            </a:r>
          </a:p>
          <a:p>
            <a:r>
              <a:rPr lang="en-US" dirty="0"/>
              <a:t>Optical: mixture of public data, with a significant commercial component (high resolution)</a:t>
            </a:r>
          </a:p>
          <a:p>
            <a:r>
              <a:rPr lang="en-US" dirty="0"/>
              <a:t>SAR: Interferometry, flood monitoring</a:t>
            </a:r>
          </a:p>
          <a:p>
            <a:r>
              <a:rPr lang="en-US" dirty="0" smtClean="0"/>
              <a:t>Site targeted</a:t>
            </a:r>
            <a:r>
              <a:rPr lang="en-US" dirty="0"/>
              <a:t>, </a:t>
            </a:r>
            <a:r>
              <a:rPr lang="en-US" dirty="0" smtClean="0"/>
              <a:t>and some regional/global</a:t>
            </a:r>
            <a:endParaRPr lang="en-US" dirty="0"/>
          </a:p>
          <a:p>
            <a:r>
              <a:rPr lang="en-US" dirty="0"/>
              <a:t>Some systematic (e.g. Supersites); some ad hoc (e.g. recovery observatory, pilots)</a:t>
            </a:r>
          </a:p>
          <a:p>
            <a:r>
              <a:rPr lang="en-US" dirty="0"/>
              <a:t>Commercial data policy a long-term concern beyond pilots</a:t>
            </a:r>
          </a:p>
          <a:p>
            <a:r>
              <a:rPr lang="en-US" dirty="0"/>
              <a:t>Requirements being considered by </a:t>
            </a:r>
            <a:r>
              <a:rPr lang="en-US" dirty="0" err="1" smtClean="0"/>
              <a:t>WGDisasters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GEO-DARMA</a:t>
            </a:r>
          </a:p>
          <a:p>
            <a:pPr lvl="1"/>
            <a:endParaRPr lang="en-US" dirty="0" smtClean="0"/>
          </a:p>
          <a:p>
            <a:pPr marL="0" indent="0" algn="l">
              <a:buNone/>
            </a:pPr>
            <a:r>
              <a:rPr lang="en-US" b="1" dirty="0" smtClean="0"/>
              <a:t>Coordination required to be responsive, space </a:t>
            </a:r>
            <a:r>
              <a:rPr lang="en-US" b="1" dirty="0"/>
              <a:t>and ground segments </a:t>
            </a:r>
            <a:r>
              <a:rPr lang="en-US" b="1" dirty="0" smtClean="0"/>
              <a:t>generally sufficient, but commercial data challenges beyond pilot phase.</a:t>
            </a:r>
            <a:endParaRPr lang="en-US" b="1" dirty="0"/>
          </a:p>
          <a:p>
            <a:endParaRPr lang="en-US" b="1" dirty="0" smtClean="0"/>
          </a:p>
          <a:p>
            <a:pPr lvl="2"/>
            <a:endParaRPr lang="en-US" dirty="0"/>
          </a:p>
        </p:txBody>
      </p:sp>
      <p:sp>
        <p:nvSpPr>
          <p:cNvPr id="5" name="Title 5"/>
          <p:cNvSpPr txBox="1">
            <a:spLocks/>
          </p:cNvSpPr>
          <p:nvPr/>
        </p:nvSpPr>
        <p:spPr>
          <a:xfrm>
            <a:off x="1828800" y="274637"/>
            <a:ext cx="7886700" cy="1325563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dirty="0" smtClean="0"/>
              <a:t>Initial Analysis</a:t>
            </a:r>
          </a:p>
          <a:p>
            <a:pPr algn="l" defTabSz="914400"/>
            <a:r>
              <a:rPr lang="en-US" sz="2000" i="1" dirty="0" smtClean="0"/>
              <a:t>Disasters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0007782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8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Carbon, Water, Climate:</a:t>
            </a:r>
          </a:p>
          <a:p>
            <a:r>
              <a:rPr lang="en-US" dirty="0"/>
              <a:t>Global coverage of all three domains (land, </a:t>
            </a:r>
            <a:r>
              <a:rPr lang="en-US" dirty="0" err="1"/>
              <a:t>atm</a:t>
            </a:r>
            <a:r>
              <a:rPr lang="en-US" dirty="0"/>
              <a:t>, oceans)</a:t>
            </a:r>
          </a:p>
          <a:p>
            <a:r>
              <a:rPr lang="en-US" dirty="0"/>
              <a:t>CEOS commitments structured as </a:t>
            </a:r>
            <a:r>
              <a:rPr lang="en-US" dirty="0" smtClean="0"/>
              <a:t>actions</a:t>
            </a:r>
            <a:endParaRPr lang="en-US" dirty="0"/>
          </a:p>
          <a:p>
            <a:r>
              <a:rPr lang="en-US" dirty="0" smtClean="0"/>
              <a:t>Heterogeneous specification of requirement - level of detail, time scales, instrument types, domains, etc.</a:t>
            </a:r>
          </a:p>
          <a:p>
            <a:pPr lvl="1"/>
            <a:endParaRPr lang="en-US" dirty="0"/>
          </a:p>
          <a:p>
            <a:pPr marL="0" indent="0" algn="l">
              <a:buNone/>
            </a:pPr>
            <a:r>
              <a:rPr lang="en-US" b="1" dirty="0" smtClean="0"/>
              <a:t>Some individual requirements met by current plans.</a:t>
            </a:r>
          </a:p>
          <a:p>
            <a:pPr marL="0" indent="0" algn="l">
              <a:buNone/>
            </a:pPr>
            <a:r>
              <a:rPr lang="en-US" b="1" dirty="0" smtClean="0"/>
              <a:t>Scaling to a comprehensive and </a:t>
            </a:r>
            <a:r>
              <a:rPr lang="en-US" b="1" dirty="0" err="1" smtClean="0"/>
              <a:t>optimised</a:t>
            </a:r>
            <a:r>
              <a:rPr lang="en-US" b="1" dirty="0" smtClean="0"/>
              <a:t> response requires significant CEOS coordination effort.</a:t>
            </a:r>
            <a:endParaRPr lang="en-US" b="1" dirty="0"/>
          </a:p>
          <a:p>
            <a:endParaRPr lang="en-US" b="1" dirty="0" smtClean="0"/>
          </a:p>
          <a:p>
            <a:pPr lvl="2"/>
            <a:endParaRPr lang="en-US" dirty="0"/>
          </a:p>
        </p:txBody>
      </p:sp>
      <p:sp>
        <p:nvSpPr>
          <p:cNvPr id="5" name="Title 5"/>
          <p:cNvSpPr txBox="1">
            <a:spLocks/>
          </p:cNvSpPr>
          <p:nvPr/>
        </p:nvSpPr>
        <p:spPr>
          <a:xfrm>
            <a:off x="1828800" y="274637"/>
            <a:ext cx="7886700" cy="1325563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dirty="0" smtClean="0"/>
              <a:t>Initial Analysis</a:t>
            </a:r>
          </a:p>
          <a:p>
            <a:pPr algn="l" defTabSz="914400"/>
            <a:r>
              <a:rPr lang="en-US" sz="2000" i="1" dirty="0" smtClean="0"/>
              <a:t>Carbon, Water, Climate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07863610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9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Synergies:</a:t>
            </a:r>
          </a:p>
          <a:p>
            <a:r>
              <a:rPr lang="en-US" dirty="0"/>
              <a:t>P</a:t>
            </a:r>
            <a:r>
              <a:rPr lang="en-US" dirty="0" smtClean="0"/>
              <a:t>ossible </a:t>
            </a:r>
            <a:r>
              <a:rPr lang="en-US" dirty="0" err="1" smtClean="0"/>
              <a:t>optimisation</a:t>
            </a:r>
            <a:r>
              <a:rPr lang="en-US" dirty="0" smtClean="0"/>
              <a:t> between </a:t>
            </a:r>
            <a:r>
              <a:rPr lang="en-US" dirty="0"/>
              <a:t>distinct initiatives when requirements are similar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example, Sentinel-1 acquisitions are used in </a:t>
            </a:r>
            <a:r>
              <a:rPr lang="en-US" dirty="0"/>
              <a:t>response to both Asia-RICE C-band requirements </a:t>
            </a:r>
            <a:r>
              <a:rPr lang="en-US" dirty="0" smtClean="0"/>
              <a:t>and</a:t>
            </a:r>
            <a:r>
              <a:rPr lang="en-US" dirty="0"/>
              <a:t> Flood Pilot requirements over the Mekong River </a:t>
            </a:r>
            <a:r>
              <a:rPr lang="en-US" dirty="0" smtClean="0"/>
              <a:t>Delta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0" lvl="1" indent="0" algn="l">
              <a:buNone/>
            </a:pPr>
            <a:r>
              <a:rPr lang="en-US" b="1" dirty="0"/>
              <a:t>The overall assessment of requirements </a:t>
            </a:r>
            <a:r>
              <a:rPr lang="en-US" b="1" dirty="0" smtClean="0"/>
              <a:t>across initiatives </a:t>
            </a:r>
            <a:r>
              <a:rPr lang="en-US" b="1" dirty="0"/>
              <a:t>and data reuse whenever possible </a:t>
            </a:r>
            <a:r>
              <a:rPr lang="en-US" b="1" dirty="0" smtClean="0"/>
              <a:t>should be maximized.</a:t>
            </a:r>
          </a:p>
        </p:txBody>
      </p:sp>
      <p:sp>
        <p:nvSpPr>
          <p:cNvPr id="5" name="Title 5"/>
          <p:cNvSpPr txBox="1">
            <a:spLocks/>
          </p:cNvSpPr>
          <p:nvPr/>
        </p:nvSpPr>
        <p:spPr>
          <a:xfrm>
            <a:off x="1828800" y="274637"/>
            <a:ext cx="7886700" cy="1325563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dirty="0" smtClean="0"/>
              <a:t>Initial Analysis</a:t>
            </a:r>
          </a:p>
        </p:txBody>
      </p:sp>
    </p:spTree>
    <p:extLst>
      <p:ext uri="{BB962C8B-B14F-4D97-AF65-F5344CB8AC3E}">
        <p14:creationId xmlns:p14="http://schemas.microsoft.com/office/powerpoint/2010/main" val="147728786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9320</TotalTime>
  <Words>839</Words>
  <Application>Microsoft Macintosh PowerPoint</Application>
  <PresentationFormat>On-screen Show (4:3)</PresentationFormat>
  <Paragraphs>179</Paragraphs>
  <Slides>12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CEOS Acquisition Requirements and Capacities</vt:lpstr>
      <vt:lpstr>Purpose</vt:lpstr>
      <vt:lpstr>Approach</vt:lpstr>
      <vt:lpstr>Thematic Summary</vt:lpstr>
      <vt:lpstr>Requirements 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CEOS Management Arrangements</vt:lpstr>
      <vt:lpstr>Discussion Points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George Dyke</cp:lastModifiedBy>
  <cp:revision>377</cp:revision>
  <dcterms:modified xsi:type="dcterms:W3CDTF">2016-04-20T06:29:42Z</dcterms:modified>
</cp:coreProperties>
</file>