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3" r:id="rId4"/>
    <p:sldId id="265" r:id="rId5"/>
    <p:sldId id="273" r:id="rId6"/>
    <p:sldId id="274" r:id="rId7"/>
    <p:sldId id="275" r:id="rId8"/>
    <p:sldId id="276" r:id="rId9"/>
    <p:sldId id="278" r:id="rId10"/>
    <p:sldId id="279" r:id="rId11"/>
    <p:sldId id="277" r:id="rId12"/>
    <p:sldId id="271" r:id="rId1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6"/>
    <p:restoredTop sz="93466"/>
  </p:normalViewPr>
  <p:slideViewPr>
    <p:cSldViewPr>
      <p:cViewPr varScale="1">
        <p:scale>
          <a:sx n="108" d="100"/>
          <a:sy n="108" d="100"/>
        </p:scale>
        <p:origin x="9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CEOS Acquisition Requirements and Capacities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196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Killough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G Dyke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-31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-20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Free and Open, Commercial:</a:t>
            </a:r>
          </a:p>
          <a:p>
            <a:r>
              <a:rPr lang="en-US" dirty="0"/>
              <a:t>S</a:t>
            </a:r>
            <a:r>
              <a:rPr lang="en-US" dirty="0" smtClean="0"/>
              <a:t>everal </a:t>
            </a:r>
            <a:r>
              <a:rPr lang="en-US" dirty="0"/>
              <a:t>of the thematic requirements cite data types which are not free and </a:t>
            </a:r>
            <a:r>
              <a:rPr lang="en-US" dirty="0" smtClean="0"/>
              <a:t>open.</a:t>
            </a:r>
          </a:p>
          <a:p>
            <a:r>
              <a:rPr lang="en-US" dirty="0" smtClean="0"/>
              <a:t>Other </a:t>
            </a:r>
            <a:r>
              <a:rPr lang="en-US" dirty="0"/>
              <a:t>than some small-scale examples of R&amp;D data being provided by exception (such as through GFOI and GEOGLAM) CEOS is not effective in dealing with such </a:t>
            </a:r>
            <a:r>
              <a:rPr lang="en-US" dirty="0" smtClean="0"/>
              <a:t>datasets.</a:t>
            </a:r>
          </a:p>
          <a:p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usually time-efficient to persevere with CEOS as a channel to access data which </a:t>
            </a:r>
            <a:r>
              <a:rPr lang="en-US" dirty="0" smtClean="0"/>
              <a:t>are not free and open.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lvl="1" indent="0" algn="l">
              <a:buNone/>
            </a:pPr>
            <a:r>
              <a:rPr lang="en-US" b="1" dirty="0" smtClean="0"/>
              <a:t>Should be made clear to user communities when they engage, and CEOS should </a:t>
            </a:r>
            <a:r>
              <a:rPr lang="en-US" b="1" dirty="0"/>
              <a:t>not persist with </a:t>
            </a:r>
            <a:r>
              <a:rPr lang="en-US" b="1" dirty="0" smtClean="0"/>
              <a:t>efforts that are fundamentally </a:t>
            </a:r>
            <a:r>
              <a:rPr lang="en-US" b="1" dirty="0"/>
              <a:t>beyond CEOS influence</a:t>
            </a:r>
            <a:r>
              <a:rPr lang="en-US" b="1" dirty="0" smtClean="0"/>
              <a:t>.</a:t>
            </a:r>
          </a:p>
          <a:p>
            <a:pPr lvl="2"/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828800" y="274637"/>
            <a:ext cx="78867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Initial Analysis</a:t>
            </a:r>
          </a:p>
        </p:txBody>
      </p:sp>
    </p:spTree>
    <p:extLst>
      <p:ext uri="{BB962C8B-B14F-4D97-AF65-F5344CB8AC3E}">
        <p14:creationId xmlns:p14="http://schemas.microsoft.com/office/powerpoint/2010/main" val="205682447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11</a:t>
            </a:fld>
            <a:endParaRPr lang="uk-UA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828800" y="274637"/>
            <a:ext cx="7886700" cy="13255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CEOS Management Arrangements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84452"/>
              </p:ext>
            </p:extLst>
          </p:nvPr>
        </p:nvGraphicFramePr>
        <p:xfrm>
          <a:off x="228600" y="1264920"/>
          <a:ext cx="8686800" cy="517292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00200"/>
                <a:gridCol w="1371600"/>
                <a:gridCol w="1752600"/>
                <a:gridCol w="1219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Theme</a:t>
                      </a:r>
                      <a:br>
                        <a:rPr lang="en-US" sz="1800" dirty="0" smtClean="0"/>
                      </a:br>
                      <a:r>
                        <a:rPr lang="en-US" sz="1800" i="1" dirty="0" smtClean="0"/>
                        <a:t>Initiative</a:t>
                      </a:r>
                      <a:r>
                        <a:rPr lang="en-US" sz="1800" dirty="0" smtClean="0"/>
                        <a:t/>
                      </a:r>
                      <a:br>
                        <a:rPr lang="en-US" sz="1800" dirty="0" smtClean="0"/>
                      </a:b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CEOS</a:t>
                      </a:r>
                      <a:r>
                        <a:rPr lang="en-US" sz="1800" baseline="0" dirty="0" smtClean="0"/>
                        <a:t> Group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External Counterpart(s)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CEOS Status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Notes</a:t>
                      </a:r>
                      <a:endParaRPr lang="en-US" sz="1800" dirty="0"/>
                    </a:p>
                  </a:txBody>
                  <a:tcPr/>
                </a:tc>
              </a:tr>
              <a:tr h="66759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Forests</a:t>
                      </a:r>
                      <a:br>
                        <a:rPr lang="en-US" sz="1600" dirty="0" smtClean="0"/>
                      </a:br>
                      <a:r>
                        <a:rPr lang="en-US" sz="1100" i="1" dirty="0" smtClean="0"/>
                        <a:t>GFOI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SDCG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GFOI (Office, GEO), FAO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Transition to</a:t>
                      </a:r>
                      <a:r>
                        <a:rPr lang="en-US" sz="1600" baseline="0" dirty="0" smtClean="0"/>
                        <a:t> ops?</a:t>
                      </a:r>
                      <a:endParaRPr lang="en-US" sz="1600" dirty="0"/>
                    </a:p>
                  </a:txBody>
                  <a:tcPr/>
                </a:tc>
              </a:tr>
              <a:tr h="66759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Agriculture</a:t>
                      </a:r>
                      <a:br>
                        <a:rPr lang="en-US" sz="1600" dirty="0" smtClean="0"/>
                      </a:br>
                      <a:r>
                        <a:rPr lang="en-US" sz="1100" i="1" dirty="0" smtClean="0"/>
                        <a:t>GEOGLAM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ad hoc WG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GEOGLAM (PO, GEO), JECAM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Transition to</a:t>
                      </a:r>
                      <a:r>
                        <a:rPr lang="en-US" sz="1600" baseline="0" dirty="0" smtClean="0"/>
                        <a:t> ops?</a:t>
                      </a:r>
                      <a:endParaRPr lang="en-US" sz="1600" dirty="0" smtClean="0"/>
                    </a:p>
                  </a:txBody>
                  <a:tcPr/>
                </a:tc>
              </a:tr>
              <a:tr h="8288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Disasters</a:t>
                      </a:r>
                      <a:br>
                        <a:rPr lang="en-US" sz="1600" dirty="0" smtClean="0"/>
                      </a:br>
                      <a:r>
                        <a:rPr lang="en-US" sz="1100" i="1" dirty="0" err="1" smtClean="0"/>
                        <a:t>Geohazard</a:t>
                      </a:r>
                      <a:r>
                        <a:rPr lang="en-US" sz="1100" i="1" dirty="0" smtClean="0"/>
                        <a:t> Supersites</a:t>
                      </a:r>
                      <a:br>
                        <a:rPr lang="en-US" sz="1100" i="1" dirty="0" smtClean="0"/>
                      </a:br>
                      <a:r>
                        <a:rPr lang="en-US" sz="1100" i="1" dirty="0" smtClean="0"/>
                        <a:t>Recovery Observatory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100" i="1" dirty="0" smtClean="0"/>
                        <a:t>Hazard Pilots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WGDisasters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Various, depending on project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WGDisasters</a:t>
                      </a: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Data Coordination Team works to resolve req. conflicts</a:t>
                      </a:r>
                      <a:endParaRPr lang="en-US" sz="16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/>
                </a:tc>
              </a:tr>
              <a:tr h="4392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Carbon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SIT Chair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GEO </a:t>
                      </a:r>
                      <a:r>
                        <a:rPr lang="en-US" sz="1600" dirty="0" err="1" smtClean="0"/>
                        <a:t>CoP</a:t>
                      </a:r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Long-term CEOS lead?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Sustainable ops counterpart?</a:t>
                      </a:r>
                      <a:endParaRPr lang="en-US" sz="1600" dirty="0"/>
                    </a:p>
                  </a:txBody>
                  <a:tcPr/>
                </a:tc>
              </a:tr>
              <a:tr h="4392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Water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WSIST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GEO </a:t>
                      </a:r>
                      <a:r>
                        <a:rPr lang="en-US" sz="1600" dirty="0" err="1" smtClean="0"/>
                        <a:t>CoP</a:t>
                      </a:r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CEOS lead?</a:t>
                      </a:r>
                      <a:br>
                        <a:rPr lang="en-US" sz="1600" baseline="0" dirty="0" smtClean="0"/>
                      </a:br>
                      <a:r>
                        <a:rPr lang="en-US" sz="1600" dirty="0" smtClean="0"/>
                        <a:t>Sustainable ops counterpart?</a:t>
                      </a:r>
                      <a:endParaRPr lang="en-US" sz="1600" dirty="0"/>
                    </a:p>
                  </a:txBody>
                  <a:tcPr/>
                </a:tc>
              </a:tr>
              <a:tr h="4392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Climate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WGClimate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GCOS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GCOS</a:t>
                      </a:r>
                      <a:r>
                        <a:rPr lang="en-US" sz="1600" baseline="0" dirty="0" smtClean="0"/>
                        <a:t> IP Update 2016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84920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i="1" dirty="0" smtClean="0"/>
              <a:t>Does</a:t>
            </a:r>
            <a:r>
              <a:rPr lang="en-US" sz="1800" i="1" dirty="0"/>
              <a:t> CEOS capacity (space infrastructure, management layer) allow it to take on new commitments? Should we first confirm sustainable management basis and suitable counterparts for </a:t>
            </a:r>
            <a:r>
              <a:rPr lang="en-US" sz="1800" i="1" dirty="0" smtClean="0"/>
              <a:t>execution </a:t>
            </a:r>
            <a:r>
              <a:rPr lang="en-US" sz="1800" i="1" dirty="0"/>
              <a:t>of the Carbon &amp; Water strategies</a:t>
            </a:r>
            <a:r>
              <a:rPr lang="en-US" sz="1800" i="1" dirty="0" smtClean="0"/>
              <a:t>?</a:t>
            </a:r>
            <a:r>
              <a:rPr lang="en-US" sz="1800" i="1" dirty="0"/>
              <a:t/>
            </a:r>
            <a:br>
              <a:rPr lang="en-US" sz="1800" i="1" dirty="0"/>
            </a:b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i="1" dirty="0" smtClean="0"/>
              <a:t>Do </a:t>
            </a:r>
            <a:r>
              <a:rPr lang="en-US" sz="1800" i="1" dirty="0"/>
              <a:t>tools/processes exist (LSI-VC review) for CEOS to better manage the handling of thematic space data requirements and better assess the capacity to execute the strategy</a:t>
            </a:r>
            <a:r>
              <a:rPr lang="en-US" sz="1800" i="1" dirty="0" smtClean="0"/>
              <a:t>?</a:t>
            </a:r>
            <a:r>
              <a:rPr lang="en-US" sz="1800" i="1" dirty="0"/>
              <a:t/>
            </a:r>
            <a:br>
              <a:rPr lang="en-US" sz="1800" i="1" dirty="0"/>
            </a:b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i="1" dirty="0" smtClean="0"/>
              <a:t>Might </a:t>
            </a:r>
            <a:r>
              <a:rPr lang="en-US" sz="1800" i="1" dirty="0"/>
              <a:t>we consider more formal criteria for CEOS to endorse/commit to new strategies - such that capacities are confirmed and sustainable execution assured</a:t>
            </a:r>
            <a:r>
              <a:rPr lang="en-US" sz="1800" i="1" dirty="0" smtClean="0"/>
              <a:t>?</a:t>
            </a:r>
            <a:r>
              <a:rPr lang="en-US" sz="1800" i="1" dirty="0"/>
              <a:t/>
            </a:r>
            <a:br>
              <a:rPr lang="en-US" sz="1800" i="1" dirty="0"/>
            </a:b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i="1" dirty="0" smtClean="0"/>
              <a:t>How </a:t>
            </a:r>
            <a:r>
              <a:rPr lang="en-US" sz="1800" i="1" dirty="0"/>
              <a:t>will CEOS deal with the emerging requirements coming from a more structured analysis by GEO SBAs (GD-08</a:t>
            </a:r>
            <a:r>
              <a:rPr lang="en-US" sz="1800" i="1" dirty="0" smtClean="0"/>
              <a:t>)? Should we be proactive by providing a structure for their requirements to be expressed in?</a:t>
            </a: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905000" y="304800"/>
            <a:ext cx="7886700" cy="13255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Discussion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070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534400" cy="4724400"/>
          </a:xfrm>
        </p:spPr>
        <p:txBody>
          <a:bodyPr/>
          <a:lstStyle/>
          <a:p>
            <a:pPr marL="0" lvl="0" indent="0">
              <a:spcAft>
                <a:spcPts val="1200"/>
              </a:spcAft>
              <a:buNone/>
            </a:pPr>
            <a:r>
              <a:rPr lang="en-US" b="1" dirty="0" smtClean="0"/>
              <a:t>Trying to address the question:</a:t>
            </a:r>
            <a:endParaRPr lang="en-US" i="1" dirty="0"/>
          </a:p>
          <a:p>
            <a:pPr lvl="0"/>
            <a:r>
              <a:rPr lang="en-AU" i="1" dirty="0" smtClean="0"/>
              <a:t>What </a:t>
            </a:r>
            <a:r>
              <a:rPr lang="en-AU" i="1" dirty="0"/>
              <a:t>thematic acquisition coverage has CEOS committed to</a:t>
            </a:r>
            <a:r>
              <a:rPr lang="en-AU" i="1" dirty="0" smtClean="0"/>
              <a:t>?</a:t>
            </a:r>
            <a:endParaRPr lang="en-US" i="1" dirty="0" smtClean="0"/>
          </a:p>
          <a:p>
            <a:pPr marL="0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US" b="1" dirty="0" smtClean="0"/>
              <a:t>In order to inform discussion on these questions: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i="1" dirty="0"/>
              <a:t>What are the current and future resource requirements to address those commitments and the adequacy of CEOS resources</a:t>
            </a:r>
            <a:r>
              <a:rPr lang="en-AU" i="1" dirty="0" smtClean="0"/>
              <a:t>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AU" i="1" dirty="0"/>
              <a:t>Does CEOS capacity allow it to take on new commitments</a:t>
            </a:r>
            <a:r>
              <a:rPr lang="en-AU" i="1" dirty="0" smtClean="0"/>
              <a:t>?</a:t>
            </a:r>
            <a:endParaRPr lang="en-AU" i="1" dirty="0"/>
          </a:p>
          <a:p>
            <a:pPr marL="457200" indent="-457200">
              <a:buFont typeface="+mj-lt"/>
              <a:buAutoNum type="arabicPeriod" startAt="3"/>
            </a:pPr>
            <a:r>
              <a:rPr lang="en-US" i="1" dirty="0"/>
              <a:t>What does it mean for CEOS to endorse/commit to one of these strategies?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i="1" dirty="0"/>
              <a:t>What do we mean when we refer to our capacity to respond to them? The capacity of the </a:t>
            </a:r>
            <a:r>
              <a:rPr lang="en-US" i="1" dirty="0" smtClean="0"/>
              <a:t>agency observing </a:t>
            </a:r>
            <a:r>
              <a:rPr lang="en-US" i="1" dirty="0"/>
              <a:t>systems or of the CEOS management layer to track </a:t>
            </a:r>
            <a:r>
              <a:rPr lang="en-US" i="1" dirty="0" smtClean="0"/>
              <a:t>fulfilment </a:t>
            </a:r>
            <a:r>
              <a:rPr lang="en-US" i="1" dirty="0"/>
              <a:t>of the requirements?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905000" y="253733"/>
            <a:ext cx="7886700" cy="13255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897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b="1" dirty="0"/>
              <a:t>Gather the thematic acquisition coverage requirements </a:t>
            </a:r>
            <a:r>
              <a:rPr lang="en-AU" b="1" dirty="0" smtClean="0"/>
              <a:t>for CEOS activities</a:t>
            </a:r>
          </a:p>
          <a:p>
            <a:pPr lvl="1"/>
            <a:r>
              <a:rPr lang="en-AU" sz="1400" i="1" dirty="0"/>
              <a:t>SDCG for </a:t>
            </a:r>
            <a:r>
              <a:rPr lang="en-AU" sz="1400" i="1" dirty="0" smtClean="0"/>
              <a:t>GFOI</a:t>
            </a:r>
            <a:r>
              <a:rPr lang="en-US" sz="1400" i="1" dirty="0" smtClean="0"/>
              <a:t>, </a:t>
            </a:r>
            <a:r>
              <a:rPr lang="en-AU" sz="1400" i="1" dirty="0" smtClean="0"/>
              <a:t>GEOGLAM</a:t>
            </a:r>
            <a:r>
              <a:rPr lang="en-US" sz="1400" i="1" dirty="0" smtClean="0"/>
              <a:t>, </a:t>
            </a:r>
            <a:r>
              <a:rPr lang="en-AU" sz="1400" i="1" dirty="0" smtClean="0"/>
              <a:t>Disasters </a:t>
            </a:r>
            <a:r>
              <a:rPr lang="en-AU" sz="1400" i="1" dirty="0"/>
              <a:t>/ Disasters Pilots / </a:t>
            </a:r>
            <a:r>
              <a:rPr lang="en-AU" sz="1400" i="1" dirty="0" err="1"/>
              <a:t>Geohazard</a:t>
            </a:r>
            <a:r>
              <a:rPr lang="en-AU" sz="1400" i="1" dirty="0"/>
              <a:t> </a:t>
            </a:r>
            <a:r>
              <a:rPr lang="en-AU" sz="1400" i="1" dirty="0" smtClean="0"/>
              <a:t>Supersites</a:t>
            </a:r>
            <a:r>
              <a:rPr lang="en-US" sz="1400" i="1" dirty="0" smtClean="0"/>
              <a:t>, </a:t>
            </a:r>
            <a:r>
              <a:rPr lang="en-AU" sz="1400" i="1" dirty="0" smtClean="0"/>
              <a:t>Carbon</a:t>
            </a:r>
            <a:r>
              <a:rPr lang="en-US" sz="1400" i="1" dirty="0" smtClean="0"/>
              <a:t>, </a:t>
            </a:r>
            <a:r>
              <a:rPr lang="en-AU" sz="1400" i="1" dirty="0" smtClean="0"/>
              <a:t>Water </a:t>
            </a:r>
            <a:r>
              <a:rPr lang="en-AU" sz="1400" i="1" dirty="0"/>
              <a:t>(oceans, inland water, water </a:t>
            </a:r>
            <a:r>
              <a:rPr lang="en-AU" sz="1400" i="1" dirty="0" smtClean="0"/>
              <a:t>cycle)</a:t>
            </a:r>
            <a:r>
              <a:rPr lang="en-US" sz="1400" i="1" dirty="0" smtClean="0"/>
              <a:t>, </a:t>
            </a:r>
            <a:r>
              <a:rPr lang="en-AU" sz="1400" i="1" dirty="0" smtClean="0"/>
              <a:t>GCOS </a:t>
            </a:r>
            <a:r>
              <a:rPr lang="en-AU" sz="1400" i="1" dirty="0"/>
              <a:t>/ </a:t>
            </a:r>
            <a:r>
              <a:rPr lang="en-AU" sz="1400" i="1" dirty="0" smtClean="0"/>
              <a:t>Climate</a:t>
            </a:r>
            <a:endParaRPr lang="en-US" sz="1400" i="1" dirty="0" smtClean="0"/>
          </a:p>
          <a:p>
            <a:pPr lvl="1"/>
            <a:r>
              <a:rPr lang="en-US" sz="1400" i="1" dirty="0" smtClean="0"/>
              <a:t>Others possible future topics: </a:t>
            </a:r>
            <a:r>
              <a:rPr lang="en-AU" sz="1400" i="1" dirty="0"/>
              <a:t>GEO SBA (</a:t>
            </a:r>
            <a:r>
              <a:rPr lang="en-AU" sz="1400" i="1" dirty="0" smtClean="0"/>
              <a:t>GD-08)</a:t>
            </a:r>
            <a:r>
              <a:rPr lang="en-US" sz="1400" i="1" dirty="0" smtClean="0"/>
              <a:t>, </a:t>
            </a:r>
            <a:r>
              <a:rPr lang="en-AU" sz="1400" i="1" dirty="0" smtClean="0"/>
              <a:t>Biodiversity, </a:t>
            </a:r>
            <a:r>
              <a:rPr lang="en-AU" sz="1400" i="1" dirty="0" err="1" smtClean="0"/>
              <a:t>Cryosphere</a:t>
            </a:r>
            <a:r>
              <a:rPr lang="en-AU" sz="1400" i="1" dirty="0" smtClean="0"/>
              <a:t>/Polar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AU" b="1" dirty="0"/>
              <a:t>Compile available requirements </a:t>
            </a:r>
            <a:r>
              <a:rPr lang="en-AU" b="1" dirty="0" smtClean="0"/>
              <a:t>information</a:t>
            </a:r>
          </a:p>
          <a:p>
            <a:pPr lvl="1"/>
            <a:r>
              <a:rPr lang="en-AU" sz="1400" i="1" dirty="0"/>
              <a:t>Thematic Area, Initiative, Requirements Document / Capture, Activity Purpose, Associated CEOS Group(s), User Community Point(s) of Engagement, Partner(s) Engagement, Domain(s) Covered, Requirements Information, Instrument Type</a:t>
            </a:r>
          </a:p>
          <a:p>
            <a:pPr marL="457200" indent="-457200">
              <a:buFont typeface="+mj-lt"/>
              <a:buAutoNum type="arabicPeriod"/>
            </a:pPr>
            <a:endParaRPr lang="en-AU" b="1" dirty="0"/>
          </a:p>
          <a:p>
            <a:pPr marL="457200" indent="-457200">
              <a:buFont typeface="+mj-lt"/>
              <a:buAutoNum type="arabicPeriod"/>
            </a:pPr>
            <a:r>
              <a:rPr lang="en-AU" b="1" dirty="0"/>
              <a:t>Aggregate compiled requirements </a:t>
            </a:r>
            <a:r>
              <a:rPr lang="en-AU" b="1" dirty="0" smtClean="0"/>
              <a:t>information</a:t>
            </a:r>
          </a:p>
          <a:p>
            <a:pPr marL="457200" indent="-457200">
              <a:buFont typeface="+mj-lt"/>
              <a:buAutoNum type="arabicPeriod"/>
            </a:pPr>
            <a:endParaRPr lang="en-AU" b="1" dirty="0"/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Analyse and discuss</a:t>
            </a:r>
            <a:endParaRPr lang="en-US" b="1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905000" y="274637"/>
            <a:ext cx="7886700" cy="13255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014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828800" y="274637"/>
            <a:ext cx="7886700" cy="13255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Thematic Summary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75579"/>
              </p:ext>
            </p:extLst>
          </p:nvPr>
        </p:nvGraphicFramePr>
        <p:xfrm>
          <a:off x="228600" y="1264920"/>
          <a:ext cx="8686800" cy="44399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00200"/>
                <a:gridCol w="2320391"/>
                <a:gridCol w="2075607"/>
                <a:gridCol w="2690602"/>
              </a:tblGrid>
              <a:tr h="73660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Theme</a:t>
                      </a:r>
                      <a:br>
                        <a:rPr lang="en-US" sz="1800" dirty="0" smtClean="0"/>
                      </a:br>
                      <a:r>
                        <a:rPr lang="en-US" sz="1800" i="1" dirty="0" smtClean="0"/>
                        <a:t>Initiative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CEOS</a:t>
                      </a:r>
                      <a:r>
                        <a:rPr lang="en-US" sz="1800" baseline="0" dirty="0" smtClean="0"/>
                        <a:t> Group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User Interface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Domain</a:t>
                      </a:r>
                      <a:endParaRPr lang="en-US" sz="18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Forests</a:t>
                      </a:r>
                      <a:br>
                        <a:rPr lang="en-US" sz="1600" dirty="0" smtClean="0"/>
                      </a:br>
                      <a:r>
                        <a:rPr lang="en-US" sz="1100" i="1" dirty="0" smtClean="0"/>
                        <a:t>GFOI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SDCG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GFOI, FAO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Land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Agriculture</a:t>
                      </a:r>
                      <a:br>
                        <a:rPr lang="en-US" sz="1600" dirty="0" smtClean="0"/>
                      </a:br>
                      <a:r>
                        <a:rPr lang="en-US" sz="1100" i="1" dirty="0" smtClean="0"/>
                        <a:t>GEOGLAM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ad hoc WG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GEOGLAM, JECAM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Land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Disasters</a:t>
                      </a:r>
                      <a:br>
                        <a:rPr lang="en-US" sz="1600" dirty="0" smtClean="0"/>
                      </a:br>
                      <a:r>
                        <a:rPr lang="en-US" sz="1100" i="1" dirty="0" err="1" smtClean="0"/>
                        <a:t>Geohazard</a:t>
                      </a:r>
                      <a:r>
                        <a:rPr lang="en-US" sz="1100" i="1" dirty="0" smtClean="0"/>
                        <a:t> Supersites</a:t>
                      </a:r>
                      <a:br>
                        <a:rPr lang="en-US" sz="1100" i="1" dirty="0" smtClean="0"/>
                      </a:br>
                      <a:r>
                        <a:rPr lang="en-US" sz="1100" i="1" dirty="0" smtClean="0"/>
                        <a:t>Recovery Observatory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100" i="1" dirty="0" smtClean="0"/>
                        <a:t>Hazard Pilots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- GSNL SAC</a:t>
                      </a:r>
                      <a:br>
                        <a:rPr lang="en-US" sz="1600" dirty="0" smtClean="0"/>
                      </a:b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World Bank, GFDRR, UNDP and  UNOSAT</a:t>
                      </a:r>
                      <a:br>
                        <a:rPr lang="en-US" sz="1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User reps. on pilot teams</a:t>
                      </a:r>
                      <a:endParaRPr lang="en-US" sz="16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Land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Carbon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SIT Chair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Land, </a:t>
                      </a:r>
                      <a:r>
                        <a:rPr lang="en-US" sz="1600" dirty="0" err="1" smtClean="0"/>
                        <a:t>Atm</a:t>
                      </a:r>
                      <a:r>
                        <a:rPr lang="en-US" sz="1600" dirty="0" smtClean="0"/>
                        <a:t>, Ocean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Water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WSIST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Land, </a:t>
                      </a:r>
                      <a:r>
                        <a:rPr lang="en-US" sz="1600" dirty="0" err="1" smtClean="0"/>
                        <a:t>Atm</a:t>
                      </a:r>
                      <a:r>
                        <a:rPr lang="en-US" sz="1600" dirty="0" smtClean="0"/>
                        <a:t>, Ocean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Climate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GCOS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Land, </a:t>
                      </a:r>
                      <a:r>
                        <a:rPr lang="en-US" sz="1600" dirty="0" err="1" smtClean="0"/>
                        <a:t>Atm</a:t>
                      </a:r>
                      <a:r>
                        <a:rPr lang="en-US" sz="1600" dirty="0" smtClean="0"/>
                        <a:t>, Ocean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797790"/>
            <a:ext cx="774186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AU" b="1" dirty="0" smtClean="0">
                <a:solidFill>
                  <a:srgbClr val="C00000"/>
                </a:solidFill>
              </a:rPr>
              <a:t>+ future GEO </a:t>
            </a:r>
            <a:r>
              <a:rPr lang="en-AU" b="1" dirty="0">
                <a:solidFill>
                  <a:srgbClr val="C00000"/>
                </a:solidFill>
              </a:rPr>
              <a:t>SBA (GD-08)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AU" b="1" dirty="0">
                <a:solidFill>
                  <a:srgbClr val="C00000"/>
                </a:solidFill>
              </a:rPr>
              <a:t>Biodiversity, </a:t>
            </a:r>
            <a:r>
              <a:rPr lang="en-AU" b="1" dirty="0" err="1" smtClean="0">
                <a:solidFill>
                  <a:srgbClr val="C00000"/>
                </a:solidFill>
              </a:rPr>
              <a:t>Cryosphere</a:t>
            </a:r>
            <a:r>
              <a:rPr lang="en-AU" b="1" dirty="0" smtClean="0">
                <a:solidFill>
                  <a:srgbClr val="C00000"/>
                </a:solidFill>
              </a:rPr>
              <a:t>/Polar, others? </a:t>
            </a:r>
            <a:r>
              <a:rPr lang="is-IS" b="1" dirty="0" smtClean="0">
                <a:solidFill>
                  <a:srgbClr val="C00000"/>
                </a:solidFill>
              </a:rPr>
              <a:t>…</a:t>
            </a:r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3300021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828800" y="274637"/>
            <a:ext cx="7886700" cy="13255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Requirements Summary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404089"/>
              </p:ext>
            </p:extLst>
          </p:nvPr>
        </p:nvGraphicFramePr>
        <p:xfrm>
          <a:off x="228600" y="1264920"/>
          <a:ext cx="8686800" cy="42976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00200"/>
                <a:gridCol w="1752600"/>
                <a:gridCol w="1905000"/>
                <a:gridCol w="1905000"/>
                <a:gridCol w="1524000"/>
              </a:tblGrid>
              <a:tr h="73660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Theme</a:t>
                      </a:r>
                      <a:br>
                        <a:rPr lang="en-US" sz="1800" dirty="0" smtClean="0"/>
                      </a:br>
                      <a:r>
                        <a:rPr lang="en-US" sz="1800" i="1" dirty="0" smtClean="0"/>
                        <a:t>Initiative</a:t>
                      </a:r>
                      <a:r>
                        <a:rPr lang="en-US" sz="1800" dirty="0" smtClean="0"/>
                        <a:t/>
                      </a:r>
                      <a:br>
                        <a:rPr lang="en-US" sz="1800" dirty="0" smtClean="0"/>
                      </a:b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Geographic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Temporal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Revisit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Latency</a:t>
                      </a:r>
                      <a:endParaRPr lang="en-US" sz="18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Forests</a:t>
                      </a:r>
                      <a:br>
                        <a:rPr lang="en-US" sz="1600" dirty="0" smtClean="0"/>
                      </a:br>
                      <a:r>
                        <a:rPr lang="en-US" sz="1100" i="1" dirty="0" smtClean="0"/>
                        <a:t>GFOI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Global forest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Twice annual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Wet + dry season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Weeks - months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Agriculture</a:t>
                      </a:r>
                      <a:br>
                        <a:rPr lang="en-US" sz="1600" dirty="0" smtClean="0"/>
                      </a:br>
                      <a:r>
                        <a:rPr lang="en-US" sz="1100" i="1" dirty="0" smtClean="0"/>
                        <a:t>GEOGLAM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Global crops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Multiple</a:t>
                      </a:r>
                      <a:r>
                        <a:rPr lang="en-US" sz="1600" baseline="0" dirty="0" smtClean="0"/>
                        <a:t> per </a:t>
                      </a:r>
                      <a:r>
                        <a:rPr lang="en-US" sz="1600" dirty="0" smtClean="0"/>
                        <a:t>season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Varies by crop, but up to ~every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Days - weeks</a:t>
                      </a:r>
                    </a:p>
                  </a:txBody>
                  <a:tcPr/>
                </a:tc>
              </a:tr>
              <a:tr h="419100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Disasters</a:t>
                      </a:r>
                      <a:br>
                        <a:rPr lang="en-US" sz="1600" dirty="0" smtClean="0"/>
                      </a:br>
                      <a:r>
                        <a:rPr lang="en-US" sz="1100" i="1" dirty="0" err="1" smtClean="0"/>
                        <a:t>Geohazard</a:t>
                      </a:r>
                      <a:r>
                        <a:rPr lang="en-US" sz="1100" i="1" dirty="0" smtClean="0"/>
                        <a:t> Supersites</a:t>
                      </a:r>
                      <a:br>
                        <a:rPr lang="en-US" sz="1100" i="1" dirty="0" smtClean="0"/>
                      </a:br>
                      <a:r>
                        <a:rPr lang="en-US" sz="1100" i="1" dirty="0" smtClean="0"/>
                        <a:t>Recovery Observatory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100" i="1" dirty="0" smtClean="0"/>
                        <a:t>Hazard Pilots</a:t>
                      </a:r>
                      <a:endParaRPr lang="en-US" sz="1600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Sites, Global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Systematic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~Every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Days</a:t>
                      </a:r>
                      <a:r>
                        <a:rPr lang="en-US" sz="1600" baseline="0" dirty="0" smtClean="0"/>
                        <a:t> - w</a:t>
                      </a:r>
                      <a:r>
                        <a:rPr lang="en-US" sz="1600" dirty="0" smtClean="0"/>
                        <a:t>eeks</a:t>
                      </a:r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Incident-related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Every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Hours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Carbon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Global</a:t>
                      </a:r>
                      <a:endParaRPr lang="en-US" sz="1600" dirty="0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many/various</a:t>
                      </a:r>
                      <a:endParaRPr lang="en-US" sz="1600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Water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Global</a:t>
                      </a: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Climate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Global</a:t>
                      </a: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167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GFOI, GEOGLAM:</a:t>
            </a:r>
          </a:p>
          <a:p>
            <a:r>
              <a:rPr lang="en-US" dirty="0"/>
              <a:t>Coarse resolution optical global (MODIS/VIIRS, Sentinel-3)</a:t>
            </a:r>
          </a:p>
          <a:p>
            <a:r>
              <a:rPr lang="en-US" dirty="0"/>
              <a:t>Medium resolution optical global (Landsat, Sentinel-2)</a:t>
            </a:r>
          </a:p>
          <a:p>
            <a:r>
              <a:rPr lang="en-US" dirty="0"/>
              <a:t>High resolution optical test sites (commercial)</a:t>
            </a:r>
          </a:p>
          <a:p>
            <a:r>
              <a:rPr lang="en-US" dirty="0"/>
              <a:t>SAR: L-band (ALOS, government/commercial), C-band (Radarsat-2, Sentinel-1) R&amp;D but strong operational potential with time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GEOGLAM specific: denser </a:t>
            </a:r>
            <a:r>
              <a:rPr lang="en-US" dirty="0"/>
              <a:t>temporal </a:t>
            </a:r>
            <a:r>
              <a:rPr lang="en-US" dirty="0" smtClean="0"/>
              <a:t>coverage, SAR </a:t>
            </a:r>
            <a:r>
              <a:rPr lang="en-US" dirty="0"/>
              <a:t>required for Asian rice crops (C-band preferred</a:t>
            </a:r>
            <a:r>
              <a:rPr lang="en-US" dirty="0" smtClean="0"/>
              <a:t>)</a:t>
            </a: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b="1" dirty="0" smtClean="0"/>
              <a:t>Two </a:t>
            </a:r>
            <a:r>
              <a:rPr lang="en-US" b="1" dirty="0"/>
              <a:t>commercial requirements not addressed by </a:t>
            </a:r>
            <a:r>
              <a:rPr lang="en-US" b="1" dirty="0" smtClean="0"/>
              <a:t>CEOS agencies, </a:t>
            </a:r>
            <a:r>
              <a:rPr lang="en-US" b="1" dirty="0"/>
              <a:t>but otherwise space and ground segments </a:t>
            </a:r>
            <a:r>
              <a:rPr lang="en-US" b="1" dirty="0" smtClean="0"/>
              <a:t>generally sufficient</a:t>
            </a:r>
            <a:r>
              <a:rPr lang="en-US" b="1" dirty="0"/>
              <a:t>.</a:t>
            </a:r>
          </a:p>
          <a:p>
            <a:endParaRPr lang="en-US" b="1" dirty="0" smtClean="0"/>
          </a:p>
          <a:p>
            <a:pPr lvl="2"/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828800" y="274637"/>
            <a:ext cx="78867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Initial Analysis</a:t>
            </a:r>
          </a:p>
          <a:p>
            <a:pPr algn="l" defTabSz="914400"/>
            <a:r>
              <a:rPr lang="en-US" sz="2000" i="1" dirty="0" smtClean="0"/>
              <a:t>GFOI, GEOGLAM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88981262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Disasters:</a:t>
            </a:r>
          </a:p>
          <a:p>
            <a:r>
              <a:rPr lang="en-US" dirty="0"/>
              <a:t>Optical: mixture of public data, with a significant commercial component (high resolution)</a:t>
            </a:r>
          </a:p>
          <a:p>
            <a:r>
              <a:rPr lang="en-US" dirty="0"/>
              <a:t>SAR: Interferometry, flood monitoring</a:t>
            </a:r>
          </a:p>
          <a:p>
            <a:r>
              <a:rPr lang="en-US" dirty="0" smtClean="0"/>
              <a:t>Site targeted</a:t>
            </a:r>
            <a:r>
              <a:rPr lang="en-US" dirty="0"/>
              <a:t>, </a:t>
            </a:r>
            <a:r>
              <a:rPr lang="en-US" dirty="0" smtClean="0"/>
              <a:t>and some regional/global</a:t>
            </a:r>
            <a:endParaRPr lang="en-US" dirty="0"/>
          </a:p>
          <a:p>
            <a:r>
              <a:rPr lang="en-US" dirty="0"/>
              <a:t>Some systematic (e.g. Supersites); some ad hoc (e.g. recovery observatory, pilots)</a:t>
            </a:r>
          </a:p>
          <a:p>
            <a:r>
              <a:rPr lang="en-US" dirty="0"/>
              <a:t>Commercial data policy a long-term concern beyond pilots</a:t>
            </a:r>
          </a:p>
          <a:p>
            <a:r>
              <a:rPr lang="en-US" dirty="0"/>
              <a:t>Requirements being considered by </a:t>
            </a:r>
            <a:r>
              <a:rPr lang="en-US" dirty="0" err="1" smtClean="0"/>
              <a:t>WGDisasters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GEO-DARMA</a:t>
            </a:r>
          </a:p>
          <a:p>
            <a:pPr lvl="1"/>
            <a:endParaRPr lang="en-US" dirty="0" smtClean="0"/>
          </a:p>
          <a:p>
            <a:pPr marL="0" indent="0" algn="l">
              <a:buNone/>
            </a:pPr>
            <a:r>
              <a:rPr lang="en-US" b="1" dirty="0" smtClean="0"/>
              <a:t>Coordination required to be responsive, space </a:t>
            </a:r>
            <a:r>
              <a:rPr lang="en-US" b="1" dirty="0"/>
              <a:t>and ground segments </a:t>
            </a:r>
            <a:r>
              <a:rPr lang="en-US" b="1" dirty="0" smtClean="0"/>
              <a:t>generally sufficient, but commercial data challenges beyond pilot phase.</a:t>
            </a:r>
            <a:endParaRPr lang="en-US" b="1" dirty="0"/>
          </a:p>
          <a:p>
            <a:endParaRPr lang="en-US" b="1" dirty="0" smtClean="0"/>
          </a:p>
          <a:p>
            <a:pPr lvl="2"/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828800" y="274637"/>
            <a:ext cx="78867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Initial Analysis</a:t>
            </a:r>
          </a:p>
          <a:p>
            <a:pPr algn="l" defTabSz="914400"/>
            <a:r>
              <a:rPr lang="en-US" sz="2000" i="1" dirty="0" smtClean="0"/>
              <a:t>Disasters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00778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Carbon, Water, Climate:</a:t>
            </a:r>
          </a:p>
          <a:p>
            <a:r>
              <a:rPr lang="en-US" dirty="0"/>
              <a:t>Global coverage of all three domains (land, </a:t>
            </a:r>
            <a:r>
              <a:rPr lang="en-US" dirty="0" err="1"/>
              <a:t>atm</a:t>
            </a:r>
            <a:r>
              <a:rPr lang="en-US" dirty="0"/>
              <a:t>, oceans)</a:t>
            </a:r>
          </a:p>
          <a:p>
            <a:r>
              <a:rPr lang="en-US" dirty="0"/>
              <a:t>CEOS commitments structured as </a:t>
            </a:r>
            <a:r>
              <a:rPr lang="en-US" dirty="0" smtClean="0"/>
              <a:t>actions</a:t>
            </a:r>
            <a:endParaRPr lang="en-US" dirty="0"/>
          </a:p>
          <a:p>
            <a:r>
              <a:rPr lang="en-US" dirty="0" smtClean="0"/>
              <a:t>Heterogeneous specification of requirement - level of detail, time scales, instrument types, domains, etc.</a:t>
            </a:r>
          </a:p>
          <a:p>
            <a:pPr lvl="1"/>
            <a:endParaRPr lang="en-US" dirty="0"/>
          </a:p>
          <a:p>
            <a:pPr marL="0" indent="0" algn="l">
              <a:buNone/>
            </a:pPr>
            <a:r>
              <a:rPr lang="en-US" b="1" dirty="0" smtClean="0"/>
              <a:t>Some individual requirements met by current plans.</a:t>
            </a:r>
          </a:p>
          <a:p>
            <a:pPr marL="0" indent="0" algn="l">
              <a:buNone/>
            </a:pPr>
            <a:r>
              <a:rPr lang="en-US" b="1" dirty="0" smtClean="0"/>
              <a:t>Scaling to a comprehensive and </a:t>
            </a:r>
            <a:r>
              <a:rPr lang="en-US" b="1" dirty="0" err="1" smtClean="0"/>
              <a:t>optimised</a:t>
            </a:r>
            <a:r>
              <a:rPr lang="en-US" b="1" dirty="0" smtClean="0"/>
              <a:t> response requires significant CEOS coordination effort.</a:t>
            </a:r>
            <a:endParaRPr lang="en-US" b="1" dirty="0"/>
          </a:p>
          <a:p>
            <a:endParaRPr lang="en-US" b="1" dirty="0" smtClean="0"/>
          </a:p>
          <a:p>
            <a:pPr lvl="2"/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828800" y="274637"/>
            <a:ext cx="78867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Initial Analysis</a:t>
            </a:r>
          </a:p>
          <a:p>
            <a:pPr algn="l" defTabSz="914400"/>
            <a:r>
              <a:rPr lang="en-US" sz="2000" i="1" dirty="0" smtClean="0"/>
              <a:t>Carbon, Water, Climate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7863610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Synergies:</a:t>
            </a:r>
          </a:p>
          <a:p>
            <a:r>
              <a:rPr lang="en-US" dirty="0"/>
              <a:t>P</a:t>
            </a:r>
            <a:r>
              <a:rPr lang="en-US" dirty="0" smtClean="0"/>
              <a:t>ossible </a:t>
            </a:r>
            <a:r>
              <a:rPr lang="en-US" dirty="0" err="1" smtClean="0"/>
              <a:t>optimisation</a:t>
            </a:r>
            <a:r>
              <a:rPr lang="en-US" dirty="0" smtClean="0"/>
              <a:t> between </a:t>
            </a:r>
            <a:r>
              <a:rPr lang="en-US" dirty="0"/>
              <a:t>distinct initiatives when requirements are similar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 Sentinel-1 acquisitions are used in </a:t>
            </a:r>
            <a:r>
              <a:rPr lang="en-US" dirty="0"/>
              <a:t>response to both Asia-RICE C-band requirements </a:t>
            </a:r>
            <a:r>
              <a:rPr lang="en-US" dirty="0" smtClean="0"/>
              <a:t>and</a:t>
            </a:r>
            <a:r>
              <a:rPr lang="en-US" dirty="0"/>
              <a:t> Flood Pilot requirements over the Mekong River </a:t>
            </a:r>
            <a:r>
              <a:rPr lang="en-US" dirty="0" smtClean="0"/>
              <a:t>Delta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lvl="1" indent="0" algn="l">
              <a:buNone/>
            </a:pPr>
            <a:r>
              <a:rPr lang="en-US" b="1" dirty="0"/>
              <a:t>The overall assessment of requirements </a:t>
            </a:r>
            <a:r>
              <a:rPr lang="en-US" b="1" dirty="0" smtClean="0"/>
              <a:t>across initiatives </a:t>
            </a:r>
            <a:r>
              <a:rPr lang="en-US" b="1" dirty="0"/>
              <a:t>and data reuse whenever possible </a:t>
            </a:r>
            <a:r>
              <a:rPr lang="en-US" b="1" dirty="0" smtClean="0"/>
              <a:t>should be maximized.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828800" y="274637"/>
            <a:ext cx="78867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Initial Analysis</a:t>
            </a:r>
          </a:p>
        </p:txBody>
      </p:sp>
    </p:spTree>
    <p:extLst>
      <p:ext uri="{BB962C8B-B14F-4D97-AF65-F5344CB8AC3E}">
        <p14:creationId xmlns:p14="http://schemas.microsoft.com/office/powerpoint/2010/main" val="14772878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9320</TotalTime>
  <Words>839</Words>
  <Application>Microsoft Macintosh PowerPoint</Application>
  <PresentationFormat>On-screen Show (4:3)</PresentationFormat>
  <Paragraphs>179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CEOS Acquisition Requirements and Capacities</vt:lpstr>
      <vt:lpstr>Purpose</vt:lpstr>
      <vt:lpstr>Approach</vt:lpstr>
      <vt:lpstr>Thematic Summary</vt:lpstr>
      <vt:lpstr>Requirements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CEOS Management Arrangements</vt:lpstr>
      <vt:lpstr>Discussion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377</cp:revision>
  <dcterms:modified xsi:type="dcterms:W3CDTF">2016-04-20T06:29:42Z</dcterms:modified>
</cp:coreProperties>
</file>