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notesSlides/notesSlide1.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3" r:id="rId2"/>
    <p:sldMasterId id="2147483665" r:id="rId3"/>
  </p:sldMasterIdLst>
  <p:notesMasterIdLst>
    <p:notesMasterId r:id="rId34"/>
  </p:notesMasterIdLst>
  <p:handoutMasterIdLst>
    <p:handoutMasterId r:id="rId35"/>
  </p:handoutMasterIdLst>
  <p:sldIdLst>
    <p:sldId id="289" r:id="rId4"/>
    <p:sldId id="258" r:id="rId5"/>
    <p:sldId id="265" r:id="rId6"/>
    <p:sldId id="266" r:id="rId7"/>
    <p:sldId id="286" r:id="rId8"/>
    <p:sldId id="287" r:id="rId9"/>
    <p:sldId id="288" r:id="rId10"/>
    <p:sldId id="267" r:id="rId11"/>
    <p:sldId id="259" r:id="rId12"/>
    <p:sldId id="260" r:id="rId13"/>
    <p:sldId id="261" r:id="rId14"/>
    <p:sldId id="262" r:id="rId15"/>
    <p:sldId id="264" r:id="rId16"/>
    <p:sldId id="268" r:id="rId17"/>
    <p:sldId id="269" r:id="rId18"/>
    <p:sldId id="270" r:id="rId19"/>
    <p:sldId id="271" r:id="rId20"/>
    <p:sldId id="272" r:id="rId21"/>
    <p:sldId id="273" r:id="rId22"/>
    <p:sldId id="278" r:id="rId23"/>
    <p:sldId id="274" r:id="rId24"/>
    <p:sldId id="275" r:id="rId25"/>
    <p:sldId id="276" r:id="rId26"/>
    <p:sldId id="277" r:id="rId27"/>
    <p:sldId id="279" r:id="rId28"/>
    <p:sldId id="280" r:id="rId29"/>
    <p:sldId id="281" r:id="rId30"/>
    <p:sldId id="282" r:id="rId31"/>
    <p:sldId id="283" r:id="rId32"/>
    <p:sldId id="28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76" autoAdjust="0"/>
  </p:normalViewPr>
  <p:slideViewPr>
    <p:cSldViewPr snapToGrid="0" snapToObjects="1">
      <p:cViewPr varScale="1">
        <p:scale>
          <a:sx n="77" d="100"/>
          <a:sy n="77" d="100"/>
        </p:scale>
        <p:origin x="-11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7BF263-8711-CF44-B643-FA16C839BD3F}" type="datetimeFigureOut">
              <a:rPr lang="en-US" smtClean="0"/>
              <a:t>13/4/16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69F84D-0716-6942-94DD-A6457B64A1BE}" type="slidenum">
              <a:rPr lang="en-US" smtClean="0"/>
              <a:t>‹#›</a:t>
            </a:fld>
            <a:endParaRPr lang="en-US"/>
          </a:p>
        </p:txBody>
      </p:sp>
    </p:spTree>
    <p:extLst>
      <p:ext uri="{BB962C8B-B14F-4D97-AF65-F5344CB8AC3E}">
        <p14:creationId xmlns:p14="http://schemas.microsoft.com/office/powerpoint/2010/main" val="18088246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86FA6-20C3-D243-9A30-D4EA8D8E7AFD}" type="datetimeFigureOut">
              <a:rPr lang="en-US" smtClean="0"/>
              <a:t>13/4/16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8B172-BE8C-8C45-A8E4-7396111994FC}" type="slidenum">
              <a:rPr lang="en-US" smtClean="0"/>
              <a:t>‹#›</a:t>
            </a:fld>
            <a:endParaRPr lang="en-US"/>
          </a:p>
        </p:txBody>
      </p:sp>
    </p:spTree>
    <p:extLst>
      <p:ext uri="{BB962C8B-B14F-4D97-AF65-F5344CB8AC3E}">
        <p14:creationId xmlns:p14="http://schemas.microsoft.com/office/powerpoint/2010/main" val="13999220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E8B172-BE8C-8C45-A8E4-7396111994FC}" type="slidenum">
              <a:rPr lang="en-US" smtClean="0"/>
              <a:t>28</a:t>
            </a:fld>
            <a:endParaRPr lang="en-US"/>
          </a:p>
        </p:txBody>
      </p:sp>
    </p:spTree>
    <p:extLst>
      <p:ext uri="{BB962C8B-B14F-4D97-AF65-F5344CB8AC3E}">
        <p14:creationId xmlns:p14="http://schemas.microsoft.com/office/powerpoint/2010/main" val="36162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SIT-31,</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ESRIN, 19-20 Apr 2016</a:t>
            </a:r>
            <a:endParaRPr sz="1100" i="1" dirty="0">
              <a:solidFill>
                <a:schemeClr val="tx2"/>
              </a:solidFill>
              <a:latin typeface="+mj-ea"/>
              <a:ea typeface="+mj-ea"/>
              <a:cs typeface="Proxima Nova Regular"/>
              <a:sym typeface="Proxima Nova Regular"/>
            </a:endParaRPr>
          </a:p>
        </p:txBody>
      </p:sp>
      <p:sp>
        <p:nvSpPr>
          <p:cNvPr id="7" name="Shape 6"/>
          <p:cNvSpPr txBox="1">
            <a:spLocks/>
          </p:cNvSpPr>
          <p:nvPr userDrawn="1"/>
        </p:nvSpPr>
        <p:spPr>
          <a:xfrm>
            <a:off x="879324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ctr" defTabSz="457200" rtl="0" eaLnBrk="1" latinLnBrk="0" hangingPunct="1">
              <a:spcBef>
                <a:spcPts val="600"/>
              </a:spcBef>
              <a:defRPr lang="uk-UA" sz="1100" i="1" kern="1200" smtClean="0">
                <a:solidFill>
                  <a:schemeClr val="tx2"/>
                </a:solidFill>
                <a:latin typeface="+mj-lt"/>
                <a:ea typeface="+mj-ea"/>
                <a:cs typeface="Proxima Nova Regular"/>
                <a:sym typeface="Calibri"/>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fld id="{86CB4B4D-7CA3-9044-876B-883B54F8677D}" type="slidenum">
              <a:rPr lang="uk-UA" smtClean="0"/>
              <a:pPr defTabSz="914400"/>
              <a:t>‹#›</a:t>
            </a:fld>
            <a:endParaRPr lang="uk-UA" dirty="0"/>
          </a:p>
        </p:txBody>
      </p:sp>
    </p:spTree>
    <p:extLst>
      <p:ext uri="{BB962C8B-B14F-4D97-AF65-F5344CB8AC3E}">
        <p14:creationId xmlns:p14="http://schemas.microsoft.com/office/powerpoint/2010/main" val="360930952"/>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Shape 6"/>
          <p:cNvSpPr txBox="1">
            <a:spLocks/>
          </p:cNvSpPr>
          <p:nvPr userDrawn="1"/>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ctr" defTabSz="457200" rtl="0" eaLnBrk="1" latinLnBrk="0" hangingPunct="1">
              <a:spcBef>
                <a:spcPts val="600"/>
              </a:spcBef>
              <a:defRPr lang="uk-UA" sz="1100" i="1" kern="1200" smtClean="0">
                <a:solidFill>
                  <a:schemeClr val="tx2"/>
                </a:solidFill>
                <a:latin typeface="+mj-lt"/>
                <a:ea typeface="+mj-ea"/>
                <a:cs typeface="Proxima Nova Regular"/>
                <a:sym typeface="Calibri"/>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fld id="{86CB4B4D-7CA3-9044-876B-883B54F8677D}" type="slidenum">
              <a:rPr lang="uk-UA" smtClean="0"/>
              <a:pPr defTabSz="914400"/>
              <a:t>‹#›</a:t>
            </a:fld>
            <a:endParaRPr lang="uk-UA" dirty="0"/>
          </a:p>
        </p:txBody>
      </p:sp>
      <p:sp>
        <p:nvSpPr>
          <p:cNvPr id="3"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SIT-31,</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ESRIN, 19-20 Apr 2016</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3194146301"/>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Shape 6"/>
          <p:cNvSpPr txBox="1">
            <a:spLocks/>
          </p:cNvSpPr>
          <p:nvPr userDrawn="1"/>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ctr" defTabSz="457200" rtl="0" eaLnBrk="1" latinLnBrk="0" hangingPunct="1">
              <a:spcBef>
                <a:spcPts val="600"/>
              </a:spcBef>
              <a:defRPr lang="uk-UA" sz="1100" i="1" kern="1200" smtClean="0">
                <a:solidFill>
                  <a:schemeClr val="tx2"/>
                </a:solidFill>
                <a:latin typeface="+mj-lt"/>
                <a:ea typeface="+mj-ea"/>
                <a:cs typeface="Proxima Nova Regular"/>
                <a:sym typeface="Calibri"/>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fld id="{86CB4B4D-7CA3-9044-876B-883B54F8677D}" type="slidenum">
              <a:rPr>
                <a:solidFill>
                  <a:srgbClr val="A7A7A7"/>
                </a:solidFill>
                <a:latin typeface="Helvetica"/>
                <a:ea typeface="Helvetica"/>
              </a:rPr>
              <a:pPr defTabSz="914400"/>
              <a:t>‹#›</a:t>
            </a:fld>
            <a:endParaRPr dirty="0">
              <a:solidFill>
                <a:srgbClr val="A7A7A7"/>
              </a:solidFill>
              <a:latin typeface="Helvetica"/>
              <a:ea typeface="Helvetica"/>
            </a:endParaRPr>
          </a:p>
        </p:txBody>
      </p:sp>
      <p:sp>
        <p:nvSpPr>
          <p:cNvPr id="3"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algn="ctr" defTabSz="914400">
              <a:defRPr>
                <a:solidFill>
                  <a:srgbClr val="000000"/>
                </a:solidFill>
              </a:defRPr>
            </a:pPr>
            <a:r>
              <a:rPr lang="en-AU" sz="1100" i="1" dirty="0" smtClean="0">
                <a:solidFill>
                  <a:srgbClr val="A7A7A7"/>
                </a:solidFill>
                <a:latin typeface="Helvetica"/>
                <a:ea typeface="Helvetica"/>
                <a:cs typeface="Proxima Nova Regular"/>
                <a:sym typeface="Proxima Nova Regular"/>
              </a:rPr>
              <a:t>SIT-31, ESRIN, 19-20 Apr 2016</a:t>
            </a:r>
            <a:endParaRPr sz="1100" i="1" dirty="0">
              <a:solidFill>
                <a:srgbClr val="A7A7A7"/>
              </a:solidFill>
              <a:latin typeface="Helvetica"/>
              <a:ea typeface="Helvetica"/>
              <a:cs typeface="Proxima Nova Regular"/>
              <a:sym typeface="Proxima Nova Regular"/>
            </a:endParaRPr>
          </a:p>
        </p:txBody>
      </p:sp>
    </p:spTree>
    <p:extLst>
      <p:ext uri="{BB962C8B-B14F-4D97-AF65-F5344CB8AC3E}">
        <p14:creationId xmlns:p14="http://schemas.microsoft.com/office/powerpoint/2010/main" val="4266312856"/>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4596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algn="ctr" defTabSz="914400">
              <a:defRPr>
                <a:solidFill>
                  <a:srgbClr val="000000"/>
                </a:solidFill>
              </a:defRPr>
            </a:pPr>
            <a:r>
              <a:rPr lang="en-AU" sz="1100" i="1" dirty="0" smtClean="0">
                <a:solidFill>
                  <a:srgbClr val="A7A7A7"/>
                </a:solidFill>
                <a:latin typeface="Helvetica"/>
                <a:ea typeface="Helvetica"/>
                <a:cs typeface="Proxima Nova Regular"/>
                <a:sym typeface="Proxima Nova Regular"/>
              </a:rPr>
              <a:t>SIT-31, ESRIN, 19-20 Apr 2016</a:t>
            </a:r>
            <a:endParaRPr sz="1100" i="1" dirty="0">
              <a:solidFill>
                <a:srgbClr val="A7A7A7"/>
              </a:solidFill>
              <a:latin typeface="Helvetica"/>
              <a:ea typeface="Helvetica"/>
              <a:cs typeface="Proxima Nova Regular"/>
              <a:sym typeface="Proxima Nova Regular"/>
            </a:endParaRPr>
          </a:p>
        </p:txBody>
      </p:sp>
      <p:sp>
        <p:nvSpPr>
          <p:cNvPr id="7" name="Shape 6"/>
          <p:cNvSpPr txBox="1">
            <a:spLocks/>
          </p:cNvSpPr>
          <p:nvPr userDrawn="1"/>
        </p:nvSpPr>
        <p:spPr>
          <a:xfrm>
            <a:off x="879324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ctr" defTabSz="457200" rtl="0" eaLnBrk="1" latinLnBrk="0" hangingPunct="1">
              <a:spcBef>
                <a:spcPts val="600"/>
              </a:spcBef>
              <a:defRPr lang="uk-UA" sz="1100" i="1" kern="1200" smtClean="0">
                <a:solidFill>
                  <a:schemeClr val="tx2"/>
                </a:solidFill>
                <a:latin typeface="+mj-lt"/>
                <a:ea typeface="+mj-ea"/>
                <a:cs typeface="Proxima Nova Regular"/>
                <a:sym typeface="Calibri"/>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fld id="{86CB4B4D-7CA3-9044-876B-883B54F8677D}" type="slidenum">
              <a:rPr>
                <a:solidFill>
                  <a:srgbClr val="A7A7A7"/>
                </a:solidFill>
                <a:latin typeface="Helvetica"/>
                <a:ea typeface="Helvetica"/>
              </a:rPr>
              <a:pPr defTabSz="914400"/>
              <a:t>‹#›</a:t>
            </a:fld>
            <a:endParaRPr dirty="0">
              <a:solidFill>
                <a:srgbClr val="A7A7A7"/>
              </a:solidFill>
              <a:latin typeface="Helvetica"/>
              <a:ea typeface="Helvetica"/>
            </a:endParaRPr>
          </a:p>
        </p:txBody>
      </p:sp>
    </p:spTree>
    <p:extLst>
      <p:ext uri="{BB962C8B-B14F-4D97-AF65-F5344CB8AC3E}">
        <p14:creationId xmlns:p14="http://schemas.microsoft.com/office/powerpoint/2010/main" val="4180617025"/>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3.xml"/><Relationship Id="rId5"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kern="0">
                <a:solidFill>
                  <a:srgbClr val="002569"/>
                </a:solidFill>
              </a:rPr>
              <a:pPr/>
              <a:t>‹#›</a:t>
            </a:fld>
            <a:endParaRPr kern="0">
              <a:solidFill>
                <a:srgbClr val="002569"/>
              </a:solidFill>
            </a:endParaRPr>
          </a:p>
        </p:txBody>
      </p:sp>
    </p:spTree>
    <p:extLst>
      <p:ext uri="{BB962C8B-B14F-4D97-AF65-F5344CB8AC3E}">
        <p14:creationId xmlns:p14="http://schemas.microsoft.com/office/powerpoint/2010/main" val="956077844"/>
      </p:ext>
    </p:extLst>
  </p:cSld>
  <p:clrMap bg1="lt1" tx1="dk1" bg2="lt2" tx2="dk2" accent1="accent1" accent2="accent2" accent3="accent3" accent4="accent4" accent5="accent5" accent6="accent6" hlink="hlink" folHlink="folHlink"/>
  <p:sldLayoutIdLst>
    <p:sldLayoutId id="2147483662" r:id="rId1"/>
  </p:sldLayoutIdLst>
  <p:transition xmlns:p14="http://schemas.microsoft.com/office/powerpoint/2010/main" spd="med"/>
  <p:timing>
    <p:tnLst>
      <p:par>
        <p:cTn xmlns:p14="http://schemas.microsoft.com/office/powerpoint/2010/main" id="1" dur="indefinite" restart="never" nodeType="tmRoot"/>
      </p:par>
    </p:tnLst>
  </p:timing>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Shape 6"/>
          <p:cNvSpPr txBox="1">
            <a:spLocks/>
          </p:cNvSpPr>
          <p:nvPr userDrawn="1"/>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ctr" defTabSz="457200" rtl="0" eaLnBrk="1" latinLnBrk="0" hangingPunct="1">
              <a:spcBef>
                <a:spcPts val="600"/>
              </a:spcBef>
              <a:defRPr lang="uk-UA" sz="1100" i="1" kern="1200" smtClean="0">
                <a:solidFill>
                  <a:schemeClr val="tx2"/>
                </a:solidFill>
                <a:latin typeface="+mj-lt"/>
                <a:ea typeface="+mj-ea"/>
                <a:cs typeface="Proxima Nova Regular"/>
                <a:sym typeface="Calibri"/>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fld id="{86CB4B4D-7CA3-9044-876B-883B54F8677D}" type="slidenum">
              <a:rPr lang="uk-UA" smtClean="0"/>
              <a:pPr defTabSz="914400"/>
              <a:t>‹#›</a:t>
            </a:fld>
            <a:endParaRPr lang="uk-UA" dirty="0"/>
          </a:p>
        </p:txBody>
      </p:sp>
      <p:sp>
        <p:nvSpPr>
          <p:cNvPr id="4"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SIT-31,</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ESRIN, 19-20 Apr 2016</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2243480172"/>
      </p:ext>
    </p:extLst>
  </p:cSld>
  <p:clrMap bg1="lt1" tx1="dk1" bg2="lt2" tx2="dk2" accent1="accent1" accent2="accent2" accent3="accent3" accent4="accent4" accent5="accent5" accent6="accent6" hlink="hlink" folHlink="folHlink"/>
  <p:sldLayoutIdLst>
    <p:sldLayoutId id="2147483664" r:id="rId1"/>
  </p:sldLayoutIdLst>
  <p:transition xmlns:p14="http://schemas.microsoft.com/office/powerpoint/2010/mai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kern="0">
                <a:solidFill>
                  <a:srgbClr val="002569"/>
                </a:solidFill>
              </a:rPr>
              <a:pPr/>
              <a:t>‹#›</a:t>
            </a:fld>
            <a:endParaRPr kern="0">
              <a:solidFill>
                <a:srgbClr val="002569"/>
              </a:solidFill>
            </a:endParaRPr>
          </a:p>
        </p:txBody>
      </p:sp>
    </p:spTree>
    <p:extLst>
      <p:ext uri="{BB962C8B-B14F-4D97-AF65-F5344CB8AC3E}">
        <p14:creationId xmlns:p14="http://schemas.microsoft.com/office/powerpoint/2010/main" val="1244457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ransition xmlns:p14="http://schemas.microsoft.com/office/powerpoint/2010/main" spd="med"/>
  <p:timing>
    <p:tnLst>
      <p:par>
        <p:cTn xmlns:p14="http://schemas.microsoft.com/office/powerpoint/2010/main" id="1" dur="indefinite" restart="never" nodeType="tmRoot"/>
      </p:par>
    </p:tnLst>
  </p:timing>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s://sentinels.copernicus.eu/documents/247904/351367/Sentinel+High+Level+Operations+Plan" TargetMode="External"/><Relationship Id="rId5" Type="http://schemas.openxmlformats.org/officeDocument/2006/relationships/image" Target="../media/image6.png"/><Relationship Id="rId1" Type="http://schemas.openxmlformats.org/officeDocument/2006/relationships/themeOverride" Target="../theme/themeOverride8.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themeOverride" Target="../theme/themeOverride9.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s://sentinels.copernicus.eu/documents/247904/351367/Sentinel+High+Level+Operations+Plan" TargetMode="External"/><Relationship Id="rId5" Type="http://schemas.openxmlformats.org/officeDocument/2006/relationships/image" Target="../media/image6.png"/><Relationship Id="rId6" Type="http://schemas.openxmlformats.org/officeDocument/2006/relationships/image" Target="../media/image13.png"/><Relationship Id="rId1" Type="http://schemas.openxmlformats.org/officeDocument/2006/relationships/themeOverride" Target="../theme/themeOverride10.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5" Type="http://schemas.openxmlformats.org/officeDocument/2006/relationships/hyperlink" Target="https://sentinels.copernicus.eu/web/sentinel/missions/sentinel-1/observation-scenario" TargetMode="External"/><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hyperlink" Target="https://sentinel.esa.int/web/sentinel/user-guides/sentinel-2-msi/revisit-coverage" TargetMode="External"/><Relationship Id="rId9" Type="http://schemas.openxmlformats.org/officeDocument/2006/relationships/image" Target="../media/image16.png"/><Relationship Id="rId10" Type="http://schemas.openxmlformats.org/officeDocument/2006/relationships/hyperlink" Target="https://sentinels.copernicus.eu/documents/247904/351367/Sentinel+High+Level+Operations+Plan" TargetMode="External"/><Relationship Id="rId1" Type="http://schemas.openxmlformats.org/officeDocument/2006/relationships/themeOverride" Target="../theme/themeOverride11.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jpeg"/><Relationship Id="rId1" Type="http://schemas.openxmlformats.org/officeDocument/2006/relationships/themeOverride" Target="../theme/themeOverride13.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eo1.usgs.gov/dar/instructions" TargetMode="External"/><Relationship Id="rId5" Type="http://schemas.openxmlformats.org/officeDocument/2006/relationships/image" Target="../media/image17.png"/><Relationship Id="rId1" Type="http://schemas.openxmlformats.org/officeDocument/2006/relationships/themeOverride" Target="../theme/themeOverride14.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1" Type="http://schemas.openxmlformats.org/officeDocument/2006/relationships/themeOverride" Target="../theme/themeOverride15.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5" Type="http://schemas.openxmlformats.org/officeDocument/2006/relationships/hyperlink" Target="http://asterweb.jpl.nasa.gov/schedule.asp" TargetMode="External"/><Relationship Id="rId6" Type="http://schemas.openxmlformats.org/officeDocument/2006/relationships/hyperlink" Target="http://eo1.usgs.gov/acquisition" TargetMode="External"/><Relationship Id="rId1" Type="http://schemas.openxmlformats.org/officeDocument/2006/relationships/themeOverride" Target="../theme/themeOverride16.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5" Type="http://schemas.openxmlformats.org/officeDocument/2006/relationships/hyperlink" Target="https://eo1.gsfc.nasa.gov" TargetMode="External"/><Relationship Id="rId6" Type="http://schemas.openxmlformats.org/officeDocument/2006/relationships/hyperlink" Target="http://geobpms.geobliki.com/sched" TargetMode="External"/><Relationship Id="rId7" Type="http://schemas.openxmlformats.org/officeDocument/2006/relationships/hyperlink" Target="http://geobpms/geobliki.com" TargetMode="External"/><Relationship Id="rId8" Type="http://schemas.openxmlformats.org/officeDocument/2006/relationships/hyperlink" Target="http://earthexplorer.usgs.gov" TargetMode="External"/><Relationship Id="rId9" Type="http://schemas.openxmlformats.org/officeDocument/2006/relationships/hyperlink" Target="http://earthexplorer.usgs.gov/subscription/submit" TargetMode="External"/><Relationship Id="rId1" Type="http://schemas.openxmlformats.org/officeDocument/2006/relationships/themeOverride" Target="../theme/themeOverride17.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1" Type="http://schemas.openxmlformats.org/officeDocument/2006/relationships/themeOverride" Target="../theme/themeOverride18.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1" Type="http://schemas.openxmlformats.org/officeDocument/2006/relationships/themeOverride" Target="../theme/themeOverride19.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1" Type="http://schemas.openxmlformats.org/officeDocument/2006/relationships/themeOverride" Target="../theme/themeOverride20.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1" Type="http://schemas.openxmlformats.org/officeDocument/2006/relationships/themeOverride" Target="../theme/themeOverride21.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1" Type="http://schemas.openxmlformats.org/officeDocument/2006/relationships/themeOverride" Target="../theme/themeOverride22.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png"/><Relationship Id="rId1" Type="http://schemas.openxmlformats.org/officeDocument/2006/relationships/themeOverride" Target="../theme/themeOverride23.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png"/><Relationship Id="rId1" Type="http://schemas.openxmlformats.org/officeDocument/2006/relationships/themeOverride" Target="../theme/themeOverride24.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1" Type="http://schemas.openxmlformats.org/officeDocument/2006/relationships/themeOverride" Target="../theme/themeOverride25.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1.png"/><Relationship Id="rId1" Type="http://schemas.openxmlformats.org/officeDocument/2006/relationships/themeOverride" Target="../theme/themeOverride26.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png"/><Relationship Id="rId1" Type="http://schemas.openxmlformats.org/officeDocument/2006/relationships/themeOverride" Target="../theme/themeOverride27.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1.png"/><Relationship Id="rId1" Type="http://schemas.openxmlformats.org/officeDocument/2006/relationships/themeOverride" Target="../theme/themeOverride28.xml"/><Relationship Id="rId2" Type="http://schemas.openxmlformats.org/officeDocument/2006/relationships/slideLayout" Target="../slideLayouts/slideLayout2.xml"/><Relationship Id="rId3" Type="http://schemas.openxmlformats.org/officeDocument/2006/relationships/image" Target="../media/image1.jpeg"/><Relationship Id="rId4" Type="http://schemas.openxmlformats.org/officeDocument/2006/relationships/hyperlink" Target="http://landsat.usgs.gov/tools_acq.php" TargetMode="External"/><Relationship Id="rId5" Type="http://schemas.openxmlformats.org/officeDocument/2006/relationships/hyperlink" Target="http://landsat.usgs.gov/LTAP8.php" TargetMode="External"/><Relationship Id="rId6" Type="http://schemas.openxmlformats.org/officeDocument/2006/relationships/hyperlink" Target="http://landsat.usgs.gov/tools_da_LTAP.php" TargetMode="External"/><Relationship Id="rId7" Type="http://schemas.openxmlformats.org/officeDocument/2006/relationships/hyperlink" Target="http://landsat.usgs.gov/tools_csf.php" TargetMode="External"/><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1" Type="http://schemas.openxmlformats.org/officeDocument/2006/relationships/themeOverride" Target="../theme/themeOverride7.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607984"/>
            <a:ext cx="5746750" cy="99377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atinLnBrk="1" hangingPunct="0"/>
            <a:r>
              <a:rPr lang="en-US" altLang="ja-JP" sz="2600" dirty="0">
                <a:solidFill>
                  <a:srgbClr val="FFF8F4"/>
                </a:solidFill>
              </a:rPr>
              <a:t>Requirements handling – </a:t>
            </a:r>
            <a:br>
              <a:rPr lang="en-US" altLang="ja-JP" sz="2600" dirty="0">
                <a:solidFill>
                  <a:srgbClr val="FFF8F4"/>
                </a:solidFill>
              </a:rPr>
            </a:br>
            <a:r>
              <a:rPr lang="en-US" altLang="ja-JP" sz="2600" dirty="0">
                <a:solidFill>
                  <a:srgbClr val="FFF8F4"/>
                </a:solidFill>
              </a:rPr>
              <a:t>trade-off for acquisition planning</a:t>
            </a:r>
          </a:p>
        </p:txBody>
      </p:sp>
      <p:sp>
        <p:nvSpPr>
          <p:cNvPr id="11" name="Shape 11"/>
          <p:cNvSpPr/>
          <p:nvPr/>
        </p:nvSpPr>
        <p:spPr>
          <a:xfrm>
            <a:off x="622788" y="3759200"/>
            <a:ext cx="5176125"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lnSpc>
                <a:spcPct val="150000"/>
              </a:lnSpc>
              <a:defRPr>
                <a:solidFill>
                  <a:srgbClr val="000000"/>
                </a:solidFill>
              </a:defRPr>
            </a:pPr>
            <a:r>
              <a:rPr lang="en-US" dirty="0" smtClean="0">
                <a:solidFill>
                  <a:srgbClr val="FFFFFF"/>
                </a:solidFill>
                <a:latin typeface="Helvetica"/>
                <a:ea typeface="Arial Bold"/>
                <a:cs typeface="Arial Bold"/>
                <a:sym typeface="Arial Bold"/>
              </a:rPr>
              <a:t>B. Hoersch/ESA for LSI-VC (inputs from ESA, NASA, CSA, USGS)</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SIT</a:t>
            </a:r>
            <a:r>
              <a:rPr lang="en-AU" dirty="0" smtClean="0">
                <a:solidFill>
                  <a:srgbClr val="FFFFFF"/>
                </a:solidFill>
                <a:latin typeface="Helvetica"/>
                <a:ea typeface="Arial Bold"/>
                <a:cs typeface="Arial Bold"/>
                <a:sym typeface="Arial Bold"/>
              </a:rPr>
              <a:t>-31 </a:t>
            </a:r>
            <a:r>
              <a:rPr dirty="0" smtClean="0">
                <a:solidFill>
                  <a:srgbClr val="FFFFFF"/>
                </a:solidFill>
                <a:latin typeface="Helvetica"/>
                <a:ea typeface="Arial Bold"/>
                <a:cs typeface="Arial Bold"/>
                <a:sym typeface="Arial Bold"/>
              </a:rPr>
              <a:t>Agenda </a:t>
            </a:r>
            <a:r>
              <a:rPr dirty="0">
                <a:solidFill>
                  <a:srgbClr val="FFFFFF"/>
                </a:solidFill>
                <a:latin typeface="Helvetica"/>
                <a:ea typeface="Arial Bold"/>
                <a:cs typeface="Arial Bold"/>
                <a:sym typeface="Arial Bold"/>
              </a:rPr>
              <a:t>Item </a:t>
            </a:r>
            <a:r>
              <a:rPr dirty="0" smtClean="0">
                <a:solidFill>
                  <a:srgbClr val="FFFFFF"/>
                </a:solidFill>
                <a:latin typeface="Helvetica"/>
                <a:ea typeface="Arial Bold"/>
                <a:cs typeface="Arial Bold"/>
                <a:sym typeface="Arial Bold"/>
              </a:rPr>
              <a:t>#</a:t>
            </a:r>
            <a:r>
              <a:rPr lang="en-AU" dirty="0" smtClean="0">
                <a:solidFill>
                  <a:srgbClr val="FFFFFF"/>
                </a:solidFill>
                <a:latin typeface="Helvetica"/>
                <a:ea typeface="Arial Bold"/>
                <a:cs typeface="Arial Bold"/>
                <a:sym typeface="Arial Bold"/>
              </a:rPr>
              <a:t>11b</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CEOS S</a:t>
            </a:r>
            <a:r>
              <a:rPr lang="en-AU" dirty="0" err="1" smtClean="0">
                <a:solidFill>
                  <a:srgbClr val="FFFFFF"/>
                </a:solidFill>
                <a:latin typeface="Helvetica"/>
                <a:ea typeface="Arial Bold"/>
                <a:cs typeface="Arial Bold"/>
                <a:sym typeface="Arial Bold"/>
              </a:rPr>
              <a:t>trategic</a:t>
            </a:r>
            <a:r>
              <a:rPr lang="en-AU" dirty="0" smtClean="0">
                <a:solidFill>
                  <a:srgbClr val="FFFFFF"/>
                </a:solidFill>
                <a:latin typeface="Helvetica"/>
                <a:ea typeface="Arial Bold"/>
                <a:cs typeface="Arial Bold"/>
                <a:sym typeface="Arial Bold"/>
              </a:rPr>
              <a:t> Implementation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ESA/ESRIN, </a:t>
            </a:r>
            <a:r>
              <a:rPr lang="en-AU" dirty="0" err="1" smtClean="0">
                <a:solidFill>
                  <a:srgbClr val="FFFFFF"/>
                </a:solidFill>
                <a:latin typeface="Helvetica"/>
                <a:ea typeface="Arial Bold"/>
                <a:cs typeface="Arial Bold"/>
                <a:sym typeface="Arial Bold"/>
              </a:rPr>
              <a:t>Frascati</a:t>
            </a:r>
            <a:r>
              <a:rPr lang="en-AU" dirty="0" smtClean="0">
                <a:solidFill>
                  <a:srgbClr val="FFFFFF"/>
                </a:solidFill>
                <a:latin typeface="Helvetica"/>
                <a:ea typeface="Arial Bold"/>
                <a:cs typeface="Arial Bold"/>
                <a:sym typeface="Arial Bold"/>
              </a:rPr>
              <a:t>, Italy</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19</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-20</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 April 2016</a:t>
            </a:r>
            <a:endParaRPr dirty="0">
              <a:solidFill>
                <a:srgbClr val="FFFFFF"/>
              </a:solidFill>
              <a:latin typeface="Helvetica"/>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b="0" dirty="0" smtClean="0">
                <a:solidFill>
                  <a:srgbClr val="696969">
                    <a:lumMod val="20000"/>
                    <a:lumOff val="80000"/>
                  </a:srgbClr>
                </a:solidFill>
                <a:latin typeface="Helvetica"/>
              </a:rPr>
              <a:t>Committee on Earth Observation Satellites</a:t>
            </a:r>
            <a:endParaRPr lang="en-US" sz="1050" b="0" dirty="0">
              <a:solidFill>
                <a:srgbClr val="696969">
                  <a:lumMod val="20000"/>
                  <a:lumOff val="80000"/>
                </a:srgbClr>
              </a:solidFill>
              <a:latin typeface="Helvetica"/>
            </a:endParaRPr>
          </a:p>
        </p:txBody>
      </p:sp>
    </p:spTree>
    <p:extLst>
      <p:ext uri="{BB962C8B-B14F-4D97-AF65-F5344CB8AC3E}">
        <p14:creationId xmlns:p14="http://schemas.microsoft.com/office/powerpoint/2010/main" val="3099448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470685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2. User categories &amp; general priority scheme </a:t>
            </a: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sp>
        <p:nvSpPr>
          <p:cNvPr id="6" name="TextBox 5"/>
          <p:cNvSpPr txBox="1"/>
          <p:nvPr/>
        </p:nvSpPr>
        <p:spPr>
          <a:xfrm>
            <a:off x="183604" y="1244593"/>
            <a:ext cx="8960396" cy="54045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lnSpc>
                <a:spcPct val="95000"/>
              </a:lnSpc>
              <a:defRPr/>
            </a:pPr>
            <a:r>
              <a:rPr lang="en-GB" sz="1600" dirty="0" smtClean="0">
                <a:latin typeface="Calibri"/>
                <a:cs typeface="Calibri"/>
              </a:rPr>
              <a:t>Based </a:t>
            </a:r>
            <a:r>
              <a:rPr lang="en-GB" sz="1600" dirty="0">
                <a:latin typeface="Calibri"/>
                <a:cs typeface="Calibri"/>
              </a:rPr>
              <a:t>on </a:t>
            </a:r>
            <a:r>
              <a:rPr lang="en-GB" sz="1600" dirty="0" smtClean="0">
                <a:latin typeface="Calibri"/>
                <a:cs typeface="Calibri"/>
              </a:rPr>
              <a:t>Copernicus </a:t>
            </a:r>
            <a:r>
              <a:rPr lang="en-GB" sz="1600" dirty="0">
                <a:latin typeface="Calibri"/>
                <a:cs typeface="Calibri"/>
              </a:rPr>
              <a:t>Regulation, </a:t>
            </a:r>
            <a:r>
              <a:rPr lang="en-GB" sz="1600" dirty="0" smtClean="0">
                <a:latin typeface="Calibri"/>
                <a:cs typeface="Calibri"/>
              </a:rPr>
              <a:t>GSC </a:t>
            </a:r>
            <a:r>
              <a:rPr lang="en-GB" sz="1600" dirty="0">
                <a:latin typeface="Calibri"/>
                <a:cs typeface="Calibri"/>
              </a:rPr>
              <a:t>Programme Declaration, and the EU-ESA Copernicus Agreement</a:t>
            </a:r>
          </a:p>
          <a:p>
            <a:pPr marL="285750" indent="-285750" algn="just">
              <a:lnSpc>
                <a:spcPct val="95000"/>
              </a:lnSpc>
              <a:buFont typeface="Arial"/>
              <a:buChar char="•"/>
              <a:defRPr/>
            </a:pPr>
            <a:r>
              <a:rPr lang="en-GB" sz="1600" dirty="0">
                <a:latin typeface="Calibri"/>
                <a:cs typeface="Calibri"/>
              </a:rPr>
              <a:t>It is used for managing the few potential conflicting user needs for accessing Sentinel missions’ </a:t>
            </a:r>
            <a:r>
              <a:rPr lang="en-GB" sz="1600" dirty="0" smtClean="0">
                <a:latin typeface="Calibri"/>
                <a:cs typeface="Calibri"/>
              </a:rPr>
              <a:t>resources</a:t>
            </a:r>
          </a:p>
          <a:p>
            <a:pPr marL="285750" indent="-285750" algn="just">
              <a:lnSpc>
                <a:spcPct val="95000"/>
              </a:lnSpc>
              <a:buFont typeface="Arial"/>
              <a:buChar char="•"/>
              <a:defRPr/>
            </a:pPr>
            <a:r>
              <a:rPr lang="en-GB" sz="1600" dirty="0" smtClean="0">
                <a:latin typeface="Calibri"/>
                <a:cs typeface="Calibri"/>
              </a:rPr>
              <a:t>It </a:t>
            </a:r>
            <a:r>
              <a:rPr lang="en-GB" sz="1600" dirty="0">
                <a:latin typeface="Calibri"/>
                <a:cs typeface="Calibri"/>
              </a:rPr>
              <a:t>is expected that most of the potential conflicts can be solved by appropriate planning of shared resources among the Sentinels two-spacecraft </a:t>
            </a:r>
            <a:r>
              <a:rPr lang="en-GB" sz="1600" dirty="0" smtClean="0">
                <a:latin typeface="Calibri"/>
                <a:cs typeface="Calibri"/>
              </a:rPr>
              <a:t>constellation</a:t>
            </a:r>
          </a:p>
          <a:p>
            <a:pPr marL="285750" indent="-285750" algn="just">
              <a:lnSpc>
                <a:spcPct val="95000"/>
              </a:lnSpc>
              <a:buFont typeface="Arial"/>
              <a:buChar char="•"/>
              <a:defRPr/>
            </a:pPr>
            <a:endParaRPr lang="en-GB" sz="1600" dirty="0">
              <a:latin typeface="Calibri"/>
              <a:cs typeface="Calibri"/>
            </a:endParaRPr>
          </a:p>
          <a:p>
            <a:r>
              <a:rPr lang="en-US" sz="1600" dirty="0"/>
              <a:t>1	</a:t>
            </a:r>
            <a:r>
              <a:rPr lang="en-US" sz="1600" dirty="0" smtClean="0"/>
              <a:t>(first </a:t>
            </a:r>
            <a:r>
              <a:rPr lang="en-US" sz="1600" dirty="0"/>
              <a:t>priority)	Spacecraft safety </a:t>
            </a:r>
          </a:p>
          <a:p>
            <a:r>
              <a:rPr lang="en-US" sz="1600" dirty="0"/>
              <a:t>2		Emergency Observations (no specific priority is applied among the items of the list below):</a:t>
            </a:r>
          </a:p>
          <a:p>
            <a:r>
              <a:rPr lang="en-US" sz="1600" dirty="0"/>
              <a:t>-	Copernicus Emergency Management Service</a:t>
            </a:r>
          </a:p>
          <a:p>
            <a:r>
              <a:rPr lang="en-US" sz="1600" dirty="0"/>
              <a:t>-	Copernicus security services</a:t>
            </a:r>
          </a:p>
          <a:p>
            <a:r>
              <a:rPr lang="en-US" sz="1600" dirty="0"/>
              <a:t>-	Other cases as defined above, handled through the mission management</a:t>
            </a:r>
            <a:r>
              <a:rPr lang="en-US" sz="1600" dirty="0" smtClean="0"/>
              <a:t>.</a:t>
            </a:r>
            <a:endParaRPr lang="en-US" sz="1600" dirty="0"/>
          </a:p>
          <a:p>
            <a:pPr marL="342900" indent="-342900">
              <a:buAutoNum type="arabicPlain" startAt="3"/>
            </a:pPr>
            <a:r>
              <a:rPr lang="en-US" sz="1600" dirty="0"/>
              <a:t>Baseline observation scenario</a:t>
            </a:r>
          </a:p>
          <a:p>
            <a:pPr marL="800100" lvl="1" indent="-342900">
              <a:buFont typeface="+mj-lt"/>
              <a:buAutoNum type="alphaLcParenR"/>
            </a:pPr>
            <a:r>
              <a:rPr lang="en-GB" sz="1600" u="sng" dirty="0"/>
              <a:t>Copernicus service use</a:t>
            </a:r>
            <a:r>
              <a:rPr lang="en-GB" sz="1600" dirty="0"/>
              <a:t>: </a:t>
            </a:r>
            <a:r>
              <a:rPr lang="en-US" sz="1600" dirty="0"/>
              <a:t>Copernicus service providers, responding to the Copernicus governance, consisting of all “Copernicus services” approved by the European Commission </a:t>
            </a:r>
          </a:p>
          <a:p>
            <a:pPr marL="800100" lvl="1" indent="-342900">
              <a:buFont typeface="+mj-lt"/>
              <a:buAutoNum type="alphaLcParenR"/>
            </a:pPr>
            <a:r>
              <a:rPr lang="en-US" sz="1600" b="1" u="sng" dirty="0"/>
              <a:t>National </a:t>
            </a:r>
            <a:r>
              <a:rPr lang="en-US" sz="1600" b="1" u="sng" dirty="0" err="1"/>
              <a:t>utilisation</a:t>
            </a:r>
            <a:r>
              <a:rPr lang="en-US" sz="1600" b="1" u="sng" dirty="0"/>
              <a:t> by Participating States </a:t>
            </a:r>
            <a:r>
              <a:rPr lang="en-US" sz="1600" dirty="0"/>
              <a:t>in accordance with the Copernicus Regulation and the GMES Space Component </a:t>
            </a:r>
            <a:r>
              <a:rPr lang="en-US" sz="1600" dirty="0" err="1"/>
              <a:t>Programme</a:t>
            </a:r>
            <a:r>
              <a:rPr lang="en-US" sz="1600" dirty="0"/>
              <a:t> Declaration and by the following EU institutions: European Parliament, European Council, Council of European Union, European Commission, European External Action Service (EEAS)</a:t>
            </a:r>
          </a:p>
          <a:p>
            <a:pPr marL="800100" lvl="1" indent="-342900">
              <a:buFont typeface="+mj-lt"/>
              <a:buAutoNum type="alphaLcParenR"/>
            </a:pPr>
            <a:r>
              <a:rPr lang="en-US" sz="1600" b="1" u="sng" dirty="0"/>
              <a:t>Other use: </a:t>
            </a:r>
            <a:r>
              <a:rPr lang="en-US" sz="1600" dirty="0"/>
              <a:t>Cooperation agreements between EU and international partners, scientific use, other </a:t>
            </a:r>
            <a:r>
              <a:rPr lang="en-US" sz="1600" dirty="0" smtClean="0"/>
              <a:t>use</a:t>
            </a:r>
            <a:endParaRPr lang="en-GB" sz="1600" dirty="0" smtClean="0">
              <a:latin typeface="Calibri"/>
              <a:cs typeface="Calibri"/>
            </a:endParaRPr>
          </a:p>
          <a:p>
            <a:pPr marL="0" lvl="1" latinLnBrk="1" hangingPunct="0"/>
            <a:r>
              <a:rPr lang="en-US" sz="1400" dirty="0" smtClean="0">
                <a:solidFill>
                  <a:srgbClr val="002569"/>
                </a:solidFill>
                <a:sym typeface="Wingdings"/>
                <a:hlinkClick r:id="rId4"/>
              </a:rPr>
              <a:t>https</a:t>
            </a:r>
            <a:r>
              <a:rPr lang="en-US" sz="1400" dirty="0">
                <a:solidFill>
                  <a:srgbClr val="002569"/>
                </a:solidFill>
                <a:sym typeface="Wingdings"/>
                <a:hlinkClick r:id="rId4"/>
              </a:rPr>
              <a:t>://sentinels.copernicus.eu/documents/247904/351367/Sentinel+High+Level+Operations+</a:t>
            </a:r>
            <a:r>
              <a:rPr lang="en-US" sz="1400" dirty="0" smtClean="0">
                <a:solidFill>
                  <a:srgbClr val="002569"/>
                </a:solidFill>
                <a:sym typeface="Wingdings"/>
                <a:hlinkClick r:id="rId4"/>
              </a:rPr>
              <a:t>Plan</a:t>
            </a:r>
            <a:endParaRPr lang="en-US" sz="1400" dirty="0" smtClean="0">
              <a:solidFill>
                <a:srgbClr val="002569"/>
              </a:solidFill>
              <a:sym typeface="Wingdings"/>
            </a:endParaRPr>
          </a:p>
        </p:txBody>
      </p:sp>
      <p:pic>
        <p:nvPicPr>
          <p:cNvPr id="7" name="Picture 6"/>
          <p:cNvPicPr>
            <a:picLocks noChangeAspect="1"/>
          </p:cNvPicPr>
          <p:nvPr/>
        </p:nvPicPr>
        <p:blipFill>
          <a:blip r:embed="rId5"/>
          <a:stretch>
            <a:fillRect/>
          </a:stretch>
        </p:blipFill>
        <p:spPr>
          <a:xfrm>
            <a:off x="6498283" y="113569"/>
            <a:ext cx="976953" cy="432380"/>
          </a:xfrm>
          <a:prstGeom prst="rect">
            <a:avLst/>
          </a:prstGeom>
        </p:spPr>
      </p:pic>
    </p:spTree>
    <p:extLst>
      <p:ext uri="{BB962C8B-B14F-4D97-AF65-F5344CB8AC3E}">
        <p14:creationId xmlns:p14="http://schemas.microsoft.com/office/powerpoint/2010/main" val="874079233"/>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469615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3. Tools</a:t>
            </a:r>
            <a:r>
              <a:rPr kumimoji="0" lang="en-US" sz="1800" b="0" i="0" u="none" strike="noStrike" cap="none" spc="0" normalizeH="0" dirty="0" smtClean="0">
                <a:ln>
                  <a:noFill/>
                </a:ln>
                <a:solidFill>
                  <a:srgbClr val="F8FDFF"/>
                </a:solidFill>
                <a:effectLst/>
                <a:uFillTx/>
              </a:rPr>
              <a:t> for requirements </a:t>
            </a:r>
            <a:r>
              <a:rPr kumimoji="0" lang="en-US" sz="1800" b="0" i="0" u="none" strike="noStrike" cap="none" spc="0" normalizeH="0" dirty="0" smtClean="0">
                <a:ln>
                  <a:noFill/>
                </a:ln>
                <a:solidFill>
                  <a:srgbClr val="F8FDFF"/>
                </a:solidFill>
                <a:effectLst/>
                <a:uFillTx/>
              </a:rPr>
              <a:t>handling: Sentinels</a:t>
            </a:r>
            <a:endParaRPr kumimoji="0" lang="en-US" sz="1800" b="0" i="0" u="none" strike="noStrike" cap="none" spc="0" normalizeH="0" baseline="0" dirty="0">
              <a:ln>
                <a:noFill/>
              </a:ln>
              <a:solidFill>
                <a:srgbClr val="F8FDFF"/>
              </a:solidFill>
              <a:effectLst/>
              <a:uFillTx/>
            </a:endParaRPr>
          </a:p>
        </p:txBody>
      </p:sp>
      <p:sp>
        <p:nvSpPr>
          <p:cNvPr id="3" name="TextBox 2"/>
          <p:cNvSpPr txBox="1"/>
          <p:nvPr/>
        </p:nvSpPr>
        <p:spPr>
          <a:xfrm>
            <a:off x="571811" y="145423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sp>
        <p:nvSpPr>
          <p:cNvPr id="6" name="TextBox 5"/>
          <p:cNvSpPr txBox="1"/>
          <p:nvPr/>
        </p:nvSpPr>
        <p:spPr>
          <a:xfrm>
            <a:off x="164191" y="1163046"/>
            <a:ext cx="8158197" cy="1477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39713" lvl="1" indent="-239713" latinLnBrk="1" hangingPunct="0">
              <a:buFont typeface="Arial"/>
              <a:buChar char="•"/>
            </a:pPr>
            <a:r>
              <a:rPr kumimoji="0" lang="en-US" b="0" i="0" u="none" strike="noStrike" cap="none" spc="0" normalizeH="0" baseline="0" dirty="0" smtClean="0">
                <a:ln>
                  <a:noFill/>
                </a:ln>
                <a:solidFill>
                  <a:srgbClr val="002569"/>
                </a:solidFill>
                <a:effectLst/>
                <a:uFillTx/>
              </a:rPr>
              <a:t>Software based on </a:t>
            </a:r>
            <a:r>
              <a:rPr kumimoji="0" lang="en-US" b="0" i="0" u="none" strike="noStrike" cap="none" spc="0" normalizeH="0" baseline="0" dirty="0" err="1" smtClean="0">
                <a:ln>
                  <a:noFill/>
                </a:ln>
                <a:solidFill>
                  <a:srgbClr val="002569"/>
                </a:solidFill>
                <a:effectLst/>
                <a:uFillTx/>
              </a:rPr>
              <a:t>SaVoir</a:t>
            </a:r>
            <a:r>
              <a:rPr kumimoji="0" lang="en-US" b="0" i="0" u="none" strike="noStrike" cap="none" spc="0" normalizeH="0" baseline="0" dirty="0" smtClean="0">
                <a:ln>
                  <a:noFill/>
                </a:ln>
                <a:solidFill>
                  <a:srgbClr val="002569"/>
                </a:solidFill>
                <a:effectLst/>
                <a:uFillTx/>
              </a:rPr>
              <a:t>, developed </a:t>
            </a:r>
            <a:br>
              <a:rPr kumimoji="0" lang="en-US" b="0" i="0" u="none" strike="noStrike" cap="none" spc="0" normalizeH="0" baseline="0" dirty="0" smtClean="0">
                <a:ln>
                  <a:noFill/>
                </a:ln>
                <a:solidFill>
                  <a:srgbClr val="002569"/>
                </a:solidFill>
                <a:effectLst/>
                <a:uFillTx/>
              </a:rPr>
            </a:br>
            <a:r>
              <a:rPr kumimoji="0" lang="en-US" b="0" i="0" u="none" strike="noStrike" cap="none" spc="0" normalizeH="0" baseline="0" dirty="0" smtClean="0">
                <a:ln>
                  <a:noFill/>
                </a:ln>
                <a:solidFill>
                  <a:srgbClr val="002569"/>
                </a:solidFill>
                <a:effectLst/>
                <a:uFillTx/>
              </a:rPr>
              <a:t>under ESA contract by </a:t>
            </a:r>
            <a:r>
              <a:rPr lang="en-US" dirty="0" err="1" smtClean="0">
                <a:solidFill>
                  <a:srgbClr val="002569"/>
                </a:solidFill>
              </a:rPr>
              <a:t>T</a:t>
            </a:r>
            <a:r>
              <a:rPr kumimoji="0" lang="en-US" b="0" i="0" u="none" strike="noStrike" cap="none" spc="0" normalizeH="0" baseline="0" dirty="0" err="1" smtClean="0">
                <a:ln>
                  <a:noFill/>
                </a:ln>
                <a:solidFill>
                  <a:srgbClr val="002569"/>
                </a:solidFill>
                <a:effectLst/>
                <a:uFillTx/>
              </a:rPr>
              <a:t>aitus</a:t>
            </a:r>
            <a:r>
              <a:rPr kumimoji="0" lang="en-US" b="0" i="0" u="none" strike="noStrike" cap="none" spc="0" normalizeH="0" baseline="0" dirty="0" smtClean="0">
                <a:ln>
                  <a:noFill/>
                </a:ln>
                <a:solidFill>
                  <a:srgbClr val="002569"/>
                </a:solidFill>
                <a:effectLst/>
                <a:uFillTx/>
              </a:rPr>
              <a:t>, IT </a:t>
            </a:r>
          </a:p>
          <a:p>
            <a:pPr marL="239713" lvl="1" indent="-239713" latinLnBrk="1" hangingPunct="0">
              <a:buFont typeface="Arial"/>
              <a:buChar char="•"/>
            </a:pPr>
            <a:r>
              <a:rPr lang="en-US" dirty="0" smtClean="0">
                <a:solidFill>
                  <a:srgbClr val="002569"/>
                </a:solidFill>
              </a:rPr>
              <a:t>Proprietary software</a:t>
            </a:r>
            <a:endParaRPr lang="en-US" dirty="0">
              <a:solidFill>
                <a:srgbClr val="002569"/>
              </a:solidFill>
            </a:endParaRPr>
          </a:p>
          <a:p>
            <a:pPr marL="239713" lvl="1" indent="-239713" latinLnBrk="1" hangingPunct="0">
              <a:buFont typeface="Arial"/>
              <a:buChar char="•"/>
            </a:pPr>
            <a:r>
              <a:rPr lang="en-US" dirty="0" smtClean="0">
                <a:solidFill>
                  <a:srgbClr val="002569"/>
                </a:solidFill>
              </a:rPr>
              <a:t>Free trial version (30 days)</a:t>
            </a:r>
          </a:p>
          <a:p>
            <a:pPr marL="239713" lvl="1" indent="-239713" latinLnBrk="1" hangingPunct="0">
              <a:buFont typeface="Arial"/>
              <a:buChar char="•"/>
            </a:pPr>
            <a:endParaRPr lang="en-US" dirty="0">
              <a:solidFill>
                <a:srgbClr val="002569"/>
              </a:solidFill>
            </a:endParaRPr>
          </a:p>
        </p:txBody>
      </p:sp>
      <p:pic>
        <p:nvPicPr>
          <p:cNvPr id="7" name="Picture 6"/>
          <p:cNvPicPr>
            <a:picLocks noChangeAspect="1"/>
          </p:cNvPicPr>
          <p:nvPr/>
        </p:nvPicPr>
        <p:blipFill>
          <a:blip r:embed="rId4"/>
          <a:stretch>
            <a:fillRect/>
          </a:stretch>
        </p:blipFill>
        <p:spPr>
          <a:xfrm>
            <a:off x="6498283" y="113569"/>
            <a:ext cx="976953" cy="432380"/>
          </a:xfrm>
          <a:prstGeom prst="rect">
            <a:avLst/>
          </a:prstGeom>
        </p:spPr>
      </p:pic>
      <p:pic>
        <p:nvPicPr>
          <p:cNvPr id="8" name="Picture 7"/>
          <p:cNvPicPr>
            <a:picLocks noChangeAspect="1"/>
          </p:cNvPicPr>
          <p:nvPr/>
        </p:nvPicPr>
        <p:blipFill>
          <a:blip r:embed="rId5"/>
          <a:stretch>
            <a:fillRect/>
          </a:stretch>
        </p:blipFill>
        <p:spPr>
          <a:xfrm>
            <a:off x="664142" y="3664567"/>
            <a:ext cx="3228669" cy="2199068"/>
          </a:xfrm>
          <a:prstGeom prst="rect">
            <a:avLst/>
          </a:prstGeom>
        </p:spPr>
      </p:pic>
      <p:pic>
        <p:nvPicPr>
          <p:cNvPr id="9" name="Picture 8"/>
          <p:cNvPicPr>
            <a:picLocks noChangeAspect="1"/>
          </p:cNvPicPr>
          <p:nvPr/>
        </p:nvPicPr>
        <p:blipFill>
          <a:blip r:embed="rId6"/>
          <a:stretch>
            <a:fillRect/>
          </a:stretch>
        </p:blipFill>
        <p:spPr>
          <a:xfrm>
            <a:off x="3993446" y="3664568"/>
            <a:ext cx="2213279" cy="1541098"/>
          </a:xfrm>
          <a:prstGeom prst="rect">
            <a:avLst/>
          </a:prstGeom>
        </p:spPr>
      </p:pic>
      <p:pic>
        <p:nvPicPr>
          <p:cNvPr id="10" name="Picture 9"/>
          <p:cNvPicPr>
            <a:picLocks noChangeAspect="1"/>
          </p:cNvPicPr>
          <p:nvPr/>
        </p:nvPicPr>
        <p:blipFill>
          <a:blip r:embed="rId7"/>
          <a:stretch>
            <a:fillRect/>
          </a:stretch>
        </p:blipFill>
        <p:spPr>
          <a:xfrm>
            <a:off x="3993446" y="5205666"/>
            <a:ext cx="2213279" cy="1266752"/>
          </a:xfrm>
          <a:prstGeom prst="rect">
            <a:avLst/>
          </a:prstGeom>
        </p:spPr>
      </p:pic>
      <p:pic>
        <p:nvPicPr>
          <p:cNvPr id="11" name="Picture 10"/>
          <p:cNvPicPr>
            <a:picLocks noChangeAspect="1"/>
          </p:cNvPicPr>
          <p:nvPr/>
        </p:nvPicPr>
        <p:blipFill>
          <a:blip r:embed="rId8"/>
          <a:stretch>
            <a:fillRect/>
          </a:stretch>
        </p:blipFill>
        <p:spPr>
          <a:xfrm>
            <a:off x="6560334" y="3874118"/>
            <a:ext cx="2462873" cy="2484572"/>
          </a:xfrm>
          <a:prstGeom prst="rect">
            <a:avLst/>
          </a:prstGeom>
        </p:spPr>
      </p:pic>
      <p:pic>
        <p:nvPicPr>
          <p:cNvPr id="12" name="Picture 11"/>
          <p:cNvPicPr>
            <a:picLocks noChangeAspect="1"/>
          </p:cNvPicPr>
          <p:nvPr/>
        </p:nvPicPr>
        <p:blipFill>
          <a:blip r:embed="rId9"/>
          <a:stretch>
            <a:fillRect/>
          </a:stretch>
        </p:blipFill>
        <p:spPr>
          <a:xfrm>
            <a:off x="664142" y="5876688"/>
            <a:ext cx="2548977" cy="663100"/>
          </a:xfrm>
          <a:prstGeom prst="rect">
            <a:avLst/>
          </a:prstGeom>
        </p:spPr>
      </p:pic>
      <p:pic>
        <p:nvPicPr>
          <p:cNvPr id="13" name="Picture 12"/>
          <p:cNvPicPr>
            <a:picLocks noChangeAspect="1"/>
          </p:cNvPicPr>
          <p:nvPr/>
        </p:nvPicPr>
        <p:blipFill>
          <a:blip r:embed="rId10"/>
          <a:stretch>
            <a:fillRect/>
          </a:stretch>
        </p:blipFill>
        <p:spPr>
          <a:xfrm>
            <a:off x="5615988" y="1155273"/>
            <a:ext cx="3483976" cy="3014422"/>
          </a:xfrm>
          <a:prstGeom prst="rect">
            <a:avLst/>
          </a:prstGeom>
        </p:spPr>
      </p:pic>
      <p:sp>
        <p:nvSpPr>
          <p:cNvPr id="14" name="Rectangle 13"/>
          <p:cNvSpPr/>
          <p:nvPr/>
        </p:nvSpPr>
        <p:spPr>
          <a:xfrm>
            <a:off x="433142" y="2800946"/>
            <a:ext cx="4572000" cy="523220"/>
          </a:xfrm>
          <a:prstGeom prst="rect">
            <a:avLst/>
          </a:prstGeom>
        </p:spPr>
        <p:txBody>
          <a:bodyPr>
            <a:spAutoFit/>
          </a:bodyPr>
          <a:lstStyle/>
          <a:p>
            <a:r>
              <a:rPr lang="en-US" sz="1400" dirty="0">
                <a:solidFill>
                  <a:schemeClr val="tx1">
                    <a:lumMod val="60000"/>
                    <a:lumOff val="40000"/>
                  </a:schemeClr>
                </a:solidFill>
              </a:rPr>
              <a:t>http://</a:t>
            </a:r>
            <a:r>
              <a:rPr lang="en-US" sz="1400" dirty="0" err="1">
                <a:solidFill>
                  <a:schemeClr val="tx1">
                    <a:lumMod val="60000"/>
                    <a:lumOff val="40000"/>
                  </a:schemeClr>
                </a:solidFill>
              </a:rPr>
              <a:t>www.taitussoftware.com</a:t>
            </a:r>
            <a:r>
              <a:rPr lang="en-US" sz="1400" dirty="0">
                <a:solidFill>
                  <a:schemeClr val="tx1">
                    <a:lumMod val="60000"/>
                    <a:lumOff val="40000"/>
                  </a:schemeClr>
                </a:solidFill>
              </a:rPr>
              <a:t>/products/applications/savoir-multi-satellite-swath-planner/</a:t>
            </a:r>
          </a:p>
        </p:txBody>
      </p:sp>
    </p:spTree>
    <p:extLst>
      <p:ext uri="{BB962C8B-B14F-4D97-AF65-F5344CB8AC3E}">
        <p14:creationId xmlns:p14="http://schemas.microsoft.com/office/powerpoint/2010/main" val="2347882327"/>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235953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4. Process description</a:t>
            </a:r>
            <a:endParaRPr kumimoji="0" lang="en-US" sz="1800" b="0" i="0" u="none" strike="noStrike" cap="none" spc="0" normalizeH="0" baseline="0" dirty="0">
              <a:ln>
                <a:noFill/>
              </a:ln>
              <a:solidFill>
                <a:srgbClr val="F8FDFF"/>
              </a:solidFill>
              <a:effectLst/>
              <a:uFillTx/>
            </a:endParaRP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sp>
        <p:nvSpPr>
          <p:cNvPr id="6" name="TextBox 5"/>
          <p:cNvSpPr txBox="1"/>
          <p:nvPr/>
        </p:nvSpPr>
        <p:spPr>
          <a:xfrm>
            <a:off x="219901" y="1389919"/>
            <a:ext cx="4798687" cy="50783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1" algn="just" latinLnBrk="1" hangingPunct="0"/>
            <a:r>
              <a:rPr kumimoji="0" lang="en-US" sz="1200" b="0" i="0" u="none" strike="noStrike" cap="none" spc="0" normalizeH="0" baseline="0" dirty="0" smtClean="0">
                <a:ln>
                  <a:noFill/>
                </a:ln>
                <a:solidFill>
                  <a:srgbClr val="002569"/>
                </a:solidFill>
                <a:effectLst/>
                <a:uFillTx/>
              </a:rPr>
              <a:t>Collection of requirements</a:t>
            </a:r>
            <a:r>
              <a:rPr lang="en-US" sz="1200" dirty="0" smtClean="0">
                <a:solidFill>
                  <a:srgbClr val="002569"/>
                </a:solidFill>
              </a:rPr>
              <a:t>:</a:t>
            </a:r>
            <a:endParaRPr kumimoji="0" lang="en-US" sz="1200" b="0" i="0" u="none" strike="noStrike" cap="none" spc="0" normalizeH="0" baseline="0" dirty="0" smtClean="0">
              <a:ln>
                <a:noFill/>
              </a:ln>
              <a:solidFill>
                <a:srgbClr val="002569"/>
              </a:solidFill>
              <a:effectLst/>
              <a:uFillTx/>
            </a:endParaRPr>
          </a:p>
          <a:p>
            <a:pPr algn="just"/>
            <a:r>
              <a:rPr lang="en-US" sz="1200" dirty="0"/>
              <a:t>The consultation </a:t>
            </a:r>
            <a:r>
              <a:rPr lang="en-US" sz="1200" dirty="0" smtClean="0"/>
              <a:t>of the </a:t>
            </a:r>
            <a:r>
              <a:rPr lang="en-US" sz="1200" dirty="0"/>
              <a:t>European Commission and ESA/EU Member States on both the </a:t>
            </a:r>
            <a:r>
              <a:rPr lang="en-US" sz="1200" dirty="0" smtClean="0"/>
              <a:t>collection </a:t>
            </a:r>
            <a:r>
              <a:rPr lang="en-US" sz="1200" dirty="0"/>
              <a:t>of observation requirements and the </a:t>
            </a:r>
            <a:r>
              <a:rPr lang="en-US" sz="1200" dirty="0" smtClean="0"/>
              <a:t>resulting </a:t>
            </a:r>
            <a:r>
              <a:rPr lang="en-US" sz="1200" dirty="0"/>
              <a:t>observation plans is planned to </a:t>
            </a:r>
            <a:r>
              <a:rPr lang="en-US" sz="1200" dirty="0" smtClean="0"/>
              <a:t>take place once </a:t>
            </a:r>
            <a:r>
              <a:rPr lang="en-US" sz="1200" dirty="0"/>
              <a:t>a year </a:t>
            </a:r>
            <a:r>
              <a:rPr lang="en-US" sz="1200" dirty="0" smtClean="0"/>
              <a:t>typically, or </a:t>
            </a:r>
            <a:r>
              <a:rPr lang="en-US" sz="1200" dirty="0"/>
              <a:t>as needed in case of major changes</a:t>
            </a:r>
          </a:p>
          <a:p>
            <a:pPr algn="just"/>
            <a:r>
              <a:rPr lang="en-US" sz="1200" b="1" dirty="0" smtClean="0">
                <a:solidFill>
                  <a:schemeClr val="accent4">
                    <a:lumMod val="50000"/>
                    <a:lumOff val="50000"/>
                  </a:schemeClr>
                </a:solidFill>
              </a:rPr>
              <a:t>A </a:t>
            </a:r>
            <a:r>
              <a:rPr lang="en-US" sz="1200" b="1" dirty="0">
                <a:solidFill>
                  <a:schemeClr val="accent4">
                    <a:lumMod val="50000"/>
                    <a:lumOff val="50000"/>
                  </a:schemeClr>
                </a:solidFill>
              </a:rPr>
              <a:t>time interval of 3 to 6 </a:t>
            </a:r>
            <a:r>
              <a:rPr lang="en-US" sz="1200" b="1" dirty="0" smtClean="0">
                <a:solidFill>
                  <a:schemeClr val="accent4">
                    <a:lumMod val="50000"/>
                    <a:lumOff val="50000"/>
                  </a:schemeClr>
                </a:solidFill>
              </a:rPr>
              <a:t>months </a:t>
            </a:r>
            <a:r>
              <a:rPr lang="en-US" sz="1200" dirty="0" smtClean="0"/>
              <a:t>indicatively </a:t>
            </a:r>
            <a:r>
              <a:rPr lang="en-US" sz="1200" dirty="0"/>
              <a:t>is necessary between the submission of requirements and the effective </a:t>
            </a:r>
            <a:r>
              <a:rPr lang="en-US" sz="1200" dirty="0" smtClean="0"/>
              <a:t>definition of the </a:t>
            </a:r>
            <a:r>
              <a:rPr lang="en-US" sz="1200" dirty="0"/>
              <a:t>observation plans, in order to perform the necessary </a:t>
            </a:r>
            <a:r>
              <a:rPr lang="en-US" sz="1200" dirty="0" smtClean="0"/>
              <a:t>analyses</a:t>
            </a:r>
            <a:r>
              <a:rPr lang="en-US" sz="1200" dirty="0"/>
              <a:t>, simulations </a:t>
            </a:r>
            <a:r>
              <a:rPr lang="en-US" sz="1200" dirty="0" smtClean="0"/>
              <a:t>and </a:t>
            </a:r>
            <a:r>
              <a:rPr lang="en-US" sz="1200" dirty="0" err="1" smtClean="0"/>
              <a:t>optimisation</a:t>
            </a:r>
            <a:r>
              <a:rPr lang="en-US" sz="1200" dirty="0" smtClean="0"/>
              <a:t> </a:t>
            </a:r>
            <a:r>
              <a:rPr lang="en-US" sz="1200" dirty="0"/>
              <a:t>in the </a:t>
            </a:r>
            <a:r>
              <a:rPr lang="en-US" sz="1200" dirty="0" smtClean="0"/>
              <a:t>use </a:t>
            </a:r>
            <a:r>
              <a:rPr lang="en-US" sz="1200" dirty="0"/>
              <a:t>of mission resources. </a:t>
            </a:r>
            <a:r>
              <a:rPr lang="en-US" sz="1200" dirty="0" smtClean="0"/>
              <a:t>The approval </a:t>
            </a:r>
            <a:r>
              <a:rPr lang="en-US" sz="1200" dirty="0"/>
              <a:t>mechanism </a:t>
            </a:r>
            <a:r>
              <a:rPr lang="en-US" sz="1200" dirty="0" smtClean="0"/>
              <a:t>with the </a:t>
            </a:r>
            <a:r>
              <a:rPr lang="en-US" sz="1200" dirty="0"/>
              <a:t>Commission </a:t>
            </a:r>
            <a:r>
              <a:rPr lang="en-US" sz="1200" dirty="0" smtClean="0"/>
              <a:t>is </a:t>
            </a:r>
            <a:r>
              <a:rPr lang="en-US" sz="1200" dirty="0"/>
              <a:t>based on the </a:t>
            </a:r>
            <a:r>
              <a:rPr lang="en-US" sz="1200" dirty="0" smtClean="0"/>
              <a:t>following principles:</a:t>
            </a:r>
            <a:endParaRPr lang="en-US" sz="1200" dirty="0"/>
          </a:p>
          <a:p>
            <a:pPr marL="171450" indent="-171450" algn="just">
              <a:buFont typeface="Arial"/>
              <a:buChar char="•"/>
            </a:pPr>
            <a:r>
              <a:rPr lang="en-US" sz="1200" dirty="0" smtClean="0"/>
              <a:t>before </a:t>
            </a:r>
            <a:r>
              <a:rPr lang="en-US" sz="1200" dirty="0"/>
              <a:t>issuing </a:t>
            </a:r>
            <a:r>
              <a:rPr lang="en-US" sz="1200" dirty="0" smtClean="0"/>
              <a:t>a </a:t>
            </a:r>
            <a:r>
              <a:rPr lang="en-US" sz="1200" dirty="0"/>
              <a:t>new version of the </a:t>
            </a:r>
            <a:r>
              <a:rPr lang="en-US" sz="1200" dirty="0" smtClean="0"/>
              <a:t>HLOP and</a:t>
            </a:r>
            <a:r>
              <a:rPr lang="en-US" sz="1200" dirty="0"/>
              <a:t>/or a baseline observation scenario </a:t>
            </a:r>
            <a:r>
              <a:rPr lang="en-US" sz="1200" dirty="0" smtClean="0"/>
              <a:t>update, ESA submits </a:t>
            </a:r>
            <a:r>
              <a:rPr lang="en-US" sz="1200" dirty="0"/>
              <a:t>the draft </a:t>
            </a:r>
            <a:r>
              <a:rPr lang="en-US" sz="1200" dirty="0" smtClean="0"/>
              <a:t>of </a:t>
            </a:r>
            <a:r>
              <a:rPr lang="en-US" sz="1200" dirty="0"/>
              <a:t>the </a:t>
            </a:r>
            <a:r>
              <a:rPr lang="en-US" sz="1200" dirty="0" smtClean="0"/>
              <a:t>document to </a:t>
            </a:r>
            <a:r>
              <a:rPr lang="en-US" sz="1200" dirty="0"/>
              <a:t>the Commission for </a:t>
            </a:r>
            <a:r>
              <a:rPr lang="en-US" sz="1200" dirty="0" smtClean="0"/>
              <a:t>review and endorsement</a:t>
            </a:r>
          </a:p>
          <a:p>
            <a:pPr marL="171450" indent="-171450" algn="just">
              <a:buFont typeface="Arial"/>
              <a:buChar char="•"/>
            </a:pPr>
            <a:r>
              <a:rPr lang="en-US" sz="1200" dirty="0" smtClean="0"/>
              <a:t>on </a:t>
            </a:r>
            <a:r>
              <a:rPr lang="en-US" sz="1200" dirty="0"/>
              <a:t>request by the Commission, ESA will support the presentation of HLOP updates to the </a:t>
            </a:r>
            <a:r>
              <a:rPr lang="en-US" sz="1200" dirty="0" smtClean="0"/>
              <a:t>relevant </a:t>
            </a:r>
            <a:r>
              <a:rPr lang="en-US" sz="1200" dirty="0"/>
              <a:t>Copernicus boards (e.g. User Forum, Committee, Ground Segment Task </a:t>
            </a:r>
            <a:r>
              <a:rPr lang="en-US" sz="1200" dirty="0" smtClean="0"/>
              <a:t>Force</a:t>
            </a:r>
            <a:r>
              <a:rPr lang="en-US" sz="1200" dirty="0"/>
              <a:t>) </a:t>
            </a:r>
          </a:p>
          <a:p>
            <a:pPr marL="171450" indent="-171450" algn="just">
              <a:buFont typeface="Arial"/>
              <a:buChar char="•"/>
            </a:pPr>
            <a:r>
              <a:rPr lang="en-US" sz="1200" dirty="0" smtClean="0"/>
              <a:t>the gradual </a:t>
            </a:r>
            <a:r>
              <a:rPr lang="en-US" sz="1200" dirty="0"/>
              <a:t>extension of the observation scenario during the </a:t>
            </a:r>
            <a:r>
              <a:rPr lang="en-US" sz="1200" dirty="0" smtClean="0"/>
              <a:t>ramp-up </a:t>
            </a:r>
            <a:r>
              <a:rPr lang="en-US" sz="1200" dirty="0"/>
              <a:t>phase (in line </a:t>
            </a:r>
            <a:r>
              <a:rPr lang="en-US" sz="1200" dirty="0" smtClean="0"/>
              <a:t>with the increasing </a:t>
            </a:r>
            <a:r>
              <a:rPr lang="en-US" sz="1200" dirty="0"/>
              <a:t>operational capacity), as well as </a:t>
            </a:r>
            <a:r>
              <a:rPr lang="en-US" sz="1200" dirty="0" smtClean="0"/>
              <a:t>day-to-day </a:t>
            </a:r>
            <a:r>
              <a:rPr lang="en-US" sz="1200" dirty="0"/>
              <a:t>routine changes during full </a:t>
            </a:r>
            <a:r>
              <a:rPr lang="en-US" sz="1200" dirty="0" smtClean="0"/>
              <a:t>operations </a:t>
            </a:r>
            <a:r>
              <a:rPr lang="en-US" sz="1200" dirty="0"/>
              <a:t>(e.g. due to technical reasons) will be done at the </a:t>
            </a:r>
            <a:r>
              <a:rPr lang="en-US" sz="1200" dirty="0" smtClean="0"/>
              <a:t>discretion of ESA.</a:t>
            </a:r>
            <a:endParaRPr lang="en-US" sz="1200" dirty="0"/>
          </a:p>
          <a:p>
            <a:pPr marL="0" lvl="1" algn="just" latinLnBrk="1" hangingPunct="0"/>
            <a:endParaRPr lang="en-US" sz="1200" dirty="0" smtClean="0">
              <a:solidFill>
                <a:srgbClr val="002569"/>
              </a:solidFill>
              <a:sym typeface="Wingdings"/>
            </a:endParaRPr>
          </a:p>
          <a:p>
            <a:pPr marL="0" lvl="1" algn="just" latinLnBrk="1" hangingPunct="0"/>
            <a:r>
              <a:rPr lang="en-US" sz="1200" dirty="0" smtClean="0">
                <a:solidFill>
                  <a:srgbClr val="002569"/>
                </a:solidFill>
                <a:sym typeface="Wingdings"/>
              </a:rPr>
              <a:t> </a:t>
            </a:r>
            <a:r>
              <a:rPr lang="en-US" sz="1200" dirty="0" smtClean="0">
                <a:solidFill>
                  <a:srgbClr val="002569"/>
                </a:solidFill>
                <a:sym typeface="Wingdings"/>
                <a:hlinkClick r:id="rId4"/>
              </a:rPr>
              <a:t>https</a:t>
            </a:r>
            <a:r>
              <a:rPr lang="en-US" sz="1200" dirty="0">
                <a:solidFill>
                  <a:srgbClr val="002569"/>
                </a:solidFill>
                <a:sym typeface="Wingdings"/>
                <a:hlinkClick r:id="rId4"/>
              </a:rPr>
              <a:t>://sentinels.copernicus.eu/documents/247904/351367/Sentinel+High+Level+Operations+Plan</a:t>
            </a:r>
            <a:endParaRPr lang="en-US" sz="1200" dirty="0">
              <a:solidFill>
                <a:srgbClr val="002569"/>
              </a:solidFill>
              <a:sym typeface="Wingdings"/>
            </a:endParaRPr>
          </a:p>
          <a:p>
            <a:pPr marL="0" lvl="1" algn="just" latinLnBrk="1" hangingPunct="0"/>
            <a:endParaRPr lang="en-US" sz="1200" dirty="0">
              <a:solidFill>
                <a:srgbClr val="002569"/>
              </a:solidFill>
            </a:endParaRPr>
          </a:p>
        </p:txBody>
      </p:sp>
      <p:pic>
        <p:nvPicPr>
          <p:cNvPr id="7" name="Picture 6"/>
          <p:cNvPicPr>
            <a:picLocks noChangeAspect="1"/>
          </p:cNvPicPr>
          <p:nvPr/>
        </p:nvPicPr>
        <p:blipFill>
          <a:blip r:embed="rId5"/>
          <a:stretch>
            <a:fillRect/>
          </a:stretch>
        </p:blipFill>
        <p:spPr>
          <a:xfrm>
            <a:off x="6498283" y="113569"/>
            <a:ext cx="976953" cy="432380"/>
          </a:xfrm>
          <a:prstGeom prst="rect">
            <a:avLst/>
          </a:prstGeom>
        </p:spPr>
      </p:pic>
      <p:pic>
        <p:nvPicPr>
          <p:cNvPr id="8" name="Picture 7"/>
          <p:cNvPicPr>
            <a:picLocks noChangeAspect="1"/>
          </p:cNvPicPr>
          <p:nvPr/>
        </p:nvPicPr>
        <p:blipFill>
          <a:blip r:embed="rId6"/>
          <a:stretch>
            <a:fillRect/>
          </a:stretch>
        </p:blipFill>
        <p:spPr>
          <a:xfrm>
            <a:off x="5016490" y="1193526"/>
            <a:ext cx="4020470" cy="3881833"/>
          </a:xfrm>
          <a:prstGeom prst="rect">
            <a:avLst/>
          </a:prstGeom>
        </p:spPr>
      </p:pic>
    </p:spTree>
    <p:extLst>
      <p:ext uri="{BB962C8B-B14F-4D97-AF65-F5344CB8AC3E}">
        <p14:creationId xmlns:p14="http://schemas.microsoft.com/office/powerpoint/2010/main" val="124555877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617" y="525301"/>
            <a:ext cx="566571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5. Results &amp; Information sharing with user </a:t>
            </a:r>
            <a:r>
              <a:rPr kumimoji="0" lang="en-US" sz="1800" b="0" i="0" u="none" strike="noStrike" cap="none" spc="0" normalizeH="0" baseline="0" dirty="0" smtClean="0">
                <a:ln>
                  <a:noFill/>
                </a:ln>
                <a:solidFill>
                  <a:srgbClr val="F8FDFF"/>
                </a:solidFill>
                <a:effectLst/>
                <a:uFillTx/>
              </a:rPr>
              <a:t>community:</a:t>
            </a:r>
          </a:p>
          <a:p>
            <a:pPr marL="0" marR="0" indent="0" algn="l" defTabSz="457200" rtl="0" fontAlgn="auto" latinLnBrk="1" hangingPunct="0">
              <a:lnSpc>
                <a:spcPct val="100000"/>
              </a:lnSpc>
              <a:spcBef>
                <a:spcPts val="0"/>
              </a:spcBef>
              <a:spcAft>
                <a:spcPts val="0"/>
              </a:spcAft>
              <a:buClrTx/>
              <a:buSzTx/>
              <a:buFontTx/>
              <a:buNone/>
              <a:tabLst/>
            </a:pPr>
            <a:r>
              <a:rPr lang="en-US" dirty="0" smtClean="0">
                <a:solidFill>
                  <a:srgbClr val="F8FDFF"/>
                </a:solidFill>
              </a:rPr>
              <a:t>Sentinels</a:t>
            </a:r>
            <a:endParaRPr kumimoji="0" lang="en-US" sz="1800" b="0" i="0" u="none" strike="noStrike" cap="none" spc="0" normalizeH="0" baseline="0" dirty="0">
              <a:ln>
                <a:noFill/>
              </a:ln>
              <a:solidFill>
                <a:srgbClr val="F8FDFF"/>
              </a:solidFill>
              <a:effectLst/>
              <a:uFillTx/>
            </a:endParaRP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pic>
        <p:nvPicPr>
          <p:cNvPr id="7" name="Picture 6"/>
          <p:cNvPicPr>
            <a:picLocks noChangeAspect="1"/>
          </p:cNvPicPr>
          <p:nvPr/>
        </p:nvPicPr>
        <p:blipFill>
          <a:blip r:embed="rId4"/>
          <a:stretch>
            <a:fillRect/>
          </a:stretch>
        </p:blipFill>
        <p:spPr>
          <a:xfrm>
            <a:off x="6498283" y="113569"/>
            <a:ext cx="976953" cy="432380"/>
          </a:xfrm>
          <a:prstGeom prst="rect">
            <a:avLst/>
          </a:prstGeom>
        </p:spPr>
      </p:pic>
      <p:sp>
        <p:nvSpPr>
          <p:cNvPr id="8" name="Rectangle 8"/>
          <p:cNvSpPr txBox="1">
            <a:spLocks noChangeArrowheads="1"/>
          </p:cNvSpPr>
          <p:nvPr/>
        </p:nvSpPr>
        <p:spPr bwMode="auto">
          <a:xfrm>
            <a:off x="297552" y="1248896"/>
            <a:ext cx="83243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GB" sz="1400" dirty="0">
                <a:latin typeface="Calibri"/>
                <a:ea typeface="+mn-ea"/>
                <a:cs typeface="Calibri"/>
              </a:rPr>
              <a:t>Sentinel-1 observation scenario regularly published online:</a:t>
            </a:r>
          </a:p>
          <a:p>
            <a:pPr eaLnBrk="1" hangingPunct="1">
              <a:defRPr/>
            </a:pPr>
            <a:r>
              <a:rPr lang="en-GB" sz="1200" dirty="0">
                <a:solidFill>
                  <a:srgbClr val="0000FF"/>
                </a:solidFill>
                <a:hlinkClick r:id="rId5"/>
              </a:rPr>
              <a:t>https://sentinels.copernicus.eu/web/sentinel/missions/sentinel-1/observation-</a:t>
            </a:r>
            <a:r>
              <a:rPr lang="en-GB" sz="1200" dirty="0" smtClean="0">
                <a:solidFill>
                  <a:srgbClr val="0000FF"/>
                </a:solidFill>
                <a:hlinkClick r:id="rId5"/>
              </a:rPr>
              <a:t>scenario</a:t>
            </a:r>
            <a:endParaRPr lang="en-GB" sz="1200" dirty="0" smtClean="0">
              <a:solidFill>
                <a:srgbClr val="0000FF"/>
              </a:solidFill>
            </a:endParaRPr>
          </a:p>
          <a:p>
            <a:pPr eaLnBrk="1" hangingPunct="1">
              <a:defRPr/>
            </a:pPr>
            <a:endParaRPr lang="en-GB" sz="1200" dirty="0" smtClean="0">
              <a:latin typeface="Calibri"/>
              <a:cs typeface="Calibri"/>
            </a:endParaRPr>
          </a:p>
          <a:p>
            <a:pPr eaLnBrk="1" hangingPunct="1">
              <a:defRPr/>
            </a:pPr>
            <a:r>
              <a:rPr lang="en-GB" sz="1200" dirty="0" smtClean="0">
                <a:latin typeface="Calibri"/>
                <a:cs typeface="Calibri"/>
              </a:rPr>
              <a:t>Sentinel</a:t>
            </a:r>
            <a:r>
              <a:rPr lang="en-GB" sz="1200" dirty="0">
                <a:latin typeface="Calibri"/>
                <a:cs typeface="Calibri"/>
              </a:rPr>
              <a:t>-1 </a:t>
            </a:r>
            <a:r>
              <a:rPr lang="en-GB" sz="1200" dirty="0" smtClean="0">
                <a:latin typeface="Calibri"/>
                <a:cs typeface="Calibri"/>
              </a:rPr>
              <a:t>acquisition segments regularly </a:t>
            </a:r>
            <a:r>
              <a:rPr lang="en-GB" sz="1200" dirty="0">
                <a:latin typeface="Calibri"/>
                <a:cs typeface="Calibri"/>
              </a:rPr>
              <a:t>published online</a:t>
            </a:r>
            <a:r>
              <a:rPr lang="en-GB" sz="1200" dirty="0" smtClean="0">
                <a:latin typeface="Calibri"/>
                <a:cs typeface="Calibri"/>
              </a:rPr>
              <a:t>:</a:t>
            </a:r>
            <a:endParaRPr lang="en-GB" sz="1200" dirty="0" smtClean="0">
              <a:solidFill>
                <a:srgbClr val="0000FF"/>
              </a:solidFill>
            </a:endParaRPr>
          </a:p>
          <a:p>
            <a:pPr eaLnBrk="1" hangingPunct="1">
              <a:defRPr/>
            </a:pPr>
            <a:r>
              <a:rPr lang="en-GB" sz="1200" dirty="0">
                <a:solidFill>
                  <a:srgbClr val="0000FF"/>
                </a:solidFill>
              </a:rPr>
              <a:t>https://</a:t>
            </a:r>
            <a:r>
              <a:rPr lang="en-GB" sz="1200" dirty="0" err="1">
                <a:solidFill>
                  <a:srgbClr val="0000FF"/>
                </a:solidFill>
              </a:rPr>
              <a:t>sentinels.copernicus.eu</a:t>
            </a:r>
            <a:r>
              <a:rPr lang="en-GB" sz="1200" dirty="0">
                <a:solidFill>
                  <a:srgbClr val="0000FF"/>
                </a:solidFill>
              </a:rPr>
              <a:t>/web/sentinel/missions/sentinel-1/observation-scenario/acquisition-segments</a:t>
            </a:r>
          </a:p>
          <a:p>
            <a:pPr eaLnBrk="1" hangingPunct="1">
              <a:defRPr/>
            </a:pPr>
            <a:endParaRPr lang="en-GB" sz="2200" b="1" dirty="0">
              <a:solidFill>
                <a:schemeClr val="bg1"/>
              </a:solidFill>
              <a:latin typeface="+mj-lt"/>
            </a:endParaRPr>
          </a:p>
        </p:txBody>
      </p:sp>
      <p:pic>
        <p:nvPicPr>
          <p:cNvPr id="9"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0340" y="2325848"/>
            <a:ext cx="2637039" cy="195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21716" y="2456657"/>
            <a:ext cx="1720159" cy="169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59221" y="4416232"/>
            <a:ext cx="7382149" cy="1815882"/>
          </a:xfrm>
          <a:prstGeom prst="rect">
            <a:avLst/>
          </a:prstGeom>
          <a:noFill/>
          <a:ln>
            <a:noFill/>
          </a:ln>
        </p:spPr>
        <p:txBody>
          <a:bodyPr wrap="square" anchor="ctr">
            <a:spAutoFit/>
          </a:bodyPr>
          <a:lstStyle/>
          <a:p>
            <a:pPr>
              <a:defRPr/>
            </a:pPr>
            <a:r>
              <a:rPr lang="en-GB" sz="1400" dirty="0">
                <a:latin typeface="Calibri"/>
                <a:cs typeface="Calibri"/>
              </a:rPr>
              <a:t>Sentinel</a:t>
            </a:r>
            <a:r>
              <a:rPr lang="en-GB" sz="1400" dirty="0" smtClean="0">
                <a:latin typeface="Calibri"/>
                <a:cs typeface="Calibri"/>
              </a:rPr>
              <a:t>-2 </a:t>
            </a:r>
            <a:r>
              <a:rPr lang="en-GB" sz="1400" dirty="0">
                <a:latin typeface="Calibri"/>
                <a:cs typeface="Calibri"/>
              </a:rPr>
              <a:t>observation scenario </a:t>
            </a:r>
            <a:r>
              <a:rPr lang="en-GB" sz="1400" dirty="0" smtClean="0">
                <a:latin typeface="Calibri"/>
                <a:cs typeface="Calibri"/>
              </a:rPr>
              <a:t>is fixed (for routine Phase):</a:t>
            </a:r>
            <a:endParaRPr lang="en-GB" sz="1400" dirty="0">
              <a:latin typeface="Calibri"/>
              <a:cs typeface="Calibri"/>
            </a:endParaRPr>
          </a:p>
          <a:p>
            <a:pPr>
              <a:defRPr/>
            </a:pPr>
            <a:r>
              <a:rPr lang="en-GB" sz="1400" dirty="0">
                <a:solidFill>
                  <a:srgbClr val="0000FF"/>
                </a:solidFill>
                <a:latin typeface="Calibri"/>
                <a:cs typeface="Calibri"/>
                <a:hlinkClick r:id="rId8"/>
              </a:rPr>
              <a:t>https://sentinel.esa.int/web/sentinel/user-guides/sentinel-2-msi/revisit-</a:t>
            </a:r>
            <a:r>
              <a:rPr lang="en-GB" sz="1400" dirty="0" smtClean="0">
                <a:solidFill>
                  <a:srgbClr val="0000FF"/>
                </a:solidFill>
                <a:latin typeface="Calibri"/>
                <a:cs typeface="Calibri"/>
                <a:hlinkClick r:id="rId8"/>
              </a:rPr>
              <a:t>coverage</a:t>
            </a:r>
            <a:endParaRPr lang="en-GB" sz="1400" dirty="0" smtClean="0">
              <a:solidFill>
                <a:srgbClr val="0000FF"/>
              </a:solidFill>
              <a:latin typeface="Calibri"/>
              <a:cs typeface="Calibri"/>
            </a:endParaRPr>
          </a:p>
          <a:p>
            <a:pPr>
              <a:defRPr/>
            </a:pPr>
            <a:r>
              <a:rPr lang="en-US" sz="1400" dirty="0" smtClean="0">
                <a:latin typeface="Calibri"/>
                <a:cs typeface="Calibri"/>
              </a:rPr>
              <a:t>(during ramp-up Phase, a reduced observation is executed at e.g. 20-30 days </a:t>
            </a:r>
            <a:br>
              <a:rPr lang="en-US" sz="1400" dirty="0" smtClean="0">
                <a:latin typeface="Calibri"/>
                <a:cs typeface="Calibri"/>
              </a:rPr>
            </a:br>
            <a:r>
              <a:rPr lang="en-US" sz="1400" dirty="0" smtClean="0">
                <a:latin typeface="Calibri"/>
                <a:cs typeface="Calibri"/>
              </a:rPr>
              <a:t>interval, see below)</a:t>
            </a:r>
          </a:p>
          <a:p>
            <a:pPr>
              <a:defRPr/>
            </a:pPr>
            <a:endParaRPr lang="en-US" sz="1400" dirty="0" smtClean="0">
              <a:latin typeface="Calibri"/>
              <a:cs typeface="Calibri"/>
            </a:endParaRPr>
          </a:p>
          <a:p>
            <a:pPr>
              <a:defRPr/>
            </a:pPr>
            <a:r>
              <a:rPr lang="en-US" sz="1400" dirty="0" smtClean="0">
                <a:latin typeface="Calibri"/>
                <a:cs typeface="Calibri"/>
              </a:rPr>
              <a:t>Sentinel-2 observation </a:t>
            </a:r>
            <a:r>
              <a:rPr lang="en-US" sz="1400" dirty="0">
                <a:latin typeface="Calibri"/>
                <a:cs typeface="Calibri"/>
              </a:rPr>
              <a:t>plan </a:t>
            </a:r>
            <a:r>
              <a:rPr lang="en-US" sz="1400" dirty="0" smtClean="0">
                <a:latin typeface="Calibri"/>
                <a:cs typeface="Calibri"/>
              </a:rPr>
              <a:t>is published </a:t>
            </a:r>
            <a:r>
              <a:rPr lang="en-US" sz="1400" dirty="0">
                <a:latin typeface="Calibri"/>
                <a:cs typeface="Calibri"/>
              </a:rPr>
              <a:t>online ahead of every repeat cycle </a:t>
            </a:r>
            <a:r>
              <a:rPr lang="en-US" sz="1400" dirty="0" smtClean="0">
                <a:latin typeface="Calibri"/>
                <a:cs typeface="Calibri"/>
              </a:rPr>
              <a:t>at: </a:t>
            </a:r>
            <a:r>
              <a:rPr lang="en-US" sz="1400" dirty="0">
                <a:latin typeface="Calibri"/>
                <a:cs typeface="Calibri"/>
              </a:rPr>
              <a:t/>
            </a:r>
            <a:br>
              <a:rPr lang="en-US" sz="1400" dirty="0">
                <a:latin typeface="Calibri"/>
                <a:cs typeface="Calibri"/>
              </a:rPr>
            </a:br>
            <a:r>
              <a:rPr lang="en-US" sz="1400" dirty="0">
                <a:solidFill>
                  <a:srgbClr val="0000FF"/>
                </a:solidFill>
                <a:latin typeface="Calibri"/>
                <a:ea typeface="ＭＳ Ｐゴシック" charset="0"/>
                <a:cs typeface="Calibri"/>
              </a:rPr>
              <a:t>https://</a:t>
            </a:r>
            <a:r>
              <a:rPr lang="en-US" sz="1400" dirty="0" err="1">
                <a:solidFill>
                  <a:srgbClr val="0000FF"/>
                </a:solidFill>
                <a:latin typeface="Calibri"/>
                <a:ea typeface="ＭＳ Ｐゴシック" charset="0"/>
                <a:cs typeface="Calibri"/>
              </a:rPr>
              <a:t>sentinels.copernicus.eu</a:t>
            </a:r>
            <a:r>
              <a:rPr lang="en-US" sz="1400" dirty="0">
                <a:solidFill>
                  <a:srgbClr val="0000FF"/>
                </a:solidFill>
                <a:latin typeface="Calibri"/>
                <a:ea typeface="ＭＳ Ｐゴシック" charset="0"/>
                <a:cs typeface="Calibri"/>
              </a:rPr>
              <a:t>/web/sentinel/missions/sentinel-</a:t>
            </a:r>
            <a:r>
              <a:rPr lang="en-US" sz="1400" dirty="0" smtClean="0">
                <a:solidFill>
                  <a:srgbClr val="0000FF"/>
                </a:solidFill>
                <a:latin typeface="Calibri"/>
                <a:ea typeface="ＭＳ Ｐゴシック" charset="0"/>
                <a:cs typeface="Calibri"/>
              </a:rPr>
              <a:t>2</a:t>
            </a:r>
            <a:br>
              <a:rPr lang="en-US" sz="1400" dirty="0" smtClean="0">
                <a:solidFill>
                  <a:srgbClr val="0000FF"/>
                </a:solidFill>
                <a:latin typeface="Calibri"/>
                <a:ea typeface="ＭＳ Ｐゴシック" charset="0"/>
                <a:cs typeface="Calibri"/>
              </a:rPr>
            </a:br>
            <a:r>
              <a:rPr lang="en-US" sz="1400" dirty="0" smtClean="0">
                <a:solidFill>
                  <a:srgbClr val="0000FF"/>
                </a:solidFill>
                <a:latin typeface="Calibri"/>
                <a:ea typeface="ＭＳ Ｐゴシック" charset="0"/>
                <a:cs typeface="Calibri"/>
              </a:rPr>
              <a:t>/observation-</a:t>
            </a:r>
            <a:r>
              <a:rPr lang="en-US" sz="1400" dirty="0">
                <a:solidFill>
                  <a:srgbClr val="0000FF"/>
                </a:solidFill>
                <a:latin typeface="Calibri"/>
                <a:ea typeface="ＭＳ Ｐゴシック" charset="0"/>
                <a:cs typeface="Calibri"/>
              </a:rPr>
              <a:t>scenario</a:t>
            </a:r>
          </a:p>
        </p:txBody>
      </p:sp>
      <p:pic>
        <p:nvPicPr>
          <p:cNvPr id="12"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65072" y="4622624"/>
            <a:ext cx="2750411" cy="16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3950" y="6284301"/>
            <a:ext cx="7185050" cy="276999"/>
          </a:xfrm>
          <a:prstGeom prst="rect">
            <a:avLst/>
          </a:prstGeom>
        </p:spPr>
        <p:txBody>
          <a:bodyPr wrap="square">
            <a:spAutoFit/>
          </a:bodyPr>
          <a:lstStyle/>
          <a:p>
            <a:pPr marL="0" lvl="1" latinLnBrk="1" hangingPunct="0"/>
            <a:r>
              <a:rPr lang="en-US" sz="1200" dirty="0" smtClean="0">
                <a:solidFill>
                  <a:srgbClr val="002569"/>
                </a:solidFill>
                <a:sym typeface="Wingdings"/>
              </a:rPr>
              <a:t> </a:t>
            </a:r>
            <a:r>
              <a:rPr lang="en-US" sz="1200" dirty="0" smtClean="0">
                <a:solidFill>
                  <a:srgbClr val="002569"/>
                </a:solidFill>
                <a:sym typeface="Wingdings"/>
                <a:hlinkClick r:id="rId10"/>
              </a:rPr>
              <a:t>https</a:t>
            </a:r>
            <a:r>
              <a:rPr lang="en-US" sz="1200" dirty="0">
                <a:solidFill>
                  <a:srgbClr val="002569"/>
                </a:solidFill>
                <a:sym typeface="Wingdings"/>
                <a:hlinkClick r:id="rId10"/>
              </a:rPr>
              <a:t>://sentinels.copernicus.eu/documents/247904/351367/Sentinel+High+Level+Operations+Plan</a:t>
            </a:r>
            <a:endParaRPr lang="en-US" sz="1200" dirty="0">
              <a:solidFill>
                <a:srgbClr val="002569"/>
              </a:solidFill>
              <a:sym typeface="Wingdings"/>
            </a:endParaRPr>
          </a:p>
        </p:txBody>
      </p:sp>
    </p:spTree>
    <p:extLst>
      <p:ext uri="{BB962C8B-B14F-4D97-AF65-F5344CB8AC3E}">
        <p14:creationId xmlns:p14="http://schemas.microsoft.com/office/powerpoint/2010/main" val="1578134760"/>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4352" y="3226144"/>
            <a:ext cx="885964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600" b="1" dirty="0" smtClean="0">
                <a:solidFill>
                  <a:srgbClr val="002569"/>
                </a:solidFill>
              </a:rPr>
              <a:t>Agency#2: National Aeronautics and Space Administration</a:t>
            </a:r>
            <a:endParaRPr kumimoji="0" lang="en-US" sz="2600" b="1"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54466435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54591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1. Relevant Missions (= not systematically acquiring)</a:t>
            </a:r>
            <a:endParaRPr kumimoji="0" lang="en-US" sz="1800" b="0" i="0" u="none" strike="noStrike" cap="none" spc="0" normalizeH="0" baseline="0" dirty="0">
              <a:ln>
                <a:noFill/>
              </a:ln>
              <a:solidFill>
                <a:srgbClr val="F8FDFF"/>
              </a:solidFill>
              <a:effectLst/>
              <a:uFillTx/>
            </a:endParaRPr>
          </a:p>
        </p:txBody>
      </p:sp>
      <p:pic>
        <p:nvPicPr>
          <p:cNvPr id="9" name="Picture 8" descr="nasa-logo-l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52883" y="137390"/>
            <a:ext cx="510698" cy="429768"/>
          </a:xfrm>
          <a:prstGeom prst="rect">
            <a:avLst/>
          </a:prstGeom>
        </p:spPr>
      </p:pic>
      <p:sp>
        <p:nvSpPr>
          <p:cNvPr id="6" name="TextBox 5"/>
          <p:cNvSpPr txBox="1"/>
          <p:nvPr/>
        </p:nvSpPr>
        <p:spPr>
          <a:xfrm>
            <a:off x="150136" y="1407675"/>
            <a:ext cx="6521597" cy="22775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b="1" dirty="0" smtClean="0">
                <a:solidFill>
                  <a:srgbClr val="000090"/>
                </a:solidFill>
                <a:latin typeface="Calibri"/>
                <a:cs typeface="Calibri"/>
              </a:rPr>
              <a:t>Advanced </a:t>
            </a:r>
            <a:r>
              <a:rPr lang="en-US" sz="1600" b="1" dirty="0" err="1" smtClean="0">
                <a:solidFill>
                  <a:srgbClr val="000090"/>
                </a:solidFill>
                <a:latin typeface="Calibri"/>
                <a:cs typeface="Calibri"/>
              </a:rPr>
              <a:t>Spaceborne</a:t>
            </a:r>
            <a:r>
              <a:rPr lang="en-US" sz="1600" b="1" dirty="0" smtClean="0">
                <a:solidFill>
                  <a:srgbClr val="000090"/>
                </a:solidFill>
                <a:latin typeface="Calibri"/>
                <a:cs typeface="Calibri"/>
              </a:rPr>
              <a:t> Thermal Emission and Reflection Radiometer (ASTER)</a:t>
            </a:r>
          </a:p>
          <a:p>
            <a:pPr marL="342900" indent="-342900">
              <a:buFont typeface="Arial"/>
              <a:buChar char="•"/>
            </a:pPr>
            <a:r>
              <a:rPr lang="en-US" sz="1400" dirty="0" smtClean="0">
                <a:solidFill>
                  <a:srgbClr val="000090"/>
                </a:solidFill>
                <a:latin typeface="Calibri"/>
                <a:ea typeface="Tahoma" panose="020B0604030504040204" pitchFamily="34" charset="0"/>
                <a:cs typeface="Calibri"/>
              </a:rPr>
              <a:t>VNIR-SWIR-TIR imager aboard the Terra platform (1999-present)</a:t>
            </a:r>
            <a:endParaRPr lang="en-US" sz="1400" dirty="0">
              <a:solidFill>
                <a:srgbClr val="000090"/>
              </a:solidFill>
              <a:latin typeface="Calibri"/>
              <a:cs typeface="Calibri"/>
            </a:endParaRPr>
          </a:p>
          <a:p>
            <a:pPr marL="342900" indent="-342900">
              <a:buFont typeface="Arial"/>
              <a:buChar char="•"/>
            </a:pPr>
            <a:r>
              <a:rPr lang="en-US" sz="1400" dirty="0" smtClean="0">
                <a:solidFill>
                  <a:srgbClr val="000090"/>
                </a:solidFill>
                <a:latin typeface="Calibri"/>
                <a:ea typeface="Tahoma" panose="020B0604030504040204" pitchFamily="34" charset="0"/>
                <a:cs typeface="Calibri"/>
              </a:rPr>
              <a:t>Cooperative effort between Japan (METI) and U.S. (NASA)</a:t>
            </a:r>
            <a:endParaRPr lang="en-US" sz="1400" dirty="0" smtClean="0">
              <a:solidFill>
                <a:srgbClr val="000090"/>
              </a:solidFill>
              <a:latin typeface="Calibri"/>
              <a:cs typeface="Calibri"/>
            </a:endParaRPr>
          </a:p>
          <a:p>
            <a:pPr marL="342900" indent="-342900">
              <a:buFont typeface="Arial"/>
              <a:buChar char="•"/>
            </a:pPr>
            <a:r>
              <a:rPr lang="en-US" sz="1400" dirty="0" smtClean="0">
                <a:solidFill>
                  <a:srgbClr val="000090"/>
                </a:solidFill>
                <a:latin typeface="Calibri"/>
                <a:cs typeface="Calibri"/>
              </a:rPr>
              <a:t>Main applications involve geologic mapping (reflective , emissive), land surface temperature, geologic hazards, ecosystem properties, glacier dynamics, and global Digital Elevation Model (DEM) generation</a:t>
            </a:r>
          </a:p>
          <a:p>
            <a:pPr marL="342900" indent="-342900">
              <a:buFont typeface="Arial"/>
              <a:buChar char="•"/>
            </a:pPr>
            <a:r>
              <a:rPr lang="en-US" sz="1400" dirty="0">
                <a:solidFill>
                  <a:srgbClr val="000090"/>
                </a:solidFill>
                <a:latin typeface="Calibri"/>
                <a:cs typeface="Calibri"/>
              </a:rPr>
              <a:t>Main constraint leading to the need for trade-off: ASTER has an 8</a:t>
            </a:r>
            <a:r>
              <a:rPr lang="en-US" sz="1400" dirty="0" smtClean="0">
                <a:solidFill>
                  <a:srgbClr val="000090"/>
                </a:solidFill>
                <a:latin typeface="Calibri"/>
                <a:cs typeface="Calibri"/>
              </a:rPr>
              <a:t>% memory </a:t>
            </a:r>
            <a:r>
              <a:rPr lang="en-US" sz="1400" dirty="0">
                <a:solidFill>
                  <a:srgbClr val="000090"/>
                </a:solidFill>
                <a:latin typeface="Calibri"/>
                <a:cs typeface="Calibri"/>
              </a:rPr>
              <a:t>duty cycle, so every day a schedule is created to determine which scenes will be acquired.</a:t>
            </a:r>
            <a:endParaRPr lang="en-US" sz="1400" dirty="0" smtClean="0">
              <a:solidFill>
                <a:srgbClr val="FF0000"/>
              </a:solidFill>
              <a:latin typeface="Calibri"/>
              <a:cs typeface="Calibri"/>
            </a:endParaRPr>
          </a:p>
          <a:p>
            <a:pPr marL="342900" indent="-342900">
              <a:buFont typeface="Arial"/>
              <a:buChar char="•"/>
            </a:pPr>
            <a:r>
              <a:rPr lang="en-US" sz="1400" dirty="0">
                <a:solidFill>
                  <a:srgbClr val="0000FF"/>
                </a:solidFill>
                <a:latin typeface="Calibri"/>
                <a:cs typeface="Calibri"/>
              </a:rPr>
              <a:t>http://</a:t>
            </a:r>
            <a:r>
              <a:rPr lang="en-US" sz="1400" dirty="0" err="1" smtClean="0">
                <a:solidFill>
                  <a:srgbClr val="0000FF"/>
                </a:solidFill>
                <a:latin typeface="Calibri"/>
                <a:cs typeface="Calibri"/>
              </a:rPr>
              <a:t>asterweb.jpl.nasa.gov</a:t>
            </a:r>
            <a:endParaRPr lang="en-US" sz="1400" dirty="0" smtClean="0">
              <a:solidFill>
                <a:srgbClr val="0000FF"/>
              </a:solidFill>
              <a:latin typeface="Calibri"/>
              <a:cs typeface="Calibri"/>
            </a:endParaRPr>
          </a:p>
        </p:txBody>
      </p:sp>
      <p:pic>
        <p:nvPicPr>
          <p:cNvPr id="3" name="Picture 2"/>
          <p:cNvPicPr>
            <a:picLocks noChangeAspect="1"/>
          </p:cNvPicPr>
          <p:nvPr/>
        </p:nvPicPr>
        <p:blipFill>
          <a:blip r:embed="rId5"/>
          <a:stretch>
            <a:fillRect/>
          </a:stretch>
        </p:blipFill>
        <p:spPr>
          <a:xfrm>
            <a:off x="6565900" y="1803400"/>
            <a:ext cx="2413000" cy="1206500"/>
          </a:xfrm>
          <a:prstGeom prst="rect">
            <a:avLst/>
          </a:prstGeom>
        </p:spPr>
      </p:pic>
      <p:sp>
        <p:nvSpPr>
          <p:cNvPr id="5" name="TextBox 4"/>
          <p:cNvSpPr txBox="1"/>
          <p:nvPr/>
        </p:nvSpPr>
        <p:spPr>
          <a:xfrm>
            <a:off x="2006600" y="3611024"/>
            <a:ext cx="6997699" cy="33547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b="1" dirty="0">
                <a:solidFill>
                  <a:srgbClr val="000090"/>
                </a:solidFill>
                <a:latin typeface="Calibri"/>
                <a:ea typeface="Tahoma" panose="020B0604030504040204" pitchFamily="34" charset="0"/>
                <a:cs typeface="Calibri"/>
              </a:rPr>
              <a:t>Earth Observing – 1 (EO-1)</a:t>
            </a:r>
          </a:p>
          <a:p>
            <a:pPr marL="342900" indent="-342900">
              <a:buFont typeface="Arial"/>
              <a:buChar char="•"/>
            </a:pPr>
            <a:r>
              <a:rPr lang="en-US" sz="1400" dirty="0">
                <a:solidFill>
                  <a:srgbClr val="000090"/>
                </a:solidFill>
                <a:latin typeface="Calibri"/>
                <a:ea typeface="Tahoma" panose="020B0604030504040204" pitchFamily="34" charset="0"/>
                <a:cs typeface="Calibri"/>
              </a:rPr>
              <a:t>Two imaging instruments</a:t>
            </a:r>
          </a:p>
          <a:p>
            <a:pPr marL="800100" lvl="1" indent="-342900">
              <a:buFont typeface="Arial"/>
              <a:buChar char="•"/>
            </a:pPr>
            <a:r>
              <a:rPr lang="en-US" sz="1400" dirty="0">
                <a:solidFill>
                  <a:srgbClr val="000090"/>
                </a:solidFill>
                <a:latin typeface="Calibri"/>
                <a:ea typeface="Tahoma" panose="020B0604030504040204" pitchFamily="34" charset="0"/>
                <a:cs typeface="Calibri"/>
              </a:rPr>
              <a:t>Advanced Land Imager (ALI) - VNIR-SWIR </a:t>
            </a:r>
            <a:r>
              <a:rPr lang="en-US" sz="1400" dirty="0" err="1">
                <a:solidFill>
                  <a:srgbClr val="000090"/>
                </a:solidFill>
                <a:latin typeface="Calibri"/>
                <a:ea typeface="Tahoma" panose="020B0604030504040204" pitchFamily="34" charset="0"/>
                <a:cs typeface="Calibri"/>
              </a:rPr>
              <a:t>pushbroom</a:t>
            </a:r>
            <a:r>
              <a:rPr lang="en-US" sz="1400" dirty="0">
                <a:solidFill>
                  <a:srgbClr val="000090"/>
                </a:solidFill>
                <a:latin typeface="Calibri"/>
                <a:ea typeface="Tahoma" panose="020B0604030504040204" pitchFamily="34" charset="0"/>
                <a:cs typeface="Calibri"/>
              </a:rPr>
              <a:t> multispectral imager prototype for Operational Land Imager (OLI) on Landsat 8</a:t>
            </a:r>
          </a:p>
          <a:p>
            <a:pPr marL="800100" lvl="1" indent="-342900">
              <a:buFont typeface="Arial"/>
              <a:buChar char="•"/>
            </a:pPr>
            <a:r>
              <a:rPr lang="en-US" sz="1400" dirty="0">
                <a:solidFill>
                  <a:srgbClr val="000090"/>
                </a:solidFill>
                <a:latin typeface="Calibri"/>
                <a:ea typeface="Tahoma" panose="020B0604030504040204" pitchFamily="34" charset="0"/>
                <a:cs typeface="Calibri"/>
              </a:rPr>
              <a:t>Hyperion - VNIR-SWIR </a:t>
            </a:r>
            <a:r>
              <a:rPr lang="en-US" sz="1400" dirty="0" err="1">
                <a:solidFill>
                  <a:srgbClr val="000090"/>
                </a:solidFill>
                <a:latin typeface="Calibri"/>
                <a:ea typeface="Tahoma" panose="020B0604030504040204" pitchFamily="34" charset="0"/>
                <a:cs typeface="Calibri"/>
              </a:rPr>
              <a:t>hyperspectral</a:t>
            </a:r>
            <a:r>
              <a:rPr lang="en-US" sz="1400" dirty="0">
                <a:solidFill>
                  <a:srgbClr val="000090"/>
                </a:solidFill>
                <a:latin typeface="Calibri"/>
                <a:ea typeface="Tahoma" panose="020B0604030504040204" pitchFamily="34" charset="0"/>
                <a:cs typeface="Calibri"/>
              </a:rPr>
              <a:t> imager</a:t>
            </a:r>
          </a:p>
          <a:p>
            <a:pPr marL="285750" indent="-285750">
              <a:buFont typeface="Arial"/>
              <a:buChar char="•"/>
            </a:pPr>
            <a:r>
              <a:rPr lang="en-US" sz="1400" dirty="0">
                <a:solidFill>
                  <a:srgbClr val="000090"/>
                </a:solidFill>
                <a:latin typeface="Calibri"/>
                <a:ea typeface="Tahoma" panose="020B0604030504040204" pitchFamily="34" charset="0"/>
                <a:cs typeface="Calibri"/>
              </a:rPr>
              <a:t>Launched as a technology demonstration mission in 2000 through the NASA New </a:t>
            </a:r>
            <a:r>
              <a:rPr lang="en-US" sz="1400" dirty="0" smtClean="0">
                <a:solidFill>
                  <a:srgbClr val="000090"/>
                </a:solidFill>
                <a:latin typeface="Calibri"/>
                <a:ea typeface="Tahoma" panose="020B0604030504040204" pitchFamily="34" charset="0"/>
                <a:cs typeface="Calibri"/>
              </a:rPr>
              <a:t>Millennium </a:t>
            </a:r>
            <a:r>
              <a:rPr lang="en-US" sz="1400" dirty="0">
                <a:solidFill>
                  <a:srgbClr val="000090"/>
                </a:solidFill>
                <a:latin typeface="Calibri"/>
                <a:ea typeface="Tahoma" panose="020B0604030504040204" pitchFamily="34" charset="0"/>
                <a:cs typeface="Calibri"/>
              </a:rPr>
              <a:t>Program</a:t>
            </a:r>
          </a:p>
          <a:p>
            <a:pPr marL="742950" lvl="1" indent="-285750">
              <a:buFont typeface="Arial"/>
              <a:buChar char="•"/>
            </a:pPr>
            <a:r>
              <a:rPr lang="en-US" sz="1400" dirty="0">
                <a:solidFill>
                  <a:srgbClr val="000090"/>
                </a:solidFill>
                <a:latin typeface="Calibri"/>
                <a:ea typeface="Tahoma" panose="020B0604030504040204" pitchFamily="34" charset="0"/>
                <a:cs typeface="Calibri"/>
              </a:rPr>
              <a:t>EO-1 is scheduled for decommissioning in 2016-2017</a:t>
            </a:r>
          </a:p>
          <a:p>
            <a:pPr marL="400050" indent="-400050">
              <a:buFont typeface="Arial"/>
              <a:buChar char="•"/>
            </a:pPr>
            <a:r>
              <a:rPr lang="en-US" sz="1400" dirty="0">
                <a:solidFill>
                  <a:srgbClr val="000090"/>
                </a:solidFill>
                <a:latin typeface="Calibri"/>
                <a:ea typeface="Tahoma" panose="020B0604030504040204" pitchFamily="34" charset="0"/>
                <a:cs typeface="Calibri"/>
              </a:rPr>
              <a:t>Main applications involve ecological applications and vegetation physiology, geologic mapping, and disaster </a:t>
            </a:r>
            <a:r>
              <a:rPr lang="en-US" sz="1400" dirty="0" smtClean="0">
                <a:solidFill>
                  <a:srgbClr val="000090"/>
                </a:solidFill>
                <a:latin typeface="Calibri"/>
                <a:ea typeface="Tahoma" panose="020B0604030504040204" pitchFamily="34" charset="0"/>
                <a:cs typeface="Calibri"/>
              </a:rPr>
              <a:t>response</a:t>
            </a:r>
          </a:p>
          <a:p>
            <a:pPr marL="400050" indent="-400050">
              <a:buFont typeface="Arial"/>
              <a:buChar char="•"/>
            </a:pPr>
            <a:r>
              <a:rPr lang="en-US" sz="1400" dirty="0">
                <a:solidFill>
                  <a:srgbClr val="000090"/>
                </a:solidFill>
                <a:latin typeface="Calibri"/>
                <a:cs typeface="Calibri"/>
              </a:rPr>
              <a:t>Main constraint leading to the need for trade-off: s</a:t>
            </a:r>
            <a:r>
              <a:rPr lang="en-US" sz="1400" dirty="0" smtClean="0">
                <a:solidFill>
                  <a:srgbClr val="000090"/>
                </a:solidFill>
                <a:latin typeface="Calibri"/>
                <a:cs typeface="Calibri"/>
              </a:rPr>
              <a:t>cheduling </a:t>
            </a:r>
            <a:r>
              <a:rPr lang="en-US" sz="1400" dirty="0">
                <a:solidFill>
                  <a:srgbClr val="000090"/>
                </a:solidFill>
                <a:latin typeface="Calibri"/>
                <a:cs typeface="Calibri"/>
              </a:rPr>
              <a:t>conflicts and satellite maintenance may affect instrument availability and there are no guarantees of acquisition. This is a low volume satellite and only one scene per path may be acquired. </a:t>
            </a:r>
            <a:endParaRPr lang="en-US" sz="1400" dirty="0">
              <a:solidFill>
                <a:srgbClr val="000090"/>
              </a:solidFill>
              <a:latin typeface="Calibri"/>
              <a:ea typeface="Tahoma" panose="020B0604030504040204" pitchFamily="34" charset="0"/>
              <a:cs typeface="Calibri"/>
            </a:endParaRPr>
          </a:p>
          <a:p>
            <a:pPr marL="400050" indent="-400050">
              <a:buFont typeface="Arial"/>
              <a:buChar char="•"/>
            </a:pPr>
            <a:r>
              <a:rPr lang="en-US" sz="1400" dirty="0">
                <a:solidFill>
                  <a:srgbClr val="0000FF"/>
                </a:solidFill>
                <a:latin typeface="Calibri"/>
                <a:cs typeface="Calibri"/>
              </a:rPr>
              <a:t>https://eo1.gsfc.nasa.gov/new/extended/</a:t>
            </a:r>
            <a:r>
              <a:rPr lang="en-US" sz="1400" dirty="0" err="1">
                <a:solidFill>
                  <a:srgbClr val="0000FF"/>
                </a:solidFill>
                <a:latin typeface="Calibri"/>
                <a:cs typeface="Calibri"/>
              </a:rPr>
              <a:t>index.html</a:t>
            </a:r>
            <a:endParaRPr lang="en-US" sz="1400" dirty="0">
              <a:solidFill>
                <a:srgbClr val="0000FF"/>
              </a:solidFill>
              <a:latin typeface="Calibri"/>
              <a:cs typeface="Calibri"/>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2569"/>
              </a:solidFill>
              <a:effectLst/>
              <a:uFillTx/>
            </a:endParaRPr>
          </a:p>
        </p:txBody>
      </p:sp>
      <p:pic>
        <p:nvPicPr>
          <p:cNvPr id="10" name="Picture 9" descr="DC.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748" y="4198683"/>
            <a:ext cx="1526251" cy="2219389"/>
          </a:xfrm>
          <a:prstGeom prst="rect">
            <a:avLst/>
          </a:prstGeom>
        </p:spPr>
      </p:pic>
    </p:spTree>
    <p:extLst>
      <p:ext uri="{BB962C8B-B14F-4D97-AF65-F5344CB8AC3E}">
        <p14:creationId xmlns:p14="http://schemas.microsoft.com/office/powerpoint/2010/main" val="1556304367"/>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470685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2. User categories &amp; general priority scheme </a:t>
            </a: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sp>
        <p:nvSpPr>
          <p:cNvPr id="6" name="TextBox 5"/>
          <p:cNvSpPr txBox="1"/>
          <p:nvPr/>
        </p:nvSpPr>
        <p:spPr>
          <a:xfrm>
            <a:off x="453210" y="1332082"/>
            <a:ext cx="8195489" cy="51090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b="1" u="sng" dirty="0" smtClean="0">
                <a:solidFill>
                  <a:srgbClr val="000090"/>
                </a:solidFill>
                <a:latin typeface="Calibri"/>
                <a:cs typeface="Calibri"/>
              </a:rPr>
              <a:t>ASTER</a:t>
            </a:r>
          </a:p>
          <a:p>
            <a:pPr marL="285750" indent="-285750">
              <a:buFont typeface="Arial"/>
              <a:buChar char="•"/>
            </a:pPr>
            <a:r>
              <a:rPr lang="en-US" sz="1400" dirty="0" smtClean="0">
                <a:solidFill>
                  <a:srgbClr val="000090"/>
                </a:solidFill>
                <a:latin typeface="Calibri"/>
                <a:cs typeface="Calibri"/>
              </a:rPr>
              <a:t>Several </a:t>
            </a:r>
            <a:r>
              <a:rPr lang="en-US" sz="1400" dirty="0">
                <a:solidFill>
                  <a:srgbClr val="000090"/>
                </a:solidFill>
                <a:latin typeface="Calibri"/>
                <a:cs typeface="Calibri"/>
              </a:rPr>
              <a:t>categories of data acquisition </a:t>
            </a:r>
            <a:r>
              <a:rPr lang="en-US" sz="1400" dirty="0" smtClean="0">
                <a:solidFill>
                  <a:srgbClr val="000090"/>
                </a:solidFill>
                <a:latin typeface="Calibri"/>
                <a:cs typeface="Calibri"/>
              </a:rPr>
              <a:t>requests are defined as follows, in order of priority:</a:t>
            </a:r>
          </a:p>
          <a:p>
            <a:pPr marL="800100" lvl="1" indent="-342900">
              <a:buFont typeface="+mj-lt"/>
              <a:buAutoNum type="arabicParenR"/>
            </a:pPr>
            <a:r>
              <a:rPr lang="en-US" sz="1400" dirty="0">
                <a:solidFill>
                  <a:srgbClr val="000090"/>
                </a:solidFill>
                <a:latin typeface="Calibri"/>
                <a:cs typeface="Calibri"/>
              </a:rPr>
              <a:t>S</a:t>
            </a:r>
            <a:r>
              <a:rPr lang="en-US" sz="1400" dirty="0" smtClean="0">
                <a:solidFill>
                  <a:srgbClr val="000090"/>
                </a:solidFill>
                <a:latin typeface="Calibri"/>
                <a:cs typeface="Calibri"/>
              </a:rPr>
              <a:t>pacecraft </a:t>
            </a:r>
            <a:r>
              <a:rPr lang="en-US" sz="1400" dirty="0">
                <a:solidFill>
                  <a:srgbClr val="000090"/>
                </a:solidFill>
                <a:latin typeface="Calibri"/>
                <a:cs typeface="Calibri"/>
              </a:rPr>
              <a:t>maneuvers (orbit corrections, debris avoidance, calibration maneuvers) that override image acquisitions</a:t>
            </a:r>
          </a:p>
          <a:p>
            <a:pPr marL="800100" lvl="1" indent="-342900">
              <a:buFont typeface="+mj-lt"/>
              <a:buAutoNum type="arabicParenR"/>
            </a:pPr>
            <a:r>
              <a:rPr lang="en-US" sz="1400" dirty="0">
                <a:solidFill>
                  <a:srgbClr val="000090"/>
                </a:solidFill>
                <a:latin typeface="Calibri"/>
                <a:cs typeface="Calibri"/>
              </a:rPr>
              <a:t>I</a:t>
            </a:r>
            <a:r>
              <a:rPr lang="en-US" sz="1400" dirty="0" smtClean="0">
                <a:solidFill>
                  <a:srgbClr val="000090"/>
                </a:solidFill>
                <a:latin typeface="Calibri"/>
                <a:cs typeface="Calibri"/>
              </a:rPr>
              <a:t>ndividual </a:t>
            </a:r>
            <a:r>
              <a:rPr lang="en-US" sz="1400" dirty="0">
                <a:solidFill>
                  <a:srgbClr val="000090"/>
                </a:solidFill>
                <a:latin typeface="Calibri"/>
                <a:cs typeface="Calibri"/>
              </a:rPr>
              <a:t>science/user </a:t>
            </a:r>
            <a:r>
              <a:rPr lang="en-US" sz="1400" dirty="0" smtClean="0">
                <a:solidFill>
                  <a:srgbClr val="000090"/>
                </a:solidFill>
                <a:latin typeface="Calibri"/>
                <a:cs typeface="Calibri"/>
              </a:rPr>
              <a:t>requests - coordination </a:t>
            </a:r>
            <a:r>
              <a:rPr lang="en-US" sz="1400" dirty="0">
                <a:solidFill>
                  <a:srgbClr val="000090"/>
                </a:solidFill>
                <a:latin typeface="Calibri"/>
                <a:cs typeface="Calibri"/>
              </a:rPr>
              <a:t>with field campaigns gets preference; who the requester </a:t>
            </a:r>
            <a:r>
              <a:rPr lang="en-US" sz="1400" dirty="0" smtClean="0">
                <a:solidFill>
                  <a:srgbClr val="000090"/>
                </a:solidFill>
                <a:latin typeface="Calibri"/>
                <a:cs typeface="Calibri"/>
              </a:rPr>
              <a:t>is also </a:t>
            </a:r>
            <a:r>
              <a:rPr lang="en-US" sz="1400" dirty="0">
                <a:solidFill>
                  <a:srgbClr val="000090"/>
                </a:solidFill>
                <a:latin typeface="Calibri"/>
                <a:cs typeface="Calibri"/>
              </a:rPr>
              <a:t>gets consideration (ASTER team members are first</a:t>
            </a:r>
            <a:r>
              <a:rPr lang="en-US" sz="1400" dirty="0" smtClean="0">
                <a:solidFill>
                  <a:srgbClr val="000090"/>
                </a:solidFill>
                <a:latin typeface="Calibri"/>
                <a:cs typeface="Calibri"/>
              </a:rPr>
              <a:t>)</a:t>
            </a:r>
          </a:p>
          <a:p>
            <a:pPr marL="800100" lvl="1" indent="-342900">
              <a:buFont typeface="+mj-lt"/>
              <a:buAutoNum type="arabicParenR"/>
            </a:pPr>
            <a:r>
              <a:rPr lang="en-US" sz="1400" dirty="0">
                <a:solidFill>
                  <a:srgbClr val="000090"/>
                </a:solidFill>
                <a:latin typeface="Calibri"/>
                <a:cs typeface="Calibri"/>
              </a:rPr>
              <a:t>L</a:t>
            </a:r>
            <a:r>
              <a:rPr lang="en-US" sz="1400" dirty="0" smtClean="0">
                <a:solidFill>
                  <a:srgbClr val="000090"/>
                </a:solidFill>
                <a:latin typeface="Calibri"/>
                <a:cs typeface="Calibri"/>
              </a:rPr>
              <a:t>arge </a:t>
            </a:r>
            <a:r>
              <a:rPr lang="en-US" sz="1400" dirty="0">
                <a:solidFill>
                  <a:srgbClr val="000090"/>
                </a:solidFill>
                <a:latin typeface="Calibri"/>
                <a:cs typeface="Calibri"/>
              </a:rPr>
              <a:t>monitoring </a:t>
            </a:r>
            <a:r>
              <a:rPr lang="en-US" sz="1400" dirty="0" smtClean="0">
                <a:solidFill>
                  <a:srgbClr val="000090"/>
                </a:solidFill>
                <a:latin typeface="Calibri"/>
                <a:cs typeface="Calibri"/>
              </a:rPr>
              <a:t>requests</a:t>
            </a:r>
            <a:r>
              <a:rPr lang="en-US" sz="1400" dirty="0">
                <a:solidFill>
                  <a:srgbClr val="000090"/>
                </a:solidFill>
                <a:latin typeface="Calibri"/>
                <a:cs typeface="Calibri"/>
              </a:rPr>
              <a:t> </a:t>
            </a:r>
            <a:r>
              <a:rPr lang="en-US" sz="1400" dirty="0" smtClean="0">
                <a:solidFill>
                  <a:srgbClr val="000090"/>
                </a:solidFill>
                <a:latin typeface="Calibri"/>
                <a:cs typeface="Calibri"/>
              </a:rPr>
              <a:t>(e.g., </a:t>
            </a:r>
            <a:r>
              <a:rPr lang="en-US" sz="1400" dirty="0">
                <a:solidFill>
                  <a:srgbClr val="000090"/>
                </a:solidFill>
                <a:latin typeface="Calibri"/>
                <a:cs typeface="Calibri"/>
              </a:rPr>
              <a:t>glacier monitoring or volcano </a:t>
            </a:r>
            <a:r>
              <a:rPr lang="en-US" sz="1400" dirty="0" smtClean="0">
                <a:solidFill>
                  <a:srgbClr val="000090"/>
                </a:solidFill>
                <a:latin typeface="Calibri"/>
                <a:cs typeface="Calibri"/>
              </a:rPr>
              <a:t>monitoring)</a:t>
            </a:r>
            <a:endParaRPr lang="en-US" sz="1400" dirty="0">
              <a:solidFill>
                <a:srgbClr val="000090"/>
              </a:solidFill>
              <a:latin typeface="Calibri"/>
              <a:cs typeface="Calibri"/>
            </a:endParaRPr>
          </a:p>
          <a:p>
            <a:pPr marL="800100" lvl="1" indent="-342900">
              <a:buFont typeface="+mj-lt"/>
              <a:buAutoNum type="arabicParenR"/>
            </a:pPr>
            <a:r>
              <a:rPr lang="en-US" sz="1400" dirty="0">
                <a:solidFill>
                  <a:srgbClr val="000090"/>
                </a:solidFill>
                <a:latin typeface="Calibri"/>
                <a:cs typeface="Calibri"/>
              </a:rPr>
              <a:t>G</a:t>
            </a:r>
            <a:r>
              <a:rPr lang="en-US" sz="1400" dirty="0" smtClean="0">
                <a:solidFill>
                  <a:srgbClr val="000090"/>
                </a:solidFill>
                <a:latin typeface="Calibri"/>
                <a:cs typeface="Calibri"/>
              </a:rPr>
              <a:t>lobal </a:t>
            </a:r>
            <a:r>
              <a:rPr lang="en-US" sz="1400" dirty="0">
                <a:solidFill>
                  <a:srgbClr val="000090"/>
                </a:solidFill>
                <a:latin typeface="Calibri"/>
                <a:cs typeface="Calibri"/>
              </a:rPr>
              <a:t>mapping background </a:t>
            </a:r>
            <a:r>
              <a:rPr lang="en-US" sz="1400" dirty="0" smtClean="0">
                <a:solidFill>
                  <a:srgbClr val="000090"/>
                </a:solidFill>
                <a:latin typeface="Calibri"/>
                <a:cs typeface="Calibri"/>
              </a:rPr>
              <a:t>acquisitions</a:t>
            </a:r>
            <a:r>
              <a:rPr lang="en-US" sz="1400" dirty="0">
                <a:solidFill>
                  <a:srgbClr val="000090"/>
                </a:solidFill>
                <a:latin typeface="Calibri"/>
                <a:cs typeface="Calibri"/>
              </a:rPr>
              <a:t> </a:t>
            </a:r>
            <a:r>
              <a:rPr lang="en-US" sz="1400" dirty="0" smtClean="0">
                <a:solidFill>
                  <a:srgbClr val="000090"/>
                </a:solidFill>
                <a:latin typeface="Calibri"/>
                <a:cs typeface="Calibri"/>
              </a:rPr>
              <a:t>(reset approximately </a:t>
            </a:r>
            <a:r>
              <a:rPr lang="en-US" sz="1400" dirty="0">
                <a:solidFill>
                  <a:srgbClr val="000090"/>
                </a:solidFill>
                <a:latin typeface="Calibri"/>
                <a:cs typeface="Calibri"/>
              </a:rPr>
              <a:t>every 3-5 </a:t>
            </a:r>
            <a:r>
              <a:rPr lang="en-US" sz="1400" dirty="0" smtClean="0">
                <a:solidFill>
                  <a:srgbClr val="000090"/>
                </a:solidFill>
                <a:latin typeface="Calibri"/>
                <a:cs typeface="Calibri"/>
              </a:rPr>
              <a:t>years)</a:t>
            </a:r>
            <a:endParaRPr lang="en-US" sz="1400" dirty="0">
              <a:solidFill>
                <a:srgbClr val="000090"/>
              </a:solidFill>
              <a:latin typeface="Calibri"/>
              <a:ea typeface="Tahoma" panose="020B0604030504040204" pitchFamily="34" charset="0"/>
              <a:cs typeface="Calibri"/>
            </a:endParaRPr>
          </a:p>
          <a:p>
            <a:pPr lvl="1"/>
            <a:endParaRPr lang="en-US" sz="1400" dirty="0" smtClean="0">
              <a:solidFill>
                <a:srgbClr val="000090"/>
              </a:solidFill>
              <a:latin typeface="Calibri"/>
              <a:ea typeface="Tahoma" panose="020B0604030504040204" pitchFamily="34" charset="0"/>
              <a:cs typeface="Calibri"/>
            </a:endParaRPr>
          </a:p>
          <a:p>
            <a:r>
              <a:rPr lang="en-US" sz="1600" b="1" u="sng" dirty="0" smtClean="0">
                <a:solidFill>
                  <a:srgbClr val="000090"/>
                </a:solidFill>
                <a:latin typeface="Calibri"/>
                <a:ea typeface="Tahoma" panose="020B0604030504040204" pitchFamily="34" charset="0"/>
                <a:cs typeface="Calibri"/>
              </a:rPr>
              <a:t>EO-1</a:t>
            </a:r>
          </a:p>
          <a:p>
            <a:pPr marL="285750" indent="-285750">
              <a:buFont typeface="Arial"/>
              <a:buChar char="•"/>
            </a:pPr>
            <a:r>
              <a:rPr lang="en-US" sz="1400" dirty="0" smtClean="0">
                <a:solidFill>
                  <a:srgbClr val="000090"/>
                </a:solidFill>
                <a:latin typeface="Calibri"/>
                <a:ea typeface="Tahoma" panose="020B0604030504040204" pitchFamily="34" charset="0"/>
                <a:cs typeface="Calibri"/>
              </a:rPr>
              <a:t>The EO-1 process for data </a:t>
            </a:r>
            <a:r>
              <a:rPr lang="en-US" sz="1400" dirty="0">
                <a:solidFill>
                  <a:srgbClr val="000090"/>
                </a:solidFill>
                <a:latin typeface="Calibri"/>
                <a:ea typeface="Tahoma" panose="020B0604030504040204" pitchFamily="34" charset="0"/>
                <a:cs typeface="Calibri"/>
              </a:rPr>
              <a:t>a</a:t>
            </a:r>
            <a:r>
              <a:rPr lang="en-US" sz="1400" dirty="0" smtClean="0">
                <a:solidFill>
                  <a:srgbClr val="000090"/>
                </a:solidFill>
                <a:latin typeface="Calibri"/>
                <a:ea typeface="Tahoma" panose="020B0604030504040204" pitchFamily="34" charset="0"/>
                <a:cs typeface="Calibri"/>
              </a:rPr>
              <a:t>cquisition, prioritization, and scheduling generally </a:t>
            </a:r>
            <a:r>
              <a:rPr lang="en-US" sz="1400" dirty="0">
                <a:solidFill>
                  <a:srgbClr val="000090"/>
                </a:solidFill>
                <a:latin typeface="Calibri"/>
                <a:ea typeface="Tahoma" panose="020B0604030504040204" pitchFamily="34" charset="0"/>
                <a:cs typeface="Calibri"/>
              </a:rPr>
              <a:t>follows the following list, in order of priority:</a:t>
            </a:r>
          </a:p>
          <a:p>
            <a:pPr marL="800100" lvl="1" indent="-342900">
              <a:buFont typeface="+mj-lt"/>
              <a:buAutoNum type="arabicParenR"/>
            </a:pPr>
            <a:r>
              <a:rPr lang="en-US" sz="1400" dirty="0">
                <a:solidFill>
                  <a:srgbClr val="000090"/>
                </a:solidFill>
                <a:latin typeface="Calibri"/>
                <a:ea typeface="Tahoma" panose="020B0604030504040204" pitchFamily="34" charset="0"/>
                <a:cs typeface="Calibri"/>
              </a:rPr>
              <a:t>Mission Science Office (MSO)</a:t>
            </a:r>
          </a:p>
          <a:p>
            <a:pPr marL="1257300" lvl="2" indent="-342900">
              <a:buFont typeface="+mj-lt"/>
              <a:buAutoNum type="romanLcPeriod"/>
            </a:pPr>
            <a:r>
              <a:rPr lang="en-US" sz="1400" dirty="0">
                <a:solidFill>
                  <a:srgbClr val="000090"/>
                </a:solidFill>
                <a:latin typeface="Calibri"/>
                <a:ea typeface="Tahoma" panose="020B0604030504040204" pitchFamily="34" charset="0"/>
                <a:cs typeface="Calibri"/>
              </a:rPr>
              <a:t> National Emergency and Disaster Response </a:t>
            </a:r>
            <a:r>
              <a:rPr lang="en-US" sz="1400" dirty="0" smtClean="0">
                <a:solidFill>
                  <a:srgbClr val="000090"/>
                </a:solidFill>
                <a:latin typeface="Calibri"/>
                <a:ea typeface="Tahoma" panose="020B0604030504040204" pitchFamily="34" charset="0"/>
                <a:cs typeface="Calibri"/>
              </a:rPr>
              <a:t>Requests</a:t>
            </a:r>
            <a:endParaRPr lang="en-US" sz="1400" dirty="0">
              <a:solidFill>
                <a:srgbClr val="000090"/>
              </a:solidFill>
              <a:latin typeface="Calibri"/>
              <a:ea typeface="Tahoma" panose="020B0604030504040204" pitchFamily="34" charset="0"/>
              <a:cs typeface="Calibri"/>
            </a:endParaRPr>
          </a:p>
          <a:p>
            <a:pPr marL="1314450" lvl="2" indent="-400050">
              <a:buFont typeface="+mj-lt"/>
              <a:buAutoNum type="romanLcPeriod"/>
            </a:pPr>
            <a:r>
              <a:rPr lang="en-US" sz="1400" dirty="0">
                <a:solidFill>
                  <a:srgbClr val="000090"/>
                </a:solidFill>
                <a:latin typeface="Calibri"/>
                <a:ea typeface="Tahoma" panose="020B0604030504040204" pitchFamily="34" charset="0"/>
                <a:cs typeface="Calibri"/>
              </a:rPr>
              <a:t>High Priority Science Collects (to support ground and aerial campaigns</a:t>
            </a:r>
            <a:r>
              <a:rPr lang="en-US" sz="1400" dirty="0" smtClean="0">
                <a:solidFill>
                  <a:srgbClr val="000090"/>
                </a:solidFill>
                <a:latin typeface="Calibri"/>
                <a:ea typeface="Tahoma" panose="020B0604030504040204" pitchFamily="34" charset="0"/>
                <a:cs typeface="Calibri"/>
              </a:rPr>
              <a:t>)</a:t>
            </a:r>
            <a:endParaRPr lang="en-US" sz="1400" dirty="0">
              <a:solidFill>
                <a:srgbClr val="000090"/>
              </a:solidFill>
              <a:latin typeface="Calibri"/>
              <a:ea typeface="Tahoma" panose="020B0604030504040204" pitchFamily="34" charset="0"/>
              <a:cs typeface="Calibri"/>
            </a:endParaRPr>
          </a:p>
          <a:p>
            <a:pPr marL="1314450" lvl="2" indent="-400050">
              <a:buFont typeface="+mj-lt"/>
              <a:buAutoNum type="romanLcPeriod"/>
            </a:pPr>
            <a:r>
              <a:rPr lang="en-US" sz="1400" dirty="0">
                <a:solidFill>
                  <a:srgbClr val="000090"/>
                </a:solidFill>
                <a:latin typeface="Calibri"/>
                <a:ea typeface="Tahoma" panose="020B0604030504040204" pitchFamily="34" charset="0"/>
                <a:cs typeface="Calibri"/>
              </a:rPr>
              <a:t>Long term requests for repeated observations and time series are prioritized by seasonality </a:t>
            </a:r>
            <a:r>
              <a:rPr lang="en-US" sz="1400" dirty="0" smtClean="0">
                <a:solidFill>
                  <a:srgbClr val="000090"/>
                </a:solidFill>
                <a:latin typeface="Calibri"/>
                <a:ea typeface="Tahoma" panose="020B0604030504040204" pitchFamily="34" charset="0"/>
                <a:cs typeface="Calibri"/>
              </a:rPr>
              <a:t>requirements</a:t>
            </a:r>
            <a:endParaRPr lang="en-US" sz="1400" dirty="0">
              <a:solidFill>
                <a:srgbClr val="000090"/>
              </a:solidFill>
              <a:latin typeface="Calibri"/>
              <a:ea typeface="Tahoma" panose="020B0604030504040204" pitchFamily="34" charset="0"/>
              <a:cs typeface="Calibri"/>
            </a:endParaRPr>
          </a:p>
          <a:p>
            <a:pPr marL="1314450" lvl="2" indent="-400050">
              <a:buFont typeface="+mj-lt"/>
              <a:buAutoNum type="romanLcPeriod"/>
            </a:pPr>
            <a:r>
              <a:rPr lang="en-US" sz="1400" dirty="0">
                <a:solidFill>
                  <a:srgbClr val="000090"/>
                </a:solidFill>
                <a:latin typeface="Calibri"/>
                <a:ea typeface="Tahoma" panose="020B0604030504040204" pitchFamily="34" charset="0"/>
                <a:cs typeface="Calibri"/>
              </a:rPr>
              <a:t>Large area </a:t>
            </a:r>
            <a:r>
              <a:rPr lang="en-US" sz="1400" dirty="0" smtClean="0">
                <a:solidFill>
                  <a:srgbClr val="000090"/>
                </a:solidFill>
                <a:latin typeface="Calibri"/>
                <a:ea typeface="Tahoma" panose="020B0604030504040204" pitchFamily="34" charset="0"/>
                <a:cs typeface="Calibri"/>
              </a:rPr>
              <a:t>mapping - requests </a:t>
            </a:r>
            <a:r>
              <a:rPr lang="en-US" sz="1400" dirty="0">
                <a:solidFill>
                  <a:srgbClr val="000090"/>
                </a:solidFill>
                <a:latin typeface="Calibri"/>
                <a:ea typeface="Tahoma" panose="020B0604030504040204" pitchFamily="34" charset="0"/>
                <a:cs typeface="Calibri"/>
              </a:rPr>
              <a:t>for consecutive or overlapping imaging</a:t>
            </a:r>
          </a:p>
          <a:p>
            <a:pPr marL="857250" lvl="1" indent="-400050">
              <a:buFont typeface="+mj-lt"/>
              <a:buAutoNum type="arabicParenR"/>
            </a:pPr>
            <a:r>
              <a:rPr lang="en-US" sz="1400" dirty="0">
                <a:solidFill>
                  <a:srgbClr val="000090"/>
                </a:solidFill>
                <a:latin typeface="Calibri"/>
                <a:ea typeface="Tahoma" panose="020B0604030504040204" pitchFamily="34" charset="0"/>
                <a:cs typeface="Calibri"/>
              </a:rPr>
              <a:t>Sensor Web requests from JPL, generally for volcanic activity </a:t>
            </a:r>
            <a:r>
              <a:rPr lang="en-US" sz="1400" dirty="0" smtClean="0">
                <a:solidFill>
                  <a:srgbClr val="000090"/>
                </a:solidFill>
                <a:latin typeface="Calibri"/>
                <a:ea typeface="Tahoma" panose="020B0604030504040204" pitchFamily="34" charset="0"/>
                <a:cs typeface="Calibri"/>
              </a:rPr>
              <a:t>monitoring</a:t>
            </a:r>
            <a:endParaRPr lang="en-US" sz="1400" dirty="0">
              <a:solidFill>
                <a:srgbClr val="000090"/>
              </a:solidFill>
              <a:latin typeface="Calibri"/>
              <a:ea typeface="Tahoma" panose="020B0604030504040204" pitchFamily="34" charset="0"/>
              <a:cs typeface="Calibri"/>
            </a:endParaRPr>
          </a:p>
          <a:p>
            <a:pPr marL="857250" lvl="1" indent="-400050">
              <a:buFont typeface="+mj-lt"/>
              <a:buAutoNum type="arabicParenR"/>
            </a:pPr>
            <a:r>
              <a:rPr lang="en-US" sz="1400" dirty="0">
                <a:solidFill>
                  <a:srgbClr val="000090"/>
                </a:solidFill>
                <a:latin typeface="Calibri"/>
                <a:ea typeface="Tahoma" panose="020B0604030504040204" pitchFamily="34" charset="0"/>
                <a:cs typeface="Calibri"/>
              </a:rPr>
              <a:t>Optimizing orbit use - lower priority MSO scenes are scheduled if an orbit is free (e.g. areas with high biodiversity)</a:t>
            </a:r>
          </a:p>
          <a:p>
            <a:pPr marL="857250" lvl="1" indent="-400050">
              <a:buFont typeface="+mj-lt"/>
              <a:buAutoNum type="arabicParenR"/>
            </a:pPr>
            <a:r>
              <a:rPr lang="en-US" sz="1400" dirty="0">
                <a:solidFill>
                  <a:srgbClr val="000090"/>
                </a:solidFill>
                <a:latin typeface="Calibri"/>
                <a:ea typeface="Tahoma" panose="020B0604030504040204" pitchFamily="34" charset="0"/>
                <a:cs typeface="Calibri"/>
              </a:rPr>
              <a:t>Requests from the general public via the USGS Data Acquisition Requests (DAR) at </a:t>
            </a:r>
            <a:r>
              <a:rPr lang="en-US" sz="1400" dirty="0">
                <a:solidFill>
                  <a:srgbClr val="000090"/>
                </a:solidFill>
                <a:latin typeface="Calibri"/>
                <a:cs typeface="Calibri"/>
                <a:hlinkClick r:id="rId4"/>
              </a:rPr>
              <a:t>http://eo1.usgs.gov/dar/</a:t>
            </a:r>
            <a:r>
              <a:rPr lang="en-US" sz="1400" dirty="0" smtClean="0">
                <a:solidFill>
                  <a:srgbClr val="000090"/>
                </a:solidFill>
                <a:latin typeface="Calibri"/>
                <a:cs typeface="Calibri"/>
                <a:hlinkClick r:id="rId4"/>
              </a:rPr>
              <a:t>instructions</a:t>
            </a:r>
            <a:endParaRPr lang="en-US" sz="1400" dirty="0">
              <a:solidFill>
                <a:srgbClr val="000090"/>
              </a:solidFill>
              <a:latin typeface="Calibri"/>
              <a:cs typeface="Calibri"/>
            </a:endParaRPr>
          </a:p>
        </p:txBody>
      </p:sp>
      <p:pic>
        <p:nvPicPr>
          <p:cNvPr id="9" name="Picture 8" descr="nasa-logo-l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52883" y="137390"/>
            <a:ext cx="510698" cy="429768"/>
          </a:xfrm>
          <a:prstGeom prst="rect">
            <a:avLst/>
          </a:prstGeom>
        </p:spPr>
      </p:pic>
    </p:spTree>
    <p:extLst>
      <p:ext uri="{BB962C8B-B14F-4D97-AF65-F5344CB8AC3E}">
        <p14:creationId xmlns:p14="http://schemas.microsoft.com/office/powerpoint/2010/main" val="247822343"/>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363418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3. Tools</a:t>
            </a:r>
            <a:r>
              <a:rPr kumimoji="0" lang="en-US" sz="1800" b="0" i="0" u="none" strike="noStrike" cap="none" spc="0" normalizeH="0" dirty="0" smtClean="0">
                <a:ln>
                  <a:noFill/>
                </a:ln>
                <a:solidFill>
                  <a:srgbClr val="F8FDFF"/>
                </a:solidFill>
                <a:effectLst/>
                <a:uFillTx/>
              </a:rPr>
              <a:t> for requirements handling</a:t>
            </a:r>
            <a:endParaRPr kumimoji="0" lang="en-US" sz="1800" b="0" i="0" u="none" strike="noStrike" cap="none" spc="0" normalizeH="0" baseline="0" dirty="0">
              <a:ln>
                <a:noFill/>
              </a:ln>
              <a:solidFill>
                <a:srgbClr val="F8FDFF"/>
              </a:solidFill>
              <a:effectLst/>
              <a:uFillTx/>
            </a:endParaRP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pic>
        <p:nvPicPr>
          <p:cNvPr id="15" name="Picture 14" descr="nasa-logo-l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52883" y="137390"/>
            <a:ext cx="510698" cy="429768"/>
          </a:xfrm>
          <a:prstGeom prst="rect">
            <a:avLst/>
          </a:prstGeom>
        </p:spPr>
      </p:pic>
      <p:sp>
        <p:nvSpPr>
          <p:cNvPr id="5" name="Rectangle 4"/>
          <p:cNvSpPr/>
          <p:nvPr/>
        </p:nvSpPr>
        <p:spPr>
          <a:xfrm>
            <a:off x="393700" y="1273068"/>
            <a:ext cx="7874000" cy="5509199"/>
          </a:xfrm>
          <a:prstGeom prst="rect">
            <a:avLst/>
          </a:prstGeom>
        </p:spPr>
        <p:txBody>
          <a:bodyPr wrap="square">
            <a:spAutoFit/>
          </a:bodyPr>
          <a:lstStyle/>
          <a:p>
            <a:r>
              <a:rPr lang="en-US" sz="1400" b="1" u="sng" dirty="0" smtClean="0">
                <a:solidFill>
                  <a:srgbClr val="000090"/>
                </a:solidFill>
                <a:latin typeface="Calibri"/>
                <a:ea typeface="Tahoma" panose="020B0604030504040204" pitchFamily="34" charset="0"/>
                <a:cs typeface="Calibri"/>
              </a:rPr>
              <a:t>ASTER</a:t>
            </a:r>
            <a:endParaRPr lang="en-US" sz="1400" b="1" u="sng" dirty="0">
              <a:solidFill>
                <a:srgbClr val="000090"/>
              </a:solidFill>
              <a:latin typeface="Calibri"/>
              <a:ea typeface="Tahoma" panose="020B0604030504040204" pitchFamily="34" charset="0"/>
              <a:cs typeface="Calibri"/>
            </a:endParaRPr>
          </a:p>
          <a:p>
            <a:pPr marL="285750" indent="-285750">
              <a:buFont typeface="Arial"/>
              <a:buChar char="•"/>
            </a:pPr>
            <a:r>
              <a:rPr lang="en-US" sz="1200" dirty="0" smtClean="0">
                <a:solidFill>
                  <a:srgbClr val="000090"/>
                </a:solidFill>
                <a:latin typeface="Calibri"/>
                <a:cs typeface="Calibri"/>
              </a:rPr>
              <a:t>The ASTER Ground Data System (GDS) contains software (the ASTER Scheduler) which chooses between different observing alternatives for each small increment of time, in a manner designed to maximize the science return over a time period of a day.</a:t>
            </a:r>
          </a:p>
          <a:p>
            <a:pPr marL="285750" indent="-285750">
              <a:buFont typeface="Arial"/>
              <a:buChar char="•"/>
            </a:pPr>
            <a:r>
              <a:rPr lang="en-US" sz="1200" dirty="0" smtClean="0">
                <a:solidFill>
                  <a:srgbClr val="000090"/>
                </a:solidFill>
                <a:latin typeface="Calibri"/>
                <a:cs typeface="Calibri"/>
              </a:rPr>
              <a:t>The Scheduler reads all active Data Acquisition Requests (DARs) and Science Team Acquisition Requests (STARs) in the ASTER GDS in order to do this.</a:t>
            </a:r>
          </a:p>
          <a:p>
            <a:pPr marL="285750" indent="-285750">
              <a:buFont typeface="Arial"/>
              <a:buChar char="•"/>
            </a:pPr>
            <a:r>
              <a:rPr lang="en-US" sz="1200" dirty="0" smtClean="0">
                <a:solidFill>
                  <a:srgbClr val="000090"/>
                </a:solidFill>
                <a:latin typeface="Calibri"/>
                <a:cs typeface="Calibri"/>
              </a:rPr>
              <a:t>Its scheduling algorithm uses a prioritization function to rank the alternative observing modes (and non-observing instrument modes) for each time-step.</a:t>
            </a:r>
          </a:p>
          <a:p>
            <a:pPr marL="285750" indent="-285750">
              <a:buFont typeface="Arial"/>
              <a:buChar char="•"/>
            </a:pPr>
            <a:r>
              <a:rPr lang="en-US" sz="1200" dirty="0" smtClean="0">
                <a:solidFill>
                  <a:srgbClr val="000090"/>
                </a:solidFill>
                <a:latin typeface="Calibri"/>
                <a:cs typeface="Calibri"/>
              </a:rPr>
              <a:t>The output schedule can be modified by changing the Scheduler’s input parameters; the ASTER Science Team is responsible for choosing these input parameters.</a:t>
            </a:r>
          </a:p>
          <a:p>
            <a:pPr marL="285750" indent="-285750">
              <a:buFont typeface="Arial"/>
              <a:buChar char="•"/>
            </a:pPr>
            <a:r>
              <a:rPr lang="en-US" sz="1200" dirty="0" smtClean="0">
                <a:solidFill>
                  <a:srgbClr val="000090"/>
                </a:solidFill>
                <a:latin typeface="Calibri"/>
                <a:cs typeface="Calibri"/>
              </a:rPr>
              <a:t>The </a:t>
            </a:r>
            <a:r>
              <a:rPr lang="en-US" sz="1200" dirty="0">
                <a:solidFill>
                  <a:srgbClr val="000090"/>
                </a:solidFill>
                <a:latin typeface="Calibri"/>
                <a:cs typeface="Calibri"/>
              </a:rPr>
              <a:t>latest global cloud-cover forecast from NOAA is used as input by the Scheduler each day, when generating the One Day Schedule. These data are used in the prioritization function to increase the fraction of ASTER images which are sufficiently free of clouds to meet the requirements of ASTER users.</a:t>
            </a:r>
            <a:endParaRPr lang="en-US" sz="1200" dirty="0" smtClean="0">
              <a:solidFill>
                <a:srgbClr val="000090"/>
              </a:solidFill>
              <a:latin typeface="Calibri"/>
              <a:cs typeface="Calibri"/>
            </a:endParaRPr>
          </a:p>
          <a:p>
            <a:pPr marL="292100" indent="-292100">
              <a:buFont typeface="Arial"/>
              <a:buChar char="•"/>
            </a:pPr>
            <a:r>
              <a:rPr lang="en-US" sz="1200" dirty="0" smtClean="0">
                <a:solidFill>
                  <a:srgbClr val="000090"/>
                </a:solidFill>
                <a:latin typeface="Calibri"/>
                <a:cs typeface="Calibri"/>
              </a:rPr>
              <a:t>ASTER has a </a:t>
            </a:r>
            <a:r>
              <a:rPr lang="en-US" sz="1200" dirty="0">
                <a:solidFill>
                  <a:srgbClr val="000090"/>
                </a:solidFill>
                <a:latin typeface="Calibri"/>
                <a:cs typeface="Calibri"/>
              </a:rPr>
              <a:t>custom tool that allows last-minute changes to the daily schedule to respond to urgent requests, natural hazards, etc</a:t>
            </a:r>
            <a:r>
              <a:rPr lang="en-US" sz="1200" dirty="0" smtClean="0">
                <a:solidFill>
                  <a:srgbClr val="000090"/>
                </a:solidFill>
                <a:latin typeface="Calibri"/>
                <a:cs typeface="Calibri"/>
              </a:rPr>
              <a:t>.</a:t>
            </a:r>
            <a:endParaRPr lang="en-US" sz="1200" b="1" dirty="0">
              <a:solidFill>
                <a:srgbClr val="000090"/>
              </a:solidFill>
              <a:latin typeface="Calibri"/>
              <a:ea typeface="Tahoma" panose="020B0604030504040204" pitchFamily="34" charset="0"/>
              <a:cs typeface="Calibri"/>
            </a:endParaRPr>
          </a:p>
          <a:p>
            <a:endParaRPr lang="en-US" sz="800" b="1" dirty="0" smtClean="0">
              <a:solidFill>
                <a:srgbClr val="000090"/>
              </a:solidFill>
              <a:latin typeface="Calibri"/>
              <a:ea typeface="Tahoma" panose="020B0604030504040204" pitchFamily="34" charset="0"/>
              <a:cs typeface="Calibri"/>
            </a:endParaRPr>
          </a:p>
          <a:p>
            <a:r>
              <a:rPr lang="en-US" sz="1400" b="1" u="sng" dirty="0" smtClean="0">
                <a:solidFill>
                  <a:srgbClr val="000090"/>
                </a:solidFill>
                <a:latin typeface="Calibri"/>
                <a:ea typeface="Tahoma" panose="020B0604030504040204" pitchFamily="34" charset="0"/>
                <a:cs typeface="Calibri"/>
              </a:rPr>
              <a:t>EO-1</a:t>
            </a:r>
            <a:endParaRPr lang="en-US" sz="1400" b="1" u="sng" dirty="0">
              <a:solidFill>
                <a:srgbClr val="000090"/>
              </a:solidFill>
              <a:latin typeface="Calibri"/>
              <a:ea typeface="Tahoma" panose="020B0604030504040204" pitchFamily="34" charset="0"/>
              <a:cs typeface="Calibri"/>
            </a:endParaRPr>
          </a:p>
          <a:p>
            <a:pPr marL="287338" indent="-287338">
              <a:buFont typeface="Arial"/>
              <a:buChar char="•"/>
            </a:pPr>
            <a:r>
              <a:rPr lang="en-US" sz="1200" dirty="0" smtClean="0">
                <a:solidFill>
                  <a:srgbClr val="000090"/>
                </a:solidFill>
                <a:latin typeface="Calibri"/>
                <a:cs typeface="Calibri"/>
              </a:rPr>
              <a:t>Normal </a:t>
            </a:r>
            <a:r>
              <a:rPr lang="en-US" sz="1200" dirty="0">
                <a:solidFill>
                  <a:srgbClr val="000090"/>
                </a:solidFill>
                <a:latin typeface="Calibri"/>
                <a:cs typeface="Calibri"/>
              </a:rPr>
              <a:t>imaging operations are controlled by an autonomous on-board scheduling system in concert with an autonomous ground version that mirrors the on-board system.  The combination of systems is collectively known as the Autonomous </a:t>
            </a:r>
            <a:r>
              <a:rPr lang="en-US" sz="1200" dirty="0" err="1">
                <a:solidFill>
                  <a:srgbClr val="000090"/>
                </a:solidFill>
                <a:latin typeface="Calibri"/>
                <a:cs typeface="Calibri"/>
              </a:rPr>
              <a:t>Sciencecraft</a:t>
            </a:r>
            <a:r>
              <a:rPr lang="en-US" sz="1200" dirty="0">
                <a:solidFill>
                  <a:srgbClr val="000090"/>
                </a:solidFill>
                <a:latin typeface="Calibri"/>
                <a:cs typeface="Calibri"/>
              </a:rPr>
              <a:t> Experiment (ASE).  The ground version screens and sorts all requests by priority and generates the onboard goals/targets for uplink to the spacecraft scheduling system.</a:t>
            </a:r>
          </a:p>
          <a:p>
            <a:pPr marL="292100" indent="-292100">
              <a:buFont typeface="Arial"/>
              <a:buChar char="•"/>
            </a:pPr>
            <a:r>
              <a:rPr lang="en-US" sz="1200" dirty="0" smtClean="0">
                <a:solidFill>
                  <a:srgbClr val="000090"/>
                </a:solidFill>
                <a:latin typeface="Calibri"/>
                <a:cs typeface="Calibri"/>
              </a:rPr>
              <a:t>The </a:t>
            </a:r>
            <a:r>
              <a:rPr lang="en-US" sz="1200" dirty="0">
                <a:solidFill>
                  <a:srgbClr val="000090"/>
                </a:solidFill>
                <a:latin typeface="Calibri"/>
                <a:cs typeface="Calibri"/>
              </a:rPr>
              <a:t>ASE system selects targets, S-band command and telemetry capture contacts, and X-band downlinks for the next week automatically based on the target priorities </a:t>
            </a:r>
            <a:r>
              <a:rPr lang="en-US" sz="1200" dirty="0" smtClean="0">
                <a:solidFill>
                  <a:srgbClr val="000090"/>
                </a:solidFill>
                <a:latin typeface="Calibri"/>
                <a:cs typeface="Calibri"/>
              </a:rPr>
              <a:t>of </a:t>
            </a:r>
            <a:r>
              <a:rPr lang="en-US" sz="1200" dirty="0">
                <a:solidFill>
                  <a:srgbClr val="000090"/>
                </a:solidFill>
                <a:latin typeface="Calibri"/>
                <a:cs typeface="Calibri"/>
              </a:rPr>
              <a:t>three sets of </a:t>
            </a:r>
            <a:r>
              <a:rPr lang="en-US" sz="1200" dirty="0" smtClean="0">
                <a:solidFill>
                  <a:srgbClr val="000090"/>
                </a:solidFill>
                <a:latin typeface="Calibri"/>
                <a:cs typeface="Calibri"/>
              </a:rPr>
              <a:t>inputs </a:t>
            </a:r>
            <a:r>
              <a:rPr lang="en-US" sz="1200" dirty="0">
                <a:solidFill>
                  <a:srgbClr val="000090"/>
                </a:solidFill>
                <a:latin typeface="Calibri"/>
                <a:cs typeface="Calibri"/>
              </a:rPr>
              <a:t>in addition to satellite constraints and other engineering activities that need to occur </a:t>
            </a:r>
            <a:r>
              <a:rPr lang="en-US" sz="1200" dirty="0" smtClean="0">
                <a:solidFill>
                  <a:srgbClr val="000090"/>
                </a:solidFill>
                <a:latin typeface="Calibri"/>
                <a:cs typeface="Calibri"/>
              </a:rPr>
              <a:t>during the next week.</a:t>
            </a:r>
          </a:p>
          <a:p>
            <a:pPr marL="292100" indent="-292100">
              <a:buFont typeface="Arial"/>
              <a:buChar char="•"/>
            </a:pPr>
            <a:r>
              <a:rPr lang="en-US" sz="1200" dirty="0" smtClean="0">
                <a:solidFill>
                  <a:srgbClr val="000090"/>
                </a:solidFill>
                <a:latin typeface="Calibri"/>
                <a:cs typeface="Calibri"/>
              </a:rPr>
              <a:t>An </a:t>
            </a:r>
            <a:r>
              <a:rPr lang="en-US" sz="1200" dirty="0">
                <a:solidFill>
                  <a:srgbClr val="000090"/>
                </a:solidFill>
                <a:latin typeface="Calibri"/>
                <a:cs typeface="Calibri"/>
              </a:rPr>
              <a:t>artificial intelligence engine is used within ASE to generate a selected target list, which is produced for review by personnel at the three input sources.  Any individual changes are ingested and the contacts for </a:t>
            </a:r>
            <a:r>
              <a:rPr lang="en-US" sz="1200" dirty="0" smtClean="0">
                <a:solidFill>
                  <a:srgbClr val="000090"/>
                </a:solidFill>
                <a:latin typeface="Calibri"/>
                <a:cs typeface="Calibri"/>
              </a:rPr>
              <a:t>the next </a:t>
            </a:r>
            <a:r>
              <a:rPr lang="en-US" sz="1200" dirty="0">
                <a:solidFill>
                  <a:srgbClr val="000090"/>
                </a:solidFill>
                <a:latin typeface="Calibri"/>
                <a:cs typeface="Calibri"/>
              </a:rPr>
              <a:t>week are finalized with the Near Earth Network Services teams</a:t>
            </a:r>
            <a:r>
              <a:rPr lang="en-US" sz="1200" dirty="0" smtClean="0">
                <a:solidFill>
                  <a:srgbClr val="000090"/>
                </a:solidFill>
                <a:latin typeface="Calibri"/>
                <a:cs typeface="Calibri"/>
              </a:rPr>
              <a:t>.</a:t>
            </a:r>
          </a:p>
          <a:p>
            <a:pPr marL="292100" indent="-292100">
              <a:buFont typeface="Arial"/>
              <a:buChar char="•"/>
            </a:pPr>
            <a:r>
              <a:rPr lang="en-US" sz="1200" dirty="0">
                <a:solidFill>
                  <a:srgbClr val="000090"/>
                </a:solidFill>
                <a:latin typeface="Calibri"/>
                <a:cs typeface="Calibri"/>
              </a:rPr>
              <a:t>On a daily basis, the active requests are sorted into a tasking queue, based on in-view feasibility and a cloud score based on the latest global cloud-cover forecast from NOAA.</a:t>
            </a:r>
            <a:r>
              <a:rPr lang="en-US" sz="1200" dirty="0" smtClean="0">
                <a:solidFill>
                  <a:srgbClr val="000090"/>
                </a:solidFill>
                <a:latin typeface="Calibri"/>
                <a:cs typeface="Calibri"/>
              </a:rPr>
              <a:t> </a:t>
            </a:r>
            <a:endParaRPr lang="en-US" sz="1200" dirty="0">
              <a:solidFill>
                <a:srgbClr val="000090"/>
              </a:solidFill>
              <a:latin typeface="Calibri"/>
              <a:ea typeface="Tahoma" panose="020B0604030504040204" pitchFamily="34" charset="0"/>
              <a:cs typeface="Calibri"/>
            </a:endParaRPr>
          </a:p>
        </p:txBody>
      </p:sp>
    </p:spTree>
    <p:extLst>
      <p:ext uri="{BB962C8B-B14F-4D97-AF65-F5344CB8AC3E}">
        <p14:creationId xmlns:p14="http://schemas.microsoft.com/office/powerpoint/2010/main" val="1952113711"/>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235953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4. Process description</a:t>
            </a:r>
            <a:endParaRPr kumimoji="0" lang="en-US" sz="1800" b="0" i="0" u="none" strike="noStrike" cap="none" spc="0" normalizeH="0" baseline="0" dirty="0">
              <a:ln>
                <a:noFill/>
              </a:ln>
              <a:solidFill>
                <a:srgbClr val="F8FDFF"/>
              </a:solidFill>
              <a:effectLst/>
              <a:uFillTx/>
            </a:endParaRP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pic>
        <p:nvPicPr>
          <p:cNvPr id="9" name="Picture 8" descr="nasa-logo-l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52883" y="137390"/>
            <a:ext cx="510698" cy="429768"/>
          </a:xfrm>
          <a:prstGeom prst="rect">
            <a:avLst/>
          </a:prstGeom>
        </p:spPr>
      </p:pic>
      <p:sp>
        <p:nvSpPr>
          <p:cNvPr id="10" name="Rectangle 9"/>
          <p:cNvSpPr/>
          <p:nvPr/>
        </p:nvSpPr>
        <p:spPr>
          <a:xfrm>
            <a:off x="393698" y="1340804"/>
            <a:ext cx="8343901" cy="5324534"/>
          </a:xfrm>
          <a:prstGeom prst="rect">
            <a:avLst/>
          </a:prstGeom>
        </p:spPr>
        <p:txBody>
          <a:bodyPr wrap="square">
            <a:spAutoFit/>
          </a:bodyPr>
          <a:lstStyle/>
          <a:p>
            <a:r>
              <a:rPr lang="en-US" sz="1600" b="1" u="sng" dirty="0" smtClean="0">
                <a:solidFill>
                  <a:srgbClr val="000090"/>
                </a:solidFill>
                <a:latin typeface="Calibri"/>
                <a:ea typeface="Tahoma" panose="020B0604030504040204" pitchFamily="34" charset="0"/>
                <a:cs typeface="Calibri"/>
              </a:rPr>
              <a:t>ASTER</a:t>
            </a:r>
            <a:endParaRPr lang="en-US" sz="1600" b="1" u="sng" dirty="0">
              <a:solidFill>
                <a:srgbClr val="000090"/>
              </a:solidFill>
              <a:latin typeface="Calibri"/>
              <a:ea typeface="Tahoma" panose="020B0604030504040204" pitchFamily="34" charset="0"/>
              <a:cs typeface="Calibri"/>
            </a:endParaRPr>
          </a:p>
          <a:p>
            <a:pPr marL="285750" indent="-285750">
              <a:buFont typeface="Arial"/>
              <a:buChar char="•"/>
            </a:pPr>
            <a:r>
              <a:rPr lang="en-US" sz="1400" dirty="0">
                <a:solidFill>
                  <a:srgbClr val="000090"/>
                </a:solidFill>
                <a:latin typeface="Calibri"/>
                <a:cs typeface="Calibri"/>
              </a:rPr>
              <a:t>Users enter their requests through an online Data Acquisition </a:t>
            </a:r>
            <a:r>
              <a:rPr lang="en-US" sz="1400" dirty="0" smtClean="0">
                <a:solidFill>
                  <a:srgbClr val="000090"/>
                </a:solidFill>
                <a:latin typeface="Calibri"/>
                <a:cs typeface="Calibri"/>
              </a:rPr>
              <a:t>Request (DAR) tool at </a:t>
            </a:r>
            <a:r>
              <a:rPr lang="en-US" sz="1400" u="sng" dirty="0" smtClean="0">
                <a:solidFill>
                  <a:srgbClr val="0000FF"/>
                </a:solidFill>
                <a:latin typeface="Calibri"/>
                <a:cs typeface="Calibri"/>
              </a:rPr>
              <a:t>http</a:t>
            </a:r>
            <a:r>
              <a:rPr lang="en-US" sz="1400" u="sng" dirty="0">
                <a:solidFill>
                  <a:srgbClr val="0000FF"/>
                </a:solidFill>
                <a:latin typeface="Calibri"/>
                <a:cs typeface="Calibri"/>
              </a:rPr>
              <a:t>://</a:t>
            </a:r>
            <a:r>
              <a:rPr lang="en-US" sz="1400" u="sng" dirty="0" err="1">
                <a:solidFill>
                  <a:srgbClr val="0000FF"/>
                </a:solidFill>
                <a:latin typeface="Calibri"/>
                <a:cs typeface="Calibri"/>
              </a:rPr>
              <a:t>asterweb.jpl.nasa.gov</a:t>
            </a:r>
            <a:r>
              <a:rPr lang="en-US" sz="1400" u="sng" dirty="0">
                <a:solidFill>
                  <a:srgbClr val="0000FF"/>
                </a:solidFill>
                <a:latin typeface="Calibri"/>
                <a:cs typeface="Calibri"/>
              </a:rPr>
              <a:t>/</a:t>
            </a:r>
            <a:r>
              <a:rPr lang="en-US" sz="1400" u="sng" dirty="0" err="1" smtClean="0">
                <a:solidFill>
                  <a:srgbClr val="0000FF"/>
                </a:solidFill>
                <a:latin typeface="Calibri"/>
                <a:cs typeface="Calibri"/>
              </a:rPr>
              <a:t>NewReq.asp</a:t>
            </a:r>
            <a:r>
              <a:rPr lang="en-US" sz="1400" dirty="0" smtClean="0">
                <a:solidFill>
                  <a:srgbClr val="0000FF"/>
                </a:solidFill>
                <a:latin typeface="Calibri"/>
                <a:cs typeface="Calibri"/>
              </a:rPr>
              <a:t>.</a:t>
            </a:r>
          </a:p>
          <a:p>
            <a:pPr marL="285750" indent="-285750">
              <a:buFont typeface="Arial"/>
              <a:buChar char="•"/>
            </a:pPr>
            <a:r>
              <a:rPr lang="en-US" sz="1400" dirty="0" smtClean="0">
                <a:solidFill>
                  <a:srgbClr val="000090"/>
                </a:solidFill>
                <a:latin typeface="Calibri"/>
                <a:cs typeface="Calibri"/>
              </a:rPr>
              <a:t>The </a:t>
            </a:r>
            <a:r>
              <a:rPr lang="en-US" sz="1400" dirty="0">
                <a:solidFill>
                  <a:srgbClr val="000090"/>
                </a:solidFill>
                <a:latin typeface="Calibri"/>
                <a:cs typeface="Calibri"/>
              </a:rPr>
              <a:t>DARs are reviewed by a committee of ASTER scientists and NASA HQ </a:t>
            </a:r>
            <a:r>
              <a:rPr lang="en-US" sz="1400" dirty="0" smtClean="0">
                <a:solidFill>
                  <a:srgbClr val="000090"/>
                </a:solidFill>
                <a:latin typeface="Calibri"/>
                <a:cs typeface="Calibri"/>
              </a:rPr>
              <a:t>personnel.</a:t>
            </a:r>
          </a:p>
          <a:p>
            <a:pPr marL="285750" indent="-285750">
              <a:buFont typeface="Arial"/>
              <a:buChar char="•"/>
            </a:pPr>
            <a:r>
              <a:rPr lang="en-US" sz="1400" dirty="0" smtClean="0">
                <a:solidFill>
                  <a:srgbClr val="000090"/>
                </a:solidFill>
                <a:latin typeface="Calibri"/>
                <a:cs typeface="Calibri"/>
              </a:rPr>
              <a:t>The </a:t>
            </a:r>
            <a:r>
              <a:rPr lang="en-US" sz="1400" dirty="0">
                <a:solidFill>
                  <a:srgbClr val="000090"/>
                </a:solidFill>
                <a:latin typeface="Calibri"/>
                <a:cs typeface="Calibri"/>
              </a:rPr>
              <a:t>daily schedule is constructed using a custom software program that prioritizes ~3000 possible daily data acquisitions to make a one-day schedule.</a:t>
            </a:r>
          </a:p>
          <a:p>
            <a:pPr marL="285750" indent="-285750">
              <a:buFont typeface="Arial"/>
              <a:buChar char="•"/>
            </a:pPr>
            <a:r>
              <a:rPr lang="en-US" sz="1400" dirty="0" smtClean="0">
                <a:solidFill>
                  <a:srgbClr val="000090"/>
                </a:solidFill>
                <a:latin typeface="Calibri"/>
                <a:cs typeface="Calibri"/>
              </a:rPr>
              <a:t>ASTER has a </a:t>
            </a:r>
            <a:r>
              <a:rPr lang="en-US" sz="1400" dirty="0">
                <a:solidFill>
                  <a:srgbClr val="000090"/>
                </a:solidFill>
                <a:latin typeface="Calibri"/>
                <a:cs typeface="Calibri"/>
              </a:rPr>
              <a:t>custom tool that allows last-minute changes to the daily schedule to respond to urgent requests, natural hazards, etc</a:t>
            </a:r>
            <a:r>
              <a:rPr lang="en-US" sz="1400" dirty="0" smtClean="0">
                <a:solidFill>
                  <a:srgbClr val="000090"/>
                </a:solidFill>
                <a:latin typeface="Calibri"/>
                <a:cs typeface="Calibri"/>
              </a:rPr>
              <a:t>.</a:t>
            </a:r>
          </a:p>
          <a:p>
            <a:pPr marL="285750" indent="-285750">
              <a:buFont typeface="Arial"/>
              <a:buChar char="•"/>
            </a:pPr>
            <a:r>
              <a:rPr lang="en-US" sz="1400" dirty="0" smtClean="0">
                <a:solidFill>
                  <a:srgbClr val="000090"/>
                </a:solidFill>
                <a:latin typeface="Calibri"/>
                <a:cs typeface="Calibri"/>
              </a:rPr>
              <a:t>More information on the ASTER Scheduling Process can be found at </a:t>
            </a:r>
            <a:r>
              <a:rPr lang="en-US" sz="1400" dirty="0" smtClean="0">
                <a:solidFill>
                  <a:srgbClr val="000090"/>
                </a:solidFill>
                <a:latin typeface="Calibri"/>
                <a:cs typeface="Calibri"/>
                <a:hlinkClick r:id="rId5"/>
              </a:rPr>
              <a:t>http</a:t>
            </a:r>
            <a:r>
              <a:rPr lang="en-US" sz="1400" dirty="0">
                <a:solidFill>
                  <a:srgbClr val="000090"/>
                </a:solidFill>
                <a:latin typeface="Calibri"/>
                <a:cs typeface="Calibri"/>
                <a:hlinkClick r:id="rId5"/>
              </a:rPr>
              <a:t>://asterweb.jpl.nasa.gov/</a:t>
            </a:r>
            <a:r>
              <a:rPr lang="en-US" sz="1400" dirty="0" smtClean="0">
                <a:solidFill>
                  <a:srgbClr val="000090"/>
                </a:solidFill>
                <a:latin typeface="Calibri"/>
                <a:cs typeface="Calibri"/>
                <a:hlinkClick r:id="rId5"/>
              </a:rPr>
              <a:t>schedule.asp</a:t>
            </a:r>
            <a:endParaRPr lang="en-US" sz="1400" dirty="0">
              <a:solidFill>
                <a:srgbClr val="000090"/>
              </a:solidFill>
              <a:latin typeface="Calibri"/>
              <a:cs typeface="Calibri"/>
            </a:endParaRPr>
          </a:p>
          <a:p>
            <a:endParaRPr lang="en-US" sz="1400" b="1" dirty="0" smtClean="0">
              <a:solidFill>
                <a:srgbClr val="000090"/>
              </a:solidFill>
              <a:ea typeface="Tahoma" panose="020B0604030504040204" pitchFamily="34" charset="0"/>
              <a:cs typeface="Tahoma" panose="020B0604030504040204" pitchFamily="34" charset="0"/>
            </a:endParaRPr>
          </a:p>
          <a:p>
            <a:r>
              <a:rPr lang="en-US" sz="1600" b="1" u="sng" dirty="0" smtClean="0">
                <a:solidFill>
                  <a:srgbClr val="000090"/>
                </a:solidFill>
                <a:latin typeface="Calibri"/>
                <a:ea typeface="Tahoma" panose="020B0604030504040204" pitchFamily="34" charset="0"/>
                <a:cs typeface="Calibri"/>
              </a:rPr>
              <a:t>EO-1</a:t>
            </a:r>
            <a:endParaRPr lang="en-US" sz="1600" b="1" u="sng" dirty="0">
              <a:solidFill>
                <a:srgbClr val="000090"/>
              </a:solidFill>
              <a:latin typeface="Calibri"/>
              <a:ea typeface="Tahoma" panose="020B0604030504040204" pitchFamily="34" charset="0"/>
              <a:cs typeface="Calibri"/>
            </a:endParaRPr>
          </a:p>
          <a:p>
            <a:pPr marL="292100" indent="-292100">
              <a:buFont typeface="Arial"/>
              <a:buChar char="•"/>
            </a:pPr>
            <a:r>
              <a:rPr lang="en-US" sz="1400" dirty="0">
                <a:solidFill>
                  <a:srgbClr val="000090"/>
                </a:solidFill>
                <a:latin typeface="Calibri"/>
                <a:cs typeface="Calibri"/>
              </a:rPr>
              <a:t>A </a:t>
            </a:r>
            <a:r>
              <a:rPr lang="en-US" sz="1400" dirty="0" smtClean="0">
                <a:solidFill>
                  <a:srgbClr val="000090"/>
                </a:solidFill>
                <a:latin typeface="Calibri"/>
                <a:cs typeface="Calibri"/>
              </a:rPr>
              <a:t>user enters a Data Acquisition Request (DAR) to </a:t>
            </a:r>
            <a:r>
              <a:rPr lang="en-US" sz="1400" dirty="0">
                <a:solidFill>
                  <a:srgbClr val="000090"/>
                </a:solidFill>
                <a:latin typeface="Calibri"/>
                <a:cs typeface="Calibri"/>
              </a:rPr>
              <a:t>provide the information necessary to schedule an acquisition over their area of interest. A new DAR is required for each area or data range. </a:t>
            </a:r>
            <a:endParaRPr lang="en-US" sz="1400" dirty="0" smtClean="0">
              <a:solidFill>
                <a:srgbClr val="000090"/>
              </a:solidFill>
              <a:latin typeface="Calibri"/>
              <a:ea typeface="Tahoma" panose="020B0604030504040204" pitchFamily="34" charset="0"/>
              <a:cs typeface="Calibri"/>
            </a:endParaRPr>
          </a:p>
          <a:p>
            <a:pPr marL="292100" indent="-292100">
              <a:buFont typeface="Arial"/>
              <a:buChar char="•"/>
            </a:pPr>
            <a:r>
              <a:rPr lang="en-US" sz="1400" dirty="0" smtClean="0">
                <a:solidFill>
                  <a:srgbClr val="000090"/>
                </a:solidFill>
                <a:latin typeface="Calibri"/>
                <a:ea typeface="Tahoma" panose="020B0604030504040204" pitchFamily="34" charset="0"/>
                <a:cs typeface="Calibri"/>
              </a:rPr>
              <a:t>A user can contact the EO-1 Mission Science Office (MSO) at NASA GSFC and request research acquisition(s).</a:t>
            </a:r>
          </a:p>
          <a:p>
            <a:pPr marL="292100" indent="-292100">
              <a:buFont typeface="Arial"/>
              <a:buChar char="•"/>
            </a:pPr>
            <a:r>
              <a:rPr lang="en-US" sz="1400" dirty="0" smtClean="0">
                <a:solidFill>
                  <a:srgbClr val="000090"/>
                </a:solidFill>
                <a:latin typeface="Calibri"/>
                <a:ea typeface="Tahoma" panose="020B0604030504040204" pitchFamily="34" charset="0"/>
                <a:cs typeface="Calibri"/>
              </a:rPr>
              <a:t>The </a:t>
            </a:r>
            <a:r>
              <a:rPr lang="en-US" sz="1400" dirty="0">
                <a:solidFill>
                  <a:srgbClr val="000090"/>
                </a:solidFill>
                <a:latin typeface="Calibri"/>
                <a:ea typeface="Tahoma" panose="020B0604030504040204" pitchFamily="34" charset="0"/>
                <a:cs typeface="Calibri"/>
              </a:rPr>
              <a:t>general public can </a:t>
            </a:r>
          </a:p>
          <a:p>
            <a:pPr marL="749300" lvl="2" indent="-292100">
              <a:buFont typeface="Arial"/>
              <a:buChar char="•"/>
            </a:pPr>
            <a:r>
              <a:rPr lang="en-US" sz="1400" dirty="0">
                <a:solidFill>
                  <a:srgbClr val="000090"/>
                </a:solidFill>
                <a:latin typeface="Calibri"/>
                <a:ea typeface="Tahoma" panose="020B0604030504040204" pitchFamily="34" charset="0"/>
                <a:cs typeface="Calibri"/>
              </a:rPr>
              <a:t>Request acquisitions at </a:t>
            </a:r>
            <a:r>
              <a:rPr lang="en-US" sz="1400" u="sng" dirty="0">
                <a:solidFill>
                  <a:srgbClr val="0000FF"/>
                </a:solidFill>
                <a:latin typeface="Calibri"/>
                <a:cs typeface="Calibri"/>
              </a:rPr>
              <a:t>http://eo1.usgs.gov/</a:t>
            </a:r>
            <a:r>
              <a:rPr lang="en-US" sz="1400" u="sng" dirty="0" err="1">
                <a:solidFill>
                  <a:srgbClr val="0000FF"/>
                </a:solidFill>
                <a:latin typeface="Calibri"/>
                <a:cs typeface="Calibri"/>
              </a:rPr>
              <a:t>dar</a:t>
            </a:r>
            <a:r>
              <a:rPr lang="en-US" sz="1400" u="sng" dirty="0">
                <a:solidFill>
                  <a:srgbClr val="0000FF"/>
                </a:solidFill>
                <a:latin typeface="Calibri"/>
                <a:cs typeface="Calibri"/>
              </a:rPr>
              <a:t>/instructions</a:t>
            </a:r>
            <a:r>
              <a:rPr lang="en-US" sz="1400" dirty="0">
                <a:solidFill>
                  <a:srgbClr val="0000FF"/>
                </a:solidFill>
                <a:latin typeface="Calibri"/>
                <a:cs typeface="Calibri"/>
              </a:rPr>
              <a:t> </a:t>
            </a:r>
            <a:r>
              <a:rPr lang="en-US" sz="1400" dirty="0">
                <a:solidFill>
                  <a:srgbClr val="000090"/>
                </a:solidFill>
                <a:latin typeface="Calibri"/>
                <a:cs typeface="Calibri"/>
              </a:rPr>
              <a:t>to submit </a:t>
            </a:r>
            <a:r>
              <a:rPr lang="en-US" sz="1400" dirty="0" smtClean="0">
                <a:solidFill>
                  <a:srgbClr val="000090"/>
                </a:solidFill>
                <a:latin typeface="Calibri"/>
                <a:cs typeface="Calibri"/>
              </a:rPr>
              <a:t>a Data </a:t>
            </a:r>
            <a:r>
              <a:rPr lang="en-US" sz="1400" dirty="0">
                <a:solidFill>
                  <a:srgbClr val="000090"/>
                </a:solidFill>
                <a:latin typeface="Calibri"/>
                <a:cs typeface="Calibri"/>
              </a:rPr>
              <a:t>Acquisition </a:t>
            </a:r>
            <a:r>
              <a:rPr lang="en-US" sz="1400" dirty="0" smtClean="0">
                <a:solidFill>
                  <a:srgbClr val="000090"/>
                </a:solidFill>
                <a:latin typeface="Calibri"/>
                <a:cs typeface="Calibri"/>
              </a:rPr>
              <a:t>Request </a:t>
            </a:r>
            <a:r>
              <a:rPr lang="en-US" sz="1400" dirty="0">
                <a:solidFill>
                  <a:srgbClr val="000090"/>
                </a:solidFill>
                <a:latin typeface="Calibri"/>
                <a:cs typeface="Calibri"/>
              </a:rPr>
              <a:t>(DAR)</a:t>
            </a:r>
            <a:r>
              <a:rPr lang="en-US" sz="1400" dirty="0" smtClean="0">
                <a:solidFill>
                  <a:srgbClr val="000090"/>
                </a:solidFill>
                <a:latin typeface="Calibri"/>
                <a:cs typeface="Calibri"/>
              </a:rPr>
              <a:t>.</a:t>
            </a:r>
          </a:p>
          <a:p>
            <a:pPr marL="749300" lvl="2" indent="-292100">
              <a:buFont typeface="Arial"/>
              <a:buChar char="•"/>
            </a:pPr>
            <a:r>
              <a:rPr lang="en-US" sz="1400" dirty="0">
                <a:solidFill>
                  <a:srgbClr val="000090"/>
                </a:solidFill>
                <a:latin typeface="Calibri"/>
                <a:cs typeface="Calibri"/>
              </a:rPr>
              <a:t>Obtain the overpass predictions at </a:t>
            </a:r>
            <a:r>
              <a:rPr lang="en-US" sz="1400" dirty="0">
                <a:solidFill>
                  <a:srgbClr val="000090"/>
                </a:solidFill>
                <a:latin typeface="Calibri"/>
                <a:cs typeface="Calibri"/>
                <a:hlinkClick r:id="rId6"/>
              </a:rPr>
              <a:t>http://eo1.usgs.gov/acquisition</a:t>
            </a:r>
            <a:r>
              <a:rPr lang="en-US" sz="1400" dirty="0" smtClean="0">
                <a:solidFill>
                  <a:srgbClr val="000090"/>
                </a:solidFill>
                <a:latin typeface="Calibri"/>
                <a:cs typeface="Calibri"/>
              </a:rPr>
              <a:t>.</a:t>
            </a:r>
          </a:p>
          <a:p>
            <a:pPr marL="292100" lvl="1" indent="-292100">
              <a:buFont typeface="Arial"/>
              <a:buChar char="•"/>
            </a:pPr>
            <a:r>
              <a:rPr lang="en-US" sz="1400" dirty="0" smtClean="0">
                <a:solidFill>
                  <a:srgbClr val="000090"/>
                </a:solidFill>
                <a:latin typeface="Calibri"/>
                <a:cs typeface="Calibri"/>
              </a:rPr>
              <a:t>The MSO coordinates image collections with the goal to optimize the use of EO-1 for scientific purposes.  For example, the MSO can facilitate the requests for short term acquisitions over targets of high interest, large aerial coverage requiring multiple adjacent scenes, repeated coverage, and/or resolve scheduling conflicts.</a:t>
            </a:r>
          </a:p>
          <a:p>
            <a:pPr marL="292100" lvl="1" indent="-292100">
              <a:buFont typeface="Arial"/>
              <a:buChar char="•"/>
            </a:pPr>
            <a:r>
              <a:rPr lang="en-US" sz="1400" dirty="0" smtClean="0">
                <a:solidFill>
                  <a:srgbClr val="000090"/>
                </a:solidFill>
                <a:latin typeface="Calibri"/>
                <a:cs typeface="Calibri"/>
              </a:rPr>
              <a:t>More information on EO</a:t>
            </a:r>
            <a:r>
              <a:rPr lang="en-US" sz="1400" dirty="0">
                <a:solidFill>
                  <a:srgbClr val="000090"/>
                </a:solidFill>
                <a:latin typeface="Calibri"/>
                <a:cs typeface="Calibri"/>
              </a:rPr>
              <a:t>-</a:t>
            </a:r>
            <a:r>
              <a:rPr lang="en-US" sz="1400" dirty="0" smtClean="0">
                <a:solidFill>
                  <a:srgbClr val="000090"/>
                </a:solidFill>
                <a:latin typeface="Calibri"/>
                <a:cs typeface="Calibri"/>
              </a:rPr>
              <a:t>1 Operational Scheduling can be found at </a:t>
            </a:r>
            <a:r>
              <a:rPr lang="en-US" sz="1400" u="sng" dirty="0" smtClean="0">
                <a:solidFill>
                  <a:srgbClr val="0000FF"/>
                </a:solidFill>
                <a:latin typeface="Calibri"/>
                <a:cs typeface="Calibri"/>
              </a:rPr>
              <a:t>https</a:t>
            </a:r>
            <a:r>
              <a:rPr lang="en-US" sz="1400" u="sng" dirty="0">
                <a:solidFill>
                  <a:srgbClr val="0000FF"/>
                </a:solidFill>
                <a:latin typeface="Calibri"/>
                <a:cs typeface="Calibri"/>
              </a:rPr>
              <a:t>://eo1.gsfc.nasa.gov/new/</a:t>
            </a:r>
            <a:r>
              <a:rPr lang="en-US" sz="1400" u="sng" dirty="0" err="1" smtClean="0">
                <a:solidFill>
                  <a:srgbClr val="0000FF"/>
                </a:solidFill>
                <a:latin typeface="Calibri"/>
                <a:cs typeface="Calibri"/>
              </a:rPr>
              <a:t>OpsMetrics</a:t>
            </a:r>
            <a:r>
              <a:rPr lang="en-US" sz="1400" dirty="0">
                <a:solidFill>
                  <a:srgbClr val="0000FF"/>
                </a:solidFill>
                <a:latin typeface="Calibri"/>
                <a:cs typeface="Calibri"/>
              </a:rPr>
              <a:t>.</a:t>
            </a:r>
          </a:p>
        </p:txBody>
      </p:sp>
    </p:spTree>
    <p:extLst>
      <p:ext uri="{BB962C8B-B14F-4D97-AF65-F5344CB8AC3E}">
        <p14:creationId xmlns:p14="http://schemas.microsoft.com/office/powerpoint/2010/main" val="91305512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617" y="525301"/>
            <a:ext cx="560666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5. Results &amp; Information sharing with user community</a:t>
            </a:r>
            <a:endParaRPr kumimoji="0" lang="en-US" sz="1800" b="0" i="0" u="none" strike="noStrike" cap="none" spc="0" normalizeH="0" baseline="0" dirty="0">
              <a:ln>
                <a:noFill/>
              </a:ln>
              <a:solidFill>
                <a:srgbClr val="F8FDFF"/>
              </a:solidFill>
              <a:effectLst/>
              <a:uFillTx/>
            </a:endParaRP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pic>
        <p:nvPicPr>
          <p:cNvPr id="14" name="Picture 13" descr="nasa-logo-l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52883" y="137390"/>
            <a:ext cx="510698" cy="429768"/>
          </a:xfrm>
          <a:prstGeom prst="rect">
            <a:avLst/>
          </a:prstGeom>
        </p:spPr>
      </p:pic>
      <p:sp>
        <p:nvSpPr>
          <p:cNvPr id="15" name="Rectangle 14"/>
          <p:cNvSpPr/>
          <p:nvPr/>
        </p:nvSpPr>
        <p:spPr>
          <a:xfrm>
            <a:off x="393700" y="1476276"/>
            <a:ext cx="7874000" cy="4124205"/>
          </a:xfrm>
          <a:prstGeom prst="rect">
            <a:avLst/>
          </a:prstGeom>
        </p:spPr>
        <p:txBody>
          <a:bodyPr wrap="square">
            <a:spAutoFit/>
          </a:bodyPr>
          <a:lstStyle/>
          <a:p>
            <a:r>
              <a:rPr lang="en-US" sz="1600" b="1" u="sng" dirty="0" smtClean="0">
                <a:solidFill>
                  <a:srgbClr val="000090"/>
                </a:solidFill>
                <a:latin typeface="Calibri"/>
                <a:ea typeface="Tahoma" panose="020B0604030504040204" pitchFamily="34" charset="0"/>
                <a:cs typeface="Calibri"/>
              </a:rPr>
              <a:t>ASTER</a:t>
            </a:r>
            <a:endParaRPr lang="en-US" sz="1600" b="1" u="sng" dirty="0">
              <a:solidFill>
                <a:srgbClr val="000090"/>
              </a:solidFill>
              <a:latin typeface="Calibri"/>
              <a:ea typeface="Tahoma" panose="020B0604030504040204" pitchFamily="34" charset="0"/>
              <a:cs typeface="Calibri"/>
            </a:endParaRPr>
          </a:p>
          <a:p>
            <a:pPr marL="285750" indent="-285750">
              <a:buFont typeface="Arial"/>
              <a:buChar char="•"/>
            </a:pPr>
            <a:r>
              <a:rPr lang="en-US" sz="1400" dirty="0" smtClean="0">
                <a:solidFill>
                  <a:srgbClr val="000090"/>
                </a:solidFill>
                <a:latin typeface="Calibri"/>
                <a:ea typeface="Tahoma" panose="020B0604030504040204" pitchFamily="34" charset="0"/>
                <a:cs typeface="Calibri"/>
              </a:rPr>
              <a:t>Requesters are sent updates on the status of their requests and acquisition success</a:t>
            </a:r>
          </a:p>
          <a:p>
            <a:pPr marL="285750" indent="-285750">
              <a:buFont typeface="Arial"/>
              <a:buChar char="•"/>
            </a:pPr>
            <a:r>
              <a:rPr lang="en-US" sz="1400" dirty="0">
                <a:solidFill>
                  <a:srgbClr val="000090"/>
                </a:solidFill>
                <a:latin typeface="Calibri"/>
                <a:cs typeface="Calibri"/>
              </a:rPr>
              <a:t>ASTER has an online calendar on ASTERWEB site that is constantly updated </a:t>
            </a:r>
            <a:r>
              <a:rPr lang="en-US" sz="1400" dirty="0" smtClean="0">
                <a:solidFill>
                  <a:srgbClr val="000090"/>
                </a:solidFill>
                <a:latin typeface="Calibri"/>
                <a:cs typeface="Calibri"/>
              </a:rPr>
              <a:t>at </a:t>
            </a:r>
            <a:r>
              <a:rPr lang="en-US" sz="1400" dirty="0" smtClean="0">
                <a:solidFill>
                  <a:srgbClr val="0000FF"/>
                </a:solidFill>
                <a:latin typeface="Calibri"/>
                <a:cs typeface="Calibri"/>
              </a:rPr>
              <a:t>http</a:t>
            </a:r>
            <a:r>
              <a:rPr lang="en-US" sz="1400" dirty="0">
                <a:solidFill>
                  <a:srgbClr val="0000FF"/>
                </a:solidFill>
                <a:latin typeface="Calibri"/>
                <a:cs typeface="Calibri"/>
              </a:rPr>
              <a:t>://</a:t>
            </a:r>
            <a:r>
              <a:rPr lang="en-US" sz="1400" dirty="0" err="1">
                <a:solidFill>
                  <a:srgbClr val="0000FF"/>
                </a:solidFill>
                <a:latin typeface="Calibri"/>
                <a:cs typeface="Calibri"/>
              </a:rPr>
              <a:t>asterweb.jpl.nasa.gov</a:t>
            </a:r>
            <a:r>
              <a:rPr lang="en-US" sz="1400" dirty="0">
                <a:solidFill>
                  <a:srgbClr val="0000FF"/>
                </a:solidFill>
                <a:latin typeface="Calibri"/>
                <a:cs typeface="Calibri"/>
              </a:rPr>
              <a:t>/</a:t>
            </a:r>
            <a:r>
              <a:rPr lang="en-US" sz="1400" dirty="0" err="1">
                <a:solidFill>
                  <a:srgbClr val="0000FF"/>
                </a:solidFill>
                <a:latin typeface="Calibri"/>
                <a:cs typeface="Calibri"/>
              </a:rPr>
              <a:t>gettingdata</a:t>
            </a:r>
            <a:r>
              <a:rPr lang="en-US" sz="1400" dirty="0">
                <a:solidFill>
                  <a:srgbClr val="0000FF"/>
                </a:solidFill>
                <a:latin typeface="Calibri"/>
                <a:cs typeface="Calibri"/>
              </a:rPr>
              <a:t>/</a:t>
            </a:r>
            <a:r>
              <a:rPr lang="en-US" sz="1400" dirty="0" err="1" smtClean="0">
                <a:solidFill>
                  <a:srgbClr val="0000FF"/>
                </a:solidFill>
                <a:latin typeface="Calibri"/>
                <a:cs typeface="Calibri"/>
              </a:rPr>
              <a:t>calendar.asp</a:t>
            </a:r>
            <a:endParaRPr lang="en-US" sz="1400" dirty="0" smtClean="0">
              <a:solidFill>
                <a:srgbClr val="0000FF"/>
              </a:solidFill>
              <a:latin typeface="Calibri"/>
              <a:ea typeface="Tahoma" panose="020B0604030504040204" pitchFamily="34" charset="0"/>
              <a:cs typeface="Calibri"/>
            </a:endParaRPr>
          </a:p>
          <a:p>
            <a:pPr marL="285750" indent="-285750">
              <a:buFont typeface="Arial"/>
              <a:buChar char="•"/>
            </a:pPr>
            <a:r>
              <a:rPr lang="en-US" sz="1400" dirty="0" smtClean="0">
                <a:solidFill>
                  <a:srgbClr val="000090"/>
                </a:solidFill>
                <a:latin typeface="Calibri"/>
                <a:ea typeface="Tahoma" panose="020B0604030504040204" pitchFamily="34" charset="0"/>
                <a:cs typeface="Calibri"/>
              </a:rPr>
              <a:t>All ASTER data products are now available at </a:t>
            </a:r>
            <a:r>
              <a:rPr lang="en-US" sz="1400" dirty="0">
                <a:solidFill>
                  <a:srgbClr val="000090"/>
                </a:solidFill>
                <a:latin typeface="Calibri"/>
                <a:ea typeface="Tahoma" panose="020B0604030504040204" pitchFamily="34" charset="0"/>
                <a:cs typeface="Calibri"/>
              </a:rPr>
              <a:t>no charge to all users </a:t>
            </a:r>
            <a:r>
              <a:rPr lang="en-US" sz="1400" dirty="0" smtClean="0">
                <a:solidFill>
                  <a:srgbClr val="000090"/>
                </a:solidFill>
                <a:latin typeface="Calibri"/>
                <a:ea typeface="Tahoma" panose="020B0604030504040204" pitchFamily="34" charset="0"/>
                <a:cs typeface="Calibri"/>
              </a:rPr>
              <a:t>at </a:t>
            </a:r>
            <a:r>
              <a:rPr lang="en-US" sz="1400" dirty="0" smtClean="0">
                <a:solidFill>
                  <a:srgbClr val="0000FF"/>
                </a:solidFill>
                <a:latin typeface="Calibri"/>
                <a:ea typeface="Tahoma" panose="020B0604030504040204" pitchFamily="34" charset="0"/>
                <a:cs typeface="Calibri"/>
              </a:rPr>
              <a:t>http</a:t>
            </a:r>
            <a:r>
              <a:rPr lang="en-US" sz="1400" dirty="0">
                <a:solidFill>
                  <a:srgbClr val="0000FF"/>
                </a:solidFill>
                <a:latin typeface="Calibri"/>
                <a:ea typeface="Tahoma" panose="020B0604030504040204" pitchFamily="34" charset="0"/>
                <a:cs typeface="Calibri"/>
              </a:rPr>
              <a:t>://</a:t>
            </a:r>
            <a:r>
              <a:rPr lang="en-US" sz="1400" dirty="0" err="1">
                <a:solidFill>
                  <a:srgbClr val="0000FF"/>
                </a:solidFill>
                <a:latin typeface="Calibri"/>
                <a:ea typeface="Tahoma" panose="020B0604030504040204" pitchFamily="34" charset="0"/>
                <a:cs typeface="Calibri"/>
              </a:rPr>
              <a:t>asterweb.jpl.nasa.gov</a:t>
            </a:r>
            <a:r>
              <a:rPr lang="en-US" sz="1400" dirty="0">
                <a:solidFill>
                  <a:srgbClr val="0000FF"/>
                </a:solidFill>
                <a:latin typeface="Calibri"/>
                <a:ea typeface="Tahoma" panose="020B0604030504040204" pitchFamily="34" charset="0"/>
                <a:cs typeface="Calibri"/>
              </a:rPr>
              <a:t>/</a:t>
            </a:r>
            <a:r>
              <a:rPr lang="en-US" sz="1400" dirty="0" err="1">
                <a:solidFill>
                  <a:srgbClr val="0000FF"/>
                </a:solidFill>
                <a:latin typeface="Calibri"/>
                <a:ea typeface="Tahoma" panose="020B0604030504040204" pitchFamily="34" charset="0"/>
                <a:cs typeface="Calibri"/>
              </a:rPr>
              <a:t>data.asp</a:t>
            </a:r>
            <a:endParaRPr lang="en-US" sz="1400" dirty="0">
              <a:solidFill>
                <a:srgbClr val="0000FF"/>
              </a:solidFill>
              <a:latin typeface="Calibri"/>
              <a:ea typeface="Tahoma" panose="020B0604030504040204" pitchFamily="34" charset="0"/>
              <a:cs typeface="Calibri"/>
            </a:endParaRPr>
          </a:p>
          <a:p>
            <a:pPr marL="285750" indent="-285750">
              <a:buFont typeface="Arial"/>
              <a:buChar char="•"/>
            </a:pPr>
            <a:endParaRPr lang="en-US" sz="1600" b="1" dirty="0" smtClean="0">
              <a:solidFill>
                <a:srgbClr val="000090"/>
              </a:solidFill>
              <a:latin typeface="Calibri"/>
              <a:ea typeface="Tahoma" panose="020B0604030504040204" pitchFamily="34" charset="0"/>
              <a:cs typeface="Calibri"/>
            </a:endParaRPr>
          </a:p>
          <a:p>
            <a:r>
              <a:rPr lang="en-US" sz="1600" b="1" u="sng" dirty="0" smtClean="0">
                <a:solidFill>
                  <a:srgbClr val="000090"/>
                </a:solidFill>
                <a:latin typeface="Calibri"/>
                <a:ea typeface="Tahoma" panose="020B0604030504040204" pitchFamily="34" charset="0"/>
                <a:cs typeface="Calibri"/>
              </a:rPr>
              <a:t>EO-1</a:t>
            </a:r>
            <a:endParaRPr lang="en-US" sz="1600" b="1" u="sng" dirty="0">
              <a:solidFill>
                <a:srgbClr val="000090"/>
              </a:solidFill>
              <a:latin typeface="Calibri"/>
              <a:ea typeface="Tahoma" panose="020B0604030504040204" pitchFamily="34" charset="0"/>
              <a:cs typeface="Calibri"/>
            </a:endParaRPr>
          </a:p>
          <a:p>
            <a:pPr marL="292100" indent="-292100">
              <a:buFont typeface="Arial"/>
              <a:buChar char="•"/>
            </a:pPr>
            <a:r>
              <a:rPr lang="en-US" sz="1400" dirty="0">
                <a:solidFill>
                  <a:srgbClr val="000090"/>
                </a:solidFill>
                <a:latin typeface="Calibri"/>
                <a:ea typeface="Tahoma" panose="020B0604030504040204" pitchFamily="34" charset="0"/>
                <a:cs typeface="Calibri"/>
              </a:rPr>
              <a:t>Weekly selected target lists are posted </a:t>
            </a:r>
            <a:r>
              <a:rPr lang="en-US" sz="1400" dirty="0" smtClean="0">
                <a:solidFill>
                  <a:srgbClr val="000090"/>
                </a:solidFill>
                <a:latin typeface="Calibri"/>
                <a:ea typeface="Tahoma" panose="020B0604030504040204" pitchFamily="34" charset="0"/>
                <a:cs typeface="Calibri"/>
              </a:rPr>
              <a:t>at </a:t>
            </a:r>
            <a:r>
              <a:rPr lang="en-US" sz="1400" dirty="0">
                <a:solidFill>
                  <a:srgbClr val="000090"/>
                </a:solidFill>
                <a:latin typeface="Calibri"/>
                <a:ea typeface="Tahoma" panose="020B0604030504040204" pitchFamily="34" charset="0"/>
                <a:cs typeface="Calibri"/>
                <a:hlinkClick r:id="rId5"/>
              </a:rPr>
              <a:t>https://eo1.gsfc.nasa.gov</a:t>
            </a:r>
            <a:r>
              <a:rPr lang="en-US" sz="1400" dirty="0">
                <a:solidFill>
                  <a:srgbClr val="000090"/>
                </a:solidFill>
                <a:latin typeface="Calibri"/>
                <a:ea typeface="Tahoma" panose="020B0604030504040204" pitchFamily="34" charset="0"/>
                <a:cs typeface="Calibri"/>
              </a:rPr>
              <a:t>.</a:t>
            </a:r>
          </a:p>
          <a:p>
            <a:pPr marL="292100" indent="-292100">
              <a:buFont typeface="Arial"/>
              <a:buChar char="•"/>
            </a:pPr>
            <a:r>
              <a:rPr lang="en-US" sz="1400" dirty="0">
                <a:solidFill>
                  <a:srgbClr val="000090"/>
                </a:solidFill>
                <a:latin typeface="Calibri"/>
                <a:ea typeface="Tahoma" panose="020B0604030504040204" pitchFamily="34" charset="0"/>
                <a:cs typeface="Calibri"/>
              </a:rPr>
              <a:t>Daily </a:t>
            </a:r>
            <a:r>
              <a:rPr lang="en-US" sz="1400" dirty="0" smtClean="0">
                <a:solidFill>
                  <a:srgbClr val="000090"/>
                </a:solidFill>
                <a:latin typeface="Calibri"/>
                <a:ea typeface="Tahoma" panose="020B0604030504040204" pitchFamily="34" charset="0"/>
                <a:cs typeface="Calibri"/>
              </a:rPr>
              <a:t>schedules are </a:t>
            </a:r>
            <a:r>
              <a:rPr lang="en-US" sz="1400" dirty="0">
                <a:solidFill>
                  <a:srgbClr val="000090"/>
                </a:solidFill>
                <a:latin typeface="Calibri"/>
                <a:ea typeface="Tahoma" panose="020B0604030504040204" pitchFamily="34" charset="0"/>
                <a:cs typeface="Calibri"/>
              </a:rPr>
              <a:t>shown on a map at </a:t>
            </a:r>
            <a:r>
              <a:rPr lang="en-US" sz="1400" dirty="0">
                <a:solidFill>
                  <a:srgbClr val="000090"/>
                </a:solidFill>
                <a:latin typeface="Calibri"/>
                <a:ea typeface="Tahoma" panose="020B0604030504040204" pitchFamily="34" charset="0"/>
                <a:cs typeface="Calibri"/>
                <a:hlinkClick r:id="rId6"/>
              </a:rPr>
              <a:t>http://geobpms.geobliki.com/sched</a:t>
            </a:r>
            <a:r>
              <a:rPr lang="en-US" sz="1400" dirty="0">
                <a:solidFill>
                  <a:srgbClr val="000090"/>
                </a:solidFill>
                <a:latin typeface="Calibri"/>
                <a:ea typeface="Tahoma" panose="020B0604030504040204" pitchFamily="34" charset="0"/>
                <a:cs typeface="Calibri"/>
              </a:rPr>
              <a:t>.</a:t>
            </a:r>
          </a:p>
          <a:p>
            <a:pPr marL="292100" indent="-292100">
              <a:buFont typeface="Arial"/>
              <a:buChar char="•"/>
            </a:pPr>
            <a:r>
              <a:rPr lang="en-US" sz="1400" dirty="0">
                <a:solidFill>
                  <a:srgbClr val="000090"/>
                </a:solidFill>
                <a:latin typeface="Calibri"/>
                <a:ea typeface="Tahoma" panose="020B0604030504040204" pitchFamily="34" charset="0"/>
                <a:cs typeface="Calibri"/>
              </a:rPr>
              <a:t>Acquisition possibilities can be evaluated directly by the general public </a:t>
            </a:r>
            <a:r>
              <a:rPr lang="en-US" sz="1400" dirty="0" smtClean="0">
                <a:solidFill>
                  <a:srgbClr val="000090"/>
                </a:solidFill>
                <a:latin typeface="Calibri"/>
                <a:ea typeface="Tahoma" panose="020B0604030504040204" pitchFamily="34" charset="0"/>
                <a:cs typeface="Calibri"/>
              </a:rPr>
              <a:t>at </a:t>
            </a:r>
            <a:r>
              <a:rPr lang="en-US" sz="1400" dirty="0" smtClean="0">
                <a:solidFill>
                  <a:srgbClr val="000090"/>
                </a:solidFill>
                <a:latin typeface="Calibri"/>
                <a:ea typeface="Tahoma" panose="020B0604030504040204" pitchFamily="34" charset="0"/>
                <a:cs typeface="Calibri"/>
                <a:hlinkClick r:id="rId7"/>
              </a:rPr>
              <a:t>http://geobpms/geobliki.com</a:t>
            </a:r>
            <a:r>
              <a:rPr lang="en-US" sz="1400" dirty="0" smtClean="0">
                <a:solidFill>
                  <a:srgbClr val="000090"/>
                </a:solidFill>
                <a:latin typeface="Calibri"/>
                <a:ea typeface="Tahoma" panose="020B0604030504040204" pitchFamily="34" charset="0"/>
                <a:cs typeface="Calibri"/>
              </a:rPr>
              <a:t>.</a:t>
            </a:r>
            <a:endParaRPr lang="en-US" sz="1400" dirty="0">
              <a:solidFill>
                <a:srgbClr val="000090"/>
              </a:solidFill>
              <a:latin typeface="Calibri"/>
              <a:ea typeface="Tahoma" panose="020B0604030504040204" pitchFamily="34" charset="0"/>
              <a:cs typeface="Calibri"/>
            </a:endParaRPr>
          </a:p>
          <a:p>
            <a:pPr marL="292100" indent="-292100">
              <a:buFont typeface="Arial"/>
              <a:buChar char="•"/>
            </a:pPr>
            <a:r>
              <a:rPr lang="en-US" sz="1400" dirty="0">
                <a:solidFill>
                  <a:srgbClr val="000090"/>
                </a:solidFill>
                <a:latin typeface="Calibri"/>
                <a:ea typeface="Tahoma" panose="020B0604030504040204" pitchFamily="34" charset="0"/>
                <a:cs typeface="Calibri"/>
              </a:rPr>
              <a:t>Priorities/schedules are shared or are discussed directly by the MSO with the requestor</a:t>
            </a:r>
            <a:r>
              <a:rPr lang="en-US" sz="1400" dirty="0" smtClean="0">
                <a:solidFill>
                  <a:srgbClr val="000090"/>
                </a:solidFill>
                <a:latin typeface="Calibri"/>
                <a:ea typeface="Tahoma" panose="020B0604030504040204" pitchFamily="34" charset="0"/>
                <a:cs typeface="Calibri"/>
              </a:rPr>
              <a:t>.</a:t>
            </a:r>
          </a:p>
          <a:p>
            <a:pPr marL="292100" lvl="1" indent="-292100">
              <a:buFont typeface="Arial"/>
              <a:buChar char="•"/>
            </a:pPr>
            <a:r>
              <a:rPr lang="en-US" sz="1400" dirty="0">
                <a:solidFill>
                  <a:srgbClr val="000090"/>
                </a:solidFill>
                <a:latin typeface="Calibri"/>
                <a:ea typeface="Tahoma" panose="020B0604030504040204" pitchFamily="34" charset="0"/>
                <a:cs typeface="Calibri"/>
              </a:rPr>
              <a:t>All users can setup and submit </a:t>
            </a:r>
            <a:r>
              <a:rPr lang="en-US" sz="1400" dirty="0">
                <a:solidFill>
                  <a:srgbClr val="000090"/>
                </a:solidFill>
                <a:latin typeface="Calibri"/>
                <a:cs typeface="Calibri"/>
              </a:rPr>
              <a:t>criteria for scene acquisition notification as well as to to search and download acquired data at </a:t>
            </a:r>
            <a:r>
              <a:rPr lang="en-US" sz="1400" u="sng" dirty="0">
                <a:solidFill>
                  <a:srgbClr val="000090"/>
                </a:solidFill>
                <a:latin typeface="Calibri"/>
                <a:cs typeface="Calibri"/>
                <a:hlinkClick r:id="rId8"/>
              </a:rPr>
              <a:t>http://earthexplorer.usgs.gov</a:t>
            </a:r>
            <a:r>
              <a:rPr lang="en-US" sz="1400" u="sng" dirty="0">
                <a:solidFill>
                  <a:srgbClr val="000090"/>
                </a:solidFill>
                <a:latin typeface="Calibri"/>
                <a:cs typeface="Calibri"/>
              </a:rPr>
              <a:t> </a:t>
            </a:r>
            <a:r>
              <a:rPr lang="en-US" sz="1400" dirty="0">
                <a:solidFill>
                  <a:srgbClr val="000090"/>
                </a:solidFill>
                <a:latin typeface="Calibri"/>
                <a:cs typeface="Calibri"/>
              </a:rPr>
              <a:t>and </a:t>
            </a:r>
            <a:r>
              <a:rPr lang="en-US" sz="1400" dirty="0">
                <a:solidFill>
                  <a:srgbClr val="000090"/>
                </a:solidFill>
                <a:latin typeface="Calibri"/>
                <a:cs typeface="Calibri"/>
                <a:hlinkClick r:id="rId9"/>
              </a:rPr>
              <a:t>http://earthexplorer.usgs.gov/subscription/submit</a:t>
            </a:r>
            <a:endParaRPr lang="en-US" sz="1400" dirty="0">
              <a:solidFill>
                <a:srgbClr val="000090"/>
              </a:solidFill>
              <a:latin typeface="Calibri"/>
              <a:ea typeface="Tahoma" panose="020B0604030504040204" pitchFamily="34" charset="0"/>
              <a:cs typeface="Calibri"/>
            </a:endParaRPr>
          </a:p>
          <a:p>
            <a:pPr marL="292100" indent="-292100">
              <a:buFont typeface="Arial"/>
              <a:buChar char="•"/>
            </a:pPr>
            <a:endParaRPr lang="en-US" sz="1400" dirty="0">
              <a:solidFill>
                <a:srgbClr val="000000"/>
              </a:solidFill>
              <a:latin typeface="Calibri"/>
              <a:ea typeface="Tahoma" panose="020B0604030504040204" pitchFamily="34" charset="0"/>
              <a:cs typeface="Calibri"/>
            </a:endParaRPr>
          </a:p>
          <a:p>
            <a:pPr marL="292100" indent="-292100">
              <a:buFont typeface="Arial"/>
              <a:buChar char="•"/>
            </a:pPr>
            <a:endParaRPr lang="en-US" sz="1400" dirty="0">
              <a:solidFill>
                <a:srgbClr val="000090"/>
              </a:solidFill>
              <a:latin typeface="Calibri"/>
              <a:ea typeface="Tahoma" panose="020B0604030504040204" pitchFamily="34" charset="0"/>
              <a:cs typeface="Calibri"/>
            </a:endParaRPr>
          </a:p>
        </p:txBody>
      </p:sp>
    </p:spTree>
    <p:extLst>
      <p:ext uri="{BB962C8B-B14F-4D97-AF65-F5344CB8AC3E}">
        <p14:creationId xmlns:p14="http://schemas.microsoft.com/office/powerpoint/2010/main" val="40831006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 name="Shape 15"/>
          <p:cNvSpPr/>
          <p:nvPr/>
        </p:nvSpPr>
        <p:spPr>
          <a:xfrm>
            <a:off x="208166" y="1499717"/>
            <a:ext cx="8710650" cy="37548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000000"/>
                </a:solidFill>
              </a:defRPr>
            </a:pPr>
            <a:r>
              <a:rPr lang="en-US" sz="2000" b="1" kern="0" dirty="0">
                <a:solidFill>
                  <a:srgbClr val="002569"/>
                </a:solidFill>
                <a:latin typeface="Arial Bold"/>
                <a:ea typeface="Arial Bold"/>
                <a:cs typeface="Arial Bold"/>
                <a:sym typeface="Arial Bold"/>
              </a:rPr>
              <a:t>LSI-</a:t>
            </a:r>
            <a:r>
              <a:rPr lang="en-US" sz="2000" b="1" kern="0" dirty="0" smtClean="0">
                <a:solidFill>
                  <a:srgbClr val="002569"/>
                </a:solidFill>
                <a:latin typeface="Arial Bold"/>
                <a:ea typeface="Arial Bold"/>
                <a:cs typeface="Arial Bold"/>
                <a:sym typeface="Arial Bold"/>
              </a:rPr>
              <a:t>VC#1, Action 2-1: Objective of this Survey</a:t>
            </a:r>
          </a:p>
          <a:p>
            <a:pPr>
              <a:defRPr>
                <a:solidFill>
                  <a:srgbClr val="000000"/>
                </a:solidFill>
              </a:defRPr>
            </a:pPr>
            <a:endParaRPr lang="en-US" sz="2000" b="1" kern="0" dirty="0">
              <a:solidFill>
                <a:srgbClr val="002569"/>
              </a:solidFill>
              <a:latin typeface="Arial Bold"/>
              <a:ea typeface="Arial Bold"/>
              <a:cs typeface="Arial Bold"/>
              <a:sym typeface="Arial Bold"/>
            </a:endParaRPr>
          </a:p>
          <a:p>
            <a:pPr>
              <a:defRPr>
                <a:solidFill>
                  <a:srgbClr val="000000"/>
                </a:solidFill>
              </a:defRPr>
            </a:pPr>
            <a:r>
              <a:rPr lang="en-US" sz="2000" dirty="0" smtClean="0"/>
              <a:t>Lead </a:t>
            </a:r>
            <a:r>
              <a:rPr lang="en-US" sz="2000" dirty="0"/>
              <a:t>a survey of tools or systems in use within CEOS agencies for multiple requirements reconciliation and </a:t>
            </a:r>
            <a:r>
              <a:rPr lang="en-US" sz="2000" dirty="0" smtClean="0"/>
              <a:t>management </a:t>
            </a:r>
            <a:r>
              <a:rPr lang="en-US" sz="2000" b="1" dirty="0" smtClean="0">
                <a:solidFill>
                  <a:srgbClr val="0000FF"/>
                </a:solidFill>
              </a:rPr>
              <a:t>*</a:t>
            </a:r>
          </a:p>
          <a:p>
            <a:pPr>
              <a:defRPr>
                <a:solidFill>
                  <a:srgbClr val="000000"/>
                </a:solidFill>
              </a:defRPr>
            </a:pPr>
            <a:r>
              <a:rPr lang="en-US" sz="2000" dirty="0" smtClean="0"/>
              <a:t>Present </a:t>
            </a:r>
            <a:r>
              <a:rPr lang="en-US" sz="2000" dirty="0"/>
              <a:t>the results at SIT-31 in the form of a short report and presentation</a:t>
            </a:r>
            <a:r>
              <a:rPr lang="en-US" sz="2000" dirty="0" smtClean="0"/>
              <a:t>.</a:t>
            </a:r>
          </a:p>
          <a:p>
            <a:pPr>
              <a:defRPr>
                <a:solidFill>
                  <a:srgbClr val="000000"/>
                </a:solidFill>
              </a:defRPr>
            </a:pPr>
            <a:endParaRPr lang="en-US" sz="2000" dirty="0"/>
          </a:p>
          <a:p>
            <a:pPr>
              <a:defRPr>
                <a:solidFill>
                  <a:srgbClr val="000000"/>
                </a:solidFill>
              </a:defRPr>
            </a:pPr>
            <a:r>
              <a:rPr lang="en-US" sz="2000" dirty="0" smtClean="0"/>
              <a:t>This </a:t>
            </a:r>
            <a:r>
              <a:rPr lang="en-US" sz="2000" dirty="0"/>
              <a:t>is </a:t>
            </a:r>
            <a:r>
              <a:rPr lang="en-US" sz="2000" dirty="0">
                <a:solidFill>
                  <a:srgbClr val="008000"/>
                </a:solidFill>
              </a:rPr>
              <a:t>currently limited to the identification of tools </a:t>
            </a:r>
            <a:r>
              <a:rPr lang="en-US" sz="2000" dirty="0"/>
              <a:t>however the context is that as CEOS is being asked to take on an increasing number of requests, there needs to be a way for CEOS to assess the full spectrum of existing requests to help us understand the scale of requests and the resources required. </a:t>
            </a:r>
            <a:endParaRPr lang="en-US" sz="2000" b="1" kern="0" dirty="0" smtClean="0">
              <a:solidFill>
                <a:srgbClr val="002569"/>
              </a:solidFill>
              <a:latin typeface="Arial Bold"/>
              <a:ea typeface="Arial Bold"/>
              <a:cs typeface="Arial Bold"/>
              <a:sym typeface="Arial Bold"/>
            </a:endParaRPr>
          </a:p>
          <a:p>
            <a:pPr>
              <a:defRPr>
                <a:solidFill>
                  <a:srgbClr val="000000"/>
                </a:solidFill>
              </a:defRPr>
            </a:pPr>
            <a:endParaRPr b="1" kern="0" dirty="0">
              <a:solidFill>
                <a:srgbClr val="002569"/>
              </a:solidFill>
              <a:latin typeface="Arial"/>
              <a:ea typeface="Arial"/>
              <a:cs typeface="Arial"/>
              <a:sym typeface="Arial"/>
            </a:endParaRPr>
          </a:p>
        </p:txBody>
      </p:sp>
      <p:sp>
        <p:nvSpPr>
          <p:cNvPr id="2" name="TextBox 1"/>
          <p:cNvSpPr txBox="1"/>
          <p:nvPr/>
        </p:nvSpPr>
        <p:spPr>
          <a:xfrm>
            <a:off x="428416" y="5951505"/>
            <a:ext cx="6339267"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0" i="1" u="none" strike="noStrike" cap="none" spc="0" normalizeH="0" baseline="0" dirty="0" smtClean="0">
                <a:ln>
                  <a:noFill/>
                </a:ln>
                <a:solidFill>
                  <a:srgbClr val="0000FF"/>
                </a:solidFill>
                <a:effectLst/>
                <a:uFillTx/>
              </a:rPr>
              <a:t>*for existing missions, excluding future missions in this first instance</a:t>
            </a:r>
            <a:endParaRPr kumimoji="0" lang="en-US" sz="1600" b="0" i="1" u="none" strike="noStrike" cap="none" spc="0" normalizeH="0" baseline="0" dirty="0">
              <a:ln>
                <a:noFill/>
              </a:ln>
              <a:solidFill>
                <a:srgbClr val="0000FF"/>
              </a:solidFill>
              <a:effectLst/>
              <a:uFillTx/>
            </a:endParaRPr>
          </a:p>
        </p:txBody>
      </p:sp>
    </p:spTree>
    <p:extLst>
      <p:ext uri="{BB962C8B-B14F-4D97-AF65-F5344CB8AC3E}">
        <p14:creationId xmlns:p14="http://schemas.microsoft.com/office/powerpoint/2010/main" val="3520013389"/>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93286" y="3200572"/>
            <a:ext cx="5427125"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600" b="1" dirty="0" smtClean="0">
                <a:solidFill>
                  <a:srgbClr val="002569"/>
                </a:solidFill>
              </a:rPr>
              <a:t>Agency#3: Canadian Space Agency</a:t>
            </a:r>
            <a:endParaRPr kumimoji="0" lang="en-US" sz="2600" b="1" i="0" u="none" strike="noStrike" cap="none" spc="0" normalizeH="0" baseline="0" dirty="0">
              <a:ln>
                <a:noFill/>
              </a:ln>
              <a:solidFill>
                <a:srgbClr val="002569"/>
              </a:solidFill>
              <a:effectLst/>
              <a:uFillTx/>
            </a:endParaRPr>
          </a:p>
        </p:txBody>
      </p:sp>
      <p:pic>
        <p:nvPicPr>
          <p:cNvPr id="4" name="Picture 3"/>
          <p:cNvPicPr>
            <a:picLocks noChangeAspect="1"/>
          </p:cNvPicPr>
          <p:nvPr/>
        </p:nvPicPr>
        <p:blipFill>
          <a:blip r:embed="rId4"/>
          <a:stretch>
            <a:fillRect/>
          </a:stretch>
        </p:blipFill>
        <p:spPr>
          <a:xfrm>
            <a:off x="6825755" y="66150"/>
            <a:ext cx="479385" cy="515104"/>
          </a:xfrm>
          <a:prstGeom prst="rect">
            <a:avLst/>
          </a:prstGeom>
        </p:spPr>
      </p:pic>
    </p:spTree>
    <p:extLst>
      <p:ext uri="{BB962C8B-B14F-4D97-AF65-F5344CB8AC3E}">
        <p14:creationId xmlns:p14="http://schemas.microsoft.com/office/powerpoint/2010/main" val="152679579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54591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1. Relevant Missions (= not systematically acquiring)</a:t>
            </a:r>
            <a:endParaRPr kumimoji="0" lang="en-US" sz="1800" b="0" i="0" u="none" strike="noStrike" cap="none" spc="0" normalizeH="0" baseline="0" dirty="0">
              <a:ln>
                <a:noFill/>
              </a:ln>
              <a:solidFill>
                <a:srgbClr val="F8FDFF"/>
              </a:solidFill>
              <a:effectLst/>
              <a:uFillTx/>
            </a:endParaRPr>
          </a:p>
        </p:txBody>
      </p:sp>
      <p:sp>
        <p:nvSpPr>
          <p:cNvPr id="3" name="TextBox 2"/>
          <p:cNvSpPr txBox="1"/>
          <p:nvPr/>
        </p:nvSpPr>
        <p:spPr>
          <a:xfrm>
            <a:off x="283062" y="1363470"/>
            <a:ext cx="8606566" cy="47089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latinLnBrk="1" hangingPunct="0"/>
            <a:r>
              <a:rPr lang="en-US" sz="2000" dirty="0">
                <a:latin typeface="Calibri"/>
                <a:cs typeface="Calibri"/>
              </a:rPr>
              <a:t>Radarsat-2 </a:t>
            </a:r>
          </a:p>
          <a:p>
            <a:pPr marL="1200150" lvl="2" indent="-285750" latinLnBrk="1" hangingPunct="0">
              <a:buFont typeface="Arial"/>
              <a:buChar char="•"/>
            </a:pPr>
            <a:r>
              <a:rPr lang="en-US" sz="2000" dirty="0">
                <a:latin typeface="Calibri"/>
                <a:cs typeface="Calibri"/>
              </a:rPr>
              <a:t>C-SAR, December 14, 2007, </a:t>
            </a:r>
          </a:p>
          <a:p>
            <a:pPr marL="1200150" lvl="2" indent="-285750" latinLnBrk="1" hangingPunct="0">
              <a:buFont typeface="Arial"/>
              <a:buChar char="•"/>
            </a:pPr>
            <a:r>
              <a:rPr lang="en-US" sz="2000" dirty="0">
                <a:latin typeface="Calibri"/>
                <a:cs typeface="Calibri"/>
              </a:rPr>
              <a:t>Main application domains: </a:t>
            </a:r>
            <a:r>
              <a:rPr lang="en-CA" sz="2000" dirty="0">
                <a:latin typeface="Calibri"/>
                <a:cs typeface="Calibri"/>
              </a:rPr>
              <a:t>Sea ice mapping and ship routing, iceberg detection, marine </a:t>
            </a:r>
            <a:r>
              <a:rPr lang="en-CA" sz="2000" dirty="0" smtClean="0">
                <a:latin typeface="Calibri"/>
                <a:cs typeface="Calibri"/>
              </a:rPr>
              <a:t/>
            </a:r>
            <a:br>
              <a:rPr lang="en-CA" sz="2000" dirty="0" smtClean="0">
                <a:latin typeface="Calibri"/>
                <a:cs typeface="Calibri"/>
              </a:rPr>
            </a:br>
            <a:r>
              <a:rPr lang="en-CA" sz="2000" dirty="0" smtClean="0">
                <a:latin typeface="Calibri"/>
                <a:cs typeface="Calibri"/>
              </a:rPr>
              <a:t>surveillance </a:t>
            </a:r>
            <a:r>
              <a:rPr lang="en-CA" sz="2000" dirty="0">
                <a:latin typeface="Calibri"/>
                <a:cs typeface="Calibri"/>
              </a:rPr>
              <a:t>for ship and pollution detection</a:t>
            </a:r>
            <a:r>
              <a:rPr lang="en-US" sz="2000" dirty="0">
                <a:latin typeface="Calibri"/>
                <a:cs typeface="Calibri"/>
              </a:rPr>
              <a:t>, </a:t>
            </a:r>
            <a:r>
              <a:rPr lang="en-CA" sz="2000" dirty="0">
                <a:latin typeface="Calibri"/>
                <a:cs typeface="Calibri"/>
              </a:rPr>
              <a:t>agricultural crop monitoring, disaster monitoring and mapping (flood, </a:t>
            </a:r>
            <a:r>
              <a:rPr lang="en-US" sz="2000" dirty="0">
                <a:latin typeface="Calibri"/>
                <a:cs typeface="Calibri"/>
              </a:rPr>
              <a:t>landslides, subsidence), forestry, </a:t>
            </a:r>
            <a:r>
              <a:rPr lang="en-CA" sz="2000" dirty="0">
                <a:latin typeface="Calibri"/>
                <a:cs typeface="Calibri"/>
              </a:rPr>
              <a:t>geological mapping, mine monitoring, land use mapping, wetlands mapping, topographic mapping.</a:t>
            </a:r>
          </a:p>
          <a:p>
            <a:pPr marL="1200150" lvl="2" indent="-285750" latinLnBrk="1" hangingPunct="0">
              <a:buFont typeface="Arial"/>
              <a:buChar char="•"/>
            </a:pPr>
            <a:r>
              <a:rPr lang="en-US" sz="2000" dirty="0">
                <a:latin typeface="Calibri"/>
                <a:cs typeface="Calibri"/>
              </a:rPr>
              <a:t>Constraint leading to the need for trade-off:</a:t>
            </a:r>
          </a:p>
          <a:p>
            <a:pPr marL="1657350" lvl="3" indent="-285750" latinLnBrk="1" hangingPunct="0">
              <a:buFont typeface="Arial"/>
              <a:buChar char="•"/>
            </a:pPr>
            <a:r>
              <a:rPr lang="en-US" sz="2000" dirty="0">
                <a:latin typeface="Calibri"/>
                <a:cs typeface="Calibri"/>
              </a:rPr>
              <a:t>Private-Public Partnership </a:t>
            </a:r>
          </a:p>
          <a:p>
            <a:pPr marL="2114550" lvl="4" indent="-285750" latinLnBrk="1" hangingPunct="0">
              <a:buFont typeface="Arial"/>
              <a:buChar char="•"/>
            </a:pPr>
            <a:r>
              <a:rPr lang="en-US" sz="2000" dirty="0">
                <a:latin typeface="Calibri"/>
                <a:cs typeface="Calibri"/>
              </a:rPr>
              <a:t>Commercial vs public/scientific use</a:t>
            </a:r>
          </a:p>
          <a:p>
            <a:pPr marL="1657350" lvl="3" indent="-285750" latinLnBrk="1" hangingPunct="0">
              <a:buFont typeface="Arial"/>
              <a:buChar char="•"/>
            </a:pPr>
            <a:r>
              <a:rPr lang="en-CA" sz="2000" dirty="0">
                <a:latin typeface="Calibri"/>
                <a:cs typeface="Calibri"/>
              </a:rPr>
              <a:t>&gt; 20 imaging modes </a:t>
            </a:r>
          </a:p>
          <a:p>
            <a:pPr marL="1657350" lvl="3" indent="-285750" latinLnBrk="1" hangingPunct="0">
              <a:buFont typeface="Arial"/>
              <a:buChar char="•"/>
            </a:pPr>
            <a:r>
              <a:rPr lang="en-CA" sz="2000" dirty="0">
                <a:latin typeface="Calibri"/>
                <a:cs typeface="Calibri"/>
              </a:rPr>
              <a:t>Maritime vs land </a:t>
            </a:r>
            <a:r>
              <a:rPr lang="en-CA" sz="2000" dirty="0" smtClean="0">
                <a:latin typeface="Calibri"/>
                <a:cs typeface="Calibri"/>
              </a:rPr>
              <a:t>applications</a:t>
            </a:r>
            <a:endParaRPr lang="en-CA" sz="2000" dirty="0">
              <a:latin typeface="Calibri"/>
              <a:cs typeface="Calibri"/>
            </a:endParaRPr>
          </a:p>
          <a:p>
            <a:pPr marL="1657350" lvl="3" indent="-285750" latinLnBrk="1" hangingPunct="0">
              <a:buFont typeface="Arial"/>
              <a:buChar char="•"/>
            </a:pPr>
            <a:endParaRPr lang="en-CA" sz="2000" dirty="0" smtClean="0">
              <a:solidFill>
                <a:srgbClr val="002569"/>
              </a:solidFill>
            </a:endParaRPr>
          </a:p>
          <a:p>
            <a:pPr marL="1657350" lvl="3" indent="-285750" latinLnBrk="1" hangingPunct="0">
              <a:buFont typeface="Arial"/>
              <a:buChar char="•"/>
            </a:pPr>
            <a:endParaRPr lang="en-US" sz="2000" dirty="0">
              <a:solidFill>
                <a:srgbClr val="002569"/>
              </a:solidFill>
            </a:endParaRPr>
          </a:p>
        </p:txBody>
      </p:sp>
      <p:pic>
        <p:nvPicPr>
          <p:cNvPr id="7" name="Picture 6"/>
          <p:cNvPicPr>
            <a:picLocks noChangeAspect="1"/>
          </p:cNvPicPr>
          <p:nvPr/>
        </p:nvPicPr>
        <p:blipFill>
          <a:blip r:embed="rId4"/>
          <a:stretch>
            <a:fillRect/>
          </a:stretch>
        </p:blipFill>
        <p:spPr>
          <a:xfrm>
            <a:off x="6825755" y="66150"/>
            <a:ext cx="479385" cy="515104"/>
          </a:xfrm>
          <a:prstGeom prst="rect">
            <a:avLst/>
          </a:prstGeom>
        </p:spPr>
      </p:pic>
    </p:spTree>
    <p:extLst>
      <p:ext uri="{BB962C8B-B14F-4D97-AF65-F5344CB8AC3E}">
        <p14:creationId xmlns:p14="http://schemas.microsoft.com/office/powerpoint/2010/main" val="3736160651"/>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470685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2. User categories &amp; general priority scheme </a:t>
            </a: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sp>
        <p:nvSpPr>
          <p:cNvPr id="6" name="TextBox 5"/>
          <p:cNvSpPr txBox="1"/>
          <p:nvPr/>
        </p:nvSpPr>
        <p:spPr>
          <a:xfrm>
            <a:off x="275410" y="1535282"/>
            <a:ext cx="7876231" cy="50944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lnSpc>
                <a:spcPct val="95000"/>
              </a:lnSpc>
              <a:defRPr/>
            </a:pPr>
            <a:r>
              <a:rPr lang="en-CA" dirty="0">
                <a:latin typeface="Calibri"/>
                <a:cs typeface="Calibri"/>
              </a:rPr>
              <a:t>MDA is responsible for planning the mission and in particular the planning of </a:t>
            </a:r>
            <a:r>
              <a:rPr lang="en-CA" dirty="0" smtClean="0">
                <a:latin typeface="Calibri"/>
                <a:cs typeface="Calibri"/>
              </a:rPr>
              <a:t>system operations.</a:t>
            </a:r>
          </a:p>
          <a:p>
            <a:pPr marL="285750" indent="-285750" algn="just">
              <a:lnSpc>
                <a:spcPct val="95000"/>
              </a:lnSpc>
              <a:buFontTx/>
              <a:buChar char="-"/>
              <a:defRPr/>
            </a:pPr>
            <a:r>
              <a:rPr lang="en-CA" dirty="0" smtClean="0">
                <a:latin typeface="Calibri"/>
                <a:cs typeface="Calibri"/>
              </a:rPr>
              <a:t>Two categories of users:</a:t>
            </a:r>
          </a:p>
          <a:p>
            <a:pPr marL="742950" lvl="1" indent="-285750" algn="just">
              <a:lnSpc>
                <a:spcPct val="95000"/>
              </a:lnSpc>
              <a:buFontTx/>
              <a:buChar char="-"/>
              <a:defRPr/>
            </a:pPr>
            <a:r>
              <a:rPr lang="en-CA" dirty="0" smtClean="0">
                <a:latin typeface="Calibri"/>
                <a:cs typeface="Calibri"/>
              </a:rPr>
              <a:t>Commercial users</a:t>
            </a:r>
          </a:p>
          <a:p>
            <a:pPr marL="742950" lvl="1" indent="-285750" algn="just">
              <a:lnSpc>
                <a:spcPct val="95000"/>
              </a:lnSpc>
              <a:buFontTx/>
              <a:buChar char="-"/>
              <a:defRPr/>
            </a:pPr>
            <a:r>
              <a:rPr lang="en-CA" dirty="0" smtClean="0">
                <a:latin typeface="Calibri"/>
                <a:cs typeface="Calibri"/>
              </a:rPr>
              <a:t>Canadian Government Users</a:t>
            </a:r>
          </a:p>
          <a:p>
            <a:pPr marL="1200150" lvl="2" indent="-285750" algn="just">
              <a:lnSpc>
                <a:spcPct val="95000"/>
              </a:lnSpc>
              <a:buFontTx/>
              <a:buChar char="-"/>
              <a:defRPr/>
            </a:pPr>
            <a:r>
              <a:rPr lang="en-US" dirty="0" smtClean="0">
                <a:latin typeface="Calibri"/>
                <a:cs typeface="Calibri"/>
              </a:rPr>
              <a:t>Operational and scientific applications</a:t>
            </a:r>
            <a:endParaRPr lang="en-US" dirty="0">
              <a:latin typeface="Calibri"/>
              <a:cs typeface="Calibri"/>
            </a:endParaRPr>
          </a:p>
          <a:p>
            <a:pPr algn="just">
              <a:lnSpc>
                <a:spcPct val="95000"/>
              </a:lnSpc>
              <a:defRPr/>
            </a:pPr>
            <a:endParaRPr lang="en-US" dirty="0" smtClean="0">
              <a:solidFill>
                <a:srgbClr val="002569"/>
              </a:solidFill>
              <a:latin typeface="Calibri"/>
              <a:cs typeface="Calibri"/>
            </a:endParaRPr>
          </a:p>
          <a:p>
            <a:pPr algn="just">
              <a:lnSpc>
                <a:spcPct val="95000"/>
              </a:lnSpc>
              <a:defRPr/>
            </a:pPr>
            <a:r>
              <a:rPr lang="en-GB" dirty="0" smtClean="0">
                <a:latin typeface="Calibri"/>
                <a:cs typeface="Calibri"/>
              </a:rPr>
              <a:t>The </a:t>
            </a:r>
            <a:r>
              <a:rPr lang="en-GB" dirty="0">
                <a:latin typeface="Calibri"/>
                <a:cs typeface="Calibri"/>
              </a:rPr>
              <a:t>priority </a:t>
            </a:r>
            <a:r>
              <a:rPr lang="en-GB" dirty="0" smtClean="0">
                <a:latin typeface="Calibri"/>
                <a:cs typeface="Calibri"/>
              </a:rPr>
              <a:t>scheme:</a:t>
            </a:r>
          </a:p>
          <a:p>
            <a:pPr marL="800100" lvl="1" indent="-342900" algn="just">
              <a:lnSpc>
                <a:spcPct val="95000"/>
              </a:lnSpc>
              <a:buAutoNum type="arabicParenR"/>
              <a:defRPr/>
            </a:pPr>
            <a:r>
              <a:rPr lang="en-GB" dirty="0" smtClean="0">
                <a:latin typeface="Calibri"/>
                <a:cs typeface="Calibri"/>
              </a:rPr>
              <a:t>Spacecraft health</a:t>
            </a:r>
          </a:p>
          <a:p>
            <a:pPr marL="800100" lvl="1" indent="-342900" algn="just">
              <a:lnSpc>
                <a:spcPct val="95000"/>
              </a:lnSpc>
              <a:buFontTx/>
              <a:buAutoNum type="arabicParenR"/>
              <a:defRPr/>
            </a:pPr>
            <a:r>
              <a:rPr lang="en-GB" dirty="0">
                <a:latin typeface="Calibri"/>
                <a:cs typeface="Calibri"/>
              </a:rPr>
              <a:t>National </a:t>
            </a:r>
            <a:r>
              <a:rPr lang="en-GB" dirty="0" smtClean="0">
                <a:latin typeface="Calibri"/>
                <a:cs typeface="Calibri"/>
              </a:rPr>
              <a:t>security</a:t>
            </a:r>
          </a:p>
          <a:p>
            <a:pPr marL="800100" lvl="1" indent="-342900" algn="just">
              <a:lnSpc>
                <a:spcPct val="95000"/>
              </a:lnSpc>
              <a:buFontTx/>
              <a:buAutoNum type="arabicParenR"/>
              <a:defRPr/>
            </a:pPr>
            <a:r>
              <a:rPr lang="en-GB" dirty="0" smtClean="0">
                <a:latin typeface="Calibri"/>
                <a:cs typeface="Calibri"/>
              </a:rPr>
              <a:t>Emergencies</a:t>
            </a:r>
          </a:p>
          <a:p>
            <a:pPr marL="800100" lvl="1" indent="-342900" algn="just">
              <a:lnSpc>
                <a:spcPct val="95000"/>
              </a:lnSpc>
              <a:buFontTx/>
              <a:buAutoNum type="arabicParenR"/>
              <a:defRPr/>
            </a:pPr>
            <a:r>
              <a:rPr lang="en-GB" dirty="0" smtClean="0">
                <a:latin typeface="Calibri"/>
                <a:cs typeface="Calibri"/>
              </a:rPr>
              <a:t>Image quality and calibration</a:t>
            </a:r>
          </a:p>
          <a:p>
            <a:pPr marL="800100" lvl="1" indent="-342900" algn="just">
              <a:lnSpc>
                <a:spcPct val="95000"/>
              </a:lnSpc>
              <a:buFontTx/>
              <a:buAutoNum type="arabicParenR"/>
              <a:defRPr/>
            </a:pPr>
            <a:r>
              <a:rPr lang="en-GB" dirty="0" smtClean="0">
                <a:latin typeface="Calibri"/>
                <a:cs typeface="Calibri"/>
              </a:rPr>
              <a:t>Time Critical request</a:t>
            </a:r>
          </a:p>
          <a:p>
            <a:pPr marL="800100" lvl="1" indent="-342900" algn="just">
              <a:lnSpc>
                <a:spcPct val="95000"/>
              </a:lnSpc>
              <a:buFontTx/>
              <a:buAutoNum type="arabicParenR"/>
              <a:defRPr/>
            </a:pPr>
            <a:r>
              <a:rPr lang="en-GB" dirty="0" smtClean="0">
                <a:latin typeface="Calibri"/>
                <a:cs typeface="Calibri"/>
              </a:rPr>
              <a:t>Non-Time Critical Request</a:t>
            </a:r>
          </a:p>
          <a:p>
            <a:pPr marL="800100" lvl="1" indent="-342900" algn="just">
              <a:lnSpc>
                <a:spcPct val="95000"/>
              </a:lnSpc>
              <a:buFontTx/>
              <a:buAutoNum type="arabicParenR"/>
              <a:defRPr/>
            </a:pPr>
            <a:r>
              <a:rPr lang="en-GB" dirty="0" smtClean="0">
                <a:latin typeface="Calibri"/>
                <a:cs typeface="Calibri"/>
              </a:rPr>
              <a:t>Background mission request</a:t>
            </a:r>
            <a:endParaRPr lang="en-GB" dirty="0">
              <a:latin typeface="Calibri"/>
              <a:cs typeface="Calibri"/>
            </a:endParaRPr>
          </a:p>
          <a:p>
            <a:pPr algn="just">
              <a:lnSpc>
                <a:spcPct val="95000"/>
              </a:lnSpc>
              <a:defRPr/>
            </a:pPr>
            <a:endParaRPr lang="en-GB" dirty="0" smtClean="0">
              <a:latin typeface="Calibri"/>
              <a:cs typeface="Calibri"/>
            </a:endParaRPr>
          </a:p>
          <a:p>
            <a:pPr algn="just">
              <a:lnSpc>
                <a:spcPct val="95000"/>
              </a:lnSpc>
              <a:defRPr/>
            </a:pPr>
            <a:r>
              <a:rPr lang="en-GB" dirty="0" smtClean="0">
                <a:latin typeface="Calibri"/>
                <a:cs typeface="Calibri"/>
              </a:rPr>
              <a:t>Canadian Government operational imaging request falls within the category 5. Scientific applications, international collaborations (CEOS, GEO, </a:t>
            </a:r>
            <a:r>
              <a:rPr lang="en-GB" dirty="0" err="1" smtClean="0">
                <a:latin typeface="Calibri"/>
                <a:cs typeface="Calibri"/>
              </a:rPr>
              <a:t>etc</a:t>
            </a:r>
            <a:r>
              <a:rPr lang="en-GB" dirty="0" smtClean="0">
                <a:latin typeface="Calibri"/>
                <a:cs typeface="Calibri"/>
              </a:rPr>
              <a:t> .) , and others are mainly in category 6.</a:t>
            </a:r>
          </a:p>
        </p:txBody>
      </p:sp>
      <p:pic>
        <p:nvPicPr>
          <p:cNvPr id="8" name="Picture 7"/>
          <p:cNvPicPr>
            <a:picLocks noChangeAspect="1"/>
          </p:cNvPicPr>
          <p:nvPr/>
        </p:nvPicPr>
        <p:blipFill>
          <a:blip r:embed="rId4"/>
          <a:stretch>
            <a:fillRect/>
          </a:stretch>
        </p:blipFill>
        <p:spPr>
          <a:xfrm>
            <a:off x="6825755" y="66150"/>
            <a:ext cx="479385" cy="515104"/>
          </a:xfrm>
          <a:prstGeom prst="rect">
            <a:avLst/>
          </a:prstGeom>
        </p:spPr>
      </p:pic>
    </p:spTree>
    <p:extLst>
      <p:ext uri="{BB962C8B-B14F-4D97-AF65-F5344CB8AC3E}">
        <p14:creationId xmlns:p14="http://schemas.microsoft.com/office/powerpoint/2010/main" val="123090003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363418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3. Tools</a:t>
            </a:r>
            <a:r>
              <a:rPr kumimoji="0" lang="en-US" sz="1800" b="0" i="0" u="none" strike="noStrike" cap="none" spc="0" normalizeH="0" dirty="0" smtClean="0">
                <a:ln>
                  <a:noFill/>
                </a:ln>
                <a:solidFill>
                  <a:srgbClr val="F8FDFF"/>
                </a:solidFill>
                <a:effectLst/>
                <a:uFillTx/>
              </a:rPr>
              <a:t> for requirements handling</a:t>
            </a:r>
            <a:endParaRPr kumimoji="0" lang="en-US" sz="1800" b="0" i="0" u="none" strike="noStrike" cap="none" spc="0" normalizeH="0" baseline="0" dirty="0">
              <a:ln>
                <a:noFill/>
              </a:ln>
              <a:solidFill>
                <a:srgbClr val="F8FDFF"/>
              </a:solidFill>
              <a:effectLst/>
              <a:uFillTx/>
            </a:endParaRP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sp>
        <p:nvSpPr>
          <p:cNvPr id="6" name="TextBox 5"/>
          <p:cNvSpPr txBox="1"/>
          <p:nvPr/>
        </p:nvSpPr>
        <p:spPr>
          <a:xfrm>
            <a:off x="400122" y="1418886"/>
            <a:ext cx="8448456" cy="45243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1" latinLnBrk="1" hangingPunct="0"/>
            <a:r>
              <a:rPr lang="en-CA" dirty="0">
                <a:latin typeface="Calibri"/>
                <a:cs typeface="Calibri"/>
              </a:rPr>
              <a:t>Commercial End Users are directed to MDA's customer services</a:t>
            </a:r>
          </a:p>
          <a:p>
            <a:pPr marL="0" lvl="1" latinLnBrk="1" hangingPunct="0"/>
            <a:endParaRPr lang="en-CA" dirty="0">
              <a:latin typeface="Calibri"/>
              <a:cs typeface="Calibri"/>
            </a:endParaRPr>
          </a:p>
          <a:p>
            <a:pPr marL="0" lvl="1" latinLnBrk="1" hangingPunct="0"/>
            <a:r>
              <a:rPr lang="en-CA" dirty="0">
                <a:latin typeface="Calibri"/>
                <a:cs typeface="Calibri"/>
              </a:rPr>
              <a:t>Canadian Federal Government Departments and Agencies end users are using the Government order desk services</a:t>
            </a:r>
          </a:p>
          <a:p>
            <a:pPr marL="0" lvl="1" latinLnBrk="1" hangingPunct="0"/>
            <a:endParaRPr lang="en-CA" dirty="0">
              <a:latin typeface="Calibri"/>
              <a:cs typeface="Calibri"/>
            </a:endParaRPr>
          </a:p>
          <a:p>
            <a:pPr marL="0" lvl="1" latinLnBrk="1" hangingPunct="0"/>
            <a:r>
              <a:rPr lang="en-CA" dirty="0">
                <a:latin typeface="Calibri"/>
                <a:cs typeface="Calibri"/>
              </a:rPr>
              <a:t>Order tool:  The RADARSAT-2 acquisition planning tool</a:t>
            </a:r>
          </a:p>
          <a:p>
            <a:pPr marL="696913" lvl="2" indent="-239713" latinLnBrk="1" hangingPunct="0">
              <a:buFont typeface="Arial"/>
              <a:buChar char="•"/>
            </a:pPr>
            <a:r>
              <a:rPr lang="en-CA" dirty="0">
                <a:latin typeface="Calibri"/>
                <a:cs typeface="Calibri"/>
              </a:rPr>
              <a:t>This tool allows users to view existing data as well as potential acquisitions. </a:t>
            </a:r>
          </a:p>
          <a:p>
            <a:pPr marL="696913" lvl="2" indent="-239713" latinLnBrk="1" hangingPunct="0">
              <a:buFont typeface="Arial"/>
              <a:buChar char="•"/>
            </a:pPr>
            <a:r>
              <a:rPr lang="en-CA" dirty="0">
                <a:latin typeface="Calibri"/>
                <a:cs typeface="Calibri"/>
              </a:rPr>
              <a:t>MDA provides the RADARSAT-2 Acquisition Planning Tool software. </a:t>
            </a:r>
          </a:p>
          <a:p>
            <a:pPr marL="696913" lvl="2" indent="-239713" latinLnBrk="1" hangingPunct="0">
              <a:buFont typeface="Arial"/>
              <a:buChar char="•"/>
            </a:pPr>
            <a:r>
              <a:rPr lang="en-CA" dirty="0">
                <a:latin typeface="Calibri"/>
                <a:cs typeface="Calibri"/>
              </a:rPr>
              <a:t>Users can search the RADARSAT-2 archive independently and make preliminary </a:t>
            </a:r>
            <a:br>
              <a:rPr lang="en-CA" dirty="0">
                <a:latin typeface="Calibri"/>
                <a:cs typeface="Calibri"/>
              </a:rPr>
            </a:br>
            <a:r>
              <a:rPr lang="en-CA" dirty="0">
                <a:latin typeface="Calibri"/>
                <a:cs typeface="Calibri"/>
              </a:rPr>
              <a:t>assessments for the data acquisitions they require. </a:t>
            </a:r>
          </a:p>
          <a:p>
            <a:pPr marL="696913" lvl="2" indent="-239713" latinLnBrk="1" hangingPunct="0">
              <a:buFont typeface="Arial"/>
              <a:buChar char="•"/>
            </a:pPr>
            <a:r>
              <a:rPr lang="en-CA" dirty="0">
                <a:latin typeface="Calibri"/>
                <a:cs typeface="Calibri"/>
              </a:rPr>
              <a:t>Catalogues of available RADARSAT-2 data are available to end-users either </a:t>
            </a:r>
            <a:br>
              <a:rPr lang="en-CA" dirty="0">
                <a:latin typeface="Calibri"/>
                <a:cs typeface="Calibri"/>
              </a:rPr>
            </a:br>
            <a:r>
              <a:rPr lang="en-CA" dirty="0">
                <a:latin typeface="Calibri"/>
                <a:cs typeface="Calibri"/>
              </a:rPr>
              <a:t>locally, through the Acquisition Planning Tool, or by Internet through NEODF-CAT, the </a:t>
            </a:r>
            <a:r>
              <a:rPr lang="en-CA" dirty="0" smtClean="0">
                <a:latin typeface="Calibri"/>
                <a:cs typeface="Calibri"/>
              </a:rPr>
              <a:t/>
            </a:r>
            <a:br>
              <a:rPr lang="en-CA" dirty="0" smtClean="0">
                <a:latin typeface="Calibri"/>
                <a:cs typeface="Calibri"/>
              </a:rPr>
            </a:br>
            <a:r>
              <a:rPr lang="en-CA" dirty="0" smtClean="0">
                <a:latin typeface="Calibri"/>
                <a:cs typeface="Calibri"/>
              </a:rPr>
              <a:t>National </a:t>
            </a:r>
            <a:r>
              <a:rPr lang="en-CA" dirty="0">
                <a:latin typeface="Calibri"/>
                <a:cs typeface="Calibri"/>
              </a:rPr>
              <a:t>Earth Observation Data Framework web page at Natural Resources </a:t>
            </a:r>
            <a:br>
              <a:rPr lang="en-CA" dirty="0">
                <a:latin typeface="Calibri"/>
                <a:cs typeface="Calibri"/>
              </a:rPr>
            </a:br>
            <a:r>
              <a:rPr lang="en-CA" dirty="0">
                <a:latin typeface="Calibri"/>
                <a:cs typeface="Calibri"/>
              </a:rPr>
              <a:t>Canada.</a:t>
            </a:r>
          </a:p>
          <a:p>
            <a:pPr marL="696913" lvl="2" indent="-239713" latinLnBrk="1" hangingPunct="0">
              <a:buFont typeface="Arial"/>
              <a:buChar char="•"/>
            </a:pPr>
            <a:endParaRPr lang="en-US" dirty="0">
              <a:solidFill>
                <a:srgbClr val="002569"/>
              </a:solidFill>
            </a:endParaRPr>
          </a:p>
        </p:txBody>
      </p:sp>
      <p:pic>
        <p:nvPicPr>
          <p:cNvPr id="8" name="Picture 7"/>
          <p:cNvPicPr>
            <a:picLocks noChangeAspect="1"/>
          </p:cNvPicPr>
          <p:nvPr/>
        </p:nvPicPr>
        <p:blipFill>
          <a:blip r:embed="rId4"/>
          <a:stretch>
            <a:fillRect/>
          </a:stretch>
        </p:blipFill>
        <p:spPr>
          <a:xfrm>
            <a:off x="6825755" y="66150"/>
            <a:ext cx="479385" cy="515104"/>
          </a:xfrm>
          <a:prstGeom prst="rect">
            <a:avLst/>
          </a:prstGeom>
        </p:spPr>
      </p:pic>
    </p:spTree>
    <p:extLst>
      <p:ext uri="{BB962C8B-B14F-4D97-AF65-F5344CB8AC3E}">
        <p14:creationId xmlns:p14="http://schemas.microsoft.com/office/powerpoint/2010/main" val="347350278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235953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4. Process description</a:t>
            </a:r>
            <a:endParaRPr kumimoji="0" lang="en-US" sz="1800" b="0" i="0" u="none" strike="noStrike" cap="none" spc="0" normalizeH="0" baseline="0" dirty="0">
              <a:ln>
                <a:noFill/>
              </a:ln>
              <a:solidFill>
                <a:srgbClr val="F8FDFF"/>
              </a:solidFill>
              <a:effectLst/>
              <a:uFillTx/>
            </a:endParaRP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sp>
        <p:nvSpPr>
          <p:cNvPr id="6" name="TextBox 5"/>
          <p:cNvSpPr txBox="1"/>
          <p:nvPr/>
        </p:nvSpPr>
        <p:spPr>
          <a:xfrm>
            <a:off x="219900" y="1389919"/>
            <a:ext cx="8739273" cy="34778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1" latinLnBrk="1" hangingPunct="0"/>
            <a:r>
              <a:rPr lang="en-US" sz="2000" dirty="0" smtClean="0">
                <a:solidFill>
                  <a:srgbClr val="002569"/>
                </a:solidFill>
              </a:rPr>
              <a:t>Canadian Government users:</a:t>
            </a:r>
          </a:p>
          <a:p>
            <a:pPr marL="0" lvl="1" latinLnBrk="1" hangingPunct="0"/>
            <a:r>
              <a:rPr lang="en-US" sz="2000" dirty="0">
                <a:solidFill>
                  <a:srgbClr val="002569"/>
                </a:solidFill>
              </a:rPr>
              <a:t>	</a:t>
            </a:r>
            <a:r>
              <a:rPr lang="en-US" sz="2000" dirty="0" smtClean="0">
                <a:solidFill>
                  <a:srgbClr val="002569"/>
                </a:solidFill>
              </a:rPr>
              <a:t>- Image acquisition planning:</a:t>
            </a:r>
          </a:p>
          <a:p>
            <a:pPr marL="0" lvl="1" latinLnBrk="1" hangingPunct="0"/>
            <a:r>
              <a:rPr lang="en-US" sz="2000" dirty="0">
                <a:solidFill>
                  <a:srgbClr val="002569"/>
                </a:solidFill>
              </a:rPr>
              <a:t>	</a:t>
            </a:r>
            <a:r>
              <a:rPr lang="en-US" sz="2000" dirty="0" smtClean="0">
                <a:solidFill>
                  <a:srgbClr val="002569"/>
                </a:solidFill>
              </a:rPr>
              <a:t>	- Annual and seasonal for operational applications</a:t>
            </a:r>
          </a:p>
          <a:p>
            <a:pPr marL="0" lvl="1" latinLnBrk="1" hangingPunct="0"/>
            <a:r>
              <a:rPr lang="en-US" sz="2000" dirty="0">
                <a:solidFill>
                  <a:srgbClr val="002569"/>
                </a:solidFill>
              </a:rPr>
              <a:t>	</a:t>
            </a:r>
            <a:r>
              <a:rPr lang="en-US" sz="2000" dirty="0" smtClean="0">
                <a:solidFill>
                  <a:srgbClr val="002569"/>
                </a:solidFill>
              </a:rPr>
              <a:t>	- Seasonal or time specific for scientific applications and collaborative </a:t>
            </a:r>
            <a:br>
              <a:rPr lang="en-US" sz="2000" dirty="0" smtClean="0">
                <a:solidFill>
                  <a:srgbClr val="002569"/>
                </a:solidFill>
              </a:rPr>
            </a:br>
            <a:r>
              <a:rPr lang="en-US" sz="2000" dirty="0" smtClean="0">
                <a:solidFill>
                  <a:srgbClr val="002569"/>
                </a:solidFill>
              </a:rPr>
              <a:t>		  projects (national and international)</a:t>
            </a:r>
          </a:p>
          <a:p>
            <a:pPr marL="0" lvl="1" latinLnBrk="1" hangingPunct="0"/>
            <a:r>
              <a:rPr lang="en-US" sz="2000" dirty="0">
                <a:solidFill>
                  <a:srgbClr val="002569"/>
                </a:solidFill>
              </a:rPr>
              <a:t>	</a:t>
            </a:r>
            <a:r>
              <a:rPr lang="en-US" sz="2000" dirty="0" smtClean="0">
                <a:solidFill>
                  <a:srgbClr val="002569"/>
                </a:solidFill>
              </a:rPr>
              <a:t>- Data ordering submitted to Government order desk on monthly basis.</a:t>
            </a:r>
          </a:p>
          <a:p>
            <a:pPr marL="0" lvl="1" latinLnBrk="1" hangingPunct="0"/>
            <a:r>
              <a:rPr lang="en-US" sz="2000" dirty="0">
                <a:solidFill>
                  <a:srgbClr val="002569"/>
                </a:solidFill>
              </a:rPr>
              <a:t>	</a:t>
            </a:r>
            <a:r>
              <a:rPr lang="en-US" sz="2000" dirty="0" smtClean="0">
                <a:solidFill>
                  <a:srgbClr val="002569"/>
                </a:solidFill>
              </a:rPr>
              <a:t>- Image request process  through EMOC (Enhanced Management of </a:t>
            </a:r>
            <a:br>
              <a:rPr lang="en-US" sz="2000" dirty="0" smtClean="0">
                <a:solidFill>
                  <a:srgbClr val="002569"/>
                </a:solidFill>
              </a:rPr>
            </a:br>
            <a:r>
              <a:rPr lang="en-US" sz="2000" dirty="0" smtClean="0">
                <a:solidFill>
                  <a:srgbClr val="002569"/>
                </a:solidFill>
              </a:rPr>
              <a:t>	  Orders and conflicts)</a:t>
            </a:r>
          </a:p>
          <a:p>
            <a:pPr marL="0" lvl="1" latinLnBrk="1" hangingPunct="0"/>
            <a:r>
              <a:rPr lang="en-US" sz="2000" dirty="0" smtClean="0">
                <a:solidFill>
                  <a:srgbClr val="002569"/>
                </a:solidFill>
              </a:rPr>
              <a:t>	- Data acquisition plan</a:t>
            </a:r>
          </a:p>
          <a:p>
            <a:pPr marL="0" lvl="1" latinLnBrk="1" hangingPunct="0"/>
            <a:r>
              <a:rPr lang="en-US" sz="2000" dirty="0">
                <a:solidFill>
                  <a:srgbClr val="002569"/>
                </a:solidFill>
              </a:rPr>
              <a:t>	</a:t>
            </a:r>
            <a:r>
              <a:rPr lang="en-US" sz="2000" dirty="0" smtClean="0">
                <a:solidFill>
                  <a:srgbClr val="002569"/>
                </a:solidFill>
              </a:rPr>
              <a:t>- Image acquisition, processing and archiving</a:t>
            </a:r>
          </a:p>
          <a:p>
            <a:pPr marL="0" lvl="1" latinLnBrk="1" hangingPunct="0"/>
            <a:endParaRPr lang="en-US" sz="2000" dirty="0">
              <a:solidFill>
                <a:srgbClr val="002569"/>
              </a:solidFill>
            </a:endParaRPr>
          </a:p>
        </p:txBody>
      </p:sp>
      <p:pic>
        <p:nvPicPr>
          <p:cNvPr id="8" name="Picture 7"/>
          <p:cNvPicPr>
            <a:picLocks noChangeAspect="1"/>
          </p:cNvPicPr>
          <p:nvPr/>
        </p:nvPicPr>
        <p:blipFill>
          <a:blip r:embed="rId4"/>
          <a:stretch>
            <a:fillRect/>
          </a:stretch>
        </p:blipFill>
        <p:spPr>
          <a:xfrm>
            <a:off x="6825755" y="66150"/>
            <a:ext cx="479385" cy="515104"/>
          </a:xfrm>
          <a:prstGeom prst="rect">
            <a:avLst/>
          </a:prstGeom>
        </p:spPr>
      </p:pic>
    </p:spTree>
    <p:extLst>
      <p:ext uri="{BB962C8B-B14F-4D97-AF65-F5344CB8AC3E}">
        <p14:creationId xmlns:p14="http://schemas.microsoft.com/office/powerpoint/2010/main" val="1759413991"/>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693286" y="3200572"/>
            <a:ext cx="6619759"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600" b="1" dirty="0" smtClean="0">
                <a:solidFill>
                  <a:srgbClr val="002569"/>
                </a:solidFill>
              </a:rPr>
              <a:t>Agency#4: United States Geological Survey</a:t>
            </a:r>
            <a:endParaRPr kumimoji="0" lang="en-US" sz="2600" b="1" i="0" u="none" strike="noStrike" cap="none" spc="0" normalizeH="0" baseline="0" dirty="0">
              <a:ln>
                <a:noFill/>
              </a:ln>
              <a:solidFill>
                <a:srgbClr val="002569"/>
              </a:solidFill>
              <a:effectLst/>
              <a:uFillTx/>
            </a:endParaRPr>
          </a:p>
        </p:txBody>
      </p:sp>
      <p:pic>
        <p:nvPicPr>
          <p:cNvPr id="4" name="Picture 6" descr="ident_4_onscreen_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black">
          <a:xfrm>
            <a:off x="6291275" y="84128"/>
            <a:ext cx="12422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976117"/>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54267" y="525301"/>
            <a:ext cx="225174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1. Relevant Missions</a:t>
            </a:r>
            <a:endParaRPr kumimoji="0" lang="en-US" sz="1800" b="0" i="0" u="none" strike="noStrike" cap="none" spc="0" normalizeH="0" baseline="0" dirty="0">
              <a:ln>
                <a:noFill/>
              </a:ln>
              <a:solidFill>
                <a:srgbClr val="F8FDFF"/>
              </a:solidFill>
              <a:effectLst/>
              <a:uFillTx/>
            </a:endParaRPr>
          </a:p>
        </p:txBody>
      </p:sp>
      <p:pic>
        <p:nvPicPr>
          <p:cNvPr id="4" name="Picture 6" descr="ident_4_onscreen_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black">
          <a:xfrm>
            <a:off x="6291275" y="84128"/>
            <a:ext cx="12422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1639" y="1374455"/>
            <a:ext cx="8327254" cy="5078313"/>
          </a:xfrm>
          <a:prstGeom prst="rect">
            <a:avLst/>
          </a:prstGeom>
        </p:spPr>
        <p:txBody>
          <a:bodyPr wrap="square">
            <a:spAutoFit/>
          </a:bodyPr>
          <a:lstStyle/>
          <a:p>
            <a:r>
              <a:rPr lang="en-US" dirty="0"/>
              <a:t>•	Landsat 7</a:t>
            </a:r>
          </a:p>
          <a:p>
            <a:pPr lvl="2" indent="-457200"/>
            <a:r>
              <a:rPr lang="en-US" dirty="0"/>
              <a:t>•	</a:t>
            </a:r>
            <a:r>
              <a:rPr lang="en-US" dirty="0" smtClean="0"/>
              <a:t>ETM</a:t>
            </a:r>
            <a:r>
              <a:rPr lang="en-US" dirty="0"/>
              <a:t>+, Operational since 15 April 1999, Expected life : </a:t>
            </a:r>
            <a:r>
              <a:rPr lang="en-US" dirty="0" smtClean="0"/>
              <a:t>Fuel constrained</a:t>
            </a:r>
            <a:r>
              <a:rPr lang="en-US" dirty="0"/>
              <a:t>; anticipated decommissioning in 2020-2021</a:t>
            </a:r>
          </a:p>
          <a:p>
            <a:pPr lvl="2" indent="-457200"/>
            <a:r>
              <a:rPr lang="en-US" dirty="0"/>
              <a:t>•	Main application domains requiring trade-off: agriculture, vegetation, forestry, land use, land cover and change, coastal regions, evapotranspiration, emergency, etc.</a:t>
            </a:r>
          </a:p>
          <a:p>
            <a:pPr lvl="2" indent="-457200"/>
            <a:r>
              <a:rPr lang="en-US" dirty="0"/>
              <a:t>•	Physical constraints: on-board memory/downlinks and duty </a:t>
            </a:r>
            <a:r>
              <a:rPr lang="en-US" dirty="0" smtClean="0"/>
              <a:t>cycle constraints </a:t>
            </a:r>
            <a:r>
              <a:rPr lang="en-US" dirty="0"/>
              <a:t>limit optimal imaging to continental land masses </a:t>
            </a:r>
            <a:r>
              <a:rPr lang="en-US" dirty="0" smtClean="0"/>
              <a:t>below 72 </a:t>
            </a:r>
            <a:r>
              <a:rPr lang="en-US" dirty="0"/>
              <a:t>degrees latitude (row 9); images are rejected as a function </a:t>
            </a:r>
            <a:r>
              <a:rPr lang="en-US" dirty="0" smtClean="0"/>
              <a:t>of cloud </a:t>
            </a:r>
            <a:r>
              <a:rPr lang="en-US" dirty="0"/>
              <a:t>cover</a:t>
            </a:r>
          </a:p>
          <a:p>
            <a:r>
              <a:rPr lang="en-US" dirty="0"/>
              <a:t>•	Landsat 8 (Landsat 9 launch date 2021)</a:t>
            </a:r>
          </a:p>
          <a:p>
            <a:pPr lvl="2" indent="-457200"/>
            <a:r>
              <a:rPr lang="en-US" dirty="0"/>
              <a:t>•	OLI/TIRS, Operational since 18 March 2013, Expected design </a:t>
            </a:r>
            <a:r>
              <a:rPr lang="en-US" dirty="0" smtClean="0"/>
              <a:t>life 5 </a:t>
            </a:r>
            <a:r>
              <a:rPr lang="en-US" dirty="0"/>
              <a:t>years OLI and 3 years TIRS; Fuel: 12+ years</a:t>
            </a:r>
          </a:p>
          <a:p>
            <a:pPr lvl="2" indent="-457200"/>
            <a:r>
              <a:rPr lang="en-US" dirty="0"/>
              <a:t>•	Main application domains requiring trade-off: agriculture, </a:t>
            </a:r>
            <a:r>
              <a:rPr lang="en-US" dirty="0" smtClean="0"/>
              <a:t>forestry, land </a:t>
            </a:r>
            <a:r>
              <a:rPr lang="en-US" dirty="0"/>
              <a:t>use, land cover and change, coastal regions/shallow </a:t>
            </a:r>
            <a:r>
              <a:rPr lang="en-US" dirty="0" smtClean="0"/>
              <a:t>waters, snow/ice</a:t>
            </a:r>
            <a:r>
              <a:rPr lang="en-US" dirty="0"/>
              <a:t>, emergency, evapotranspiration, fire, etc.</a:t>
            </a:r>
          </a:p>
          <a:p>
            <a:pPr lvl="2" indent="-457200"/>
            <a:r>
              <a:rPr lang="en-US" dirty="0"/>
              <a:t>•	Physical constraints: downlinks; images are rejected as a function </a:t>
            </a:r>
            <a:r>
              <a:rPr lang="en-US" dirty="0" smtClean="0"/>
              <a:t>of cloud </a:t>
            </a:r>
            <a:r>
              <a:rPr lang="en-US" dirty="0"/>
              <a:t>cover</a:t>
            </a:r>
          </a:p>
        </p:txBody>
      </p:sp>
    </p:spTree>
    <p:extLst>
      <p:ext uri="{BB962C8B-B14F-4D97-AF65-F5344CB8AC3E}">
        <p14:creationId xmlns:p14="http://schemas.microsoft.com/office/powerpoint/2010/main" val="3068617827"/>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470685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2. User categories &amp; general priority scheme </a:t>
            </a: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sp>
        <p:nvSpPr>
          <p:cNvPr id="6" name="TextBox 5"/>
          <p:cNvSpPr txBox="1"/>
          <p:nvPr/>
        </p:nvSpPr>
        <p:spPr>
          <a:xfrm>
            <a:off x="391182" y="1357145"/>
            <a:ext cx="7876231" cy="32624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lnSpc>
                <a:spcPct val="95000"/>
              </a:lnSpc>
              <a:defRPr/>
            </a:pPr>
            <a:r>
              <a:rPr lang="en-GB" sz="1600" dirty="0" smtClean="0">
                <a:cs typeface="Calibri"/>
              </a:rPr>
              <a:t>Priority scheme for Landsat 7 &amp; 8 Long Term Acquisition Plan</a:t>
            </a:r>
            <a:endParaRPr lang="en-GB" sz="1600" dirty="0">
              <a:cs typeface="Calibri"/>
            </a:endParaRPr>
          </a:p>
        </p:txBody>
      </p:sp>
      <p:pic>
        <p:nvPicPr>
          <p:cNvPr id="7" name="Picture 6"/>
          <p:cNvPicPr>
            <a:picLocks noChangeAspect="1"/>
          </p:cNvPicPr>
          <p:nvPr/>
        </p:nvPicPr>
        <p:blipFill>
          <a:blip r:embed="rId4"/>
          <a:stretch>
            <a:fillRect/>
          </a:stretch>
        </p:blipFill>
        <p:spPr>
          <a:xfrm>
            <a:off x="6498283" y="113569"/>
            <a:ext cx="976953" cy="43238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93627509"/>
              </p:ext>
            </p:extLst>
          </p:nvPr>
        </p:nvGraphicFramePr>
        <p:xfrm>
          <a:off x="916884" y="1741563"/>
          <a:ext cx="7181616" cy="3283954"/>
        </p:xfrm>
        <a:graphic>
          <a:graphicData uri="http://schemas.openxmlformats.org/drawingml/2006/table">
            <a:tbl>
              <a:tblPr firstRow="1" bandRow="1">
                <a:tableStyleId>{5C22544A-7EE6-4342-B048-85BDC9FD1C3A}</a:tableStyleId>
              </a:tblPr>
              <a:tblGrid>
                <a:gridCol w="817953"/>
                <a:gridCol w="6363663"/>
              </a:tblGrid>
              <a:tr h="329562">
                <a:tc>
                  <a:txBody>
                    <a:bodyPr/>
                    <a:lstStyle/>
                    <a:p>
                      <a:pPr algn="l"/>
                      <a:r>
                        <a:rPr lang="en-US" sz="1400" b="0" dirty="0" smtClean="0">
                          <a:latin typeface="+mn-lt"/>
                          <a:cs typeface="Arial" panose="020B0604020202020204" pitchFamily="34" charset="0"/>
                        </a:rPr>
                        <a:t>Priority</a:t>
                      </a:r>
                      <a:endParaRPr lang="en-US" sz="1400" b="0" dirty="0">
                        <a:latin typeface="+mn-lt"/>
                        <a:cs typeface="Arial" panose="020B0604020202020204" pitchFamily="34" charset="0"/>
                      </a:endParaRPr>
                    </a:p>
                  </a:txBody>
                  <a:tcPr/>
                </a:tc>
                <a:tc>
                  <a:txBody>
                    <a:bodyPr/>
                    <a:lstStyle/>
                    <a:p>
                      <a:pPr algn="l"/>
                      <a:r>
                        <a:rPr lang="en-US" sz="1400" b="0" dirty="0" smtClean="0">
                          <a:latin typeface="+mn-lt"/>
                          <a:cs typeface="Arial" panose="020B0604020202020204" pitchFamily="34" charset="0"/>
                        </a:rPr>
                        <a:t>Originator/category</a:t>
                      </a:r>
                      <a:endParaRPr lang="en-US" sz="1400" b="0" dirty="0">
                        <a:latin typeface="+mn-lt"/>
                        <a:cs typeface="Arial" panose="020B0604020202020204" pitchFamily="34" charset="0"/>
                      </a:endParaRPr>
                    </a:p>
                  </a:txBody>
                  <a:tcPr/>
                </a:tc>
              </a:tr>
              <a:tr h="329562">
                <a:tc>
                  <a:txBody>
                    <a:bodyPr/>
                    <a:lstStyle/>
                    <a:p>
                      <a:pPr algn="l"/>
                      <a:r>
                        <a:rPr lang="en-US" sz="1400" b="0" dirty="0" smtClean="0">
                          <a:latin typeface="+mn-lt"/>
                          <a:cs typeface="Arial" panose="020B0604020202020204" pitchFamily="34" charset="0"/>
                        </a:rPr>
                        <a:t>1</a:t>
                      </a:r>
                      <a:endParaRPr lang="en-US" sz="1400" b="0" dirty="0">
                        <a:latin typeface="+mn-lt"/>
                        <a:cs typeface="Arial" panose="020B0604020202020204" pitchFamily="34" charset="0"/>
                      </a:endParaRPr>
                    </a:p>
                  </a:txBody>
                  <a:tcPr/>
                </a:tc>
                <a:tc>
                  <a:txBody>
                    <a:bodyPr/>
                    <a:lstStyle/>
                    <a:p>
                      <a:pPr algn="l"/>
                      <a:r>
                        <a:rPr lang="en-US" sz="1400" b="0" dirty="0" smtClean="0">
                          <a:latin typeface="+mn-lt"/>
                          <a:cs typeface="Arial" panose="020B0604020202020204" pitchFamily="34" charset="0"/>
                        </a:rPr>
                        <a:t>Space craft safety/orbit</a:t>
                      </a:r>
                      <a:r>
                        <a:rPr lang="en-US" sz="1400" b="0" baseline="0" dirty="0" smtClean="0">
                          <a:latin typeface="+mn-lt"/>
                          <a:cs typeface="Arial" panose="020B0604020202020204" pitchFamily="34" charset="0"/>
                        </a:rPr>
                        <a:t> maintenance</a:t>
                      </a:r>
                      <a:endParaRPr lang="en-US" sz="1400" b="0" dirty="0">
                        <a:latin typeface="+mn-lt"/>
                        <a:cs typeface="Arial" panose="020B0604020202020204" pitchFamily="34" charset="0"/>
                      </a:endParaRPr>
                    </a:p>
                  </a:txBody>
                  <a:tcPr/>
                </a:tc>
              </a:tr>
              <a:tr h="329562">
                <a:tc>
                  <a:txBody>
                    <a:bodyPr/>
                    <a:lstStyle/>
                    <a:p>
                      <a:pPr algn="l"/>
                      <a:r>
                        <a:rPr lang="en-US" sz="1400" b="0" dirty="0" smtClean="0">
                          <a:latin typeface="+mn-lt"/>
                          <a:cs typeface="Arial" panose="020B0604020202020204" pitchFamily="34" charset="0"/>
                        </a:rPr>
                        <a:t>2</a:t>
                      </a:r>
                      <a:endParaRPr lang="en-US" sz="1400" b="0" dirty="0">
                        <a:latin typeface="+mn-lt"/>
                        <a:cs typeface="Arial" panose="020B0604020202020204" pitchFamily="34" charset="0"/>
                      </a:endParaRPr>
                    </a:p>
                  </a:txBody>
                  <a:tcPr/>
                </a:tc>
                <a:tc>
                  <a:txBody>
                    <a:bodyPr/>
                    <a:lstStyle/>
                    <a:p>
                      <a:pPr algn="l"/>
                      <a:r>
                        <a:rPr lang="en-US" sz="1400" b="0" dirty="0" smtClean="0">
                          <a:latin typeface="+mn-lt"/>
                          <a:cs typeface="Arial" panose="020B0604020202020204" pitchFamily="34" charset="0"/>
                        </a:rPr>
                        <a:t>Charter/Emergency special requests</a:t>
                      </a:r>
                      <a:endParaRPr lang="en-US" sz="1400" b="0" dirty="0">
                        <a:latin typeface="+mn-lt"/>
                        <a:cs typeface="Arial" panose="020B0604020202020204" pitchFamily="34" charset="0"/>
                      </a:endParaRPr>
                    </a:p>
                  </a:txBody>
                  <a:tcPr/>
                </a:tc>
              </a:tr>
              <a:tr h="329562">
                <a:tc>
                  <a:txBody>
                    <a:bodyPr/>
                    <a:lstStyle/>
                    <a:p>
                      <a:pPr algn="l"/>
                      <a:r>
                        <a:rPr lang="en-US" sz="1400" b="0" dirty="0" smtClean="0">
                          <a:latin typeface="+mn-lt"/>
                          <a:cs typeface="Arial" panose="020B0604020202020204" pitchFamily="34" charset="0"/>
                        </a:rPr>
                        <a:t>3</a:t>
                      </a:r>
                      <a:endParaRPr lang="en-US" sz="1400" b="0" dirty="0">
                        <a:latin typeface="+mn-lt"/>
                        <a:cs typeface="Arial" panose="020B0604020202020204" pitchFamily="34" charset="0"/>
                      </a:endParaRPr>
                    </a:p>
                  </a:txBody>
                  <a:tcPr/>
                </a:tc>
                <a:tc>
                  <a:txBody>
                    <a:bodyPr/>
                    <a:lstStyle/>
                    <a:p>
                      <a:pPr algn="l"/>
                      <a:r>
                        <a:rPr lang="en-US" sz="1400" b="0" dirty="0" smtClean="0">
                          <a:latin typeface="+mn-lt"/>
                          <a:cs typeface="Arial" panose="020B0604020202020204" pitchFamily="34" charset="0"/>
                        </a:rPr>
                        <a:t>Calibration</a:t>
                      </a:r>
                      <a:endParaRPr lang="en-US" sz="1400" b="0" dirty="0">
                        <a:latin typeface="+mn-lt"/>
                        <a:cs typeface="Arial" panose="020B0604020202020204" pitchFamily="34" charset="0"/>
                      </a:endParaRPr>
                    </a:p>
                  </a:txBody>
                  <a:tcPr/>
                </a:tc>
              </a:tr>
              <a:tr h="329562">
                <a:tc>
                  <a:txBody>
                    <a:bodyPr/>
                    <a:lstStyle/>
                    <a:p>
                      <a:pPr algn="l"/>
                      <a:r>
                        <a:rPr lang="en-US" sz="1400" b="0" dirty="0" smtClean="0">
                          <a:latin typeface="+mn-lt"/>
                          <a:cs typeface="Arial" panose="020B0604020202020204" pitchFamily="34" charset="0"/>
                        </a:rPr>
                        <a:t>4</a:t>
                      </a:r>
                      <a:endParaRPr lang="en-US" sz="1400" b="0" dirty="0">
                        <a:latin typeface="+mn-lt"/>
                        <a:cs typeface="Arial" panose="020B0604020202020204" pitchFamily="34" charset="0"/>
                      </a:endParaRPr>
                    </a:p>
                  </a:txBody>
                  <a:tcPr/>
                </a:tc>
                <a:tc>
                  <a:txBody>
                    <a:bodyPr/>
                    <a:lstStyle/>
                    <a:p>
                      <a:pPr algn="l"/>
                      <a:r>
                        <a:rPr lang="en-US" sz="1400" b="0" dirty="0" smtClean="0">
                          <a:latin typeface="+mn-lt"/>
                          <a:cs typeface="Arial" panose="020B0604020202020204" pitchFamily="34" charset="0"/>
                        </a:rPr>
                        <a:t>United</a:t>
                      </a:r>
                      <a:r>
                        <a:rPr lang="en-US" sz="1400" b="0" baseline="0" dirty="0" smtClean="0">
                          <a:latin typeface="+mn-lt"/>
                          <a:cs typeface="Arial" panose="020B0604020202020204" pitchFamily="34" charset="0"/>
                        </a:rPr>
                        <a:t> States</a:t>
                      </a:r>
                      <a:endParaRPr lang="en-US" sz="1400" b="0" dirty="0">
                        <a:latin typeface="+mn-lt"/>
                        <a:cs typeface="Arial" panose="020B0604020202020204" pitchFamily="34" charset="0"/>
                      </a:endParaRPr>
                    </a:p>
                  </a:txBody>
                  <a:tcPr/>
                </a:tc>
              </a:tr>
              <a:tr h="317896">
                <a:tc>
                  <a:txBody>
                    <a:bodyPr/>
                    <a:lstStyle/>
                    <a:p>
                      <a:pPr algn="l"/>
                      <a:r>
                        <a:rPr lang="en-US" sz="1400" b="0" dirty="0" smtClean="0">
                          <a:latin typeface="+mn-lt"/>
                          <a:cs typeface="Arial" panose="020B0604020202020204" pitchFamily="34" charset="0"/>
                        </a:rPr>
                        <a:t>5</a:t>
                      </a:r>
                      <a:endParaRPr lang="en-US" sz="1400" b="0" dirty="0">
                        <a:latin typeface="+mn-lt"/>
                        <a:cs typeface="Arial" panose="020B0604020202020204" pitchFamily="34" charset="0"/>
                      </a:endParaRPr>
                    </a:p>
                  </a:txBody>
                  <a:tcPr/>
                </a:tc>
                <a:tc>
                  <a:txBody>
                    <a:bodyPr/>
                    <a:lstStyle/>
                    <a:p>
                      <a:pPr marL="0" marR="0" indent="0" algn="l" defTabSz="457200" eaLnBrk="1" fontAlgn="auto" latinLnBrk="0" hangingPunct="1">
                        <a:lnSpc>
                          <a:spcPct val="100000"/>
                        </a:lnSpc>
                        <a:spcBef>
                          <a:spcPts val="600"/>
                        </a:spcBef>
                        <a:spcAft>
                          <a:spcPts val="0"/>
                        </a:spcAft>
                        <a:buClrTx/>
                        <a:buSzTx/>
                        <a:buFontTx/>
                        <a:buNone/>
                        <a:tabLst/>
                        <a:defRPr/>
                      </a:pPr>
                      <a:r>
                        <a:rPr lang="en-US" sz="1400" b="0" dirty="0" smtClean="0">
                          <a:latin typeface="+mn-lt"/>
                          <a:cs typeface="Arial" panose="020B0604020202020204" pitchFamily="34" charset="0"/>
                        </a:rPr>
                        <a:t>Coordinated</a:t>
                      </a:r>
                      <a:r>
                        <a:rPr lang="en-US" sz="1400" b="0" baseline="0" dirty="0" smtClean="0">
                          <a:latin typeface="+mn-lt"/>
                          <a:cs typeface="Arial" panose="020B0604020202020204" pitchFamily="34" charset="0"/>
                        </a:rPr>
                        <a:t> Field Campaigns</a:t>
                      </a:r>
                      <a:endParaRPr lang="en-US" sz="1400" b="0" dirty="0" smtClean="0">
                        <a:latin typeface="+mn-lt"/>
                        <a:cs typeface="Arial" panose="020B0604020202020204" pitchFamily="34" charset="0"/>
                      </a:endParaRPr>
                    </a:p>
                  </a:txBody>
                  <a:tcPr/>
                </a:tc>
              </a:tr>
              <a:tr h="329562">
                <a:tc>
                  <a:txBody>
                    <a:bodyPr/>
                    <a:lstStyle/>
                    <a:p>
                      <a:pPr algn="l"/>
                      <a:r>
                        <a:rPr lang="en-US" sz="1400" b="0" dirty="0" smtClean="0">
                          <a:latin typeface="+mn-lt"/>
                          <a:cs typeface="Arial" panose="020B0604020202020204" pitchFamily="34" charset="0"/>
                        </a:rPr>
                        <a:t>6</a:t>
                      </a:r>
                      <a:endParaRPr lang="en-US" sz="1400" b="0" dirty="0">
                        <a:latin typeface="+mn-lt"/>
                        <a:cs typeface="Arial" panose="020B0604020202020204" pitchFamily="34" charset="0"/>
                      </a:endParaRPr>
                    </a:p>
                  </a:txBody>
                  <a:tcPr/>
                </a:tc>
                <a:tc>
                  <a:txBody>
                    <a:bodyPr/>
                    <a:lstStyle/>
                    <a:p>
                      <a:pPr marL="0" marR="0" indent="0" algn="l" defTabSz="457200" eaLnBrk="1" fontAlgn="auto" latinLnBrk="0" hangingPunct="1">
                        <a:lnSpc>
                          <a:spcPct val="100000"/>
                        </a:lnSpc>
                        <a:spcBef>
                          <a:spcPts val="600"/>
                        </a:spcBef>
                        <a:spcAft>
                          <a:spcPts val="0"/>
                        </a:spcAft>
                        <a:buClrTx/>
                        <a:buSzTx/>
                        <a:buFontTx/>
                        <a:buNone/>
                        <a:tabLst/>
                        <a:defRPr/>
                      </a:pPr>
                      <a:r>
                        <a:rPr lang="en-US" sz="1400" b="0" dirty="0" smtClean="0">
                          <a:latin typeface="+mn-lt"/>
                          <a:cs typeface="Arial" panose="020B0604020202020204" pitchFamily="34" charset="0"/>
                        </a:rPr>
                        <a:t>Day-lit</a:t>
                      </a:r>
                      <a:r>
                        <a:rPr lang="en-US" sz="1400" b="0" baseline="0" dirty="0" smtClean="0">
                          <a:latin typeface="+mn-lt"/>
                          <a:cs typeface="Arial" panose="020B0604020202020204" pitchFamily="34" charset="0"/>
                        </a:rPr>
                        <a:t> land descending </a:t>
                      </a:r>
                      <a:r>
                        <a:rPr lang="en-US" sz="1400" b="0" dirty="0" smtClean="0">
                          <a:latin typeface="+mn-lt"/>
                          <a:cs typeface="Arial" panose="020B0604020202020204" pitchFamily="34" charset="0"/>
                        </a:rPr>
                        <a:t>Mid/low Latitudes (54</a:t>
                      </a:r>
                      <a:r>
                        <a:rPr lang="en-US" sz="1400" b="0" baseline="0" dirty="0" smtClean="0">
                          <a:latin typeface="+mn-lt"/>
                          <a:cs typeface="Arial" panose="020B0604020202020204" pitchFamily="34" charset="0"/>
                        </a:rPr>
                        <a:t> degrees N to 54 degrees S)</a:t>
                      </a:r>
                      <a:endParaRPr lang="en-US" sz="1400" b="0" dirty="0" smtClean="0">
                        <a:latin typeface="+mn-lt"/>
                        <a:cs typeface="Arial" panose="020B0604020202020204" pitchFamily="34" charset="0"/>
                      </a:endParaRPr>
                    </a:p>
                  </a:txBody>
                  <a:tcPr/>
                </a:tc>
              </a:tr>
              <a:tr h="329562">
                <a:tc>
                  <a:txBody>
                    <a:bodyPr/>
                    <a:lstStyle/>
                    <a:p>
                      <a:pPr algn="l"/>
                      <a:r>
                        <a:rPr lang="en-US" sz="1400" b="0" dirty="0" smtClean="0">
                          <a:latin typeface="+mn-lt"/>
                          <a:cs typeface="Arial" panose="020B0604020202020204" pitchFamily="34" charset="0"/>
                        </a:rPr>
                        <a:t>7</a:t>
                      </a:r>
                      <a:endParaRPr lang="en-US" sz="1400" b="0" dirty="0">
                        <a:latin typeface="+mn-lt"/>
                        <a:cs typeface="Arial" panose="020B0604020202020204" pitchFamily="34" charset="0"/>
                      </a:endParaRPr>
                    </a:p>
                  </a:txBody>
                  <a:tcPr/>
                </a:tc>
                <a:tc>
                  <a:txBody>
                    <a:bodyPr/>
                    <a:lstStyle/>
                    <a:p>
                      <a:pPr algn="l"/>
                      <a:r>
                        <a:rPr lang="en-US" sz="1400" b="0" dirty="0" smtClean="0">
                          <a:latin typeface="+mn-lt"/>
                          <a:cs typeface="Arial" panose="020B0604020202020204" pitchFamily="34" charset="0"/>
                        </a:rPr>
                        <a:t>Ocean</a:t>
                      </a:r>
                      <a:r>
                        <a:rPr lang="en-US" sz="1400" b="0" baseline="0" dirty="0" smtClean="0">
                          <a:latin typeface="+mn-lt"/>
                          <a:cs typeface="Arial" panose="020B0604020202020204" pitchFamily="34" charset="0"/>
                        </a:rPr>
                        <a:t> and night special requests</a:t>
                      </a:r>
                      <a:endParaRPr lang="en-US" sz="1400" b="0" dirty="0">
                        <a:latin typeface="+mn-lt"/>
                        <a:cs typeface="Arial" panose="020B0604020202020204" pitchFamily="34" charset="0"/>
                      </a:endParaRPr>
                    </a:p>
                  </a:txBody>
                  <a:tcPr/>
                </a:tc>
              </a:tr>
              <a:tr h="329562">
                <a:tc>
                  <a:txBody>
                    <a:bodyPr/>
                    <a:lstStyle/>
                    <a:p>
                      <a:pPr algn="l"/>
                      <a:r>
                        <a:rPr lang="en-US" sz="1400" b="0" dirty="0" smtClean="0">
                          <a:latin typeface="+mn-lt"/>
                          <a:cs typeface="Arial" panose="020B0604020202020204" pitchFamily="34" charset="0"/>
                        </a:rPr>
                        <a:t>8</a:t>
                      </a:r>
                      <a:endParaRPr lang="en-US" sz="1400" b="0" dirty="0">
                        <a:latin typeface="+mn-lt"/>
                        <a:cs typeface="Arial" panose="020B0604020202020204" pitchFamily="34" charset="0"/>
                      </a:endParaRPr>
                    </a:p>
                  </a:txBody>
                  <a:tcPr/>
                </a:tc>
                <a:tc>
                  <a:txBody>
                    <a:bodyPr/>
                    <a:lstStyle/>
                    <a:p>
                      <a:pPr algn="l"/>
                      <a:r>
                        <a:rPr lang="en-US" sz="1400" b="0" dirty="0" smtClean="0">
                          <a:latin typeface="+mn-lt"/>
                          <a:cs typeface="Arial" panose="020B0604020202020204" pitchFamily="34" charset="0"/>
                        </a:rPr>
                        <a:t> Day-lit land ascending High</a:t>
                      </a:r>
                      <a:r>
                        <a:rPr lang="en-US" sz="1400" b="0" baseline="0" dirty="0" smtClean="0">
                          <a:latin typeface="+mn-lt"/>
                          <a:cs typeface="Arial" panose="020B0604020202020204" pitchFamily="34" charset="0"/>
                        </a:rPr>
                        <a:t> Latitude</a:t>
                      </a:r>
                      <a:endParaRPr lang="en-US" sz="1400" b="0" dirty="0">
                        <a:latin typeface="+mn-lt"/>
                        <a:cs typeface="Arial" panose="020B0604020202020204" pitchFamily="34" charset="0"/>
                      </a:endParaRPr>
                    </a:p>
                  </a:txBody>
                  <a:tcPr/>
                </a:tc>
              </a:tr>
              <a:tr h="329562">
                <a:tc>
                  <a:txBody>
                    <a:bodyPr/>
                    <a:lstStyle/>
                    <a:p>
                      <a:pPr algn="l"/>
                      <a:r>
                        <a:rPr lang="en-US" sz="1400" b="0" dirty="0" smtClean="0">
                          <a:latin typeface="+mn-lt"/>
                          <a:cs typeface="Arial" panose="020B0604020202020204" pitchFamily="34" charset="0"/>
                        </a:rPr>
                        <a:t>9</a:t>
                      </a:r>
                      <a:endParaRPr lang="en-US" sz="1400" b="0" dirty="0">
                        <a:latin typeface="+mn-lt"/>
                        <a:cs typeface="Arial" panose="020B0604020202020204" pitchFamily="34" charset="0"/>
                      </a:endParaRPr>
                    </a:p>
                  </a:txBody>
                  <a:tcPr/>
                </a:tc>
                <a:tc>
                  <a:txBody>
                    <a:bodyPr/>
                    <a:lstStyle/>
                    <a:p>
                      <a:pPr algn="l"/>
                      <a:r>
                        <a:rPr lang="en-US" sz="1400" b="0" dirty="0" smtClean="0">
                          <a:latin typeface="+mn-lt"/>
                          <a:cs typeface="Arial" panose="020B0604020202020204" pitchFamily="34" charset="0"/>
                        </a:rPr>
                        <a:t>Day-lit</a:t>
                      </a:r>
                      <a:r>
                        <a:rPr lang="en-US" sz="1400" b="0" baseline="0" dirty="0" smtClean="0">
                          <a:latin typeface="+mn-lt"/>
                          <a:cs typeface="Arial" panose="020B0604020202020204" pitchFamily="34" charset="0"/>
                        </a:rPr>
                        <a:t> land descending special requests</a:t>
                      </a:r>
                      <a:endParaRPr lang="en-US" sz="1400" b="0" dirty="0">
                        <a:latin typeface="+mn-lt"/>
                        <a:cs typeface="Arial" panose="020B0604020202020204" pitchFamily="34" charset="0"/>
                      </a:endParaRPr>
                    </a:p>
                  </a:txBody>
                  <a:tcPr/>
                </a:tc>
              </a:tr>
            </a:tbl>
          </a:graphicData>
        </a:graphic>
      </p:graphicFrame>
      <p:sp>
        <p:nvSpPr>
          <p:cNvPr id="8" name="Rectangle 7"/>
          <p:cNvSpPr/>
          <p:nvPr/>
        </p:nvSpPr>
        <p:spPr>
          <a:xfrm>
            <a:off x="96633" y="5197275"/>
            <a:ext cx="9074663" cy="1554272"/>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smtClean="0"/>
              <a:t>The primary Landsat mission is to monitor day-lit vegetated land processes.</a:t>
            </a:r>
            <a:endParaRPr lang="en-US" sz="1600" dirty="0"/>
          </a:p>
          <a:p>
            <a:pPr marL="285750" indent="-285750">
              <a:spcAft>
                <a:spcPts val="600"/>
              </a:spcAft>
              <a:buFont typeface="Arial" panose="020B0604020202020204" pitchFamily="34" charset="0"/>
              <a:buChar char="•"/>
            </a:pPr>
            <a:r>
              <a:rPr lang="en-US" sz="1600" dirty="0" smtClean="0"/>
              <a:t>To meet that goal the land scenes are prioritized to optimize acquisitions over land surfaces.</a:t>
            </a:r>
          </a:p>
          <a:p>
            <a:pPr marL="285750" indent="-285750">
              <a:spcAft>
                <a:spcPts val="600"/>
              </a:spcAft>
              <a:buFont typeface="Arial" panose="020B0604020202020204" pitchFamily="34" charset="0"/>
              <a:buChar char="•"/>
            </a:pPr>
            <a:r>
              <a:rPr lang="en-US" sz="1600" dirty="0" smtClean="0"/>
              <a:t>Sufficient margin exists to image beyond the core mission to acquire snow/ice, open water and night images.</a:t>
            </a:r>
          </a:p>
          <a:p>
            <a:pPr marL="285750" indent="-285750">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94110857"/>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89885" y="2222808"/>
            <a:ext cx="4357651" cy="3662024"/>
            <a:chOff x="3224975" y="1587188"/>
            <a:chExt cx="4357651" cy="3662024"/>
          </a:xfrm>
        </p:grpSpPr>
        <p:sp>
          <p:nvSpPr>
            <p:cNvPr id="5" name="TextBox 4"/>
            <p:cNvSpPr txBox="1"/>
            <p:nvPr/>
          </p:nvSpPr>
          <p:spPr>
            <a:xfrm>
              <a:off x="5701232" y="3931639"/>
              <a:ext cx="1685359" cy="1200329"/>
            </a:xfrm>
            <a:prstGeom prst="rect">
              <a:avLst/>
            </a:prstGeom>
            <a:noFill/>
          </p:spPr>
          <p:txBody>
            <a:bodyPr wrap="square" rtlCol="0">
              <a:spAutoFit/>
            </a:bodyPr>
            <a:lstStyle/>
            <a:p>
              <a:pPr fontAlgn="base">
                <a:spcBef>
                  <a:spcPct val="0"/>
                </a:spcBef>
                <a:spcAft>
                  <a:spcPct val="0"/>
                </a:spcAft>
              </a:pPr>
              <a:r>
                <a:rPr lang="en-US" sz="1600" b="1" u="sng" dirty="0" smtClean="0">
                  <a:solidFill>
                    <a:srgbClr val="008000"/>
                  </a:solidFill>
                </a:rPr>
                <a:t>3) Earth Observing Capabilities </a:t>
              </a:r>
              <a:r>
                <a:rPr lang="en-US" sz="1200" b="1" dirty="0" smtClean="0">
                  <a:solidFill>
                    <a:srgbClr val="008000"/>
                  </a:solidFill>
                </a:rPr>
                <a:t>tied to requirements for gap analysis</a:t>
              </a:r>
              <a:endParaRPr lang="en-US" sz="1200" b="1" dirty="0">
                <a:solidFill>
                  <a:srgbClr val="008000"/>
                </a:solidFill>
              </a:endParaRPr>
            </a:p>
          </p:txBody>
        </p:sp>
        <p:grpSp>
          <p:nvGrpSpPr>
            <p:cNvPr id="6" name="Group 5"/>
            <p:cNvGrpSpPr/>
            <p:nvPr/>
          </p:nvGrpSpPr>
          <p:grpSpPr>
            <a:xfrm>
              <a:off x="3224975" y="1587188"/>
              <a:ext cx="4357651" cy="3662024"/>
              <a:chOff x="3224979" y="1587188"/>
              <a:chExt cx="4357651" cy="3662024"/>
            </a:xfrm>
          </p:grpSpPr>
          <p:sp>
            <p:nvSpPr>
              <p:cNvPr id="7" name="TextBox 6"/>
              <p:cNvSpPr txBox="1"/>
              <p:nvPr/>
            </p:nvSpPr>
            <p:spPr>
              <a:xfrm>
                <a:off x="5057318" y="1817715"/>
                <a:ext cx="2525312" cy="523220"/>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008000"/>
                    </a:solidFill>
                  </a:rPr>
                  <a:t>2) </a:t>
                </a:r>
                <a:r>
                  <a:rPr lang="en-US" sz="1600" b="1" u="sng" dirty="0" smtClean="0">
                    <a:solidFill>
                      <a:srgbClr val="008000"/>
                    </a:solidFill>
                  </a:rPr>
                  <a:t>User Requirements</a:t>
                </a:r>
                <a:r>
                  <a:rPr lang="en-US" sz="1400" b="1" u="sng" dirty="0" smtClean="0">
                    <a:solidFill>
                      <a:srgbClr val="008000"/>
                    </a:solidFill>
                  </a:rPr>
                  <a:t>, </a:t>
                </a:r>
                <a:r>
                  <a:rPr lang="en-US" sz="1200" b="1" dirty="0">
                    <a:solidFill>
                      <a:srgbClr val="008000"/>
                    </a:solidFill>
                  </a:rPr>
                  <a:t>Elicited System Agnostic </a:t>
                </a:r>
                <a:endParaRPr lang="en-US" sz="1200" b="1" u="sng" dirty="0">
                  <a:solidFill>
                    <a:srgbClr val="008000"/>
                  </a:solidFill>
                </a:endParaRPr>
              </a:p>
            </p:txBody>
          </p:sp>
          <p:sp>
            <p:nvSpPr>
              <p:cNvPr id="8" name="Down Arrow 7"/>
              <p:cNvSpPr/>
              <p:nvPr/>
            </p:nvSpPr>
            <p:spPr>
              <a:xfrm rot="13583665">
                <a:off x="5116275" y="3430796"/>
                <a:ext cx="297477" cy="526195"/>
              </a:xfrm>
              <a:prstGeom prst="downArrow">
                <a:avLst>
                  <a:gd name="adj1" fmla="val 49334"/>
                  <a:gd name="adj2" fmla="val 50000"/>
                </a:avLst>
              </a:prstGeom>
              <a:solidFill>
                <a:schemeClr val="accent6">
                  <a:lumMod val="60000"/>
                  <a:lumOff val="40000"/>
                </a:schemeClr>
              </a:solidFill>
              <a:ln w="25400" cap="flat">
                <a:solidFill>
                  <a:schemeClr val="accent6">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grpSp>
            <p:nvGrpSpPr>
              <p:cNvPr id="9" name="Group 8"/>
              <p:cNvGrpSpPr/>
              <p:nvPr/>
            </p:nvGrpSpPr>
            <p:grpSpPr>
              <a:xfrm>
                <a:off x="3224979" y="1587188"/>
                <a:ext cx="4072004" cy="3662024"/>
                <a:chOff x="1325641" y="1587190"/>
                <a:chExt cx="5407880" cy="3869664"/>
              </a:xfrm>
            </p:grpSpPr>
            <p:sp>
              <p:nvSpPr>
                <p:cNvPr id="11" name="Rectangle 10"/>
                <p:cNvSpPr/>
                <p:nvPr/>
              </p:nvSpPr>
              <p:spPr>
                <a:xfrm>
                  <a:off x="4342678" y="2381095"/>
                  <a:ext cx="2390843" cy="1294562"/>
                </a:xfrm>
                <a:prstGeom prst="rect">
                  <a:avLst/>
                </a:prstGeom>
                <a:solidFill>
                  <a:srgbClr val="FF0000">
                    <a:alpha val="49000"/>
                  </a:srgbClr>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pPr>
                  <a:r>
                    <a:rPr lang="en-US" sz="1100" dirty="0" smtClean="0">
                      <a:solidFill>
                        <a:srgbClr val="000000"/>
                      </a:solidFill>
                      <a:cs typeface="Arial" pitchFamily="34" charset="0"/>
                    </a:rPr>
                    <a:t>Topography</a:t>
                  </a:r>
                </a:p>
                <a:p>
                  <a:pPr fontAlgn="base">
                    <a:spcBef>
                      <a:spcPct val="0"/>
                    </a:spcBef>
                    <a:spcAft>
                      <a:spcPct val="0"/>
                    </a:spcAft>
                  </a:pPr>
                  <a:r>
                    <a:rPr lang="en-US" sz="1100" dirty="0" smtClean="0">
                      <a:solidFill>
                        <a:srgbClr val="000000"/>
                      </a:solidFill>
                      <a:cs typeface="Arial" pitchFamily="34" charset="0"/>
                    </a:rPr>
                    <a:t>Land Use/Land Cover</a:t>
                  </a:r>
                </a:p>
                <a:p>
                  <a:pPr fontAlgn="base">
                    <a:spcBef>
                      <a:spcPct val="0"/>
                    </a:spcBef>
                    <a:spcAft>
                      <a:spcPct val="0"/>
                    </a:spcAft>
                  </a:pPr>
                  <a:r>
                    <a:rPr lang="en-US" sz="1100" dirty="0" smtClean="0">
                      <a:solidFill>
                        <a:srgbClr val="000000"/>
                      </a:solidFill>
                      <a:cs typeface="Arial" pitchFamily="34" charset="0"/>
                    </a:rPr>
                    <a:t>Precipitation/Temperature </a:t>
                  </a:r>
                </a:p>
                <a:p>
                  <a:pPr fontAlgn="base">
                    <a:spcBef>
                      <a:spcPct val="0"/>
                    </a:spcBef>
                    <a:spcAft>
                      <a:spcPct val="0"/>
                    </a:spcAft>
                  </a:pPr>
                  <a:r>
                    <a:rPr lang="en-US" sz="1100" dirty="0" smtClean="0">
                      <a:solidFill>
                        <a:srgbClr val="000000"/>
                      </a:solidFill>
                      <a:cs typeface="Arial" pitchFamily="34" charset="0"/>
                    </a:rPr>
                    <a:t>Streamflow rate </a:t>
                  </a:r>
                </a:p>
                <a:p>
                  <a:pPr fontAlgn="base">
                    <a:spcBef>
                      <a:spcPct val="0"/>
                    </a:spcBef>
                    <a:spcAft>
                      <a:spcPct val="0"/>
                    </a:spcAft>
                  </a:pPr>
                  <a:r>
                    <a:rPr lang="en-US" sz="1100" dirty="0" smtClean="0">
                      <a:solidFill>
                        <a:srgbClr val="000000"/>
                      </a:solidFill>
                      <a:cs typeface="Arial" pitchFamily="34" charset="0"/>
                    </a:rPr>
                    <a:t>Soil Moisture</a:t>
                  </a:r>
                </a:p>
                <a:p>
                  <a:pPr fontAlgn="base">
                    <a:spcBef>
                      <a:spcPct val="0"/>
                    </a:spcBef>
                    <a:spcAft>
                      <a:spcPct val="0"/>
                    </a:spcAft>
                  </a:pPr>
                  <a:r>
                    <a:rPr lang="en-US" sz="1100" b="1" dirty="0" smtClean="0">
                      <a:solidFill>
                        <a:srgbClr val="000000"/>
                      </a:solidFill>
                      <a:cs typeface="Arial" pitchFamily="34" charset="0"/>
                    </a:rPr>
                    <a:t>…</a:t>
                  </a:r>
                </a:p>
              </p:txBody>
            </p:sp>
            <p:grpSp>
              <p:nvGrpSpPr>
                <p:cNvPr id="12" name="Group 11"/>
                <p:cNvGrpSpPr/>
                <p:nvPr/>
              </p:nvGrpSpPr>
              <p:grpSpPr>
                <a:xfrm>
                  <a:off x="1325641" y="1587190"/>
                  <a:ext cx="2761622" cy="3869664"/>
                  <a:chOff x="1240402" y="1693628"/>
                  <a:chExt cx="2761622" cy="3869664"/>
                </a:xfrm>
              </p:grpSpPr>
              <p:sp>
                <p:nvSpPr>
                  <p:cNvPr id="13" name="Rectangle 12"/>
                  <p:cNvSpPr/>
                  <p:nvPr/>
                </p:nvSpPr>
                <p:spPr>
                  <a:xfrm>
                    <a:off x="1910888" y="4701263"/>
                    <a:ext cx="2091136" cy="862029"/>
                  </a:xfrm>
                  <a:prstGeom prst="rect">
                    <a:avLst/>
                  </a:prstGeom>
                  <a:solidFill>
                    <a:srgbClr val="639729"/>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1000" b="1" dirty="0" smtClean="0">
                        <a:solidFill>
                          <a:srgbClr val="000000"/>
                        </a:solidFill>
                        <a:cs typeface="Arial" pitchFamily="34" charset="0"/>
                      </a:rPr>
                      <a:t>Current and Future Earth Observing Capabilities </a:t>
                    </a:r>
                  </a:p>
                </p:txBody>
              </p:sp>
              <p:sp>
                <p:nvSpPr>
                  <p:cNvPr id="14" name="Rounded Rectangle 13"/>
                  <p:cNvSpPr/>
                  <p:nvPr/>
                </p:nvSpPr>
                <p:spPr>
                  <a:xfrm>
                    <a:off x="1240402" y="3559362"/>
                    <a:ext cx="2433463" cy="903916"/>
                  </a:xfrm>
                  <a:prstGeom prst="roundRect">
                    <a:avLst/>
                  </a:prstGeom>
                  <a:solidFill>
                    <a:srgbClr val="639729"/>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1000" b="1" dirty="0" smtClean="0">
                        <a:solidFill>
                          <a:srgbClr val="000000"/>
                        </a:solidFill>
                        <a:cs typeface="Arial" pitchFamily="34" charset="0"/>
                      </a:rPr>
                      <a:t>Key Products and Services Example:</a:t>
                    </a:r>
                  </a:p>
                  <a:p>
                    <a:pPr algn="ctr" fontAlgn="base">
                      <a:spcBef>
                        <a:spcPct val="0"/>
                      </a:spcBef>
                      <a:spcAft>
                        <a:spcPct val="0"/>
                      </a:spcAft>
                    </a:pPr>
                    <a:r>
                      <a:rPr lang="en-US" sz="1000" b="1" dirty="0" smtClean="0">
                        <a:solidFill>
                          <a:srgbClr val="000000"/>
                        </a:solidFill>
                        <a:cs typeface="Arial" pitchFamily="34" charset="0"/>
                      </a:rPr>
                      <a:t>Future Water Availability Studies</a:t>
                    </a:r>
                    <a:endParaRPr lang="en-US" sz="1000" b="1" dirty="0">
                      <a:solidFill>
                        <a:srgbClr val="000000"/>
                      </a:solidFill>
                      <a:cs typeface="Arial" pitchFamily="34" charset="0"/>
                    </a:endParaRPr>
                  </a:p>
                </p:txBody>
              </p:sp>
              <p:sp>
                <p:nvSpPr>
                  <p:cNvPr id="15" name="Rounded Rectangle 14"/>
                  <p:cNvSpPr/>
                  <p:nvPr/>
                </p:nvSpPr>
                <p:spPr>
                  <a:xfrm>
                    <a:off x="1547808" y="1693628"/>
                    <a:ext cx="1821778" cy="930774"/>
                  </a:xfrm>
                  <a:prstGeom prst="roundRect">
                    <a:avLst/>
                  </a:prstGeom>
                  <a:solidFill>
                    <a:schemeClr val="accent2">
                      <a:alpha val="75000"/>
                    </a:schemeClr>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smtClean="0">
                        <a:solidFill>
                          <a:srgbClr val="FFFFFF">
                            <a:lumMod val="85000"/>
                          </a:srgbClr>
                        </a:solidFill>
                        <a:cs typeface="Arial" pitchFamily="34" charset="0"/>
                      </a:rPr>
                      <a:t> </a:t>
                    </a:r>
                    <a:r>
                      <a:rPr lang="en-US" sz="1000" b="1" dirty="0" smtClean="0">
                        <a:solidFill>
                          <a:srgbClr val="0A0A0A"/>
                        </a:solidFill>
                        <a:cs typeface="Arial" pitchFamily="34" charset="0"/>
                      </a:rPr>
                      <a:t>Agency Strategic Plan Mission Areas, Goals, Strategies.. </a:t>
                    </a:r>
                    <a:endParaRPr lang="en-US" sz="1000" b="1" dirty="0">
                      <a:solidFill>
                        <a:srgbClr val="0A0A0A"/>
                      </a:solidFill>
                      <a:cs typeface="Arial" pitchFamily="34" charset="0"/>
                    </a:endParaRPr>
                  </a:p>
                </p:txBody>
              </p:sp>
              <p:cxnSp>
                <p:nvCxnSpPr>
                  <p:cNvPr id="16" name="Straight Connector 15"/>
                  <p:cNvCxnSpPr>
                    <a:stCxn id="14" idx="2"/>
                    <a:endCxn id="13" idx="0"/>
                  </p:cNvCxnSpPr>
                  <p:nvPr/>
                </p:nvCxnSpPr>
                <p:spPr>
                  <a:xfrm>
                    <a:off x="2457134" y="4463278"/>
                    <a:ext cx="499323" cy="2379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678642" y="2778184"/>
                    <a:ext cx="1568340" cy="625309"/>
                  </a:xfrm>
                  <a:prstGeom prst="roundRect">
                    <a:avLst/>
                  </a:prstGeom>
                  <a:solidFill>
                    <a:srgbClr val="339933">
                      <a:alpha val="60000"/>
                    </a:srgbClr>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1000" b="1" dirty="0" smtClean="0">
                        <a:solidFill>
                          <a:srgbClr val="000000"/>
                        </a:solidFill>
                        <a:cs typeface="Arial" pitchFamily="34" charset="0"/>
                      </a:rPr>
                      <a:t>Science Strategy Goals</a:t>
                    </a:r>
                    <a:endParaRPr lang="en-US" sz="1000" b="1" dirty="0">
                      <a:solidFill>
                        <a:srgbClr val="000000"/>
                      </a:solidFill>
                      <a:cs typeface="Arial" pitchFamily="34" charset="0"/>
                    </a:endParaRPr>
                  </a:p>
                </p:txBody>
              </p:sp>
              <p:cxnSp>
                <p:nvCxnSpPr>
                  <p:cNvPr id="18" name="Straight Connector 17"/>
                  <p:cNvCxnSpPr>
                    <a:stCxn id="17" idx="2"/>
                    <a:endCxn id="14" idx="0"/>
                  </p:cNvCxnSpPr>
                  <p:nvPr/>
                </p:nvCxnSpPr>
                <p:spPr>
                  <a:xfrm flipH="1">
                    <a:off x="2457134" y="3403493"/>
                    <a:ext cx="5679" cy="1558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2"/>
                    <a:endCxn id="17" idx="0"/>
                  </p:cNvCxnSpPr>
                  <p:nvPr/>
                </p:nvCxnSpPr>
                <p:spPr>
                  <a:xfrm>
                    <a:off x="2458697" y="2624402"/>
                    <a:ext cx="4115" cy="153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 name="Left-Right Arrow 9"/>
              <p:cNvSpPr/>
              <p:nvPr/>
            </p:nvSpPr>
            <p:spPr>
              <a:xfrm rot="18949191">
                <a:off x="4926907" y="3865742"/>
                <a:ext cx="1262620" cy="332667"/>
              </a:xfrm>
              <a:prstGeom prst="lef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grpSp>
      <p:grpSp>
        <p:nvGrpSpPr>
          <p:cNvPr id="27" name="Group 26"/>
          <p:cNvGrpSpPr/>
          <p:nvPr/>
        </p:nvGrpSpPr>
        <p:grpSpPr>
          <a:xfrm>
            <a:off x="4612193" y="1271241"/>
            <a:ext cx="4502048" cy="5170733"/>
            <a:chOff x="4612193" y="1271241"/>
            <a:chExt cx="4502048" cy="5170733"/>
          </a:xfrm>
        </p:grpSpPr>
        <p:sp>
          <p:nvSpPr>
            <p:cNvPr id="20" name="TextBox 19"/>
            <p:cNvSpPr txBox="1"/>
            <p:nvPr/>
          </p:nvSpPr>
          <p:spPr>
            <a:xfrm>
              <a:off x="4868680" y="1271241"/>
              <a:ext cx="3727696" cy="1077218"/>
            </a:xfrm>
            <a:prstGeom prst="rect">
              <a:avLst/>
            </a:prstGeom>
            <a:noFill/>
            <a:ln>
              <a:noFill/>
            </a:ln>
          </p:spPr>
          <p:txBody>
            <a:bodyPr wrap="square" rtlCol="0">
              <a:spAutoFit/>
            </a:bodyPr>
            <a:lstStyle/>
            <a:p>
              <a:pPr marL="0" lvl="4" fontAlgn="base">
                <a:spcBef>
                  <a:spcPct val="0"/>
                </a:spcBef>
                <a:spcAft>
                  <a:spcPct val="0"/>
                </a:spcAft>
              </a:pPr>
              <a:r>
                <a:rPr lang="en-US" sz="1600" b="1" dirty="0" smtClean="0">
                  <a:solidFill>
                    <a:srgbClr val="008000"/>
                  </a:solidFill>
                </a:rPr>
                <a:t>1) Value Tree Information (VTI) </a:t>
              </a:r>
              <a:r>
                <a:rPr lang="en-US" sz="1600" b="1" dirty="0">
                  <a:solidFill>
                    <a:srgbClr val="008000"/>
                  </a:solidFill>
                </a:rPr>
                <a:t>– </a:t>
              </a:r>
              <a:r>
                <a:rPr lang="en-US" sz="1200" b="1" dirty="0">
                  <a:solidFill>
                    <a:srgbClr val="008000"/>
                  </a:solidFill>
                </a:rPr>
                <a:t>Organizational program of Earth observing input and capabilities mapped to the organization’s goals and objectives</a:t>
              </a:r>
            </a:p>
            <a:p>
              <a:pPr fontAlgn="base">
                <a:spcBef>
                  <a:spcPct val="0"/>
                </a:spcBef>
                <a:spcAft>
                  <a:spcPct val="0"/>
                </a:spcAft>
              </a:pPr>
              <a:endParaRPr lang="en-US" sz="1200" b="1" dirty="0">
                <a:solidFill>
                  <a:srgbClr val="008000"/>
                </a:solidFill>
              </a:endParaRPr>
            </a:p>
          </p:txBody>
        </p:sp>
        <p:sp>
          <p:nvSpPr>
            <p:cNvPr id="25" name="Rectangle 24"/>
            <p:cNvSpPr/>
            <p:nvPr/>
          </p:nvSpPr>
          <p:spPr>
            <a:xfrm>
              <a:off x="4612193" y="5918754"/>
              <a:ext cx="4502048" cy="523220"/>
            </a:xfrm>
            <a:prstGeom prst="rect">
              <a:avLst/>
            </a:prstGeom>
            <a:ln>
              <a:noFill/>
            </a:ln>
          </p:spPr>
          <p:txBody>
            <a:bodyPr wrap="square">
              <a:spAutoFit/>
            </a:bodyPr>
            <a:lstStyle/>
            <a:p>
              <a:pPr algn="ctr"/>
              <a:r>
                <a:rPr lang="en-US" sz="1400" b="1" dirty="0" smtClean="0">
                  <a:solidFill>
                    <a:srgbClr val="006600"/>
                  </a:solidFill>
                </a:rPr>
                <a:t>Earth </a:t>
              </a:r>
              <a:r>
                <a:rPr lang="en-US" sz="1400" b="1" dirty="0">
                  <a:solidFill>
                    <a:srgbClr val="006600"/>
                  </a:solidFill>
                </a:rPr>
                <a:t>Observation Requirements Evaluation System (EORES</a:t>
              </a:r>
              <a:r>
                <a:rPr lang="en-US" sz="1400" b="1" dirty="0" smtClean="0">
                  <a:solidFill>
                    <a:srgbClr val="006600"/>
                  </a:solidFill>
                </a:rPr>
                <a:t>) – database and analysis system</a:t>
              </a:r>
              <a:endParaRPr lang="en-US" sz="1400" b="1" dirty="0">
                <a:solidFill>
                  <a:srgbClr val="006600"/>
                </a:solidFill>
              </a:endParaRPr>
            </a:p>
          </p:txBody>
        </p:sp>
      </p:grpSp>
      <p:pic>
        <p:nvPicPr>
          <p:cNvPr id="30" name="Picture 2" descr="https://upload.wikimedia.org/wikipedia/commons/thumb/7/79/NOAA_logo.svg/2000px-NOAA_logo.svg.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62896" y="3282453"/>
            <a:ext cx="674367" cy="67436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www.cccblog.org/wp-content/uploads/2011/05/OSTP-logo.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768192" y="4429788"/>
            <a:ext cx="694141" cy="6941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https://www.doi.gov/sites/doi.gov/themes/custom/doi_gov/logo.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759365" y="5157718"/>
            <a:ext cx="719692" cy="71969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69338" y="1253060"/>
            <a:ext cx="3937768" cy="4939814"/>
          </a:xfrm>
          <a:prstGeom prst="rect">
            <a:avLst/>
          </a:prstGeom>
        </p:spPr>
        <p:txBody>
          <a:bodyPr wrap="square">
            <a:spAutoFit/>
          </a:bodyPr>
          <a:lstStyle/>
          <a:p>
            <a:pPr>
              <a:spcAft>
                <a:spcPts val="600"/>
              </a:spcAft>
            </a:pPr>
            <a:r>
              <a:rPr lang="en-US" sz="1400" dirty="0" smtClean="0"/>
              <a:t>Programmatic Requirements Effort:</a:t>
            </a:r>
          </a:p>
          <a:p>
            <a:pPr marL="285750" indent="-285750">
              <a:spcAft>
                <a:spcPts val="600"/>
              </a:spcAft>
              <a:buFont typeface="Arial" panose="020B0604020202020204" pitchFamily="34" charset="0"/>
              <a:buChar char="•"/>
            </a:pPr>
            <a:r>
              <a:rPr lang="en-US" sz="1400" dirty="0" smtClean="0"/>
              <a:t>USGS Land Remote Sensing Program’s </a:t>
            </a:r>
            <a:r>
              <a:rPr lang="en-US" sz="1400" b="1" dirty="0" smtClean="0"/>
              <a:t>“</a:t>
            </a:r>
            <a:r>
              <a:rPr lang="en-US" sz="1400" b="1" u="sng" dirty="0" smtClean="0"/>
              <a:t>Requirements, Capabilities and Analysis for Earth Observations (RCA-EO)</a:t>
            </a:r>
            <a:r>
              <a:rPr lang="en-US" sz="1400" b="1" dirty="0" smtClean="0"/>
              <a:t>” </a:t>
            </a:r>
          </a:p>
          <a:p>
            <a:pPr marL="285750" indent="-285750">
              <a:spcAft>
                <a:spcPts val="600"/>
              </a:spcAft>
              <a:buFont typeface="Arial" panose="020B0604020202020204" pitchFamily="34" charset="0"/>
              <a:buChar char="•"/>
            </a:pPr>
            <a:r>
              <a:rPr lang="en-US" sz="1400" dirty="0"/>
              <a:t>User needs driven business management process to address mission priorities, and incorporate evolving Earth observing technology</a:t>
            </a:r>
          </a:p>
          <a:p>
            <a:pPr marL="285750" indent="-285750">
              <a:spcAft>
                <a:spcPts val="600"/>
              </a:spcAft>
              <a:buFont typeface="Arial" panose="020B0604020202020204" pitchFamily="34" charset="0"/>
              <a:buChar char="•"/>
            </a:pPr>
            <a:r>
              <a:rPr lang="en-US" sz="1400" dirty="0" smtClean="0"/>
              <a:t>NOAA/USGS </a:t>
            </a:r>
            <a:r>
              <a:rPr lang="en-US" sz="1400" dirty="0"/>
              <a:t>partnership for infrastructure development and data </a:t>
            </a:r>
            <a:r>
              <a:rPr lang="en-US" sz="1400" dirty="0" smtClean="0"/>
              <a:t>sharing</a:t>
            </a:r>
          </a:p>
          <a:p>
            <a:pPr marL="285750" indent="-285750">
              <a:spcAft>
                <a:spcPts val="600"/>
              </a:spcAft>
              <a:buFont typeface="Arial" panose="020B0604020202020204" pitchFamily="34" charset="0"/>
              <a:buChar char="•"/>
            </a:pPr>
            <a:r>
              <a:rPr lang="en-US" sz="1400" dirty="0" smtClean="0"/>
              <a:t>Focus on value tree, user requirements, and Earth Observation </a:t>
            </a:r>
            <a:r>
              <a:rPr lang="en-US" sz="1400" dirty="0"/>
              <a:t>c</a:t>
            </a:r>
            <a:r>
              <a:rPr lang="en-US" sz="1400" dirty="0" smtClean="0"/>
              <a:t>apabilities</a:t>
            </a:r>
          </a:p>
          <a:p>
            <a:pPr marL="285750" indent="-285750">
              <a:spcAft>
                <a:spcPts val="600"/>
              </a:spcAft>
              <a:buFont typeface="Arial" panose="020B0604020202020204" pitchFamily="34" charset="0"/>
              <a:buChar char="•"/>
            </a:pPr>
            <a:r>
              <a:rPr lang="en-US" sz="1400" dirty="0" smtClean="0"/>
              <a:t>Supporting </a:t>
            </a:r>
            <a:r>
              <a:rPr lang="en-US" sz="1400" dirty="0"/>
              <a:t>and benefitting from the OSTP National Earth Observation Assessment 2016</a:t>
            </a:r>
          </a:p>
          <a:p>
            <a:pPr marL="285750" indent="-285750">
              <a:spcAft>
                <a:spcPts val="600"/>
              </a:spcAft>
              <a:buFont typeface="Arial" panose="020B0604020202020204" pitchFamily="34" charset="0"/>
              <a:buChar char="•"/>
            </a:pPr>
            <a:r>
              <a:rPr lang="en-US" sz="1400" dirty="0"/>
              <a:t>Collaborating with DOI and other civil agencies in assessing their </a:t>
            </a:r>
            <a:r>
              <a:rPr lang="en-US" sz="1400" dirty="0" smtClean="0"/>
              <a:t>needs</a:t>
            </a:r>
          </a:p>
          <a:p>
            <a:pPr marL="285750" indent="-285750">
              <a:spcAft>
                <a:spcPts val="600"/>
              </a:spcAft>
              <a:buFont typeface="Arial" panose="020B0604020202020204" pitchFamily="34" charset="0"/>
              <a:buChar char="•"/>
            </a:pPr>
            <a:r>
              <a:rPr lang="en-US" sz="1400" dirty="0" smtClean="0"/>
              <a:t>Interested in potential collaborations – Australia, ESA/EU, CEOS, …, </a:t>
            </a:r>
            <a:endParaRPr lang="en-US" sz="1400" dirty="0"/>
          </a:p>
        </p:txBody>
      </p:sp>
      <p:sp>
        <p:nvSpPr>
          <p:cNvPr id="35" name="Rectangle 34"/>
          <p:cNvSpPr/>
          <p:nvPr/>
        </p:nvSpPr>
        <p:spPr>
          <a:xfrm>
            <a:off x="4612193" y="1175657"/>
            <a:ext cx="4502048" cy="5266317"/>
          </a:xfrm>
          <a:prstGeom prst="rect">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7" name="TextBox 36"/>
          <p:cNvSpPr txBox="1"/>
          <p:nvPr/>
        </p:nvSpPr>
        <p:spPr>
          <a:xfrm>
            <a:off x="2154267" y="525301"/>
            <a:ext cx="456791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atinLnBrk="1" hangingPunct="0"/>
            <a:r>
              <a:rPr lang="en-US" dirty="0">
                <a:solidFill>
                  <a:srgbClr val="F8FDFF"/>
                </a:solidFill>
              </a:rPr>
              <a:t>3. Tools for requirements </a:t>
            </a:r>
            <a:r>
              <a:rPr lang="en-US" dirty="0" smtClean="0">
                <a:solidFill>
                  <a:srgbClr val="F8FDFF"/>
                </a:solidFill>
              </a:rPr>
              <a:t>handling: Landsat</a:t>
            </a:r>
            <a:endParaRPr lang="en-US" dirty="0">
              <a:solidFill>
                <a:srgbClr val="F8FDFF"/>
              </a:solidFill>
            </a:endParaRPr>
          </a:p>
        </p:txBody>
      </p:sp>
      <p:pic>
        <p:nvPicPr>
          <p:cNvPr id="36" name="Picture 6" descr="ident_4_onscreen_png"/>
          <p:cNvPicPr>
            <a:picLocks noChangeAspect="1" noChangeArrowheads="1"/>
          </p:cNvPicPr>
          <p:nvPr/>
        </p:nvPicPr>
        <p:blipFill>
          <a:blip r:embed="rId8" cstate="print">
            <a:lum bright="100000"/>
            <a:extLst>
              <a:ext uri="{28A0092B-C50C-407E-A947-70E740481C1C}">
                <a14:useLocalDpi xmlns:a14="http://schemas.microsoft.com/office/drawing/2010/main"/>
              </a:ext>
            </a:extLst>
          </a:blip>
          <a:srcRect/>
          <a:stretch>
            <a:fillRect/>
          </a:stretch>
        </p:blipFill>
        <p:spPr bwMode="black">
          <a:xfrm>
            <a:off x="6291275" y="84128"/>
            <a:ext cx="12422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77872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54267" y="525301"/>
            <a:ext cx="235953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4. Process description</a:t>
            </a:r>
            <a:endParaRPr kumimoji="0" lang="en-US" sz="1800" b="0" i="0" u="none" strike="noStrike" cap="none" spc="0" normalizeH="0" baseline="0" dirty="0">
              <a:ln>
                <a:noFill/>
              </a:ln>
              <a:solidFill>
                <a:srgbClr val="F8FDFF"/>
              </a:solidFill>
              <a:effectLst/>
              <a:uFillTx/>
            </a:endParaRPr>
          </a:p>
        </p:txBody>
      </p:sp>
      <p:pic>
        <p:nvPicPr>
          <p:cNvPr id="4" name="Picture 6" descr="ident_4_onscreen_png"/>
          <p:cNvPicPr>
            <a:picLocks noChangeAspect="1" noChangeArrowheads="1"/>
          </p:cNvPicPr>
          <p:nvPr/>
        </p:nvPicPr>
        <p:blipFill>
          <a:blip r:embed="rId4" cstate="print">
            <a:lum bright="100000"/>
            <a:extLst>
              <a:ext uri="{28A0092B-C50C-407E-A947-70E740481C1C}">
                <a14:useLocalDpi xmlns:a14="http://schemas.microsoft.com/office/drawing/2010/main"/>
              </a:ext>
            </a:extLst>
          </a:blip>
          <a:srcRect/>
          <a:stretch>
            <a:fillRect/>
          </a:stretch>
        </p:blipFill>
        <p:spPr bwMode="black">
          <a:xfrm>
            <a:off x="6291275" y="84128"/>
            <a:ext cx="12422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73776957"/>
              </p:ext>
            </p:extLst>
          </p:nvPr>
        </p:nvGraphicFramePr>
        <p:xfrm>
          <a:off x="160169" y="4516120"/>
          <a:ext cx="8707273" cy="2158999"/>
        </p:xfrm>
        <a:graphic>
          <a:graphicData uri="http://schemas.openxmlformats.org/drawingml/2006/table">
            <a:tbl>
              <a:tblPr firstRow="1" bandRow="1">
                <a:tableStyleId>{5C22544A-7EE6-4342-B048-85BDC9FD1C3A}</a:tableStyleId>
              </a:tblPr>
              <a:tblGrid>
                <a:gridCol w="2569383"/>
                <a:gridCol w="6137890"/>
              </a:tblGrid>
              <a:tr h="244172">
                <a:tc>
                  <a:txBody>
                    <a:bodyPr/>
                    <a:lstStyle/>
                    <a:p>
                      <a:pPr algn="l"/>
                      <a:r>
                        <a:rPr lang="en-US" sz="1400" dirty="0" smtClean="0"/>
                        <a:t>Special Request Type</a:t>
                      </a:r>
                      <a:endParaRPr lang="en-US" sz="1400" dirty="0"/>
                    </a:p>
                  </a:txBody>
                  <a:tcPr/>
                </a:tc>
                <a:tc>
                  <a:txBody>
                    <a:bodyPr/>
                    <a:lstStyle/>
                    <a:p>
                      <a:pPr algn="l"/>
                      <a:r>
                        <a:rPr lang="en-US" sz="1400" dirty="0" smtClean="0"/>
                        <a:t>Description</a:t>
                      </a:r>
                      <a:endParaRPr lang="en-US" sz="1400" dirty="0"/>
                    </a:p>
                  </a:txBody>
                  <a:tcPr/>
                </a:tc>
              </a:tr>
              <a:tr h="370840">
                <a:tc>
                  <a:txBody>
                    <a:bodyPr/>
                    <a:lstStyle/>
                    <a:p>
                      <a:pPr algn="l"/>
                      <a:r>
                        <a:rPr lang="en-US" sz="1400" dirty="0" smtClean="0"/>
                        <a:t>Emergency/priority nadir</a:t>
                      </a:r>
                      <a:endParaRPr lang="en-US" sz="1400" dirty="0"/>
                    </a:p>
                  </a:txBody>
                  <a:tcPr/>
                </a:tc>
                <a:tc>
                  <a:txBody>
                    <a:bodyPr/>
                    <a:lstStyle/>
                    <a:p>
                      <a:pPr algn="l"/>
                      <a:r>
                        <a:rPr lang="en-US" sz="1400" dirty="0" smtClean="0"/>
                        <a:t>Charter and</a:t>
                      </a:r>
                      <a:r>
                        <a:rPr lang="en-US" sz="1400" baseline="0" dirty="0" smtClean="0"/>
                        <a:t> other emergency requests</a:t>
                      </a:r>
                      <a:endParaRPr lang="en-US" sz="1400" dirty="0"/>
                    </a:p>
                  </a:txBody>
                  <a:tcPr/>
                </a:tc>
              </a:tr>
              <a:tr h="370840">
                <a:tc>
                  <a:txBody>
                    <a:bodyPr/>
                    <a:lstStyle/>
                    <a:p>
                      <a:pPr algn="l"/>
                      <a:r>
                        <a:rPr lang="en-US" sz="1400" dirty="0" smtClean="0"/>
                        <a:t>Emergency/priority</a:t>
                      </a:r>
                      <a:r>
                        <a:rPr lang="en-US" sz="1400" baseline="0" dirty="0" smtClean="0"/>
                        <a:t> off-nadir</a:t>
                      </a:r>
                      <a:endParaRPr lang="en-US" sz="1400" dirty="0"/>
                    </a:p>
                  </a:txBody>
                  <a:tcPr/>
                </a:tc>
                <a:tc>
                  <a:txBody>
                    <a:bodyPr/>
                    <a:lstStyle/>
                    <a:p>
                      <a:pPr algn="l"/>
                      <a:r>
                        <a:rPr lang="en-US" sz="1400" dirty="0" smtClean="0"/>
                        <a:t>Emergency</a:t>
                      </a:r>
                      <a:r>
                        <a:rPr lang="en-US" sz="1400" baseline="0" dirty="0" smtClean="0"/>
                        <a:t> response and limited science (Arctic/Antarctic)</a:t>
                      </a:r>
                      <a:endParaRPr lang="en-US" sz="1400" dirty="0"/>
                    </a:p>
                  </a:txBody>
                  <a:tcPr/>
                </a:tc>
              </a:tr>
              <a:tr h="370840">
                <a:tc>
                  <a:txBody>
                    <a:bodyPr/>
                    <a:lstStyle/>
                    <a:p>
                      <a:pPr algn="l"/>
                      <a:r>
                        <a:rPr lang="en-US" sz="1400" dirty="0" smtClean="0"/>
                        <a:t>Ground Look Calibration</a:t>
                      </a:r>
                      <a:endParaRPr lang="en-US" sz="1400" dirty="0"/>
                    </a:p>
                  </a:txBody>
                  <a:tcPr/>
                </a:tc>
                <a:tc>
                  <a:txBody>
                    <a:bodyPr/>
                    <a:lstStyle/>
                    <a:p>
                      <a:pPr algn="l"/>
                      <a:r>
                        <a:rPr lang="en-US" sz="1400" dirty="0" smtClean="0"/>
                        <a:t>Calibration/validation</a:t>
                      </a:r>
                      <a:r>
                        <a:rPr lang="en-US" sz="1400" baseline="0" dirty="0" smtClean="0"/>
                        <a:t> requests</a:t>
                      </a:r>
                      <a:endParaRPr lang="en-US" sz="1400" dirty="0"/>
                    </a:p>
                  </a:txBody>
                  <a:tcPr/>
                </a:tc>
              </a:tr>
              <a:tr h="370840">
                <a:tc>
                  <a:txBody>
                    <a:bodyPr/>
                    <a:lstStyle/>
                    <a:p>
                      <a:pPr algn="l"/>
                      <a:r>
                        <a:rPr lang="en-US" sz="1400" dirty="0" smtClean="0"/>
                        <a:t>Individual</a:t>
                      </a:r>
                      <a:r>
                        <a:rPr lang="en-US" sz="1400" baseline="0" dirty="0" smtClean="0"/>
                        <a:t> User Requests</a:t>
                      </a:r>
                      <a:endParaRPr lang="en-US" sz="1400" dirty="0"/>
                    </a:p>
                  </a:txBody>
                  <a:tcPr/>
                </a:tc>
                <a:tc>
                  <a:txBody>
                    <a:bodyPr/>
                    <a:lstStyle/>
                    <a:p>
                      <a:pPr algn="l"/>
                      <a:r>
                        <a:rPr lang="en-US" sz="1400" dirty="0" smtClean="0"/>
                        <a:t>Small high priority</a:t>
                      </a:r>
                      <a:r>
                        <a:rPr lang="en-US" sz="1400" baseline="0" dirty="0" smtClean="0"/>
                        <a:t> requests day-lit land field campaigns, ocean or night </a:t>
                      </a:r>
                      <a:endParaRPr lang="en-US" sz="1400" dirty="0"/>
                    </a:p>
                  </a:txBody>
                  <a:tcPr/>
                </a:tc>
              </a:tr>
              <a:tr h="370840">
                <a:tc>
                  <a:txBody>
                    <a:bodyPr/>
                    <a:lstStyle/>
                    <a:p>
                      <a:pPr algn="l"/>
                      <a:r>
                        <a:rPr lang="en-US" sz="1400" dirty="0" smtClean="0"/>
                        <a:t>Science Campaigns</a:t>
                      </a:r>
                      <a:endParaRPr lang="en-US" sz="1400" dirty="0"/>
                    </a:p>
                  </a:txBody>
                  <a:tcPr/>
                </a:tc>
                <a:tc>
                  <a:txBody>
                    <a:bodyPr/>
                    <a:lstStyle/>
                    <a:p>
                      <a:pPr algn="l"/>
                      <a:r>
                        <a:rPr lang="en-US" sz="1400" dirty="0" smtClean="0"/>
                        <a:t>Large usually low priority requests that require modeling before approval</a:t>
                      </a:r>
                      <a:endParaRPr lang="en-US" sz="1400" dirty="0"/>
                    </a:p>
                  </a:txBody>
                  <a:tcPr/>
                </a:tc>
              </a:tr>
            </a:tbl>
          </a:graphicData>
        </a:graphic>
      </p:graphicFrame>
      <p:sp>
        <p:nvSpPr>
          <p:cNvPr id="7" name="TextBox 6"/>
          <p:cNvSpPr txBox="1"/>
          <p:nvPr/>
        </p:nvSpPr>
        <p:spPr>
          <a:xfrm>
            <a:off x="175491" y="1219203"/>
            <a:ext cx="8793018" cy="30469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b="1" dirty="0"/>
              <a:t>Collection of imaging requirements:</a:t>
            </a:r>
            <a:endParaRPr lang="en-US" sz="1600" dirty="0"/>
          </a:p>
          <a:p>
            <a:pPr marL="341313" lvl="1" indent="-230188">
              <a:buFont typeface="Arial" panose="020B0604020202020204" pitchFamily="34" charset="0"/>
              <a:buChar char="•"/>
            </a:pPr>
            <a:r>
              <a:rPr lang="en-US" sz="1600" dirty="0"/>
              <a:t>Changes to the Long Term Acquisition Plan are coordinated through the </a:t>
            </a:r>
            <a:r>
              <a:rPr lang="en-US" sz="1600" dirty="0" smtClean="0"/>
              <a:t>Landsat Calibration </a:t>
            </a:r>
            <a:r>
              <a:rPr lang="en-US" sz="1600" dirty="0"/>
              <a:t>and Validation Team, Landsat Science Team, and the Mission Management Office.</a:t>
            </a:r>
          </a:p>
          <a:p>
            <a:pPr marL="341313" lvl="1" indent="-230188">
              <a:buFont typeface="Arial" panose="020B0604020202020204" pitchFamily="34" charset="0"/>
              <a:buChar char="•"/>
            </a:pPr>
            <a:r>
              <a:rPr lang="en-US" sz="1600" dirty="0"/>
              <a:t>All changes to the Long Term Acquisition Plan are modeled to determine impact </a:t>
            </a:r>
            <a:r>
              <a:rPr lang="en-US" sz="1600" dirty="0" smtClean="0"/>
              <a:t>on acquisitions </a:t>
            </a:r>
            <a:r>
              <a:rPr lang="en-US" sz="1600" dirty="0"/>
              <a:t>prior to release</a:t>
            </a:r>
            <a:r>
              <a:rPr lang="en-US" sz="1600" dirty="0" smtClean="0"/>
              <a:t>.</a:t>
            </a:r>
            <a:endParaRPr lang="en-US" sz="1600" dirty="0"/>
          </a:p>
          <a:p>
            <a:pPr marL="341313" lvl="1" indent="-230188">
              <a:buFont typeface="Arial" panose="020B0604020202020204" pitchFamily="34" charset="0"/>
              <a:buChar char="•"/>
            </a:pPr>
            <a:r>
              <a:rPr lang="en-US" sz="1600" dirty="0"/>
              <a:t>Special Requests are submitted to the Landsat Data Acquisition Manager via </a:t>
            </a:r>
            <a:r>
              <a:rPr lang="en-US" sz="1600" dirty="0" smtClean="0"/>
              <a:t>email Off-nadir </a:t>
            </a:r>
            <a:r>
              <a:rPr lang="en-US" sz="1600" dirty="0"/>
              <a:t>requests are submitted with a formal off-nadir </a:t>
            </a:r>
            <a:r>
              <a:rPr lang="en-US" sz="1600" dirty="0" smtClean="0"/>
              <a:t>policy</a:t>
            </a:r>
          </a:p>
          <a:p>
            <a:pPr marL="738188" lvl="2" indent="-285750">
              <a:buFont typeface="Arial" panose="020B0604020202020204" pitchFamily="34" charset="0"/>
              <a:buChar char="•"/>
            </a:pPr>
            <a:r>
              <a:rPr lang="en-US" sz="1600" dirty="0" smtClean="0"/>
              <a:t>Science </a:t>
            </a:r>
            <a:r>
              <a:rPr lang="en-US" sz="1600" dirty="0"/>
              <a:t>off-nadirs are evaluated by the USGS Landsat Project Science office</a:t>
            </a:r>
          </a:p>
          <a:p>
            <a:pPr marL="738188" lvl="2" indent="-285750">
              <a:buFont typeface="Arial" panose="020B0604020202020204" pitchFamily="34" charset="0"/>
              <a:buChar char="•"/>
            </a:pPr>
            <a:r>
              <a:rPr lang="en-US" sz="1600" dirty="0"/>
              <a:t>Emergency requests request expedited approval through Landsat Project </a:t>
            </a:r>
            <a:r>
              <a:rPr lang="en-US" sz="1600" dirty="0" smtClean="0"/>
              <a:t>and EROS </a:t>
            </a:r>
            <a:r>
              <a:rPr lang="en-US" sz="1600" dirty="0"/>
              <a:t>Center management</a:t>
            </a:r>
          </a:p>
          <a:p>
            <a:pPr marL="341313" lvl="1" indent="-230188">
              <a:buFont typeface="Arial" panose="020B0604020202020204" pitchFamily="34" charset="0"/>
              <a:buChar char="•"/>
            </a:pPr>
            <a:r>
              <a:rPr lang="en-US" sz="1600" dirty="0"/>
              <a:t>The Landsat Multi-mission User Portal is under development to support special request submission, approval, and presentation of results to the user community.</a:t>
            </a:r>
          </a:p>
        </p:txBody>
      </p:sp>
    </p:spTree>
    <p:extLst>
      <p:ext uri="{BB962C8B-B14F-4D97-AF65-F5344CB8AC3E}">
        <p14:creationId xmlns:p14="http://schemas.microsoft.com/office/powerpoint/2010/main" val="135153544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 name="Shape 15"/>
          <p:cNvSpPr/>
          <p:nvPr/>
        </p:nvSpPr>
        <p:spPr>
          <a:xfrm>
            <a:off x="208166" y="1499717"/>
            <a:ext cx="8710650" cy="39549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000000"/>
                </a:solidFill>
              </a:defRPr>
            </a:pPr>
            <a:r>
              <a:rPr lang="en-US" sz="2000" b="1" kern="0" dirty="0" smtClean="0">
                <a:solidFill>
                  <a:srgbClr val="002569"/>
                </a:solidFill>
                <a:latin typeface="Arial Bold"/>
                <a:ea typeface="Arial Bold"/>
                <a:cs typeface="Arial Bold"/>
                <a:sym typeface="Arial Bold"/>
              </a:rPr>
              <a:t>Participants to the initial Survey</a:t>
            </a:r>
          </a:p>
          <a:p>
            <a:pPr>
              <a:defRPr>
                <a:solidFill>
                  <a:srgbClr val="000000"/>
                </a:solidFill>
              </a:defRPr>
            </a:pPr>
            <a:endParaRPr lang="en-US" sz="2000" b="1" kern="0" dirty="0">
              <a:solidFill>
                <a:srgbClr val="002569"/>
              </a:solidFill>
              <a:latin typeface="Arial Bold"/>
              <a:ea typeface="Arial Bold"/>
              <a:cs typeface="Arial Bold"/>
              <a:sym typeface="Arial Bold"/>
            </a:endParaRPr>
          </a:p>
          <a:p>
            <a:pPr marL="285750" indent="-285750">
              <a:spcBef>
                <a:spcPts val="600"/>
              </a:spcBef>
              <a:buFont typeface="Arial"/>
              <a:buChar char="•"/>
              <a:defRPr>
                <a:solidFill>
                  <a:srgbClr val="000000"/>
                </a:solidFill>
              </a:defRPr>
            </a:pPr>
            <a:r>
              <a:rPr lang="en-US" sz="2200" b="1" kern="0" dirty="0" smtClean="0">
                <a:solidFill>
                  <a:srgbClr val="002569"/>
                </a:solidFill>
                <a:latin typeface="Arial"/>
                <a:ea typeface="Arial"/>
                <a:cs typeface="Arial"/>
                <a:sym typeface="Arial"/>
              </a:rPr>
              <a:t>ESA</a:t>
            </a:r>
            <a:r>
              <a:rPr lang="en-US" sz="2200" kern="0" dirty="0" smtClean="0">
                <a:solidFill>
                  <a:srgbClr val="002569"/>
                </a:solidFill>
                <a:latin typeface="Arial"/>
                <a:ea typeface="Arial"/>
                <a:cs typeface="Arial"/>
                <a:sym typeface="Arial"/>
              </a:rPr>
              <a:t>, slides </a:t>
            </a:r>
            <a:r>
              <a:rPr lang="en-US" sz="2200" kern="0" dirty="0" smtClean="0">
                <a:solidFill>
                  <a:srgbClr val="002569"/>
                </a:solidFill>
                <a:latin typeface="Arial"/>
                <a:ea typeface="Arial"/>
                <a:cs typeface="Arial"/>
                <a:sym typeface="Arial"/>
              </a:rPr>
              <a:t>8-13: </a:t>
            </a:r>
            <a:r>
              <a:rPr lang="en-US" sz="2200" kern="0" dirty="0" smtClean="0">
                <a:solidFill>
                  <a:srgbClr val="002569"/>
                </a:solidFill>
                <a:latin typeface="Arial"/>
                <a:ea typeface="Arial"/>
                <a:cs typeface="Arial"/>
                <a:sym typeface="Arial"/>
              </a:rPr>
              <a:t>Sentinel-1, Sentinel-2</a:t>
            </a:r>
            <a:endParaRPr lang="en-US" sz="2200" kern="0" dirty="0">
              <a:solidFill>
                <a:srgbClr val="002569"/>
              </a:solidFill>
              <a:latin typeface="Arial"/>
              <a:ea typeface="Arial"/>
              <a:cs typeface="Arial"/>
              <a:sym typeface="Arial"/>
            </a:endParaRPr>
          </a:p>
          <a:p>
            <a:pPr marL="285750" indent="-285750">
              <a:spcBef>
                <a:spcPts val="600"/>
              </a:spcBef>
              <a:buFont typeface="Arial"/>
              <a:buChar char="•"/>
              <a:defRPr>
                <a:solidFill>
                  <a:srgbClr val="000000"/>
                </a:solidFill>
              </a:defRPr>
            </a:pPr>
            <a:r>
              <a:rPr lang="en-US" sz="2200" b="1" kern="0" dirty="0" smtClean="0">
                <a:solidFill>
                  <a:srgbClr val="002569"/>
                </a:solidFill>
                <a:latin typeface="Arial"/>
                <a:ea typeface="Arial"/>
                <a:cs typeface="Arial"/>
                <a:sym typeface="Arial"/>
              </a:rPr>
              <a:t>NASA</a:t>
            </a:r>
            <a:r>
              <a:rPr lang="en-US" sz="2200" kern="0" dirty="0">
                <a:solidFill>
                  <a:srgbClr val="002569"/>
                </a:solidFill>
                <a:latin typeface="Arial"/>
                <a:ea typeface="Arial"/>
                <a:cs typeface="Arial"/>
                <a:sym typeface="Arial"/>
              </a:rPr>
              <a:t>, slides </a:t>
            </a:r>
            <a:r>
              <a:rPr lang="en-US" sz="2200" kern="0" dirty="0" smtClean="0">
                <a:solidFill>
                  <a:srgbClr val="002569"/>
                </a:solidFill>
                <a:latin typeface="Arial"/>
                <a:ea typeface="Arial"/>
                <a:cs typeface="Arial"/>
                <a:sym typeface="Arial"/>
              </a:rPr>
              <a:t>14-19: ASTER, </a:t>
            </a:r>
            <a:r>
              <a:rPr lang="en-US" sz="2200" kern="0" dirty="0" smtClean="0">
                <a:solidFill>
                  <a:srgbClr val="002569"/>
                </a:solidFill>
                <a:latin typeface="Arial"/>
                <a:ea typeface="Arial"/>
                <a:cs typeface="Arial"/>
                <a:sym typeface="Arial"/>
              </a:rPr>
              <a:t>EO-1</a:t>
            </a:r>
            <a:endParaRPr lang="en-US" sz="2200" kern="0" dirty="0">
              <a:solidFill>
                <a:srgbClr val="002569"/>
              </a:solidFill>
              <a:latin typeface="Arial"/>
              <a:ea typeface="Arial"/>
              <a:cs typeface="Arial"/>
              <a:sym typeface="Arial"/>
            </a:endParaRPr>
          </a:p>
          <a:p>
            <a:pPr marL="285750" indent="-285750">
              <a:spcBef>
                <a:spcPts val="600"/>
              </a:spcBef>
              <a:buFont typeface="Arial"/>
              <a:buChar char="•"/>
              <a:defRPr>
                <a:solidFill>
                  <a:srgbClr val="000000"/>
                </a:solidFill>
              </a:defRPr>
            </a:pPr>
            <a:r>
              <a:rPr lang="en-US" sz="2200" b="1" kern="0" dirty="0" smtClean="0">
                <a:solidFill>
                  <a:srgbClr val="002569"/>
                </a:solidFill>
                <a:latin typeface="Arial"/>
                <a:ea typeface="Arial"/>
                <a:cs typeface="Arial"/>
                <a:sym typeface="Arial"/>
              </a:rPr>
              <a:t>CSA</a:t>
            </a:r>
            <a:r>
              <a:rPr lang="en-US" sz="2200" kern="0" dirty="0" smtClean="0">
                <a:solidFill>
                  <a:srgbClr val="002569"/>
                </a:solidFill>
                <a:latin typeface="Arial"/>
                <a:ea typeface="Arial"/>
                <a:cs typeface="Arial"/>
                <a:sym typeface="Arial"/>
              </a:rPr>
              <a:t>, slides </a:t>
            </a:r>
            <a:r>
              <a:rPr lang="en-US" sz="2200" kern="0" dirty="0" smtClean="0">
                <a:solidFill>
                  <a:srgbClr val="002569"/>
                </a:solidFill>
                <a:latin typeface="Arial"/>
                <a:ea typeface="Arial"/>
                <a:cs typeface="Arial"/>
                <a:sym typeface="Arial"/>
              </a:rPr>
              <a:t>20</a:t>
            </a:r>
            <a:r>
              <a:rPr lang="en-US" sz="2200" kern="0" dirty="0" smtClean="0">
                <a:solidFill>
                  <a:srgbClr val="002569"/>
                </a:solidFill>
                <a:latin typeface="Arial"/>
                <a:ea typeface="Arial"/>
                <a:cs typeface="Arial"/>
                <a:sym typeface="Arial"/>
              </a:rPr>
              <a:t>-24: </a:t>
            </a:r>
            <a:r>
              <a:rPr lang="en-US" sz="2200" kern="0" dirty="0" smtClean="0">
                <a:solidFill>
                  <a:srgbClr val="002569"/>
                </a:solidFill>
                <a:latin typeface="Arial"/>
                <a:ea typeface="Arial"/>
                <a:cs typeface="Arial"/>
                <a:sym typeface="Arial"/>
              </a:rPr>
              <a:t>Radarsat-2</a:t>
            </a:r>
          </a:p>
          <a:p>
            <a:pPr marL="285750" indent="-285750">
              <a:spcBef>
                <a:spcPts val="600"/>
              </a:spcBef>
              <a:buFont typeface="Arial"/>
              <a:buChar char="•"/>
              <a:defRPr>
                <a:solidFill>
                  <a:srgbClr val="000000"/>
                </a:solidFill>
              </a:defRPr>
            </a:pPr>
            <a:r>
              <a:rPr lang="en-US" sz="2200" b="1" kern="0" dirty="0" smtClean="0">
                <a:solidFill>
                  <a:srgbClr val="002569"/>
                </a:solidFill>
                <a:latin typeface="Arial"/>
                <a:ea typeface="Arial"/>
                <a:cs typeface="Arial"/>
                <a:sym typeface="Arial"/>
              </a:rPr>
              <a:t>USGS</a:t>
            </a:r>
            <a:r>
              <a:rPr lang="en-US" sz="2200" kern="0" dirty="0">
                <a:solidFill>
                  <a:srgbClr val="002569"/>
                </a:solidFill>
                <a:latin typeface="Arial"/>
                <a:ea typeface="Arial"/>
                <a:cs typeface="Arial"/>
                <a:sym typeface="Arial"/>
              </a:rPr>
              <a:t>, slides </a:t>
            </a:r>
            <a:r>
              <a:rPr lang="en-US" sz="2200" kern="0" dirty="0" smtClean="0">
                <a:solidFill>
                  <a:srgbClr val="002569"/>
                </a:solidFill>
                <a:latin typeface="Arial"/>
                <a:ea typeface="Arial"/>
                <a:cs typeface="Arial"/>
                <a:sym typeface="Arial"/>
              </a:rPr>
              <a:t>25-30: </a:t>
            </a:r>
            <a:r>
              <a:rPr lang="en-US" sz="2200" kern="0" dirty="0">
                <a:solidFill>
                  <a:srgbClr val="002569"/>
                </a:solidFill>
                <a:latin typeface="Arial"/>
                <a:ea typeface="Arial"/>
                <a:cs typeface="Arial"/>
                <a:sym typeface="Arial"/>
              </a:rPr>
              <a:t>Landsat-7, -</a:t>
            </a:r>
            <a:r>
              <a:rPr lang="en-US" sz="2200" kern="0" dirty="0" smtClean="0">
                <a:solidFill>
                  <a:srgbClr val="002569"/>
                </a:solidFill>
                <a:latin typeface="Arial"/>
                <a:ea typeface="Arial"/>
                <a:cs typeface="Arial"/>
                <a:sym typeface="Arial"/>
              </a:rPr>
              <a:t>8(/-</a:t>
            </a:r>
            <a:r>
              <a:rPr lang="en-US" sz="2200" kern="0" dirty="0">
                <a:solidFill>
                  <a:srgbClr val="002569"/>
                </a:solidFill>
                <a:latin typeface="Arial"/>
                <a:ea typeface="Arial"/>
                <a:cs typeface="Arial"/>
                <a:sym typeface="Arial"/>
              </a:rPr>
              <a:t>9</a:t>
            </a:r>
            <a:r>
              <a:rPr lang="en-US" sz="2200" kern="0" dirty="0" smtClean="0">
                <a:solidFill>
                  <a:srgbClr val="002569"/>
                </a:solidFill>
                <a:latin typeface="Arial"/>
                <a:ea typeface="Arial"/>
                <a:cs typeface="Arial"/>
                <a:sym typeface="Arial"/>
              </a:rPr>
              <a:t>)</a:t>
            </a:r>
          </a:p>
          <a:p>
            <a:pPr>
              <a:spcBef>
                <a:spcPts val="600"/>
              </a:spcBef>
              <a:defRPr>
                <a:solidFill>
                  <a:srgbClr val="000000"/>
                </a:solidFill>
              </a:defRPr>
            </a:pPr>
            <a:endParaRPr lang="en-US" sz="2200" kern="0" dirty="0" smtClean="0">
              <a:solidFill>
                <a:srgbClr val="002569"/>
              </a:solidFill>
              <a:latin typeface="Arial"/>
              <a:ea typeface="Arial"/>
              <a:cs typeface="Arial"/>
              <a:sym typeface="Arial"/>
            </a:endParaRPr>
          </a:p>
          <a:p>
            <a:pPr marL="285750" indent="-285750">
              <a:spcBef>
                <a:spcPts val="600"/>
              </a:spcBef>
              <a:buFont typeface="Arial"/>
              <a:buChar char="•"/>
              <a:defRPr>
                <a:solidFill>
                  <a:srgbClr val="000000"/>
                </a:solidFill>
              </a:defRPr>
            </a:pPr>
            <a:r>
              <a:rPr lang="en-US" sz="2200" kern="0" dirty="0" smtClean="0">
                <a:solidFill>
                  <a:srgbClr val="002569"/>
                </a:solidFill>
                <a:latin typeface="Arial"/>
                <a:ea typeface="Arial"/>
                <a:cs typeface="Arial"/>
                <a:sym typeface="Arial"/>
              </a:rPr>
              <a:t>…etc. (NOAA indicated delivery after SIT, others are encouraged to contribute)</a:t>
            </a:r>
            <a:endParaRPr lang="en-US" sz="2200" kern="0" dirty="0" smtClean="0">
              <a:solidFill>
                <a:srgbClr val="002569"/>
              </a:solidFill>
              <a:latin typeface="Arial"/>
              <a:ea typeface="Arial"/>
              <a:cs typeface="Arial"/>
              <a:sym typeface="Arial"/>
            </a:endParaRPr>
          </a:p>
          <a:p>
            <a:pPr>
              <a:spcBef>
                <a:spcPts val="600"/>
              </a:spcBef>
              <a:defRPr>
                <a:solidFill>
                  <a:srgbClr val="000000"/>
                </a:solidFill>
              </a:defRPr>
            </a:pPr>
            <a:endParaRPr lang="en-US" sz="2200" kern="0" dirty="0">
              <a:solidFill>
                <a:srgbClr val="002569"/>
              </a:solidFill>
              <a:latin typeface="Arial"/>
              <a:ea typeface="Arial"/>
              <a:cs typeface="Arial"/>
              <a:sym typeface="Arial"/>
            </a:endParaRPr>
          </a:p>
        </p:txBody>
      </p:sp>
    </p:spTree>
    <p:extLst>
      <p:ext uri="{BB962C8B-B14F-4D97-AF65-F5344CB8AC3E}">
        <p14:creationId xmlns:p14="http://schemas.microsoft.com/office/powerpoint/2010/main" val="408726106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566571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atinLnBrk="1" hangingPunct="0"/>
            <a:r>
              <a:rPr lang="en-US" dirty="0">
                <a:solidFill>
                  <a:srgbClr val="F8FDFF"/>
                </a:solidFill>
              </a:rPr>
              <a:t>5. Results &amp; Information sharing with user </a:t>
            </a:r>
            <a:r>
              <a:rPr lang="en-US" dirty="0" smtClean="0">
                <a:solidFill>
                  <a:srgbClr val="F8FDFF"/>
                </a:solidFill>
              </a:rPr>
              <a:t>community:</a:t>
            </a:r>
          </a:p>
          <a:p>
            <a:pPr latinLnBrk="1" hangingPunct="0"/>
            <a:r>
              <a:rPr lang="en-US" dirty="0">
                <a:solidFill>
                  <a:srgbClr val="F8FDFF"/>
                </a:solidFill>
              </a:rPr>
              <a:t>L</a:t>
            </a:r>
            <a:r>
              <a:rPr lang="en-US" dirty="0" smtClean="0">
                <a:solidFill>
                  <a:srgbClr val="F8FDFF"/>
                </a:solidFill>
              </a:rPr>
              <a:t>andsat</a:t>
            </a:r>
            <a:endParaRPr lang="en-US" dirty="0">
              <a:solidFill>
                <a:srgbClr val="F8FDFF"/>
              </a:solidFill>
            </a:endParaRP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sp>
        <p:nvSpPr>
          <p:cNvPr id="6" name="TextBox 5"/>
          <p:cNvSpPr txBox="1"/>
          <p:nvPr/>
        </p:nvSpPr>
        <p:spPr>
          <a:xfrm>
            <a:off x="-1" y="1164625"/>
            <a:ext cx="5548313" cy="23083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39713" lvl="1" indent="-239713" latinLnBrk="1" hangingPunct="0">
              <a:buFont typeface="Arial"/>
              <a:buChar char="•"/>
            </a:pPr>
            <a:r>
              <a:rPr kumimoji="0" lang="en-US" b="0" i="0" u="none" strike="noStrike" cap="none" spc="0" normalizeH="0" baseline="0" dirty="0" smtClean="0">
                <a:ln>
                  <a:noFill/>
                </a:ln>
                <a:solidFill>
                  <a:srgbClr val="002569"/>
                </a:solidFill>
                <a:effectLst/>
                <a:uFillTx/>
              </a:rPr>
              <a:t>Landsat </a:t>
            </a:r>
            <a:r>
              <a:rPr lang="en-US" dirty="0">
                <a:solidFill>
                  <a:srgbClr val="002569"/>
                </a:solidFill>
              </a:rPr>
              <a:t>acquisition </a:t>
            </a:r>
            <a:r>
              <a:rPr lang="en-US" dirty="0" smtClean="0">
                <a:solidFill>
                  <a:srgbClr val="002569"/>
                </a:solidFill>
              </a:rPr>
              <a:t>website</a:t>
            </a:r>
          </a:p>
          <a:p>
            <a:pPr marL="457200" lvl="2" latinLnBrk="1" hangingPunct="0"/>
            <a:r>
              <a:rPr lang="en-US" dirty="0" smtClean="0">
                <a:solidFill>
                  <a:srgbClr val="002569"/>
                </a:solidFill>
                <a:hlinkClick r:id="rId4"/>
              </a:rPr>
              <a:t>http</a:t>
            </a:r>
            <a:r>
              <a:rPr lang="en-US" dirty="0">
                <a:solidFill>
                  <a:srgbClr val="002569"/>
                </a:solidFill>
                <a:hlinkClick r:id="rId4"/>
              </a:rPr>
              <a:t>://landsat.usgs.gov//</a:t>
            </a:r>
            <a:r>
              <a:rPr lang="en-US" dirty="0" smtClean="0">
                <a:solidFill>
                  <a:srgbClr val="002569"/>
                </a:solidFill>
                <a:hlinkClick r:id="rId4"/>
              </a:rPr>
              <a:t>tools_acq.php</a:t>
            </a:r>
            <a:endParaRPr kumimoji="0" lang="en-US" b="0" i="0" u="none" strike="noStrike" cap="none" spc="0" normalizeH="0" baseline="0" dirty="0" smtClean="0">
              <a:ln>
                <a:noFill/>
              </a:ln>
              <a:solidFill>
                <a:srgbClr val="002569"/>
              </a:solidFill>
              <a:effectLst/>
              <a:uFillTx/>
            </a:endParaRPr>
          </a:p>
          <a:p>
            <a:pPr marL="239713" lvl="1" indent="-239713" latinLnBrk="1" hangingPunct="0">
              <a:buFont typeface="Arial"/>
              <a:buChar char="•"/>
            </a:pPr>
            <a:r>
              <a:rPr lang="en-US" dirty="0" smtClean="0">
                <a:solidFill>
                  <a:srgbClr val="002569"/>
                </a:solidFill>
              </a:rPr>
              <a:t>Long Term </a:t>
            </a:r>
            <a:r>
              <a:rPr lang="en-US" dirty="0">
                <a:solidFill>
                  <a:srgbClr val="002569"/>
                </a:solidFill>
              </a:rPr>
              <a:t>Acquisition </a:t>
            </a:r>
            <a:r>
              <a:rPr lang="en-US" dirty="0" smtClean="0">
                <a:solidFill>
                  <a:srgbClr val="002569"/>
                </a:solidFill>
              </a:rPr>
              <a:t>Plans</a:t>
            </a:r>
          </a:p>
          <a:p>
            <a:pPr marL="457200" lvl="2" latinLnBrk="1" hangingPunct="0"/>
            <a:r>
              <a:rPr lang="en-US" dirty="0" smtClean="0">
                <a:solidFill>
                  <a:srgbClr val="002569"/>
                </a:solidFill>
                <a:hlinkClick r:id="rId5"/>
              </a:rPr>
              <a:t>http</a:t>
            </a:r>
            <a:r>
              <a:rPr lang="en-US" dirty="0">
                <a:solidFill>
                  <a:srgbClr val="002569"/>
                </a:solidFill>
                <a:hlinkClick r:id="rId5"/>
              </a:rPr>
              <a:t>://landsat.usgs.gov//LTAP8.</a:t>
            </a:r>
            <a:r>
              <a:rPr lang="en-US" dirty="0" smtClean="0">
                <a:solidFill>
                  <a:srgbClr val="002569"/>
                </a:solidFill>
                <a:hlinkClick r:id="rId5"/>
              </a:rPr>
              <a:t>php</a:t>
            </a:r>
            <a:r>
              <a:rPr lang="en-US" dirty="0">
                <a:solidFill>
                  <a:srgbClr val="002569"/>
                </a:solidFill>
              </a:rPr>
              <a:t/>
            </a:r>
            <a:br>
              <a:rPr lang="en-US" dirty="0">
                <a:solidFill>
                  <a:srgbClr val="002569"/>
                </a:solidFill>
              </a:rPr>
            </a:br>
            <a:r>
              <a:rPr lang="en-US" dirty="0" smtClean="0">
                <a:solidFill>
                  <a:srgbClr val="002569"/>
                </a:solidFill>
                <a:hlinkClick r:id="rId6"/>
              </a:rPr>
              <a:t>http</a:t>
            </a:r>
            <a:r>
              <a:rPr lang="en-US" dirty="0">
                <a:solidFill>
                  <a:srgbClr val="002569"/>
                </a:solidFill>
                <a:hlinkClick r:id="rId6"/>
              </a:rPr>
              <a:t>://landsat.usgs.gov//</a:t>
            </a:r>
            <a:r>
              <a:rPr lang="en-US" dirty="0" smtClean="0">
                <a:solidFill>
                  <a:srgbClr val="002569"/>
                </a:solidFill>
                <a:hlinkClick r:id="rId6"/>
              </a:rPr>
              <a:t>tools_da_LTAP.php</a:t>
            </a:r>
            <a:endParaRPr lang="en-US" dirty="0" smtClean="0">
              <a:solidFill>
                <a:srgbClr val="002569"/>
              </a:solidFill>
            </a:endParaRPr>
          </a:p>
          <a:p>
            <a:pPr marL="239713" lvl="1" indent="-239713" latinLnBrk="1" hangingPunct="0">
              <a:buFont typeface="Arial"/>
              <a:buChar char="•"/>
            </a:pPr>
            <a:r>
              <a:rPr lang="en-US" dirty="0" err="1" smtClean="0">
                <a:solidFill>
                  <a:srgbClr val="002569"/>
                </a:solidFill>
              </a:rPr>
              <a:t>Lat</a:t>
            </a:r>
            <a:r>
              <a:rPr lang="en-US" dirty="0" smtClean="0">
                <a:solidFill>
                  <a:srgbClr val="002569"/>
                </a:solidFill>
              </a:rPr>
              <a:t>/long to WRS-2 Path/Row converters </a:t>
            </a:r>
            <a:r>
              <a:rPr lang="en-US" dirty="0">
                <a:solidFill>
                  <a:srgbClr val="002569"/>
                </a:solidFill>
              </a:rPr>
              <a:t>and </a:t>
            </a:r>
            <a:r>
              <a:rPr lang="en-US" dirty="0" smtClean="0">
                <a:solidFill>
                  <a:srgbClr val="002569"/>
                </a:solidFill>
              </a:rPr>
              <a:t>maps</a:t>
            </a:r>
          </a:p>
          <a:p>
            <a:pPr marL="457200" lvl="2" latinLnBrk="1" hangingPunct="0"/>
            <a:r>
              <a:rPr lang="en-US" dirty="0" smtClean="0">
                <a:solidFill>
                  <a:srgbClr val="002569"/>
                </a:solidFill>
                <a:hlinkClick r:id="rId7"/>
              </a:rPr>
              <a:t>http</a:t>
            </a:r>
            <a:r>
              <a:rPr lang="en-US" dirty="0">
                <a:solidFill>
                  <a:srgbClr val="002569"/>
                </a:solidFill>
                <a:hlinkClick r:id="rId7"/>
              </a:rPr>
              <a:t>://landsat.usgs.gov//tools_csf.php</a:t>
            </a:r>
            <a:endParaRPr lang="en-US" dirty="0">
              <a:solidFill>
                <a:srgbClr val="002569"/>
              </a:solidFill>
            </a:endParaRPr>
          </a:p>
          <a:p>
            <a:pPr marL="0" lvl="1" latinLnBrk="1" hangingPunct="0"/>
            <a:endParaRPr lang="en-US" dirty="0">
              <a:solidFill>
                <a:srgbClr val="002569"/>
              </a:solidFill>
            </a:endParaRPr>
          </a:p>
        </p:txBody>
      </p:sp>
      <p:pic>
        <p:nvPicPr>
          <p:cNvPr id="5" name="Picture 4"/>
          <p:cNvPicPr>
            <a:picLocks noChangeAspect="1"/>
          </p:cNvPicPr>
          <p:nvPr/>
        </p:nvPicPr>
        <p:blipFill>
          <a:blip r:embed="rId8"/>
          <a:stretch>
            <a:fillRect/>
          </a:stretch>
        </p:blipFill>
        <p:spPr>
          <a:xfrm>
            <a:off x="725176" y="3434844"/>
            <a:ext cx="2954960" cy="148209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48010" y="1371026"/>
            <a:ext cx="3261743" cy="2613599"/>
          </a:xfrm>
          <a:prstGeom prst="rect">
            <a:avLst/>
          </a:prstGeom>
        </p:spPr>
      </p:pic>
      <p:pic>
        <p:nvPicPr>
          <p:cNvPr id="17" name="Picture 16"/>
          <p:cNvPicPr>
            <a:picLocks noChangeAspect="1"/>
          </p:cNvPicPr>
          <p:nvPr/>
        </p:nvPicPr>
        <p:blipFill>
          <a:blip r:embed="rId10"/>
          <a:stretch>
            <a:fillRect/>
          </a:stretch>
        </p:blipFill>
        <p:spPr>
          <a:xfrm>
            <a:off x="4905375" y="4439845"/>
            <a:ext cx="4238625" cy="2107005"/>
          </a:xfrm>
          <a:prstGeom prst="rect">
            <a:avLst/>
          </a:prstGeom>
        </p:spPr>
      </p:pic>
      <p:sp>
        <p:nvSpPr>
          <p:cNvPr id="19" name="TextBox 18"/>
          <p:cNvSpPr txBox="1"/>
          <p:nvPr/>
        </p:nvSpPr>
        <p:spPr>
          <a:xfrm>
            <a:off x="1171924" y="3151841"/>
            <a:ext cx="2099424"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smtClean="0">
                <a:ln>
                  <a:noFill/>
                </a:ln>
                <a:solidFill>
                  <a:srgbClr val="002569"/>
                </a:solidFill>
                <a:effectLst/>
                <a:uFillTx/>
              </a:rPr>
              <a:t>Next day Acquisitions</a:t>
            </a:r>
            <a:endParaRPr kumimoji="0" lang="en-US" sz="1600" b="1" i="0" u="none" strike="noStrike" cap="none" spc="0" normalizeH="0" baseline="0" dirty="0">
              <a:ln>
                <a:noFill/>
              </a:ln>
              <a:solidFill>
                <a:srgbClr val="002569"/>
              </a:solidFill>
              <a:effectLst/>
              <a:uFillTx/>
            </a:endParaRPr>
          </a:p>
        </p:txBody>
      </p:sp>
      <p:sp>
        <p:nvSpPr>
          <p:cNvPr id="20" name="TextBox 19"/>
          <p:cNvSpPr txBox="1"/>
          <p:nvPr/>
        </p:nvSpPr>
        <p:spPr>
          <a:xfrm>
            <a:off x="4897437" y="4070515"/>
            <a:ext cx="4029306"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smtClean="0">
                <a:ln>
                  <a:noFill/>
                </a:ln>
                <a:solidFill>
                  <a:srgbClr val="002569"/>
                </a:solidFill>
                <a:effectLst/>
                <a:uFillTx/>
              </a:rPr>
              <a:t>Landsat 7 Continental</a:t>
            </a:r>
            <a:r>
              <a:rPr kumimoji="0" lang="en-US" sz="1600" b="1" i="0" u="none" strike="noStrike" cap="none" spc="0" normalizeH="0" dirty="0" smtClean="0">
                <a:ln>
                  <a:noFill/>
                </a:ln>
                <a:solidFill>
                  <a:srgbClr val="002569"/>
                </a:solidFill>
                <a:effectLst/>
                <a:uFillTx/>
              </a:rPr>
              <a:t> Acquisition Strategy</a:t>
            </a:r>
            <a:endParaRPr kumimoji="0" lang="en-US" sz="1600" b="1" i="0" u="none" strike="noStrike" cap="none" spc="0" normalizeH="0" baseline="0" dirty="0">
              <a:ln>
                <a:noFill/>
              </a:ln>
              <a:solidFill>
                <a:srgbClr val="002569"/>
              </a:solidFill>
              <a:effectLst/>
              <a:uFillTx/>
            </a:endParaRPr>
          </a:p>
        </p:txBody>
      </p:sp>
      <p:pic>
        <p:nvPicPr>
          <p:cNvPr id="21" name="Picture 20"/>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0" y="5144395"/>
            <a:ext cx="4405313" cy="1713605"/>
          </a:xfrm>
          <a:prstGeom prst="rect">
            <a:avLst/>
          </a:prstGeom>
        </p:spPr>
      </p:pic>
      <p:sp>
        <p:nvSpPr>
          <p:cNvPr id="22" name="TextBox 21"/>
          <p:cNvSpPr txBox="1"/>
          <p:nvPr/>
        </p:nvSpPr>
        <p:spPr>
          <a:xfrm>
            <a:off x="752260" y="4861392"/>
            <a:ext cx="2900792"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smtClean="0">
                <a:ln>
                  <a:noFill/>
                </a:ln>
                <a:solidFill>
                  <a:srgbClr val="002569"/>
                </a:solidFill>
                <a:effectLst/>
                <a:uFillTx/>
              </a:rPr>
              <a:t>Landsat 8 </a:t>
            </a:r>
            <a:r>
              <a:rPr kumimoji="0" lang="en-US" sz="1600" b="1" i="0" u="none" strike="noStrike" cap="none" spc="0" normalizeH="0" dirty="0" smtClean="0">
                <a:ln>
                  <a:noFill/>
                </a:ln>
                <a:solidFill>
                  <a:srgbClr val="002569"/>
                </a:solidFill>
                <a:effectLst/>
                <a:uFillTx/>
              </a:rPr>
              <a:t>Acquisition Strategy</a:t>
            </a:r>
            <a:endParaRPr kumimoji="0" lang="en-US" sz="1600" b="1" i="0" u="none" strike="noStrike" cap="none" spc="0" normalizeH="0" baseline="0" dirty="0">
              <a:ln>
                <a:noFill/>
              </a:ln>
              <a:solidFill>
                <a:srgbClr val="002569"/>
              </a:solidFill>
              <a:effectLst/>
              <a:uFillTx/>
            </a:endParaRPr>
          </a:p>
        </p:txBody>
      </p:sp>
      <p:pic>
        <p:nvPicPr>
          <p:cNvPr id="24" name="Picture 6" descr="ident_4_onscreen_png"/>
          <p:cNvPicPr>
            <a:picLocks noChangeAspect="1" noChangeArrowheads="1"/>
          </p:cNvPicPr>
          <p:nvPr/>
        </p:nvPicPr>
        <p:blipFill>
          <a:blip r:embed="rId12" cstate="print">
            <a:lum bright="100000"/>
            <a:extLst>
              <a:ext uri="{28A0092B-C50C-407E-A947-70E740481C1C}">
                <a14:useLocalDpi xmlns:a14="http://schemas.microsoft.com/office/drawing/2010/main"/>
              </a:ext>
            </a:extLst>
          </a:blip>
          <a:srcRect/>
          <a:stretch>
            <a:fillRect/>
          </a:stretch>
        </p:blipFill>
        <p:spPr bwMode="black">
          <a:xfrm>
            <a:off x="6291275" y="84128"/>
            <a:ext cx="12422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10016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23637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Structure,</a:t>
            </a:r>
            <a:r>
              <a:rPr kumimoji="0" lang="en-US" sz="1800" b="0" i="0" u="none" strike="noStrike" cap="none" spc="0" normalizeH="0" dirty="0" smtClean="0">
                <a:ln>
                  <a:noFill/>
                </a:ln>
                <a:solidFill>
                  <a:srgbClr val="F8FDFF"/>
                </a:solidFill>
                <a:effectLst/>
                <a:uFillTx/>
              </a:rPr>
              <a:t> per Agency</a:t>
            </a:r>
            <a:endParaRPr kumimoji="0" lang="en-US" sz="1800" b="0" i="0" u="none" strike="noStrike" cap="none" spc="0" normalizeH="0" baseline="0" dirty="0" smtClean="0">
              <a:ln>
                <a:noFill/>
              </a:ln>
              <a:solidFill>
                <a:srgbClr val="F8FDFF"/>
              </a:solidFill>
              <a:effectLst/>
              <a:uFillTx/>
            </a:endParaRPr>
          </a:p>
        </p:txBody>
      </p:sp>
      <p:sp>
        <p:nvSpPr>
          <p:cNvPr id="3" name="TextBox 2"/>
          <p:cNvSpPr txBox="1"/>
          <p:nvPr/>
        </p:nvSpPr>
        <p:spPr>
          <a:xfrm>
            <a:off x="571811" y="1642396"/>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latinLnBrk="1" hangingPunct="0"/>
            <a:endParaRPr lang="en-US" dirty="0">
              <a:solidFill>
                <a:srgbClr val="002569"/>
              </a:solidFill>
            </a:endParaRPr>
          </a:p>
        </p:txBody>
      </p:sp>
      <p:sp>
        <p:nvSpPr>
          <p:cNvPr id="4" name="TextBox 3"/>
          <p:cNvSpPr txBox="1"/>
          <p:nvPr/>
        </p:nvSpPr>
        <p:spPr>
          <a:xfrm>
            <a:off x="784693" y="1910019"/>
            <a:ext cx="6863415" cy="41703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342900" marR="0" indent="-342900" algn="l" defTabSz="457200" rtl="0" fontAlgn="auto" latinLnBrk="1" hangingPunct="0">
              <a:lnSpc>
                <a:spcPct val="100000"/>
              </a:lnSpc>
              <a:spcBef>
                <a:spcPts val="600"/>
              </a:spcBef>
              <a:spcAft>
                <a:spcPts val="0"/>
              </a:spcAft>
              <a:buClrTx/>
              <a:buSzTx/>
              <a:buFont typeface="+mj-lt"/>
              <a:buAutoNum type="arabicPeriod"/>
              <a:tabLst/>
            </a:pPr>
            <a:r>
              <a:rPr kumimoji="0" lang="en-US" sz="2200" b="0" i="0" u="none" strike="noStrike" cap="none" spc="0" normalizeH="0" baseline="0" dirty="0" smtClean="0">
                <a:ln>
                  <a:noFill/>
                </a:ln>
                <a:solidFill>
                  <a:srgbClr val="002569"/>
                </a:solidFill>
                <a:effectLst/>
                <a:uFillTx/>
              </a:rPr>
              <a:t>Relevant Missions</a:t>
            </a:r>
          </a:p>
          <a:p>
            <a:pPr marL="342900" indent="-342900" latinLnBrk="1" hangingPunct="0">
              <a:spcBef>
                <a:spcPts val="600"/>
              </a:spcBef>
              <a:buFont typeface="+mj-lt"/>
              <a:buAutoNum type="arabicPeriod"/>
            </a:pPr>
            <a:r>
              <a:rPr lang="en-US" sz="2200" dirty="0">
                <a:solidFill>
                  <a:srgbClr val="002569"/>
                </a:solidFill>
              </a:rPr>
              <a:t>User categories &amp; general priority </a:t>
            </a:r>
            <a:r>
              <a:rPr lang="en-US" sz="2200" dirty="0" smtClean="0">
                <a:solidFill>
                  <a:srgbClr val="002569"/>
                </a:solidFill>
              </a:rPr>
              <a:t>schemes</a:t>
            </a:r>
          </a:p>
          <a:p>
            <a:pPr marL="342900" indent="-342900" latinLnBrk="1" hangingPunct="0">
              <a:spcBef>
                <a:spcPts val="600"/>
              </a:spcBef>
              <a:buFont typeface="+mj-lt"/>
              <a:buAutoNum type="arabicPeriod"/>
            </a:pPr>
            <a:r>
              <a:rPr lang="en-US" sz="2200" dirty="0">
                <a:solidFill>
                  <a:srgbClr val="002569"/>
                </a:solidFill>
              </a:rPr>
              <a:t>Tools </a:t>
            </a:r>
            <a:r>
              <a:rPr lang="en-US" sz="2200" dirty="0" smtClean="0">
                <a:solidFill>
                  <a:srgbClr val="002569"/>
                </a:solidFill>
              </a:rPr>
              <a:t>&amp; software for </a:t>
            </a:r>
            <a:r>
              <a:rPr lang="en-US" sz="2200" dirty="0">
                <a:solidFill>
                  <a:srgbClr val="002569"/>
                </a:solidFill>
              </a:rPr>
              <a:t>requirements </a:t>
            </a:r>
            <a:r>
              <a:rPr lang="en-US" sz="2200" dirty="0" smtClean="0">
                <a:solidFill>
                  <a:srgbClr val="002569"/>
                </a:solidFill>
              </a:rPr>
              <a:t>handling</a:t>
            </a:r>
          </a:p>
          <a:p>
            <a:pPr marL="342900" indent="-342900" latinLnBrk="1" hangingPunct="0">
              <a:spcBef>
                <a:spcPts val="600"/>
              </a:spcBef>
              <a:buFont typeface="+mj-lt"/>
              <a:buAutoNum type="arabicPeriod"/>
            </a:pPr>
            <a:r>
              <a:rPr lang="en-US" sz="2200" dirty="0">
                <a:solidFill>
                  <a:srgbClr val="002569"/>
                </a:solidFill>
              </a:rPr>
              <a:t>Process </a:t>
            </a:r>
            <a:r>
              <a:rPr lang="en-US" sz="2200" dirty="0" smtClean="0">
                <a:solidFill>
                  <a:srgbClr val="002569"/>
                </a:solidFill>
              </a:rPr>
              <a:t>description</a:t>
            </a:r>
          </a:p>
          <a:p>
            <a:pPr marL="342900" indent="-342900" latinLnBrk="1" hangingPunct="0">
              <a:spcBef>
                <a:spcPts val="600"/>
              </a:spcBef>
              <a:buFont typeface="+mj-lt"/>
              <a:buAutoNum type="arabicPeriod"/>
            </a:pPr>
            <a:r>
              <a:rPr lang="en-US" sz="2200" dirty="0">
                <a:solidFill>
                  <a:srgbClr val="002569"/>
                </a:solidFill>
              </a:rPr>
              <a:t>Results &amp; Information sharing with user community</a:t>
            </a:r>
          </a:p>
          <a:p>
            <a:pPr latinLnBrk="1" hangingPunct="0">
              <a:spcBef>
                <a:spcPts val="600"/>
              </a:spcBef>
            </a:pPr>
            <a:endParaRPr lang="en-US" sz="2200" dirty="0">
              <a:solidFill>
                <a:srgbClr val="002569"/>
              </a:solidFill>
            </a:endParaRPr>
          </a:p>
          <a:p>
            <a:pPr latinLnBrk="1" hangingPunct="0">
              <a:spcBef>
                <a:spcPts val="600"/>
              </a:spcBef>
            </a:pPr>
            <a:endParaRPr lang="en-US" sz="2200" dirty="0">
              <a:solidFill>
                <a:srgbClr val="002569"/>
              </a:solidFill>
            </a:endParaRPr>
          </a:p>
          <a:p>
            <a:pPr latinLnBrk="1" hangingPunct="0">
              <a:spcBef>
                <a:spcPts val="600"/>
              </a:spcBef>
            </a:pPr>
            <a:endParaRPr lang="en-US" sz="2200" dirty="0">
              <a:solidFill>
                <a:srgbClr val="002569"/>
              </a:solidFill>
            </a:endParaRPr>
          </a:p>
          <a:p>
            <a:pPr marL="0" marR="0" indent="0" algn="l" defTabSz="457200" rtl="0" fontAlgn="auto" latinLnBrk="1" hangingPunct="0">
              <a:lnSpc>
                <a:spcPct val="100000"/>
              </a:lnSpc>
              <a:spcBef>
                <a:spcPts val="600"/>
              </a:spcBef>
              <a:spcAft>
                <a:spcPts val="0"/>
              </a:spcAft>
              <a:buClrTx/>
              <a:buSzTx/>
              <a:buFontTx/>
              <a:buNone/>
              <a:tabLst/>
            </a:pPr>
            <a:endParaRPr lang="en-US" sz="2200" dirty="0">
              <a:solidFill>
                <a:srgbClr val="002569"/>
              </a:solidFill>
            </a:endParaRPr>
          </a:p>
          <a:p>
            <a:pPr marL="0" marR="0" indent="0" algn="l" defTabSz="457200" rtl="0" fontAlgn="auto" latinLnBrk="1" hangingPunct="0">
              <a:lnSpc>
                <a:spcPct val="100000"/>
              </a:lnSpc>
              <a:spcBef>
                <a:spcPts val="600"/>
              </a:spcBef>
              <a:spcAft>
                <a:spcPts val="0"/>
              </a:spcAft>
              <a:buClrTx/>
              <a:buSzTx/>
              <a:buFontTx/>
              <a:buNone/>
              <a:tabLst/>
            </a:pPr>
            <a:endParaRPr lang="en-US" sz="2200" dirty="0">
              <a:solidFill>
                <a:srgbClr val="002569"/>
              </a:solidFill>
            </a:endParaRPr>
          </a:p>
        </p:txBody>
      </p:sp>
    </p:spTree>
    <p:extLst>
      <p:ext uri="{BB962C8B-B14F-4D97-AF65-F5344CB8AC3E}">
        <p14:creationId xmlns:p14="http://schemas.microsoft.com/office/powerpoint/2010/main" val="1565714771"/>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54267" y="525301"/>
            <a:ext cx="30564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Priority schemes comparison</a:t>
            </a:r>
          </a:p>
        </p:txBody>
      </p:sp>
      <p:graphicFrame>
        <p:nvGraphicFramePr>
          <p:cNvPr id="6" name="Table 5"/>
          <p:cNvGraphicFramePr>
            <a:graphicFrameLocks noGrp="1"/>
          </p:cNvGraphicFramePr>
          <p:nvPr>
            <p:extLst>
              <p:ext uri="{D42A27DB-BD31-4B8C-83A1-F6EECF244321}">
                <p14:modId xmlns:p14="http://schemas.microsoft.com/office/powerpoint/2010/main" val="2955164237"/>
              </p:ext>
            </p:extLst>
          </p:nvPr>
        </p:nvGraphicFramePr>
        <p:xfrm>
          <a:off x="49483" y="1171705"/>
          <a:ext cx="9022354" cy="5628639"/>
        </p:xfrm>
        <a:graphic>
          <a:graphicData uri="http://schemas.openxmlformats.org/drawingml/2006/table">
            <a:tbl>
              <a:tblPr firstRow="1" bandRow="1">
                <a:tableStyleId>{775DCB02-9BB8-47FD-8907-85C794F793BA}</a:tableStyleId>
              </a:tblPr>
              <a:tblGrid>
                <a:gridCol w="1804471"/>
                <a:gridCol w="1983560"/>
                <a:gridCol w="1673701"/>
                <a:gridCol w="1581312"/>
                <a:gridCol w="1979310"/>
              </a:tblGrid>
              <a:tr h="370840">
                <a:tc>
                  <a:txBody>
                    <a:bodyPr/>
                    <a:lstStyle/>
                    <a:p>
                      <a:pPr algn="l"/>
                      <a:r>
                        <a:rPr lang="en-US" sz="1400" b="0" dirty="0" smtClean="0"/>
                        <a:t>ESA: Sentinels</a:t>
                      </a:r>
                      <a:endParaRPr lang="en-US" sz="1400" b="0" dirty="0"/>
                    </a:p>
                  </a:txBody>
                  <a:tcPr/>
                </a:tc>
                <a:tc>
                  <a:txBody>
                    <a:bodyPr/>
                    <a:lstStyle/>
                    <a:p>
                      <a:pPr algn="l"/>
                      <a:r>
                        <a:rPr lang="en-US" sz="1400" b="0" dirty="0" smtClean="0"/>
                        <a:t>NASA: ASTER</a:t>
                      </a:r>
                      <a:endParaRPr lang="en-US" sz="1400" b="0" dirty="0"/>
                    </a:p>
                  </a:txBody>
                  <a:tcPr/>
                </a:tc>
                <a:tc>
                  <a:txBody>
                    <a:bodyPr/>
                    <a:lstStyle/>
                    <a:p>
                      <a:pPr algn="l"/>
                      <a:r>
                        <a:rPr lang="en-US" sz="1400" b="0" dirty="0" smtClean="0"/>
                        <a:t>NASA: EO-1</a:t>
                      </a:r>
                      <a:endParaRPr lang="en-US" sz="1400" b="0" dirty="0"/>
                    </a:p>
                  </a:txBody>
                  <a:tcPr/>
                </a:tc>
                <a:tc>
                  <a:txBody>
                    <a:bodyPr/>
                    <a:lstStyle/>
                    <a:p>
                      <a:pPr algn="l"/>
                      <a:r>
                        <a:rPr lang="en-US" sz="1400" b="0" dirty="0" smtClean="0"/>
                        <a:t>CSA: RS2</a:t>
                      </a:r>
                      <a:endParaRPr lang="en-US" sz="1400" b="0" dirty="0"/>
                    </a:p>
                  </a:txBody>
                  <a:tcPr/>
                </a:tc>
                <a:tc>
                  <a:txBody>
                    <a:bodyPr/>
                    <a:lstStyle/>
                    <a:p>
                      <a:pPr algn="l"/>
                      <a:r>
                        <a:rPr lang="en-US" sz="1400" b="0" dirty="0" smtClean="0"/>
                        <a:t>USGS: Landsat</a:t>
                      </a:r>
                      <a:endParaRPr lang="en-US" sz="1400" b="0" dirty="0"/>
                    </a:p>
                  </a:txBody>
                  <a:tcPr/>
                </a:tc>
              </a:tr>
              <a:tr h="370840">
                <a:tc>
                  <a:txBody>
                    <a:bodyPr/>
                    <a:lstStyle/>
                    <a:p>
                      <a:pPr marL="92075" indent="-92075" algn="l">
                        <a:spcBef>
                          <a:spcPts val="0"/>
                        </a:spcBef>
                        <a:buFont typeface="+mj-lt"/>
                        <a:buAutoNum type="arabicPeriod"/>
                      </a:pPr>
                      <a:r>
                        <a:rPr lang="en-US" sz="1200" dirty="0" smtClean="0">
                          <a:solidFill>
                            <a:srgbClr val="000000"/>
                          </a:solidFill>
                        </a:rPr>
                        <a:t>Spacecraft safety</a:t>
                      </a:r>
                      <a:r>
                        <a:rPr lang="en-US" sz="1200" baseline="0" dirty="0" smtClean="0">
                          <a:solidFill>
                            <a:srgbClr val="000000"/>
                          </a:solidFill>
                        </a:rPr>
                        <a:t> (incl. calibration)</a:t>
                      </a:r>
                      <a:endParaRPr lang="en-US" sz="1200" dirty="0" smtClean="0">
                        <a:solidFill>
                          <a:srgbClr val="000000"/>
                        </a:solidFill>
                      </a:endParaRPr>
                    </a:p>
                  </a:txBody>
                  <a:tcPr/>
                </a:tc>
                <a:tc>
                  <a:txBody>
                    <a:bodyPr/>
                    <a:lstStyle/>
                    <a:p>
                      <a:pPr marL="92075" lvl="1" indent="-63500" algn="l">
                        <a:spcBef>
                          <a:spcPts val="0"/>
                        </a:spcBef>
                        <a:buFont typeface="+mj-lt"/>
                        <a:buAutoNum type="arabicPeriod"/>
                      </a:pPr>
                      <a:r>
                        <a:rPr lang="en-US" sz="1200" smtClean="0">
                          <a:solidFill>
                            <a:srgbClr val="000000"/>
                          </a:solidFill>
                          <a:latin typeface="+mn-lt"/>
                          <a:ea typeface="+mn-ea"/>
                          <a:cs typeface="+mn-cs"/>
                          <a:sym typeface="Calibri"/>
                        </a:rPr>
                        <a:t>Spacecraft</a:t>
                      </a:r>
                      <a:r>
                        <a:rPr lang="en-US" sz="1200" smtClean="0">
                          <a:solidFill>
                            <a:srgbClr val="000000"/>
                          </a:solidFill>
                          <a:latin typeface="Calibri"/>
                          <a:cs typeface="Calibri"/>
                        </a:rPr>
                        <a:t> </a:t>
                      </a:r>
                      <a:r>
                        <a:rPr lang="en-US" sz="1200" smtClean="0">
                          <a:solidFill>
                            <a:srgbClr val="000000"/>
                          </a:solidFill>
                          <a:latin typeface="+mn-lt"/>
                          <a:ea typeface="+mn-ea"/>
                          <a:cs typeface="+mn-cs"/>
                          <a:sym typeface="Calibri"/>
                        </a:rPr>
                        <a:t>maneuvers</a:t>
                      </a:r>
                      <a:endParaRPr lang="en-US" sz="1200" dirty="0">
                        <a:solidFill>
                          <a:srgbClr val="000000"/>
                        </a:solidFill>
                        <a:latin typeface="+mn-lt"/>
                        <a:ea typeface="+mn-ea"/>
                        <a:cs typeface="+mn-cs"/>
                        <a:sym typeface="Calibri"/>
                      </a:endParaRPr>
                    </a:p>
                  </a:txBody>
                  <a:tcPr/>
                </a:tc>
                <a:tc>
                  <a:txBody>
                    <a:bodyPr/>
                    <a:lstStyle/>
                    <a:p>
                      <a:pPr marL="96838" indent="-96838" algn="l">
                        <a:spcBef>
                          <a:spcPts val="0"/>
                        </a:spcBef>
                        <a:buFont typeface="+mj-lt"/>
                        <a:buAutoNum type="arabicPeriod"/>
                      </a:pPr>
                      <a:r>
                        <a:rPr lang="en-US" sz="1200" dirty="0" smtClean="0">
                          <a:solidFill>
                            <a:srgbClr val="000000"/>
                          </a:solidFill>
                        </a:rPr>
                        <a:t>Spacecraft maintenance</a:t>
                      </a:r>
                      <a:endParaRPr lang="en-US" sz="1200" dirty="0" smtClean="0">
                        <a:solidFill>
                          <a:srgbClr val="000000"/>
                        </a:solidFill>
                      </a:endParaRPr>
                    </a:p>
                  </a:txBody>
                  <a:tcPr/>
                </a:tc>
                <a:tc>
                  <a:txBody>
                    <a:bodyPr/>
                    <a:lstStyle/>
                    <a:p>
                      <a:pPr marL="92075" indent="-92075" algn="l">
                        <a:spcBef>
                          <a:spcPts val="0"/>
                        </a:spcBef>
                        <a:buFont typeface="+mj-lt"/>
                        <a:buAutoNum type="arabicPeriod"/>
                      </a:pPr>
                      <a:r>
                        <a:rPr lang="en-US" sz="1200" dirty="0" smtClean="0">
                          <a:solidFill>
                            <a:srgbClr val="000000"/>
                          </a:solidFill>
                        </a:rPr>
                        <a:t>Spacecraft health</a:t>
                      </a:r>
                    </a:p>
                  </a:txBody>
                  <a:tcPr/>
                </a:tc>
                <a:tc>
                  <a:txBody>
                    <a:bodyPr/>
                    <a:lstStyle/>
                    <a:p>
                      <a:pPr marL="92075" indent="-92075" algn="l">
                        <a:spcBef>
                          <a:spcPts val="0"/>
                        </a:spcBef>
                        <a:buFont typeface="+mj-lt"/>
                        <a:buAutoNum type="arabicPeriod"/>
                      </a:pPr>
                      <a:r>
                        <a:rPr lang="en-US" sz="1200" b="0" dirty="0" smtClean="0">
                          <a:solidFill>
                            <a:srgbClr val="000000"/>
                          </a:solidFill>
                          <a:latin typeface="+mn-lt"/>
                          <a:cs typeface="Arial" panose="020B0604020202020204" pitchFamily="34" charset="0"/>
                        </a:rPr>
                        <a:t>Space craft safety/orbit</a:t>
                      </a:r>
                      <a:r>
                        <a:rPr lang="en-US" sz="1200" b="0" baseline="0" dirty="0" smtClean="0">
                          <a:solidFill>
                            <a:srgbClr val="000000"/>
                          </a:solidFill>
                          <a:latin typeface="+mn-lt"/>
                          <a:cs typeface="Arial" panose="020B0604020202020204" pitchFamily="34" charset="0"/>
                        </a:rPr>
                        <a:t> maintenance</a:t>
                      </a:r>
                      <a:endParaRPr lang="en-US" sz="1200" b="0" dirty="0">
                        <a:solidFill>
                          <a:srgbClr val="000000"/>
                        </a:solidFill>
                        <a:latin typeface="+mn-lt"/>
                        <a:cs typeface="Arial" panose="020B0604020202020204" pitchFamily="34" charset="0"/>
                      </a:endParaRPr>
                    </a:p>
                  </a:txBody>
                  <a:tcPr/>
                </a:tc>
              </a:tr>
              <a:tr h="370840">
                <a:tc>
                  <a:txBody>
                    <a:bodyPr/>
                    <a:lstStyle/>
                    <a:p>
                      <a:pPr marL="92075" indent="-92075" algn="l">
                        <a:buFont typeface="+mj-lt"/>
                        <a:buAutoNum type="arabicPeriod" startAt="2"/>
                      </a:pPr>
                      <a:r>
                        <a:rPr lang="en-US" sz="1200" dirty="0" smtClean="0">
                          <a:solidFill>
                            <a:srgbClr val="000000"/>
                          </a:solidFill>
                        </a:rPr>
                        <a:t>Emergency Observation (Copernicus Emergency</a:t>
                      </a:r>
                      <a:r>
                        <a:rPr lang="en-US" sz="1200" baseline="0" dirty="0" smtClean="0">
                          <a:solidFill>
                            <a:srgbClr val="000000"/>
                          </a:solidFill>
                        </a:rPr>
                        <a:t> - </a:t>
                      </a:r>
                      <a:r>
                        <a:rPr lang="en-US" sz="1200" dirty="0" smtClean="0">
                          <a:solidFill>
                            <a:srgbClr val="000000"/>
                          </a:solidFill>
                        </a:rPr>
                        <a:t> Security, other)</a:t>
                      </a:r>
                    </a:p>
                  </a:txBody>
                  <a:tcPr/>
                </a:tc>
                <a:tc>
                  <a:txBody>
                    <a:bodyPr/>
                    <a:lstStyle/>
                    <a:p>
                      <a:pPr marL="96838" marR="0" indent="-96838" algn="l" defTabSz="457200" eaLnBrk="1" fontAlgn="auto" latinLnBrk="0" hangingPunct="1">
                        <a:lnSpc>
                          <a:spcPct val="100000"/>
                        </a:lnSpc>
                        <a:spcBef>
                          <a:spcPts val="600"/>
                        </a:spcBef>
                        <a:spcAft>
                          <a:spcPts val="0"/>
                        </a:spcAft>
                        <a:buClrTx/>
                        <a:buSzTx/>
                        <a:buFont typeface="+mj-lt"/>
                        <a:buAutoNum type="arabicPeriod" startAt="2"/>
                        <a:tabLst/>
                        <a:defRPr/>
                      </a:pPr>
                      <a:r>
                        <a:rPr lang="en-US" sz="1200" dirty="0" smtClean="0">
                          <a:solidFill>
                            <a:srgbClr val="000000"/>
                          </a:solidFill>
                        </a:rPr>
                        <a:t>Emergency/Disaster/Urgent</a:t>
                      </a:r>
                      <a:r>
                        <a:rPr lang="en-US" sz="1200" baseline="0" dirty="0" smtClean="0">
                          <a:solidFill>
                            <a:srgbClr val="000000"/>
                          </a:solidFill>
                        </a:rPr>
                        <a:t> Observations</a:t>
                      </a:r>
                      <a:endParaRPr lang="en-US" sz="1200" dirty="0" smtClean="0">
                        <a:solidFill>
                          <a:srgbClr val="000000"/>
                        </a:solidFill>
                      </a:endParaRPr>
                    </a:p>
                  </a:txBody>
                  <a:tcPr/>
                </a:tc>
                <a:tc>
                  <a:txBody>
                    <a:bodyPr/>
                    <a:lstStyle/>
                    <a:p>
                      <a:pPr marL="96838" indent="-96838" algn="l">
                        <a:buFont typeface="+mj-lt"/>
                        <a:buAutoNum type="arabicPeriod" startAt="2"/>
                      </a:pPr>
                      <a:r>
                        <a:rPr lang="en-US" sz="1200" dirty="0" smtClean="0">
                          <a:solidFill>
                            <a:srgbClr val="000000"/>
                          </a:solidFill>
                        </a:rPr>
                        <a:t>Mission Science Office</a:t>
                      </a:r>
                    </a:p>
                    <a:p>
                      <a:pPr marL="92075" lvl="1" indent="-92075" algn="l">
                        <a:spcBef>
                          <a:spcPts val="0"/>
                        </a:spcBef>
                        <a:buFont typeface="+mj-lt"/>
                        <a:buAutoNum type="alphaLcPeriod"/>
                      </a:pPr>
                      <a:r>
                        <a:rPr lang="en-US" sz="1200" dirty="0" smtClean="0">
                          <a:solidFill>
                            <a:srgbClr val="000000"/>
                          </a:solidFill>
                        </a:rPr>
                        <a:t>National Emergency</a:t>
                      </a:r>
                    </a:p>
                  </a:txBody>
                  <a:tcPr/>
                </a:tc>
                <a:tc>
                  <a:txBody>
                    <a:bodyPr/>
                    <a:lstStyle/>
                    <a:p>
                      <a:pPr marL="92075" indent="-92075" algn="l">
                        <a:buFont typeface="+mj-lt"/>
                        <a:buAutoNum type="arabicPeriod" startAt="2"/>
                      </a:pPr>
                      <a:r>
                        <a:rPr lang="en-US" sz="1200" dirty="0" smtClean="0">
                          <a:solidFill>
                            <a:srgbClr val="000000"/>
                          </a:solidFill>
                        </a:rPr>
                        <a:t>National security</a:t>
                      </a:r>
                    </a:p>
                    <a:p>
                      <a:pPr marL="92075" indent="-92075" algn="l">
                        <a:buFont typeface="+mj-lt"/>
                        <a:buAutoNum type="arabicPeriod" startAt="2"/>
                      </a:pPr>
                      <a:r>
                        <a:rPr lang="en-US" sz="1200" dirty="0" smtClean="0">
                          <a:solidFill>
                            <a:srgbClr val="000000"/>
                          </a:solidFill>
                        </a:rPr>
                        <a:t>Emergencies</a:t>
                      </a:r>
                    </a:p>
                    <a:p>
                      <a:pPr algn="l"/>
                      <a:endParaRPr lang="en-US" sz="1200" dirty="0">
                        <a:solidFill>
                          <a:srgbClr val="000000"/>
                        </a:solidFill>
                      </a:endParaRPr>
                    </a:p>
                  </a:txBody>
                  <a:tcPr/>
                </a:tc>
                <a:tc>
                  <a:txBody>
                    <a:bodyPr/>
                    <a:lstStyle/>
                    <a:p>
                      <a:pPr marL="92075" indent="-92075" algn="l">
                        <a:buFont typeface="+mj-lt"/>
                        <a:buAutoNum type="arabicPeriod" startAt="2"/>
                      </a:pPr>
                      <a:r>
                        <a:rPr lang="en-US" sz="1200" b="0" dirty="0" smtClean="0">
                          <a:solidFill>
                            <a:srgbClr val="000000"/>
                          </a:solidFill>
                          <a:latin typeface="+mn-lt"/>
                          <a:cs typeface="Arial" panose="020B0604020202020204" pitchFamily="34" charset="0"/>
                        </a:rPr>
                        <a:t>Charter/Emergency special requests</a:t>
                      </a:r>
                      <a:endParaRPr lang="en-US" sz="1200" b="0" dirty="0">
                        <a:solidFill>
                          <a:srgbClr val="000000"/>
                        </a:solidFill>
                        <a:latin typeface="+mn-lt"/>
                        <a:cs typeface="Arial" panose="020B0604020202020204" pitchFamily="34" charset="0"/>
                      </a:endParaRPr>
                    </a:p>
                  </a:txBody>
                  <a:tcPr/>
                </a:tc>
              </a:tr>
              <a:tr h="439571">
                <a:tc>
                  <a:txBody>
                    <a:bodyPr/>
                    <a:lstStyle/>
                    <a:p>
                      <a:pPr marL="0" indent="0" algn="l">
                        <a:buFont typeface="+mj-lt"/>
                        <a:buNone/>
                      </a:pPr>
                      <a:endParaRPr lang="en-US" sz="1200" dirty="0" smtClean="0">
                        <a:solidFill>
                          <a:srgbClr val="000000"/>
                        </a:solidFill>
                      </a:endParaRPr>
                    </a:p>
                  </a:txBody>
                  <a:tcPr/>
                </a:tc>
                <a:tc>
                  <a:txBody>
                    <a:bodyPr/>
                    <a:lstStyle/>
                    <a:p>
                      <a:endParaRPr lang="en-US" sz="1200" dirty="0">
                        <a:solidFill>
                          <a:srgbClr val="000000"/>
                        </a:solidFill>
                      </a:endParaRPr>
                    </a:p>
                  </a:txBody>
                  <a:tcPr/>
                </a:tc>
                <a:tc>
                  <a:txBody>
                    <a:bodyPr/>
                    <a:lstStyle/>
                    <a:p>
                      <a:pPr marL="0" marR="0" indent="0" algn="l" defTabSz="457200" eaLnBrk="1" fontAlgn="auto" latinLnBrk="0" hangingPunct="1">
                        <a:lnSpc>
                          <a:spcPct val="100000"/>
                        </a:lnSpc>
                        <a:spcBef>
                          <a:spcPts val="600"/>
                        </a:spcBef>
                        <a:spcAft>
                          <a:spcPts val="0"/>
                        </a:spcAft>
                        <a:buClrTx/>
                        <a:buSzTx/>
                        <a:buFontTx/>
                        <a:buNone/>
                        <a:tabLst/>
                        <a:defRPr/>
                      </a:pPr>
                      <a:endParaRPr lang="en-US" sz="1200" dirty="0" smtClean="0">
                        <a:solidFill>
                          <a:srgbClr val="000000"/>
                        </a:solidFill>
                      </a:endParaRPr>
                    </a:p>
                  </a:txBody>
                  <a:tcPr/>
                </a:tc>
                <a:tc>
                  <a:txBody>
                    <a:bodyPr/>
                    <a:lstStyle/>
                    <a:p>
                      <a:pPr marL="92075" marR="0" indent="-92075" algn="l" defTabSz="457200" eaLnBrk="1" fontAlgn="auto" latinLnBrk="0" hangingPunct="1">
                        <a:lnSpc>
                          <a:spcPct val="100000"/>
                        </a:lnSpc>
                        <a:spcBef>
                          <a:spcPts val="600"/>
                        </a:spcBef>
                        <a:spcAft>
                          <a:spcPts val="0"/>
                        </a:spcAft>
                        <a:buClrTx/>
                        <a:buSzTx/>
                        <a:buFont typeface="+mj-lt"/>
                        <a:buAutoNum type="arabicPeriod" startAt="4"/>
                        <a:tabLst/>
                        <a:defRPr/>
                      </a:pPr>
                      <a:r>
                        <a:rPr lang="en-US" sz="1200" dirty="0" smtClean="0">
                          <a:solidFill>
                            <a:srgbClr val="000000"/>
                          </a:solidFill>
                        </a:rPr>
                        <a:t>Image quality and calibration</a:t>
                      </a:r>
                    </a:p>
                  </a:txBody>
                  <a:tcPr/>
                </a:tc>
                <a:tc>
                  <a:txBody>
                    <a:bodyPr/>
                    <a:lstStyle/>
                    <a:p>
                      <a:pPr marL="92075" marR="0" indent="-92075" algn="l" defTabSz="457200" eaLnBrk="1" fontAlgn="auto" latinLnBrk="0" hangingPunct="1">
                        <a:lnSpc>
                          <a:spcPct val="100000"/>
                        </a:lnSpc>
                        <a:spcBef>
                          <a:spcPts val="600"/>
                        </a:spcBef>
                        <a:spcAft>
                          <a:spcPts val="0"/>
                        </a:spcAft>
                        <a:buClrTx/>
                        <a:buSzTx/>
                        <a:buFont typeface="+mj-lt"/>
                        <a:buAutoNum type="arabicPeriod" startAt="3"/>
                        <a:tabLst/>
                        <a:defRPr/>
                      </a:pPr>
                      <a:r>
                        <a:rPr lang="en-US" sz="1200" b="0" dirty="0" smtClean="0">
                          <a:solidFill>
                            <a:srgbClr val="000000"/>
                          </a:solidFill>
                          <a:latin typeface="+mn-lt"/>
                          <a:cs typeface="Arial" panose="020B0604020202020204" pitchFamily="34" charset="0"/>
                        </a:rPr>
                        <a:t>Calibration</a:t>
                      </a:r>
                    </a:p>
                    <a:p>
                      <a:pPr marL="0" indent="0" algn="l">
                        <a:buFont typeface="+mj-lt"/>
                        <a:buNone/>
                      </a:pPr>
                      <a:endParaRPr lang="en-US" sz="1200" b="0" dirty="0">
                        <a:solidFill>
                          <a:srgbClr val="000000"/>
                        </a:solidFill>
                        <a:latin typeface="+mn-lt"/>
                        <a:cs typeface="Arial" panose="020B0604020202020204" pitchFamily="34" charset="0"/>
                      </a:endParaRPr>
                    </a:p>
                  </a:txBody>
                  <a:tcPr/>
                </a:tc>
              </a:tr>
              <a:tr h="762051">
                <a:tc>
                  <a:txBody>
                    <a:bodyPr/>
                    <a:lstStyle/>
                    <a:p>
                      <a:pPr marL="92075" indent="-92075" algn="l">
                        <a:buFont typeface="+mj-lt"/>
                        <a:buAutoNum type="arabicPeriod" startAt="3"/>
                      </a:pPr>
                      <a:r>
                        <a:rPr lang="en-US" sz="1200" dirty="0" smtClean="0">
                          <a:solidFill>
                            <a:srgbClr val="000000"/>
                          </a:solidFill>
                        </a:rPr>
                        <a:t>Baseline </a:t>
                      </a:r>
                      <a:r>
                        <a:rPr lang="en-US" sz="1200" dirty="0" err="1" smtClean="0">
                          <a:solidFill>
                            <a:srgbClr val="000000"/>
                          </a:solidFill>
                        </a:rPr>
                        <a:t>Obs</a:t>
                      </a:r>
                      <a:r>
                        <a:rPr lang="en-US" sz="1200" dirty="0" smtClean="0">
                          <a:solidFill>
                            <a:srgbClr val="000000"/>
                          </a:solidFill>
                        </a:rPr>
                        <a:t> Scenario</a:t>
                      </a:r>
                    </a:p>
                    <a:p>
                      <a:pPr marL="92075" lvl="1" indent="-92075" algn="l">
                        <a:spcBef>
                          <a:spcPts val="600"/>
                        </a:spcBef>
                        <a:spcAft>
                          <a:spcPts val="600"/>
                        </a:spcAft>
                        <a:buFont typeface="+mj-lt"/>
                        <a:buAutoNum type="alphaLcPeriod"/>
                      </a:pPr>
                      <a:r>
                        <a:rPr lang="en-US" sz="1200" dirty="0" smtClean="0">
                          <a:solidFill>
                            <a:srgbClr val="000000"/>
                          </a:solidFill>
                        </a:rPr>
                        <a:t>Copernicus </a:t>
                      </a:r>
                      <a:r>
                        <a:rPr lang="en-US" sz="1200" dirty="0" smtClean="0">
                          <a:solidFill>
                            <a:srgbClr val="000000"/>
                          </a:solidFill>
                        </a:rPr>
                        <a:t>Services</a:t>
                      </a:r>
                      <a:endParaRPr lang="en-US" sz="1200" dirty="0" smtClean="0">
                        <a:solidFill>
                          <a:srgbClr val="000000"/>
                        </a:solidFill>
                      </a:endParaRPr>
                    </a:p>
                    <a:p>
                      <a:pPr marL="92075" lvl="1" indent="-92075" algn="l">
                        <a:spcBef>
                          <a:spcPts val="600"/>
                        </a:spcBef>
                        <a:spcAft>
                          <a:spcPts val="600"/>
                        </a:spcAft>
                        <a:buFont typeface="+mj-lt"/>
                        <a:buAutoNum type="alphaLcPeriod"/>
                      </a:pPr>
                      <a:r>
                        <a:rPr lang="en-US" sz="1200" dirty="0" smtClean="0">
                          <a:solidFill>
                            <a:srgbClr val="000000"/>
                          </a:solidFill>
                        </a:rPr>
                        <a:t>National</a:t>
                      </a:r>
                      <a:endParaRPr lang="en-US" sz="1200" dirty="0" smtClean="0">
                        <a:solidFill>
                          <a:srgbClr val="000000"/>
                        </a:solidFill>
                      </a:endParaRPr>
                    </a:p>
                    <a:p>
                      <a:pPr marL="92075" lvl="1" indent="-92075" algn="l">
                        <a:spcBef>
                          <a:spcPts val="600"/>
                        </a:spcBef>
                        <a:spcAft>
                          <a:spcPts val="600"/>
                        </a:spcAft>
                        <a:buFont typeface="+mj-lt"/>
                        <a:buAutoNum type="alphaLcPeriod"/>
                      </a:pPr>
                      <a:r>
                        <a:rPr lang="en-US" sz="1200" dirty="0" smtClean="0">
                          <a:solidFill>
                            <a:srgbClr val="000000"/>
                          </a:solidFill>
                        </a:rPr>
                        <a:t>Other</a:t>
                      </a:r>
                    </a:p>
                    <a:p>
                      <a:pPr marL="0" indent="0" algn="l">
                        <a:buFont typeface="+mj-lt"/>
                        <a:buNone/>
                      </a:pPr>
                      <a:endParaRPr lang="en-US" sz="1200" dirty="0" smtClean="0">
                        <a:solidFill>
                          <a:srgbClr val="000000"/>
                        </a:solidFill>
                      </a:endParaRPr>
                    </a:p>
                  </a:txBody>
                  <a:tcPr/>
                </a:tc>
                <a:tc>
                  <a:txBody>
                    <a:bodyPr/>
                    <a:lstStyle/>
                    <a:p>
                      <a:pPr marL="96838" marR="0" lvl="1" indent="-96838" algn="l" defTabSz="457200" eaLnBrk="1" fontAlgn="auto" latinLnBrk="0" hangingPunct="1">
                        <a:lnSpc>
                          <a:spcPct val="100000"/>
                        </a:lnSpc>
                        <a:spcBef>
                          <a:spcPts val="600"/>
                        </a:spcBef>
                        <a:spcAft>
                          <a:spcPts val="0"/>
                        </a:spcAft>
                        <a:buClrTx/>
                        <a:buSzTx/>
                        <a:buFont typeface="+mj-lt"/>
                        <a:buAutoNum type="arabicPeriod" startAt="3"/>
                        <a:tabLst/>
                        <a:defRPr/>
                      </a:pPr>
                      <a:r>
                        <a:rPr lang="en-US" sz="1200" dirty="0" smtClean="0">
                          <a:solidFill>
                            <a:srgbClr val="000000"/>
                          </a:solidFill>
                          <a:latin typeface="+mn-lt"/>
                          <a:cs typeface="+mn-cs"/>
                        </a:rPr>
                        <a:t>Individual science/user requests: ASTER </a:t>
                      </a:r>
                      <a:r>
                        <a:rPr lang="en-US" sz="1200" dirty="0" smtClean="0">
                          <a:solidFill>
                            <a:srgbClr val="000000"/>
                          </a:solidFill>
                          <a:latin typeface="+mn-lt"/>
                          <a:cs typeface="+mn-cs"/>
                        </a:rPr>
                        <a:t>team, </a:t>
                      </a:r>
                      <a:r>
                        <a:rPr lang="en-US" sz="1200" dirty="0" smtClean="0">
                          <a:solidFill>
                            <a:srgbClr val="000000"/>
                          </a:solidFill>
                          <a:latin typeface="+mn-lt"/>
                          <a:cs typeface="+mn-cs"/>
                        </a:rPr>
                        <a:t>field work</a:t>
                      </a:r>
                    </a:p>
                    <a:p>
                      <a:pPr marL="92075" marR="0" lvl="1" indent="-92075" algn="l" defTabSz="457200" eaLnBrk="1" fontAlgn="auto" latinLnBrk="0" hangingPunct="1">
                        <a:lnSpc>
                          <a:spcPct val="100000"/>
                        </a:lnSpc>
                        <a:spcBef>
                          <a:spcPts val="600"/>
                        </a:spcBef>
                        <a:spcAft>
                          <a:spcPts val="0"/>
                        </a:spcAft>
                        <a:buClrTx/>
                        <a:buSzTx/>
                        <a:buFont typeface="+mj-lt"/>
                        <a:buAutoNum type="arabicPeriod" startAt="3"/>
                        <a:tabLst/>
                        <a:defRPr/>
                      </a:pPr>
                      <a:r>
                        <a:rPr lang="en-US" sz="1200" dirty="0" smtClean="0">
                          <a:solidFill>
                            <a:srgbClr val="000000"/>
                          </a:solidFill>
                          <a:latin typeface="+mn-lt"/>
                          <a:cs typeface="+mn-cs"/>
                        </a:rPr>
                        <a:t>Large monitoring requests (e.g., glacier monitoring or volcano monitoring)</a:t>
                      </a:r>
                    </a:p>
                    <a:p>
                      <a:pPr marL="92075" marR="0" lvl="1" indent="-92075" algn="l" defTabSz="457200" eaLnBrk="1" fontAlgn="auto" latinLnBrk="0" hangingPunct="1">
                        <a:lnSpc>
                          <a:spcPct val="100000"/>
                        </a:lnSpc>
                        <a:spcBef>
                          <a:spcPts val="600"/>
                        </a:spcBef>
                        <a:spcAft>
                          <a:spcPts val="0"/>
                        </a:spcAft>
                        <a:buClrTx/>
                        <a:buSzTx/>
                        <a:buFont typeface="+mj-lt"/>
                        <a:buAutoNum type="arabicPeriod" startAt="3"/>
                        <a:tabLst/>
                        <a:defRPr/>
                      </a:pPr>
                      <a:r>
                        <a:rPr lang="en-US" sz="1200" dirty="0" smtClean="0">
                          <a:solidFill>
                            <a:srgbClr val="000000"/>
                          </a:solidFill>
                          <a:latin typeface="+mn-lt"/>
                          <a:cs typeface="+mn-cs"/>
                        </a:rPr>
                        <a:t>Global </a:t>
                      </a:r>
                      <a:r>
                        <a:rPr lang="en-US" sz="1200" dirty="0" smtClean="0">
                          <a:solidFill>
                            <a:srgbClr val="000000"/>
                          </a:solidFill>
                          <a:latin typeface="+mn-lt"/>
                          <a:ea typeface="+mn-ea"/>
                          <a:cs typeface="+mn-cs"/>
                          <a:sym typeface="Calibri"/>
                        </a:rPr>
                        <a:t>mapping</a:t>
                      </a:r>
                      <a:r>
                        <a:rPr lang="en-US" sz="1200" dirty="0" smtClean="0">
                          <a:solidFill>
                            <a:srgbClr val="000000"/>
                          </a:solidFill>
                          <a:latin typeface="+mn-lt"/>
                          <a:cs typeface="+mn-cs"/>
                        </a:rPr>
                        <a:t> background </a:t>
                      </a:r>
                      <a:r>
                        <a:rPr lang="en-US" sz="1200" dirty="0" smtClean="0">
                          <a:solidFill>
                            <a:srgbClr val="000000"/>
                          </a:solidFill>
                          <a:latin typeface="+mn-lt"/>
                          <a:ea typeface="+mn-ea"/>
                          <a:cs typeface="+mn-cs"/>
                          <a:sym typeface="Calibri"/>
                        </a:rPr>
                        <a:t>acquisitions</a:t>
                      </a:r>
                      <a:r>
                        <a:rPr lang="en-US" sz="1200" dirty="0" smtClean="0">
                          <a:solidFill>
                            <a:srgbClr val="000000"/>
                          </a:solidFill>
                          <a:latin typeface="+mn-lt"/>
                          <a:cs typeface="+mn-cs"/>
                        </a:rPr>
                        <a:t> (reset every 3-5 years)</a:t>
                      </a:r>
                      <a:endParaRPr lang="en-US" sz="1200" dirty="0">
                        <a:solidFill>
                          <a:srgbClr val="000000"/>
                        </a:solidFill>
                      </a:endParaRPr>
                    </a:p>
                  </a:txBody>
                  <a:tcPr/>
                </a:tc>
                <a:tc>
                  <a:txBody>
                    <a:bodyPr/>
                    <a:lstStyle/>
                    <a:p>
                      <a:pPr marL="228600" marR="0" lvl="1" indent="-228600" algn="l" defTabSz="457200" eaLnBrk="1" fontAlgn="auto" latinLnBrk="0" hangingPunct="1">
                        <a:lnSpc>
                          <a:spcPct val="100000"/>
                        </a:lnSpc>
                        <a:spcBef>
                          <a:spcPts val="600"/>
                        </a:spcBef>
                        <a:spcAft>
                          <a:spcPts val="600"/>
                        </a:spcAft>
                        <a:buClrTx/>
                        <a:buSzTx/>
                        <a:buFont typeface="+mj-lt"/>
                        <a:buAutoNum type="alphaLcPeriod" startAt="2"/>
                        <a:tabLst/>
                        <a:defRPr/>
                      </a:pPr>
                      <a:r>
                        <a:rPr lang="en-US" sz="1200" dirty="0" smtClean="0">
                          <a:solidFill>
                            <a:srgbClr val="000000"/>
                          </a:solidFill>
                        </a:rPr>
                        <a:t>Priority Science </a:t>
                      </a:r>
                    </a:p>
                    <a:p>
                      <a:pPr marL="228600" lvl="1" indent="-228600" algn="l">
                        <a:spcBef>
                          <a:spcPts val="600"/>
                        </a:spcBef>
                        <a:spcAft>
                          <a:spcPts val="600"/>
                        </a:spcAft>
                        <a:buFont typeface="+mj-lt"/>
                        <a:buAutoNum type="alphaLcPeriod" startAt="2"/>
                      </a:pPr>
                      <a:r>
                        <a:rPr lang="en-US" sz="1200" dirty="0" smtClean="0">
                          <a:solidFill>
                            <a:srgbClr val="000000"/>
                          </a:solidFill>
                        </a:rPr>
                        <a:t>Long term requests</a:t>
                      </a:r>
                    </a:p>
                    <a:p>
                      <a:pPr marL="228600" lvl="1" indent="-228600" algn="l">
                        <a:spcBef>
                          <a:spcPts val="600"/>
                        </a:spcBef>
                        <a:spcAft>
                          <a:spcPts val="600"/>
                        </a:spcAft>
                        <a:buFont typeface="+mj-lt"/>
                        <a:buAutoNum type="alphaLcPeriod" startAt="2"/>
                      </a:pPr>
                      <a:r>
                        <a:rPr lang="en-US" sz="1200" dirty="0" smtClean="0">
                          <a:solidFill>
                            <a:srgbClr val="000000"/>
                          </a:solidFill>
                        </a:rPr>
                        <a:t>Large area mapping</a:t>
                      </a:r>
                    </a:p>
                    <a:p>
                      <a:pPr marL="96838" marR="0" indent="-96838" algn="l" defTabSz="457200" eaLnBrk="1" fontAlgn="auto" latinLnBrk="0" hangingPunct="1">
                        <a:lnSpc>
                          <a:spcPct val="100000"/>
                        </a:lnSpc>
                        <a:spcBef>
                          <a:spcPts val="600"/>
                        </a:spcBef>
                        <a:spcAft>
                          <a:spcPts val="0"/>
                        </a:spcAft>
                        <a:buClrTx/>
                        <a:buSzTx/>
                        <a:buFont typeface="+mj-lt"/>
                        <a:buAutoNum type="arabicPeriod" startAt="3"/>
                        <a:tabLst/>
                        <a:defRPr/>
                      </a:pPr>
                      <a:r>
                        <a:rPr lang="en-US" sz="1200" dirty="0" smtClean="0">
                          <a:solidFill>
                            <a:srgbClr val="000000"/>
                          </a:solidFill>
                        </a:rPr>
                        <a:t>Requests from JPL, generally for volcanic activity</a:t>
                      </a:r>
                    </a:p>
                    <a:p>
                      <a:pPr marL="92075" marR="0" indent="-92075" algn="l" defTabSz="457200" eaLnBrk="1" fontAlgn="auto" latinLnBrk="0" hangingPunct="1">
                        <a:lnSpc>
                          <a:spcPct val="100000"/>
                        </a:lnSpc>
                        <a:spcBef>
                          <a:spcPts val="600"/>
                        </a:spcBef>
                        <a:spcAft>
                          <a:spcPts val="0"/>
                        </a:spcAft>
                        <a:buClrTx/>
                        <a:buSzTx/>
                        <a:buFont typeface="+mj-lt"/>
                        <a:buAutoNum type="arabicPeriod" startAt="3"/>
                        <a:tabLst/>
                        <a:defRPr/>
                      </a:pPr>
                      <a:r>
                        <a:rPr lang="en-US" sz="1200" dirty="0" smtClean="0">
                          <a:solidFill>
                            <a:srgbClr val="000000"/>
                          </a:solidFill>
                        </a:rPr>
                        <a:t>Optimizing orbit use - lower priority MSO  if orbit free (e.g. </a:t>
                      </a:r>
                      <a:r>
                        <a:rPr lang="en-US" sz="1200" dirty="0" err="1" smtClean="0">
                          <a:solidFill>
                            <a:srgbClr val="000000"/>
                          </a:solidFill>
                        </a:rPr>
                        <a:t>biodiv</a:t>
                      </a:r>
                      <a:r>
                        <a:rPr lang="en-US" sz="1200" dirty="0" smtClean="0">
                          <a:solidFill>
                            <a:srgbClr val="000000"/>
                          </a:solidFill>
                        </a:rPr>
                        <a:t>.)</a:t>
                      </a:r>
                    </a:p>
                    <a:p>
                      <a:pPr marL="92075" marR="0" indent="-92075" algn="l" defTabSz="457200" eaLnBrk="1" fontAlgn="auto" latinLnBrk="0" hangingPunct="1">
                        <a:lnSpc>
                          <a:spcPct val="100000"/>
                        </a:lnSpc>
                        <a:spcBef>
                          <a:spcPts val="600"/>
                        </a:spcBef>
                        <a:spcAft>
                          <a:spcPts val="0"/>
                        </a:spcAft>
                        <a:buClrTx/>
                        <a:buSzTx/>
                        <a:buFont typeface="+mj-lt"/>
                        <a:buAutoNum type="arabicPeriod" startAt="3"/>
                        <a:tabLst/>
                        <a:defRPr/>
                      </a:pPr>
                      <a:r>
                        <a:rPr lang="en-US" sz="1200" dirty="0" smtClean="0">
                          <a:solidFill>
                            <a:srgbClr val="000000"/>
                          </a:solidFill>
                        </a:rPr>
                        <a:t>Requests from the general public</a:t>
                      </a:r>
                    </a:p>
                  </a:txBody>
                  <a:tcPr/>
                </a:tc>
                <a:tc>
                  <a:txBody>
                    <a:bodyPr/>
                    <a:lstStyle/>
                    <a:p>
                      <a:pPr marL="92075" marR="0" indent="-92075" algn="l" defTabSz="457200" eaLnBrk="1" fontAlgn="auto" latinLnBrk="0" hangingPunct="1">
                        <a:lnSpc>
                          <a:spcPct val="100000"/>
                        </a:lnSpc>
                        <a:spcBef>
                          <a:spcPts val="600"/>
                        </a:spcBef>
                        <a:spcAft>
                          <a:spcPts val="0"/>
                        </a:spcAft>
                        <a:buClrTx/>
                        <a:buSzTx/>
                        <a:buFont typeface="+mj-lt"/>
                        <a:buAutoNum type="arabicPeriod" startAt="5"/>
                        <a:tabLst/>
                        <a:defRPr/>
                      </a:pPr>
                      <a:r>
                        <a:rPr lang="en-US" sz="1200" dirty="0" smtClean="0">
                          <a:solidFill>
                            <a:srgbClr val="000000"/>
                          </a:solidFill>
                        </a:rPr>
                        <a:t>Time Critical Request</a:t>
                      </a:r>
                    </a:p>
                    <a:p>
                      <a:pPr marL="92075" marR="0" indent="-92075" algn="l" defTabSz="457200" eaLnBrk="1" fontAlgn="auto" latinLnBrk="0" hangingPunct="1">
                        <a:lnSpc>
                          <a:spcPct val="100000"/>
                        </a:lnSpc>
                        <a:spcBef>
                          <a:spcPts val="600"/>
                        </a:spcBef>
                        <a:spcAft>
                          <a:spcPts val="0"/>
                        </a:spcAft>
                        <a:buClrTx/>
                        <a:buSzTx/>
                        <a:buFont typeface="+mj-lt"/>
                        <a:buAutoNum type="arabicPeriod" startAt="5"/>
                        <a:tabLst/>
                        <a:defRPr/>
                      </a:pPr>
                      <a:r>
                        <a:rPr lang="en-US" sz="1200" dirty="0" smtClean="0">
                          <a:solidFill>
                            <a:srgbClr val="000000"/>
                          </a:solidFill>
                        </a:rPr>
                        <a:t>Non-Time Critical Request</a:t>
                      </a:r>
                    </a:p>
                    <a:p>
                      <a:pPr marL="92075" marR="0" indent="-92075" algn="l" defTabSz="457200" eaLnBrk="1" fontAlgn="auto" latinLnBrk="0" hangingPunct="1">
                        <a:lnSpc>
                          <a:spcPct val="100000"/>
                        </a:lnSpc>
                        <a:spcBef>
                          <a:spcPts val="600"/>
                        </a:spcBef>
                        <a:spcAft>
                          <a:spcPts val="0"/>
                        </a:spcAft>
                        <a:buClrTx/>
                        <a:buSzTx/>
                        <a:buFont typeface="+mj-lt"/>
                        <a:buAutoNum type="arabicPeriod" startAt="5"/>
                        <a:tabLst/>
                        <a:defRPr/>
                      </a:pPr>
                      <a:r>
                        <a:rPr lang="en-US" sz="1200" dirty="0" smtClean="0">
                          <a:solidFill>
                            <a:srgbClr val="000000"/>
                          </a:solidFill>
                        </a:rPr>
                        <a:t>Background mission request</a:t>
                      </a:r>
                    </a:p>
                    <a:p>
                      <a:pPr marL="92075" marR="0" indent="-92075" algn="l" defTabSz="457200" eaLnBrk="1" fontAlgn="auto" latinLnBrk="0" hangingPunct="1">
                        <a:lnSpc>
                          <a:spcPct val="100000"/>
                        </a:lnSpc>
                        <a:spcBef>
                          <a:spcPts val="600"/>
                        </a:spcBef>
                        <a:spcAft>
                          <a:spcPts val="0"/>
                        </a:spcAft>
                        <a:buClrTx/>
                        <a:buSzTx/>
                        <a:buFont typeface="+mj-lt"/>
                        <a:buAutoNum type="arabicPeriod" startAt="5"/>
                        <a:tabLst/>
                        <a:defRPr/>
                      </a:pPr>
                      <a:endParaRPr lang="en-US" sz="1200" dirty="0" smtClean="0">
                        <a:solidFill>
                          <a:srgbClr val="000000"/>
                        </a:solidFill>
                      </a:endParaRPr>
                    </a:p>
                    <a:p>
                      <a:pPr marL="92075" marR="0" indent="-92075" algn="l" defTabSz="457200" eaLnBrk="1" fontAlgn="auto" latinLnBrk="0" hangingPunct="1">
                        <a:lnSpc>
                          <a:spcPct val="100000"/>
                        </a:lnSpc>
                        <a:spcBef>
                          <a:spcPts val="600"/>
                        </a:spcBef>
                        <a:spcAft>
                          <a:spcPts val="0"/>
                        </a:spcAft>
                        <a:buClrTx/>
                        <a:buSzTx/>
                        <a:buFont typeface="+mj-lt"/>
                        <a:buAutoNum type="arabicPeriod" startAt="5"/>
                        <a:tabLst/>
                        <a:defRPr/>
                      </a:pPr>
                      <a:endParaRPr lang="en-US" sz="1200" dirty="0" smtClean="0">
                        <a:solidFill>
                          <a:srgbClr val="000000"/>
                        </a:solidFill>
                      </a:endParaRPr>
                    </a:p>
                    <a:p>
                      <a:pPr algn="l"/>
                      <a:endParaRPr lang="en-US" sz="1200" dirty="0">
                        <a:solidFill>
                          <a:srgbClr val="000000"/>
                        </a:solidFill>
                      </a:endParaRPr>
                    </a:p>
                  </a:txBody>
                  <a:tcPr/>
                </a:tc>
                <a:tc>
                  <a:txBody>
                    <a:bodyPr/>
                    <a:lstStyle/>
                    <a:p>
                      <a:pPr marL="228600" marR="0" indent="-228600" algn="l" defTabSz="457200" eaLnBrk="1" fontAlgn="auto" latinLnBrk="0" hangingPunct="1">
                        <a:lnSpc>
                          <a:spcPct val="100000"/>
                        </a:lnSpc>
                        <a:spcBef>
                          <a:spcPts val="600"/>
                        </a:spcBef>
                        <a:spcAft>
                          <a:spcPts val="0"/>
                        </a:spcAft>
                        <a:buClrTx/>
                        <a:buSzTx/>
                        <a:buFont typeface="+mj-lt"/>
                        <a:buAutoNum type="arabicPeriod" startAt="4"/>
                        <a:tabLst/>
                        <a:defRPr/>
                      </a:pPr>
                      <a:r>
                        <a:rPr lang="en-US" sz="1200" b="0" dirty="0" smtClean="0">
                          <a:solidFill>
                            <a:srgbClr val="000000"/>
                          </a:solidFill>
                          <a:latin typeface="+mn-lt"/>
                          <a:cs typeface="Arial" panose="020B0604020202020204" pitchFamily="34" charset="0"/>
                        </a:rPr>
                        <a:t>United</a:t>
                      </a:r>
                      <a:r>
                        <a:rPr lang="en-US" sz="1200" b="0" baseline="0" dirty="0" smtClean="0">
                          <a:solidFill>
                            <a:srgbClr val="000000"/>
                          </a:solidFill>
                          <a:latin typeface="+mn-lt"/>
                          <a:cs typeface="Arial" panose="020B0604020202020204" pitchFamily="34" charset="0"/>
                        </a:rPr>
                        <a:t> States</a:t>
                      </a:r>
                      <a:endParaRPr lang="en-US" sz="1200" b="0" dirty="0" smtClean="0">
                        <a:solidFill>
                          <a:srgbClr val="000000"/>
                        </a:solidFill>
                        <a:latin typeface="+mn-lt"/>
                        <a:cs typeface="Arial" panose="020B0604020202020204" pitchFamily="34" charset="0"/>
                      </a:endParaRPr>
                    </a:p>
                    <a:p>
                      <a:pPr marL="228600" marR="0" indent="-228600" algn="l" defTabSz="457200" eaLnBrk="1" fontAlgn="auto" latinLnBrk="0" hangingPunct="1">
                        <a:lnSpc>
                          <a:spcPct val="100000"/>
                        </a:lnSpc>
                        <a:spcBef>
                          <a:spcPts val="600"/>
                        </a:spcBef>
                        <a:spcAft>
                          <a:spcPts val="0"/>
                        </a:spcAft>
                        <a:buClrTx/>
                        <a:buSzTx/>
                        <a:buFont typeface="+mj-lt"/>
                        <a:buAutoNum type="arabicPeriod" startAt="4"/>
                        <a:tabLst/>
                        <a:defRPr/>
                      </a:pPr>
                      <a:r>
                        <a:rPr lang="en-US" sz="1200" b="0" dirty="0" smtClean="0">
                          <a:solidFill>
                            <a:srgbClr val="000000"/>
                          </a:solidFill>
                          <a:latin typeface="+mn-lt"/>
                          <a:cs typeface="Arial" panose="020B0604020202020204" pitchFamily="34" charset="0"/>
                        </a:rPr>
                        <a:t>Coordinated</a:t>
                      </a:r>
                      <a:r>
                        <a:rPr lang="en-US" sz="1200" b="0" baseline="0" dirty="0" smtClean="0">
                          <a:solidFill>
                            <a:srgbClr val="000000"/>
                          </a:solidFill>
                          <a:latin typeface="+mn-lt"/>
                          <a:cs typeface="Arial" panose="020B0604020202020204" pitchFamily="34" charset="0"/>
                        </a:rPr>
                        <a:t> Field Campaigns</a:t>
                      </a:r>
                      <a:endParaRPr lang="en-US" sz="1200" b="0" dirty="0" smtClean="0">
                        <a:solidFill>
                          <a:srgbClr val="000000"/>
                        </a:solidFill>
                        <a:latin typeface="+mn-lt"/>
                        <a:cs typeface="Arial" panose="020B0604020202020204" pitchFamily="34" charset="0"/>
                      </a:endParaRPr>
                    </a:p>
                    <a:p>
                      <a:pPr marL="228600" marR="0" indent="-228600" algn="l" defTabSz="457200" eaLnBrk="1" fontAlgn="auto" latinLnBrk="0" hangingPunct="1">
                        <a:lnSpc>
                          <a:spcPct val="100000"/>
                        </a:lnSpc>
                        <a:spcBef>
                          <a:spcPts val="600"/>
                        </a:spcBef>
                        <a:spcAft>
                          <a:spcPts val="0"/>
                        </a:spcAft>
                        <a:buClrTx/>
                        <a:buSzTx/>
                        <a:buFont typeface="+mj-lt"/>
                        <a:buAutoNum type="arabicPeriod" startAt="4"/>
                        <a:tabLst/>
                        <a:defRPr/>
                      </a:pPr>
                      <a:r>
                        <a:rPr lang="en-US" sz="1200" b="0" dirty="0" smtClean="0">
                          <a:solidFill>
                            <a:srgbClr val="000000"/>
                          </a:solidFill>
                          <a:latin typeface="+mn-lt"/>
                          <a:cs typeface="Arial" panose="020B0604020202020204" pitchFamily="34" charset="0"/>
                        </a:rPr>
                        <a:t>Day-lit</a:t>
                      </a:r>
                      <a:r>
                        <a:rPr lang="en-US" sz="1200" b="0" baseline="0" dirty="0" smtClean="0">
                          <a:solidFill>
                            <a:srgbClr val="000000"/>
                          </a:solidFill>
                          <a:latin typeface="+mn-lt"/>
                          <a:cs typeface="Arial" panose="020B0604020202020204" pitchFamily="34" charset="0"/>
                        </a:rPr>
                        <a:t> land descending </a:t>
                      </a:r>
                      <a:r>
                        <a:rPr lang="en-US" sz="1200" b="0" dirty="0" smtClean="0">
                          <a:solidFill>
                            <a:srgbClr val="000000"/>
                          </a:solidFill>
                          <a:latin typeface="+mn-lt"/>
                          <a:cs typeface="Arial" panose="020B0604020202020204" pitchFamily="34" charset="0"/>
                        </a:rPr>
                        <a:t>Mid/low Latitudes (54</a:t>
                      </a:r>
                      <a:r>
                        <a:rPr lang="en-US" sz="1200" b="0" baseline="0" dirty="0" smtClean="0">
                          <a:solidFill>
                            <a:srgbClr val="000000"/>
                          </a:solidFill>
                          <a:latin typeface="+mn-lt"/>
                          <a:cs typeface="Arial" panose="020B0604020202020204" pitchFamily="34" charset="0"/>
                        </a:rPr>
                        <a:t> degrees N to 54 degrees S)</a:t>
                      </a:r>
                      <a:endParaRPr lang="en-US" sz="1200" b="0" dirty="0" smtClean="0">
                        <a:solidFill>
                          <a:srgbClr val="000000"/>
                        </a:solidFill>
                        <a:latin typeface="+mn-lt"/>
                        <a:cs typeface="Arial" panose="020B0604020202020204" pitchFamily="34" charset="0"/>
                      </a:endParaRPr>
                    </a:p>
                    <a:p>
                      <a:pPr marL="228600" marR="0" indent="-228600" algn="l" defTabSz="457200" eaLnBrk="1" fontAlgn="auto" latinLnBrk="0" hangingPunct="1">
                        <a:lnSpc>
                          <a:spcPct val="100000"/>
                        </a:lnSpc>
                        <a:spcBef>
                          <a:spcPts val="600"/>
                        </a:spcBef>
                        <a:spcAft>
                          <a:spcPts val="0"/>
                        </a:spcAft>
                        <a:buClrTx/>
                        <a:buSzTx/>
                        <a:buFont typeface="+mj-lt"/>
                        <a:buAutoNum type="arabicPeriod" startAt="4"/>
                        <a:tabLst/>
                        <a:defRPr/>
                      </a:pPr>
                      <a:r>
                        <a:rPr lang="en-US" sz="1200" b="0" dirty="0" smtClean="0">
                          <a:solidFill>
                            <a:srgbClr val="000000"/>
                          </a:solidFill>
                          <a:latin typeface="+mn-lt"/>
                          <a:cs typeface="Arial" panose="020B0604020202020204" pitchFamily="34" charset="0"/>
                        </a:rPr>
                        <a:t>Ocean</a:t>
                      </a:r>
                      <a:r>
                        <a:rPr lang="en-US" sz="1200" b="0" baseline="0" dirty="0" smtClean="0">
                          <a:solidFill>
                            <a:srgbClr val="000000"/>
                          </a:solidFill>
                          <a:latin typeface="+mn-lt"/>
                          <a:cs typeface="Arial" panose="020B0604020202020204" pitchFamily="34" charset="0"/>
                        </a:rPr>
                        <a:t> and night special requests</a:t>
                      </a:r>
                      <a:endParaRPr lang="en-US" sz="1200" b="0" dirty="0" smtClean="0">
                        <a:solidFill>
                          <a:srgbClr val="000000"/>
                        </a:solidFill>
                        <a:latin typeface="+mn-lt"/>
                        <a:cs typeface="Arial" panose="020B0604020202020204" pitchFamily="34" charset="0"/>
                      </a:endParaRPr>
                    </a:p>
                    <a:p>
                      <a:pPr marL="228600" marR="0" indent="-228600" algn="l" defTabSz="457200" eaLnBrk="1" fontAlgn="auto" latinLnBrk="0" hangingPunct="1">
                        <a:lnSpc>
                          <a:spcPct val="100000"/>
                        </a:lnSpc>
                        <a:spcBef>
                          <a:spcPts val="600"/>
                        </a:spcBef>
                        <a:spcAft>
                          <a:spcPts val="0"/>
                        </a:spcAft>
                        <a:buClrTx/>
                        <a:buSzTx/>
                        <a:buFont typeface="+mj-lt"/>
                        <a:buAutoNum type="arabicPeriod" startAt="4"/>
                        <a:tabLst/>
                        <a:defRPr/>
                      </a:pPr>
                      <a:r>
                        <a:rPr lang="en-US" sz="1200" b="0" dirty="0" smtClean="0">
                          <a:solidFill>
                            <a:srgbClr val="000000"/>
                          </a:solidFill>
                          <a:latin typeface="+mn-lt"/>
                          <a:cs typeface="Arial" panose="020B0604020202020204" pitchFamily="34" charset="0"/>
                        </a:rPr>
                        <a:t>Day-lit land ascending High</a:t>
                      </a:r>
                      <a:r>
                        <a:rPr lang="en-US" sz="1200" b="0" baseline="0" dirty="0" smtClean="0">
                          <a:solidFill>
                            <a:srgbClr val="000000"/>
                          </a:solidFill>
                          <a:latin typeface="+mn-lt"/>
                          <a:cs typeface="Arial" panose="020B0604020202020204" pitchFamily="34" charset="0"/>
                        </a:rPr>
                        <a:t> Latitude</a:t>
                      </a:r>
                      <a:endParaRPr lang="en-US" sz="1200" b="0" dirty="0" smtClean="0">
                        <a:solidFill>
                          <a:srgbClr val="000000"/>
                        </a:solidFill>
                        <a:latin typeface="+mn-lt"/>
                        <a:cs typeface="Arial" panose="020B0604020202020204" pitchFamily="34" charset="0"/>
                      </a:endParaRPr>
                    </a:p>
                    <a:p>
                      <a:pPr marL="228600" marR="0" indent="-228600" algn="l" defTabSz="457200" eaLnBrk="1" fontAlgn="auto" latinLnBrk="0" hangingPunct="1">
                        <a:lnSpc>
                          <a:spcPct val="100000"/>
                        </a:lnSpc>
                        <a:spcBef>
                          <a:spcPts val="600"/>
                        </a:spcBef>
                        <a:spcAft>
                          <a:spcPts val="0"/>
                        </a:spcAft>
                        <a:buClrTx/>
                        <a:buSzTx/>
                        <a:buFont typeface="+mj-lt"/>
                        <a:buAutoNum type="arabicPeriod" startAt="4"/>
                        <a:tabLst/>
                        <a:defRPr/>
                      </a:pPr>
                      <a:r>
                        <a:rPr lang="en-US" sz="1200" b="0" dirty="0" smtClean="0">
                          <a:solidFill>
                            <a:srgbClr val="000000"/>
                          </a:solidFill>
                          <a:latin typeface="+mn-lt"/>
                          <a:cs typeface="Arial" panose="020B0604020202020204" pitchFamily="34" charset="0"/>
                        </a:rPr>
                        <a:t>Day-lit</a:t>
                      </a:r>
                      <a:r>
                        <a:rPr lang="en-US" sz="1200" b="0" baseline="0" dirty="0" smtClean="0">
                          <a:solidFill>
                            <a:srgbClr val="000000"/>
                          </a:solidFill>
                          <a:latin typeface="+mn-lt"/>
                          <a:cs typeface="Arial" panose="020B0604020202020204" pitchFamily="34" charset="0"/>
                        </a:rPr>
                        <a:t> land descending special requests</a:t>
                      </a:r>
                      <a:endParaRPr lang="en-US" sz="1200" b="0" dirty="0" smtClean="0">
                        <a:solidFill>
                          <a:srgbClr val="000000"/>
                        </a:solidFill>
                        <a:latin typeface="+mn-lt"/>
                        <a:cs typeface="Arial" panose="020B0604020202020204" pitchFamily="34" charset="0"/>
                      </a:endParaRPr>
                    </a:p>
                  </a:txBody>
                  <a:tcPr/>
                </a:tc>
              </a:tr>
            </a:tbl>
          </a:graphicData>
        </a:graphic>
      </p:graphicFrame>
    </p:spTree>
    <p:extLst>
      <p:ext uri="{BB962C8B-B14F-4D97-AF65-F5344CB8AC3E}">
        <p14:creationId xmlns:p14="http://schemas.microsoft.com/office/powerpoint/2010/main" val="108382923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54267" y="274656"/>
            <a:ext cx="234176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Timelines comparison</a:t>
            </a:r>
          </a:p>
        </p:txBody>
      </p:sp>
      <p:graphicFrame>
        <p:nvGraphicFramePr>
          <p:cNvPr id="6" name="Table 5"/>
          <p:cNvGraphicFramePr>
            <a:graphicFrameLocks noGrp="1"/>
          </p:cNvGraphicFramePr>
          <p:nvPr>
            <p:extLst>
              <p:ext uri="{D42A27DB-BD31-4B8C-83A1-F6EECF244321}">
                <p14:modId xmlns:p14="http://schemas.microsoft.com/office/powerpoint/2010/main" val="1048368681"/>
              </p:ext>
            </p:extLst>
          </p:nvPr>
        </p:nvGraphicFramePr>
        <p:xfrm>
          <a:off x="3" y="816032"/>
          <a:ext cx="9143997" cy="6085840"/>
        </p:xfrm>
        <a:graphic>
          <a:graphicData uri="http://schemas.openxmlformats.org/drawingml/2006/table">
            <a:tbl>
              <a:tblPr firstRow="1" bandRow="1">
                <a:tableStyleId>{775DCB02-9BB8-47FD-8907-85C794F793BA}</a:tableStyleId>
              </a:tblPr>
              <a:tblGrid>
                <a:gridCol w="982325"/>
                <a:gridCol w="2065676"/>
                <a:gridCol w="1339467"/>
                <a:gridCol w="1204081"/>
                <a:gridCol w="1500977"/>
                <a:gridCol w="2051471"/>
              </a:tblGrid>
              <a:tr h="370840">
                <a:tc>
                  <a:txBody>
                    <a:bodyPr/>
                    <a:lstStyle/>
                    <a:p>
                      <a:pPr algn="l"/>
                      <a:endParaRPr lang="en-US" sz="1200" b="0" dirty="0"/>
                    </a:p>
                  </a:txBody>
                  <a:tcPr/>
                </a:tc>
                <a:tc>
                  <a:txBody>
                    <a:bodyPr/>
                    <a:lstStyle/>
                    <a:p>
                      <a:pPr algn="l"/>
                      <a:r>
                        <a:rPr lang="en-US" sz="1400" b="0" dirty="0" smtClean="0"/>
                        <a:t>ESA: Sentinels</a:t>
                      </a:r>
                      <a:endParaRPr lang="en-US" sz="1400" b="0" dirty="0"/>
                    </a:p>
                  </a:txBody>
                  <a:tcPr/>
                </a:tc>
                <a:tc>
                  <a:txBody>
                    <a:bodyPr/>
                    <a:lstStyle/>
                    <a:p>
                      <a:pPr algn="l"/>
                      <a:r>
                        <a:rPr lang="en-US" sz="1400" b="0" dirty="0" smtClean="0"/>
                        <a:t>NASA: ASTER</a:t>
                      </a:r>
                      <a:endParaRPr lang="en-US" sz="1400" b="0" dirty="0"/>
                    </a:p>
                  </a:txBody>
                  <a:tcPr/>
                </a:tc>
                <a:tc>
                  <a:txBody>
                    <a:bodyPr/>
                    <a:lstStyle/>
                    <a:p>
                      <a:pPr algn="l"/>
                      <a:r>
                        <a:rPr lang="en-US" sz="1400" b="0" dirty="0" smtClean="0"/>
                        <a:t>NASA: EO-1</a:t>
                      </a:r>
                      <a:endParaRPr lang="en-US" sz="1400" b="0" dirty="0"/>
                    </a:p>
                  </a:txBody>
                  <a:tcPr/>
                </a:tc>
                <a:tc>
                  <a:txBody>
                    <a:bodyPr/>
                    <a:lstStyle/>
                    <a:p>
                      <a:pPr algn="l"/>
                      <a:r>
                        <a:rPr lang="en-US" sz="1400" b="0" dirty="0" smtClean="0"/>
                        <a:t>CSA: RS2</a:t>
                      </a:r>
                      <a:endParaRPr lang="en-US" sz="1400" b="0" dirty="0"/>
                    </a:p>
                  </a:txBody>
                  <a:tcPr/>
                </a:tc>
                <a:tc>
                  <a:txBody>
                    <a:bodyPr/>
                    <a:lstStyle/>
                    <a:p>
                      <a:pPr algn="l"/>
                      <a:r>
                        <a:rPr lang="en-US" sz="1400" b="0" dirty="0" smtClean="0"/>
                        <a:t>USGS: Landsat</a:t>
                      </a:r>
                      <a:endParaRPr lang="en-US" sz="1400" b="0" dirty="0"/>
                    </a:p>
                  </a:txBody>
                  <a:tcPr/>
                </a:tc>
              </a:tr>
              <a:tr h="370840">
                <a:tc>
                  <a:txBody>
                    <a:bodyPr/>
                    <a:lstStyle/>
                    <a:p>
                      <a:pPr marL="0" indent="0" algn="l">
                        <a:spcBef>
                          <a:spcPts val="0"/>
                        </a:spcBef>
                        <a:buFont typeface="+mj-lt"/>
                        <a:buNone/>
                      </a:pPr>
                      <a:r>
                        <a:rPr lang="en-US" sz="1400" b="1" dirty="0" err="1" smtClean="0">
                          <a:solidFill>
                            <a:srgbClr val="000000"/>
                          </a:solidFill>
                        </a:rPr>
                        <a:t>Consulta-tion</a:t>
                      </a:r>
                      <a:r>
                        <a:rPr lang="en-US" sz="1400" b="1" dirty="0" smtClean="0">
                          <a:solidFill>
                            <a:srgbClr val="000000"/>
                          </a:solidFill>
                        </a:rPr>
                        <a:t> </a:t>
                      </a:r>
                      <a:r>
                        <a:rPr lang="en-US" sz="1400" b="1" dirty="0" smtClean="0">
                          <a:solidFill>
                            <a:srgbClr val="000000"/>
                          </a:solidFill>
                        </a:rPr>
                        <a:t>intervals</a:t>
                      </a:r>
                    </a:p>
                  </a:txBody>
                  <a:tcPr/>
                </a:tc>
                <a:tc>
                  <a:txBody>
                    <a:bodyPr/>
                    <a:lstStyle/>
                    <a:p>
                      <a:pPr marL="0" indent="0" algn="l">
                        <a:spcBef>
                          <a:spcPts val="0"/>
                        </a:spcBef>
                        <a:buFont typeface="+mj-lt"/>
                        <a:buNone/>
                      </a:pPr>
                      <a:r>
                        <a:rPr lang="en-GB" sz="1200" dirty="0" smtClean="0">
                          <a:solidFill>
                            <a:srgbClr val="000000"/>
                          </a:solidFill>
                          <a:effectLst/>
                          <a:latin typeface="+mn-lt"/>
                          <a:ea typeface="+mn-ea"/>
                          <a:cs typeface="+mn-cs"/>
                          <a:sym typeface="Calibri"/>
                        </a:rPr>
                        <a:t>6 months to once a year typically consultation, or event-driven in case of major changes</a:t>
                      </a:r>
                      <a:endParaRPr lang="en-US" sz="1200" dirty="0" smtClean="0">
                        <a:solidFill>
                          <a:srgbClr val="000000"/>
                        </a:solidFill>
                      </a:endParaRPr>
                    </a:p>
                  </a:txBody>
                  <a:tcPr/>
                </a:tc>
                <a:tc>
                  <a:txBody>
                    <a:bodyPr/>
                    <a:lstStyle/>
                    <a:p>
                      <a:pPr marL="28575" lvl="1" indent="0" algn="l">
                        <a:spcBef>
                          <a:spcPts val="0"/>
                        </a:spcBef>
                        <a:buFont typeface="+mj-lt"/>
                        <a:buNone/>
                      </a:pPr>
                      <a:r>
                        <a:rPr lang="en-US" sz="1200" dirty="0" smtClean="0">
                          <a:solidFill>
                            <a:srgbClr val="000000"/>
                          </a:solidFill>
                          <a:latin typeface="+mn-lt"/>
                          <a:ea typeface="+mn-ea"/>
                          <a:cs typeface="+mn-cs"/>
                          <a:sym typeface="Calibri"/>
                        </a:rPr>
                        <a:t>Constant via database</a:t>
                      </a:r>
                      <a:endParaRPr lang="en-US" sz="1200" dirty="0">
                        <a:solidFill>
                          <a:srgbClr val="000000"/>
                        </a:solidFill>
                        <a:latin typeface="+mn-lt"/>
                        <a:ea typeface="+mn-ea"/>
                        <a:cs typeface="+mn-cs"/>
                        <a:sym typeface="Calibri"/>
                      </a:endParaRPr>
                    </a:p>
                  </a:txBody>
                  <a:tcPr/>
                </a:tc>
                <a:tc>
                  <a:txBody>
                    <a:bodyPr/>
                    <a:lstStyle/>
                    <a:p>
                      <a:pPr marL="0" indent="0" algn="l">
                        <a:spcBef>
                          <a:spcPts val="0"/>
                        </a:spcBef>
                        <a:buFont typeface="+mj-lt"/>
                        <a:buNone/>
                      </a:pPr>
                      <a:r>
                        <a:rPr lang="en-US" sz="1200" dirty="0" smtClean="0">
                          <a:solidFill>
                            <a:srgbClr val="000000"/>
                          </a:solidFill>
                          <a:latin typeface="+mn-lt"/>
                          <a:ea typeface="+mn-ea"/>
                          <a:cs typeface="+mn-cs"/>
                          <a:sym typeface="Calibri"/>
                        </a:rPr>
                        <a:t>Constant via database (only until discontinued)</a:t>
                      </a:r>
                      <a:endParaRPr lang="en-US" sz="1200" dirty="0" smtClean="0">
                        <a:solidFill>
                          <a:srgbClr val="000000"/>
                        </a:solidFill>
                      </a:endParaRPr>
                    </a:p>
                  </a:txBody>
                  <a:tcPr/>
                </a:tc>
                <a:tc>
                  <a:txBody>
                    <a:bodyPr/>
                    <a:lstStyle/>
                    <a:p>
                      <a:pPr marL="0" indent="0" algn="l">
                        <a:spcBef>
                          <a:spcPts val="0"/>
                        </a:spcBef>
                        <a:buFont typeface="+mj-lt"/>
                        <a:buNone/>
                      </a:pPr>
                      <a:r>
                        <a:rPr lang="en-US" sz="1200" dirty="0" smtClean="0">
                          <a:solidFill>
                            <a:srgbClr val="000000"/>
                          </a:solidFill>
                        </a:rPr>
                        <a:t>Canadian Government: submitted to Government order desk monthly</a:t>
                      </a:r>
                    </a:p>
                    <a:p>
                      <a:pPr marL="0" indent="0" algn="l">
                        <a:spcBef>
                          <a:spcPts val="0"/>
                        </a:spcBef>
                        <a:buFont typeface="+mj-lt"/>
                        <a:buNone/>
                      </a:pPr>
                      <a:r>
                        <a:rPr lang="en-US" sz="1200" dirty="0" smtClean="0">
                          <a:solidFill>
                            <a:srgbClr val="000000"/>
                          </a:solidFill>
                        </a:rPr>
                        <a:t>Other/commercial: daily/sub-daily</a:t>
                      </a:r>
                    </a:p>
                  </a:txBody>
                  <a:tcPr/>
                </a:tc>
                <a:tc>
                  <a:txBody>
                    <a:bodyPr/>
                    <a:lstStyle/>
                    <a:p>
                      <a:pPr marL="0" indent="0" algn="l">
                        <a:spcBef>
                          <a:spcPts val="0"/>
                        </a:spcBef>
                        <a:buFont typeface="+mj-lt"/>
                        <a:buNone/>
                      </a:pPr>
                      <a:r>
                        <a:rPr lang="en-US" sz="1200" b="0" dirty="0" smtClean="0">
                          <a:solidFill>
                            <a:srgbClr val="000000"/>
                          </a:solidFill>
                          <a:latin typeface="+mn-lt"/>
                          <a:cs typeface="Arial" panose="020B0604020202020204" pitchFamily="34" charset="0"/>
                        </a:rPr>
                        <a:t>LTAP (long-term) plus special requests (short-term)</a:t>
                      </a:r>
                    </a:p>
                    <a:p>
                      <a:pPr marL="0" indent="0" algn="l">
                        <a:spcBef>
                          <a:spcPts val="0"/>
                        </a:spcBef>
                        <a:buFont typeface="+mj-lt"/>
                        <a:buNone/>
                      </a:pPr>
                      <a:endParaRPr lang="en-US" sz="1200" b="0" dirty="0">
                        <a:solidFill>
                          <a:srgbClr val="000000"/>
                        </a:solidFill>
                        <a:latin typeface="+mn-lt"/>
                        <a:cs typeface="Arial" panose="020B0604020202020204" pitchFamily="34" charset="0"/>
                      </a:endParaRPr>
                    </a:p>
                  </a:txBody>
                  <a:tcPr/>
                </a:tc>
              </a:tr>
              <a:tr h="370840">
                <a:tc>
                  <a:txBody>
                    <a:bodyPr/>
                    <a:lstStyle/>
                    <a:p>
                      <a:pPr marL="0" indent="0" algn="l">
                        <a:buFont typeface="+mj-lt"/>
                        <a:buNone/>
                      </a:pPr>
                      <a:r>
                        <a:rPr lang="en-US" sz="1400" b="1" dirty="0" smtClean="0">
                          <a:solidFill>
                            <a:srgbClr val="000000"/>
                          </a:solidFill>
                        </a:rPr>
                        <a:t>Turn-around </a:t>
                      </a:r>
                      <a:r>
                        <a:rPr lang="en-US" sz="1400" b="1" dirty="0" smtClean="0">
                          <a:solidFill>
                            <a:srgbClr val="000000"/>
                          </a:solidFill>
                        </a:rPr>
                        <a:t>time</a:t>
                      </a:r>
                    </a:p>
                  </a:txBody>
                  <a:tcPr/>
                </a:tc>
                <a:tc>
                  <a:txBody>
                    <a:bodyPr/>
                    <a:lstStyle/>
                    <a:p>
                      <a:pPr marL="0" marR="0" indent="0" algn="l" defTabSz="457200" eaLnBrk="1" fontAlgn="auto" latinLnBrk="0" hangingPunct="1">
                        <a:lnSpc>
                          <a:spcPct val="100000"/>
                        </a:lnSpc>
                        <a:spcBef>
                          <a:spcPts val="600"/>
                        </a:spcBef>
                        <a:spcAft>
                          <a:spcPts val="0"/>
                        </a:spcAft>
                        <a:buClrTx/>
                        <a:buSzTx/>
                        <a:buFont typeface="+mj-lt"/>
                        <a:buNone/>
                        <a:tabLst/>
                        <a:defRPr/>
                      </a:pPr>
                      <a:r>
                        <a:rPr lang="en-GB" sz="1200" dirty="0" smtClean="0">
                          <a:solidFill>
                            <a:srgbClr val="000000"/>
                          </a:solidFill>
                          <a:effectLst/>
                          <a:latin typeface="+mn-lt"/>
                          <a:ea typeface="+mn-ea"/>
                          <a:cs typeface="+mn-cs"/>
                          <a:sym typeface="Calibri"/>
                        </a:rPr>
                        <a:t>Nominal:  3 to 6 months typically from submission of requirements to definition of the observation plans</a:t>
                      </a:r>
                    </a:p>
                    <a:p>
                      <a:pPr marL="0" marR="0" indent="0" algn="l" defTabSz="457200" eaLnBrk="1" fontAlgn="auto" latinLnBrk="0" hangingPunct="1">
                        <a:lnSpc>
                          <a:spcPct val="100000"/>
                        </a:lnSpc>
                        <a:spcBef>
                          <a:spcPts val="600"/>
                        </a:spcBef>
                        <a:spcAft>
                          <a:spcPts val="0"/>
                        </a:spcAft>
                        <a:buClrTx/>
                        <a:buSzTx/>
                        <a:buFont typeface="+mj-lt"/>
                        <a:buNone/>
                        <a:tabLst/>
                        <a:defRPr/>
                      </a:pPr>
                      <a:r>
                        <a:rPr lang="en-GB" sz="1200" dirty="0" smtClean="0">
                          <a:solidFill>
                            <a:srgbClr val="000000"/>
                          </a:solidFill>
                          <a:effectLst/>
                          <a:latin typeface="+mn-lt"/>
                          <a:ea typeface="+mn-ea"/>
                          <a:cs typeface="+mn-cs"/>
                          <a:sym typeface="Calibri"/>
                        </a:rPr>
                        <a:t>Ad-hoc special request (priority dependent)</a:t>
                      </a:r>
                      <a:endParaRPr lang="en-US" sz="1200" dirty="0" smtClean="0">
                        <a:solidFill>
                          <a:srgbClr val="000000"/>
                        </a:solidFill>
                      </a:endParaRPr>
                    </a:p>
                  </a:txBody>
                  <a:tcPr/>
                </a:tc>
                <a:tc>
                  <a:txBody>
                    <a:bodyPr/>
                    <a:lstStyle/>
                    <a:p>
                      <a:pPr algn="l"/>
                      <a:r>
                        <a:rPr lang="en-US" sz="1200" dirty="0" smtClean="0">
                          <a:solidFill>
                            <a:srgbClr val="000000"/>
                          </a:solidFill>
                          <a:latin typeface="Calibri"/>
                          <a:cs typeface="Calibri"/>
                        </a:rPr>
                        <a:t>Approximately 2-3 weeks</a:t>
                      </a:r>
                      <a:endParaRPr lang="en-US" sz="1200" dirty="0">
                        <a:solidFill>
                          <a:srgbClr val="000000"/>
                        </a:solidFill>
                      </a:endParaRPr>
                    </a:p>
                  </a:txBody>
                  <a:tcPr/>
                </a:tc>
                <a:tc>
                  <a:txBody>
                    <a:bodyPr/>
                    <a:lstStyle/>
                    <a:p>
                      <a:pPr algn="l"/>
                      <a:r>
                        <a:rPr lang="en-US" sz="1200" dirty="0" smtClean="0">
                          <a:solidFill>
                            <a:srgbClr val="000000"/>
                          </a:solidFill>
                          <a:latin typeface="Calibri"/>
                          <a:cs typeface="Calibri"/>
                        </a:rPr>
                        <a:t>Approximately 2-3 weeks</a:t>
                      </a:r>
                      <a:endParaRPr lang="en-US" sz="1200" dirty="0">
                        <a:solidFill>
                          <a:srgbClr val="000000"/>
                        </a:solidFill>
                      </a:endParaRPr>
                    </a:p>
                  </a:txBody>
                  <a:tcPr/>
                </a:tc>
                <a:tc>
                  <a:txBody>
                    <a:bodyPr/>
                    <a:lstStyle/>
                    <a:p>
                      <a:pPr algn="l"/>
                      <a:r>
                        <a:rPr lang="en-US" sz="1200" dirty="0" smtClean="0">
                          <a:solidFill>
                            <a:srgbClr val="000000"/>
                          </a:solidFill>
                        </a:rPr>
                        <a:t>Depends on user: few hours to month(s)</a:t>
                      </a:r>
                      <a:endParaRPr lang="en-US" sz="1200" dirty="0">
                        <a:solidFill>
                          <a:srgbClr val="000000"/>
                        </a:solidFill>
                      </a:endParaRPr>
                    </a:p>
                  </a:txBody>
                  <a:tcPr/>
                </a:tc>
                <a:tc>
                  <a:txBody>
                    <a:bodyPr/>
                    <a:lstStyle/>
                    <a:p>
                      <a:pPr marL="0" indent="0" algn="l">
                        <a:buFont typeface="+mj-lt"/>
                        <a:buNone/>
                      </a:pPr>
                      <a:r>
                        <a:rPr lang="en-US" sz="1200" b="0" dirty="0" smtClean="0">
                          <a:solidFill>
                            <a:srgbClr val="000000"/>
                          </a:solidFill>
                          <a:latin typeface="+mn-lt"/>
                          <a:cs typeface="Arial" panose="020B0604020202020204" pitchFamily="34" charset="0"/>
                        </a:rPr>
                        <a:t>Nominal: long-term</a:t>
                      </a:r>
                    </a:p>
                    <a:p>
                      <a:pPr marL="0" indent="0" algn="l">
                        <a:buFont typeface="+mj-lt"/>
                        <a:buNone/>
                      </a:pPr>
                      <a:endParaRPr lang="en-US" sz="1200" b="0" dirty="0" smtClean="0">
                        <a:solidFill>
                          <a:srgbClr val="000000"/>
                        </a:solidFill>
                        <a:latin typeface="+mn-lt"/>
                        <a:cs typeface="Arial" panose="020B0604020202020204" pitchFamily="34" charset="0"/>
                      </a:endParaRPr>
                    </a:p>
                    <a:p>
                      <a:pPr marL="0" marR="0" indent="0" algn="l" defTabSz="457200" eaLnBrk="1" fontAlgn="auto" latinLnBrk="0" hangingPunct="1">
                        <a:lnSpc>
                          <a:spcPct val="100000"/>
                        </a:lnSpc>
                        <a:spcBef>
                          <a:spcPts val="600"/>
                        </a:spcBef>
                        <a:spcAft>
                          <a:spcPts val="0"/>
                        </a:spcAft>
                        <a:buClrTx/>
                        <a:buSzTx/>
                        <a:buFont typeface="+mj-lt"/>
                        <a:buNone/>
                        <a:tabLst/>
                        <a:defRPr/>
                      </a:pPr>
                      <a:r>
                        <a:rPr lang="en-GB" sz="1200" dirty="0" smtClean="0">
                          <a:solidFill>
                            <a:srgbClr val="000000"/>
                          </a:solidFill>
                          <a:effectLst/>
                          <a:latin typeface="+mn-lt"/>
                          <a:ea typeface="+mn-ea"/>
                          <a:cs typeface="+mn-cs"/>
                          <a:sym typeface="Calibri"/>
                        </a:rPr>
                        <a:t>Ad-hoc special request</a:t>
                      </a:r>
                      <a:r>
                        <a:rPr lang="en-US" sz="1200" b="0" baseline="0" dirty="0" smtClean="0">
                          <a:solidFill>
                            <a:srgbClr val="000000"/>
                          </a:solidFill>
                          <a:effectLst/>
                          <a:latin typeface="+mn-lt"/>
                          <a:ea typeface="+mn-ea"/>
                          <a:cs typeface="Arial" panose="020B0604020202020204" pitchFamily="34" charset="0"/>
                          <a:sym typeface="Calibri"/>
                        </a:rPr>
                        <a:t> (priority dependent)</a:t>
                      </a:r>
                      <a:endParaRPr lang="en-US" sz="1200" dirty="0" smtClean="0">
                        <a:solidFill>
                          <a:srgbClr val="000000"/>
                        </a:solidFill>
                      </a:endParaRPr>
                    </a:p>
                  </a:txBody>
                  <a:tcPr/>
                </a:tc>
              </a:tr>
              <a:tr h="439571">
                <a:tc>
                  <a:txBody>
                    <a:bodyPr/>
                    <a:lstStyle/>
                    <a:p>
                      <a:pPr marL="0" indent="0" algn="l">
                        <a:buFont typeface="+mj-lt"/>
                        <a:buNone/>
                      </a:pPr>
                      <a:r>
                        <a:rPr lang="en-US" sz="1400" b="1" dirty="0" smtClean="0">
                          <a:solidFill>
                            <a:srgbClr val="000000"/>
                          </a:solidFill>
                        </a:rPr>
                        <a:t>Length of nominal ahead planning before revision</a:t>
                      </a:r>
                    </a:p>
                  </a:txBody>
                  <a:tcPr/>
                </a:tc>
                <a:tc>
                  <a:txBody>
                    <a:bodyPr/>
                    <a:lstStyle/>
                    <a:p>
                      <a:pPr marL="0" indent="0" algn="l">
                        <a:buFont typeface="+mj-lt"/>
                        <a:buNone/>
                      </a:pPr>
                      <a:r>
                        <a:rPr lang="en-US" sz="1200" dirty="0" smtClean="0">
                          <a:solidFill>
                            <a:srgbClr val="000000"/>
                          </a:solidFill>
                        </a:rPr>
                        <a:t>One to few cycles ahead (12/24 for S1, 10 for S2, rolling</a:t>
                      </a:r>
                    </a:p>
                  </a:txBody>
                  <a:tcPr/>
                </a:tc>
                <a:tc>
                  <a:txBody>
                    <a:bodyPr/>
                    <a:lstStyle/>
                    <a:p>
                      <a:pPr marL="0" marR="0" indent="0" algn="l" defTabSz="457200" eaLnBrk="1" fontAlgn="auto" latinLnBrk="0" hangingPunct="1">
                        <a:lnSpc>
                          <a:spcPct val="100000"/>
                        </a:lnSpc>
                        <a:spcBef>
                          <a:spcPts val="600"/>
                        </a:spcBef>
                        <a:spcAft>
                          <a:spcPts val="0"/>
                        </a:spcAft>
                        <a:buClrTx/>
                        <a:buSzTx/>
                        <a:buFontTx/>
                        <a:buNone/>
                        <a:tabLst/>
                        <a:defRPr/>
                      </a:pPr>
                      <a:r>
                        <a:rPr lang="en-US" sz="1200" dirty="0" smtClean="0">
                          <a:solidFill>
                            <a:srgbClr val="000000"/>
                          </a:solidFill>
                        </a:rPr>
                        <a:t>27 hours  of selected target</a:t>
                      </a:r>
                      <a:r>
                        <a:rPr lang="en-US" sz="1200" baseline="0" dirty="0" smtClean="0">
                          <a:solidFill>
                            <a:srgbClr val="000000"/>
                          </a:solidFill>
                        </a:rPr>
                        <a:t> lists</a:t>
                      </a:r>
                    </a:p>
                    <a:p>
                      <a:pPr marL="0" marR="0" indent="0" algn="l" defTabSz="457200" eaLnBrk="1" fontAlgn="auto" latinLnBrk="0" hangingPunct="1">
                        <a:lnSpc>
                          <a:spcPct val="100000"/>
                        </a:lnSpc>
                        <a:spcBef>
                          <a:spcPts val="600"/>
                        </a:spcBef>
                        <a:spcAft>
                          <a:spcPts val="0"/>
                        </a:spcAft>
                        <a:buClrTx/>
                        <a:buSzTx/>
                        <a:buFontTx/>
                        <a:buNone/>
                        <a:tabLst/>
                        <a:defRPr/>
                      </a:pPr>
                      <a:r>
                        <a:rPr lang="en-US" sz="1200" baseline="0" dirty="0" smtClean="0">
                          <a:solidFill>
                            <a:srgbClr val="000000"/>
                          </a:solidFill>
                        </a:rPr>
                        <a:t>Daily schedule updates for cloud forecast</a:t>
                      </a:r>
                      <a:endParaRPr lang="en-US" sz="1200" baseline="0" dirty="0" smtClean="0">
                        <a:solidFill>
                          <a:srgbClr val="000000"/>
                        </a:solidFill>
                      </a:endParaRPr>
                    </a:p>
                  </a:txBody>
                  <a:tcPr/>
                </a:tc>
                <a:tc>
                  <a:txBody>
                    <a:bodyPr/>
                    <a:lstStyle/>
                    <a:p>
                      <a:pPr marL="0" marR="0" indent="0" algn="l" defTabSz="457200" eaLnBrk="1" fontAlgn="auto" latinLnBrk="0" hangingPunct="1">
                        <a:lnSpc>
                          <a:spcPct val="100000"/>
                        </a:lnSpc>
                        <a:spcBef>
                          <a:spcPts val="600"/>
                        </a:spcBef>
                        <a:spcAft>
                          <a:spcPts val="0"/>
                        </a:spcAft>
                        <a:buClrTx/>
                        <a:buSzTx/>
                        <a:buFontTx/>
                        <a:buNone/>
                        <a:tabLst/>
                        <a:defRPr/>
                      </a:pPr>
                      <a:r>
                        <a:rPr lang="en-US" sz="1200" dirty="0" smtClean="0">
                          <a:solidFill>
                            <a:srgbClr val="000000"/>
                          </a:solidFill>
                          <a:latin typeface="Calibri"/>
                          <a:ea typeface="Tahoma" panose="020B0604030504040204" pitchFamily="34" charset="0"/>
                          <a:cs typeface="Calibri"/>
                        </a:rPr>
                        <a:t>Weekly selected target lists</a:t>
                      </a:r>
                    </a:p>
                    <a:p>
                      <a:pPr marL="0" marR="0" indent="0" algn="l" defTabSz="457200" eaLnBrk="1" fontAlgn="auto" latinLnBrk="0" hangingPunct="1">
                        <a:lnSpc>
                          <a:spcPct val="100000"/>
                        </a:lnSpc>
                        <a:spcBef>
                          <a:spcPts val="600"/>
                        </a:spcBef>
                        <a:spcAft>
                          <a:spcPts val="0"/>
                        </a:spcAft>
                        <a:buClrTx/>
                        <a:buSzTx/>
                        <a:buFontTx/>
                        <a:buNone/>
                        <a:tabLst/>
                        <a:defRPr/>
                      </a:pPr>
                      <a:r>
                        <a:rPr lang="en-US" sz="1200" dirty="0" smtClean="0">
                          <a:solidFill>
                            <a:srgbClr val="000000"/>
                          </a:solidFill>
                        </a:rPr>
                        <a:t>Daily </a:t>
                      </a:r>
                      <a:r>
                        <a:rPr lang="en-US" sz="1200" dirty="0" smtClean="0">
                          <a:solidFill>
                            <a:srgbClr val="000000"/>
                          </a:solidFill>
                        </a:rPr>
                        <a:t>schedule</a:t>
                      </a:r>
                      <a:r>
                        <a:rPr lang="en-US" sz="1200" baseline="0" dirty="0" smtClean="0">
                          <a:solidFill>
                            <a:srgbClr val="000000"/>
                          </a:solidFill>
                        </a:rPr>
                        <a:t> updates for</a:t>
                      </a:r>
                      <a:r>
                        <a:rPr lang="en-US" sz="1200" dirty="0" smtClean="0">
                          <a:solidFill>
                            <a:srgbClr val="000000"/>
                          </a:solidFill>
                        </a:rPr>
                        <a:t> cloud</a:t>
                      </a:r>
                      <a:r>
                        <a:rPr lang="en-US" sz="1200" baseline="0" dirty="0" smtClean="0">
                          <a:solidFill>
                            <a:srgbClr val="000000"/>
                          </a:solidFill>
                        </a:rPr>
                        <a:t> </a:t>
                      </a:r>
                      <a:r>
                        <a:rPr lang="en-US" sz="1200" dirty="0" smtClean="0">
                          <a:solidFill>
                            <a:srgbClr val="000000"/>
                          </a:solidFill>
                        </a:rPr>
                        <a:t>forecast</a:t>
                      </a:r>
                      <a:endParaRPr lang="en-US" sz="1200" dirty="0" smtClean="0">
                        <a:solidFill>
                          <a:srgbClr val="000000"/>
                        </a:solidFill>
                      </a:endParaRPr>
                    </a:p>
                  </a:txBody>
                  <a:tcPr/>
                </a:tc>
                <a:tc>
                  <a:txBody>
                    <a:bodyPr/>
                    <a:lstStyle/>
                    <a:p>
                      <a:pPr marL="0" marR="0" indent="0" algn="l" defTabSz="457200" eaLnBrk="1" fontAlgn="auto" latinLnBrk="0" hangingPunct="1">
                        <a:lnSpc>
                          <a:spcPct val="100000"/>
                        </a:lnSpc>
                        <a:spcBef>
                          <a:spcPts val="600"/>
                        </a:spcBef>
                        <a:spcAft>
                          <a:spcPts val="0"/>
                        </a:spcAft>
                        <a:buClrTx/>
                        <a:buSzTx/>
                        <a:buFont typeface="+mj-lt"/>
                        <a:buNone/>
                        <a:tabLst/>
                        <a:defRPr/>
                      </a:pPr>
                      <a:r>
                        <a:rPr lang="en-US" sz="1200" dirty="0" smtClean="0">
                          <a:solidFill>
                            <a:srgbClr val="000000"/>
                          </a:solidFill>
                        </a:rPr>
                        <a:t>Few hours to month(s)</a:t>
                      </a:r>
                    </a:p>
                  </a:txBody>
                  <a:tcPr/>
                </a:tc>
                <a:tc>
                  <a:txBody>
                    <a:bodyPr/>
                    <a:lstStyle/>
                    <a:p>
                      <a:pPr marL="0" indent="0" algn="l">
                        <a:buFont typeface="+mj-lt"/>
                        <a:buNone/>
                      </a:pPr>
                      <a:r>
                        <a:rPr lang="en-US" sz="1200" b="0" dirty="0" smtClean="0">
                          <a:solidFill>
                            <a:srgbClr val="000000"/>
                          </a:solidFill>
                          <a:latin typeface="+mn-lt"/>
                          <a:cs typeface="Arial" panose="020B0604020202020204" pitchFamily="34" charset="0"/>
                        </a:rPr>
                        <a:t>LTAP with 24h-adaptation:</a:t>
                      </a:r>
                    </a:p>
                    <a:p>
                      <a:pPr marL="0" indent="0" algn="l">
                        <a:buFont typeface="+mj-lt"/>
                        <a:buNone/>
                      </a:pPr>
                      <a:r>
                        <a:rPr lang="en-US" sz="1200" dirty="0" smtClean="0">
                          <a:solidFill>
                            <a:srgbClr val="000000"/>
                          </a:solidFill>
                        </a:rPr>
                        <a:t>&lt; 725 images per day possible: all candidates scheduled. </a:t>
                      </a:r>
                    </a:p>
                    <a:p>
                      <a:pPr marL="0" indent="0" algn="l">
                        <a:buFont typeface="+mj-lt"/>
                        <a:buNone/>
                      </a:pPr>
                      <a:r>
                        <a:rPr lang="en-US" sz="1200" dirty="0" smtClean="0">
                          <a:solidFill>
                            <a:srgbClr val="000000"/>
                          </a:solidFill>
                        </a:rPr>
                        <a:t>&gt; 725 candidate scenes, then images excluded as a function of cloud cover prediction and long term cloud cover statistics</a:t>
                      </a:r>
                      <a:endParaRPr lang="en-US" sz="1200" b="0" dirty="0">
                        <a:solidFill>
                          <a:srgbClr val="000000"/>
                        </a:solidFill>
                        <a:latin typeface="+mn-lt"/>
                        <a:cs typeface="Arial" panose="020B0604020202020204" pitchFamily="34" charset="0"/>
                      </a:endParaRPr>
                    </a:p>
                  </a:txBody>
                  <a:tcPr/>
                </a:tc>
              </a:tr>
              <a:tr h="762051">
                <a:tc>
                  <a:txBody>
                    <a:bodyPr/>
                    <a:lstStyle/>
                    <a:p>
                      <a:pPr marL="0" indent="0" algn="l">
                        <a:buFont typeface="+mj-lt"/>
                        <a:buNone/>
                      </a:pPr>
                      <a:r>
                        <a:rPr lang="en-US" sz="1400" b="1" dirty="0" smtClean="0">
                          <a:solidFill>
                            <a:srgbClr val="000000"/>
                          </a:solidFill>
                        </a:rPr>
                        <a:t>Length of re-planning</a:t>
                      </a:r>
                    </a:p>
                  </a:txBody>
                  <a:tcPr/>
                </a:tc>
                <a:tc>
                  <a:txBody>
                    <a:bodyPr/>
                    <a:lstStyle/>
                    <a:p>
                      <a:pPr marL="0" indent="0" algn="l">
                        <a:buFont typeface="+mj-lt"/>
                        <a:buNone/>
                      </a:pPr>
                      <a:r>
                        <a:rPr lang="en-US" sz="1200" dirty="0" smtClean="0">
                          <a:solidFill>
                            <a:srgbClr val="000000"/>
                          </a:solidFill>
                        </a:rPr>
                        <a:t>Typically ½ - </a:t>
                      </a:r>
                      <a:r>
                        <a:rPr lang="en-US" sz="1200" baseline="0" dirty="0" smtClean="0">
                          <a:solidFill>
                            <a:srgbClr val="000000"/>
                          </a:solidFill>
                        </a:rPr>
                        <a:t>1day for </a:t>
                      </a:r>
                      <a:r>
                        <a:rPr lang="en-US" sz="1200" baseline="0" dirty="0" err="1" smtClean="0">
                          <a:solidFill>
                            <a:srgbClr val="000000"/>
                          </a:solidFill>
                        </a:rPr>
                        <a:t>replanning</a:t>
                      </a:r>
                      <a:r>
                        <a:rPr lang="en-US" sz="1200" baseline="0" dirty="0" smtClean="0">
                          <a:solidFill>
                            <a:srgbClr val="000000"/>
                          </a:solidFill>
                        </a:rPr>
                        <a:t> for S1, </a:t>
                      </a:r>
                      <a:r>
                        <a:rPr lang="en-US" sz="1200" baseline="0" dirty="0" smtClean="0">
                          <a:solidFill>
                            <a:srgbClr val="000000"/>
                          </a:solidFill>
                        </a:rPr>
                        <a:t>typically 1 </a:t>
                      </a:r>
                      <a:r>
                        <a:rPr lang="en-US" sz="1200" baseline="0" dirty="0" smtClean="0">
                          <a:solidFill>
                            <a:srgbClr val="000000"/>
                          </a:solidFill>
                        </a:rPr>
                        <a:t>week for </a:t>
                      </a:r>
                      <a:r>
                        <a:rPr lang="en-US" sz="1200" baseline="0" dirty="0" smtClean="0">
                          <a:solidFill>
                            <a:srgbClr val="000000"/>
                          </a:solidFill>
                        </a:rPr>
                        <a:t>S2, exceptionally 2-3 days for e.g. emergency</a:t>
                      </a:r>
                      <a:endParaRPr lang="en-US" sz="1200" dirty="0" smtClean="0">
                        <a:solidFill>
                          <a:srgbClr val="000000"/>
                        </a:solidFill>
                      </a:endParaRPr>
                    </a:p>
                  </a:txBody>
                  <a:tcPr/>
                </a:tc>
                <a:tc>
                  <a:txBody>
                    <a:bodyPr/>
                    <a:lstStyle/>
                    <a:p>
                      <a:pPr marL="0" marR="0" lvl="1" indent="0" algn="l" defTabSz="457200" eaLnBrk="1" fontAlgn="auto" latinLnBrk="0" hangingPunct="1">
                        <a:lnSpc>
                          <a:spcPct val="100000"/>
                        </a:lnSpc>
                        <a:spcBef>
                          <a:spcPts val="600"/>
                        </a:spcBef>
                        <a:spcAft>
                          <a:spcPts val="0"/>
                        </a:spcAft>
                        <a:buClrTx/>
                        <a:buSzTx/>
                        <a:buFont typeface="+mj-lt"/>
                        <a:buNone/>
                        <a:tabLst/>
                        <a:defRPr/>
                      </a:pPr>
                      <a:r>
                        <a:rPr lang="en-US" sz="1200" dirty="0" smtClean="0">
                          <a:solidFill>
                            <a:srgbClr val="000000"/>
                          </a:solidFill>
                        </a:rPr>
                        <a:t>24-36</a:t>
                      </a:r>
                      <a:r>
                        <a:rPr lang="en-US" sz="1200" baseline="0" dirty="0" smtClean="0">
                          <a:solidFill>
                            <a:srgbClr val="000000"/>
                          </a:solidFill>
                        </a:rPr>
                        <a:t> hours </a:t>
                      </a:r>
                      <a:r>
                        <a:rPr lang="en-US" sz="1200" dirty="0" smtClean="0">
                          <a:solidFill>
                            <a:srgbClr val="000000"/>
                          </a:solidFill>
                        </a:rPr>
                        <a:t>for time-</a:t>
                      </a:r>
                      <a:r>
                        <a:rPr lang="en-US" sz="1200" baseline="0" dirty="0" smtClean="0">
                          <a:solidFill>
                            <a:srgbClr val="000000"/>
                          </a:solidFill>
                        </a:rPr>
                        <a:t>critical events (e.g., disasters)</a:t>
                      </a:r>
                      <a:endParaRPr lang="en-US" sz="1200" dirty="0">
                        <a:solidFill>
                          <a:srgbClr val="000000"/>
                        </a:solidFill>
                      </a:endParaRPr>
                    </a:p>
                  </a:txBody>
                  <a:tcPr/>
                </a:tc>
                <a:tc>
                  <a:txBody>
                    <a:bodyPr/>
                    <a:lstStyle/>
                    <a:p>
                      <a:pPr marL="0" marR="0" lvl="1" indent="0" algn="l" defTabSz="457200" eaLnBrk="1" fontAlgn="auto" latinLnBrk="0" hangingPunct="1">
                        <a:lnSpc>
                          <a:spcPct val="100000"/>
                        </a:lnSpc>
                        <a:spcBef>
                          <a:spcPts val="600"/>
                        </a:spcBef>
                        <a:spcAft>
                          <a:spcPts val="600"/>
                        </a:spcAft>
                        <a:buClrTx/>
                        <a:buSzTx/>
                        <a:buFont typeface="+mj-lt"/>
                        <a:buNone/>
                        <a:tabLst/>
                        <a:defRPr/>
                      </a:pPr>
                      <a:r>
                        <a:rPr lang="en-US" sz="1200" dirty="0" smtClean="0">
                          <a:solidFill>
                            <a:srgbClr val="000000"/>
                          </a:solidFill>
                        </a:rPr>
                        <a:t>1-3 days for time-critical</a:t>
                      </a:r>
                      <a:r>
                        <a:rPr lang="en-US" sz="1200" baseline="0" dirty="0" smtClean="0">
                          <a:solidFill>
                            <a:srgbClr val="000000"/>
                          </a:solidFill>
                        </a:rPr>
                        <a:t> events (e.g., disasters)</a:t>
                      </a:r>
                      <a:endParaRPr lang="en-US" sz="1200" dirty="0" smtClean="0">
                        <a:solidFill>
                          <a:srgbClr val="000000"/>
                        </a:solidFill>
                      </a:endParaRPr>
                    </a:p>
                  </a:txBody>
                  <a:tcPr/>
                </a:tc>
                <a:tc>
                  <a:txBody>
                    <a:bodyPr/>
                    <a:lstStyle/>
                    <a:p>
                      <a:pPr algn="l"/>
                      <a:r>
                        <a:rPr lang="en-US" sz="1200" dirty="0" smtClean="0">
                          <a:solidFill>
                            <a:srgbClr val="000000"/>
                          </a:solidFill>
                        </a:rPr>
                        <a:t>Few</a:t>
                      </a:r>
                      <a:r>
                        <a:rPr lang="en-US" sz="1200" baseline="0" dirty="0" smtClean="0">
                          <a:solidFill>
                            <a:srgbClr val="000000"/>
                          </a:solidFill>
                        </a:rPr>
                        <a:t> hours</a:t>
                      </a:r>
                      <a:endParaRPr lang="en-US" sz="1200" dirty="0">
                        <a:solidFill>
                          <a:srgbClr val="000000"/>
                        </a:solidFill>
                      </a:endParaRPr>
                    </a:p>
                  </a:txBody>
                  <a:tcPr/>
                </a:tc>
                <a:tc>
                  <a:txBody>
                    <a:bodyPr/>
                    <a:lstStyle/>
                    <a:p>
                      <a:pPr marL="0" marR="0" indent="0" algn="l" defTabSz="457200" eaLnBrk="1" fontAlgn="auto" latinLnBrk="0" hangingPunct="1">
                        <a:lnSpc>
                          <a:spcPct val="100000"/>
                        </a:lnSpc>
                        <a:spcBef>
                          <a:spcPts val="600"/>
                        </a:spcBef>
                        <a:spcAft>
                          <a:spcPts val="0"/>
                        </a:spcAft>
                        <a:buClrTx/>
                        <a:buSzTx/>
                        <a:buFont typeface="+mj-lt"/>
                        <a:buNone/>
                        <a:tabLst/>
                        <a:defRPr/>
                      </a:pPr>
                      <a:r>
                        <a:rPr lang="en-US" sz="1200" b="0" dirty="0" smtClean="0">
                          <a:solidFill>
                            <a:srgbClr val="000000"/>
                          </a:solidFill>
                          <a:latin typeface="+mn-lt"/>
                          <a:cs typeface="Arial" panose="020B0604020202020204" pitchFamily="34" charset="0"/>
                        </a:rPr>
                        <a:t>Daily</a:t>
                      </a:r>
                    </a:p>
                  </a:txBody>
                  <a:tcPr/>
                </a:tc>
              </a:tr>
            </a:tbl>
          </a:graphicData>
        </a:graphic>
      </p:graphicFrame>
    </p:spTree>
    <p:extLst>
      <p:ext uri="{BB962C8B-B14F-4D97-AF65-F5344CB8AC3E}">
        <p14:creationId xmlns:p14="http://schemas.microsoft.com/office/powerpoint/2010/main" val="217855351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239" y="3496620"/>
            <a:ext cx="8153119" cy="892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600" b="1" i="0" u="none" strike="noStrike" cap="none" spc="0" normalizeH="0" baseline="0" dirty="0" smtClean="0">
                <a:ln>
                  <a:noFill/>
                </a:ln>
                <a:solidFill>
                  <a:srgbClr val="002569"/>
                </a:solidFill>
                <a:effectLst/>
                <a:uFillTx/>
              </a:rPr>
              <a:t>For </a:t>
            </a:r>
            <a:r>
              <a:rPr lang="en-US" sz="2600" b="1" dirty="0" smtClean="0">
                <a:solidFill>
                  <a:srgbClr val="002569"/>
                </a:solidFill>
              </a:rPr>
              <a:t>Reference</a:t>
            </a:r>
          </a:p>
          <a:p>
            <a:pPr marL="0" marR="0" indent="0" algn="l" defTabSz="457200" rtl="0" fontAlgn="auto" latinLnBrk="1" hangingPunct="0">
              <a:lnSpc>
                <a:spcPct val="100000"/>
              </a:lnSpc>
              <a:spcBef>
                <a:spcPts val="0"/>
              </a:spcBef>
              <a:spcAft>
                <a:spcPts val="0"/>
              </a:spcAft>
              <a:buClrTx/>
              <a:buSzTx/>
              <a:buFontTx/>
              <a:buNone/>
              <a:tabLst/>
            </a:pPr>
            <a:r>
              <a:rPr kumimoji="0" lang="en-US" sz="2600" b="1" i="0" u="none" strike="noStrike" cap="none" spc="0" normalizeH="0" baseline="0" dirty="0" smtClean="0">
                <a:ln>
                  <a:noFill/>
                </a:ln>
                <a:solidFill>
                  <a:srgbClr val="002569"/>
                </a:solidFill>
                <a:effectLst/>
                <a:uFillTx/>
              </a:rPr>
              <a:t>Details</a:t>
            </a:r>
            <a:r>
              <a:rPr kumimoji="0" lang="en-US" sz="2600" b="1" i="0" u="none" strike="noStrike" cap="none" spc="0" normalizeH="0" dirty="0" smtClean="0">
                <a:ln>
                  <a:noFill/>
                </a:ln>
                <a:solidFill>
                  <a:srgbClr val="002569"/>
                </a:solidFill>
                <a:effectLst/>
                <a:uFillTx/>
              </a:rPr>
              <a:t> per Agency and </a:t>
            </a:r>
            <a:r>
              <a:rPr kumimoji="0" lang="en-US" sz="2600" b="1" i="0" u="none" strike="noStrike" cap="none" spc="0" normalizeH="0" dirty="0" smtClean="0">
                <a:ln>
                  <a:noFill/>
                </a:ln>
                <a:solidFill>
                  <a:srgbClr val="002569"/>
                </a:solidFill>
                <a:effectLst/>
                <a:uFillTx/>
              </a:rPr>
              <a:t>Mission in the following slides</a:t>
            </a:r>
            <a:endParaRPr kumimoji="0" lang="en-US" sz="2600" b="1"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01568608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93286" y="3200572"/>
            <a:ext cx="5465597"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600" b="1" dirty="0" smtClean="0">
                <a:solidFill>
                  <a:srgbClr val="002569"/>
                </a:solidFill>
              </a:rPr>
              <a:t>Agency#1: European Space Agency</a:t>
            </a:r>
            <a:endParaRPr kumimoji="0" lang="en-US" sz="2600" b="1"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669046921"/>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4267" y="525301"/>
            <a:ext cx="54591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8FDFF"/>
                </a:solidFill>
                <a:effectLst/>
                <a:uFillTx/>
              </a:rPr>
              <a:t>1. Relevant Missions (= not systematically acquiring)</a:t>
            </a:r>
            <a:endParaRPr kumimoji="0" lang="en-US" sz="1800" b="0" i="0" u="none" strike="noStrike" cap="none" spc="0" normalizeH="0" baseline="0" dirty="0">
              <a:ln>
                <a:noFill/>
              </a:ln>
              <a:solidFill>
                <a:srgbClr val="F8FDFF"/>
              </a:solidFill>
              <a:effectLst/>
              <a:uFillTx/>
            </a:endParaRPr>
          </a:p>
        </p:txBody>
      </p:sp>
      <p:sp>
        <p:nvSpPr>
          <p:cNvPr id="3" name="TextBox 2"/>
          <p:cNvSpPr txBox="1"/>
          <p:nvPr/>
        </p:nvSpPr>
        <p:spPr>
          <a:xfrm>
            <a:off x="283062" y="1344014"/>
            <a:ext cx="8606566" cy="50783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742950" lvl="1" indent="-285750" latinLnBrk="1" hangingPunct="0">
              <a:buFont typeface="Arial"/>
              <a:buChar char="•"/>
            </a:pPr>
            <a:r>
              <a:rPr kumimoji="0" lang="en-US" b="0" i="0" u="none" strike="noStrike" cap="none" spc="0" normalizeH="0" baseline="0" dirty="0" smtClean="0">
                <a:ln>
                  <a:noFill/>
                </a:ln>
                <a:solidFill>
                  <a:srgbClr val="002569"/>
                </a:solidFill>
                <a:effectLst/>
                <a:uFillTx/>
              </a:rPr>
              <a:t>Sentinel-1A (1B)</a:t>
            </a:r>
          </a:p>
          <a:p>
            <a:pPr marL="1200150" lvl="2" indent="-285750" latinLnBrk="1" hangingPunct="0">
              <a:buFont typeface="Arial"/>
              <a:buChar char="•"/>
            </a:pPr>
            <a:r>
              <a:rPr kumimoji="0" lang="en-US" b="0" i="0" u="none" strike="noStrike" cap="none" spc="0" normalizeH="0" baseline="0" dirty="0" smtClean="0">
                <a:ln>
                  <a:noFill/>
                </a:ln>
                <a:solidFill>
                  <a:srgbClr val="002569"/>
                </a:solidFill>
                <a:effectLst/>
                <a:uFillTx/>
              </a:rPr>
              <a:t>C-SAR, 3 April</a:t>
            </a:r>
            <a:r>
              <a:rPr kumimoji="0" lang="en-US" b="0" i="0" u="none" strike="noStrike" cap="none" spc="0" normalizeH="0" dirty="0" smtClean="0">
                <a:ln>
                  <a:noFill/>
                </a:ln>
                <a:solidFill>
                  <a:srgbClr val="002569"/>
                </a:solidFill>
                <a:effectLst/>
                <a:uFillTx/>
              </a:rPr>
              <a:t> 2014 (</a:t>
            </a:r>
            <a:r>
              <a:rPr kumimoji="0" lang="en-US" b="0" i="1" u="none" strike="noStrike" cap="none" spc="0" normalizeH="0" dirty="0" smtClean="0">
                <a:ln>
                  <a:noFill/>
                </a:ln>
                <a:solidFill>
                  <a:srgbClr val="002569"/>
                </a:solidFill>
                <a:effectLst/>
                <a:uFillTx/>
              </a:rPr>
              <a:t>22 Apr 2016</a:t>
            </a:r>
            <a:r>
              <a:rPr kumimoji="0" lang="en-US" b="0" i="0" u="none" strike="noStrike" cap="none" spc="0" normalizeH="0" dirty="0" smtClean="0">
                <a:ln>
                  <a:noFill/>
                </a:ln>
                <a:solidFill>
                  <a:srgbClr val="002569"/>
                </a:solidFill>
                <a:effectLst/>
                <a:uFillTx/>
              </a:rPr>
              <a:t>)</a:t>
            </a:r>
            <a:r>
              <a:rPr kumimoji="0" lang="en-US" b="0" i="0" u="none" strike="noStrike" cap="none" spc="0" normalizeH="0" baseline="0" dirty="0" smtClean="0">
                <a:ln>
                  <a:noFill/>
                </a:ln>
                <a:solidFill>
                  <a:srgbClr val="002569"/>
                </a:solidFill>
                <a:effectLst/>
                <a:uFillTx/>
              </a:rPr>
              <a:t>, 7.25years each, </a:t>
            </a:r>
          </a:p>
          <a:p>
            <a:pPr marL="1200150" lvl="2" indent="-285750" latinLnBrk="1" hangingPunct="0">
              <a:buFont typeface="Arial"/>
              <a:buChar char="•"/>
            </a:pPr>
            <a:r>
              <a:rPr lang="en-US" dirty="0" smtClean="0">
                <a:solidFill>
                  <a:srgbClr val="002569"/>
                </a:solidFill>
              </a:rPr>
              <a:t>M</a:t>
            </a:r>
            <a:r>
              <a:rPr kumimoji="0" lang="en-US" b="0" i="0" u="none" strike="noStrike" cap="none" spc="0" normalizeH="0" baseline="0" dirty="0" smtClean="0">
                <a:ln>
                  <a:noFill/>
                </a:ln>
                <a:solidFill>
                  <a:srgbClr val="002569"/>
                </a:solidFill>
                <a:effectLst/>
                <a:uFillTx/>
              </a:rPr>
              <a:t>ain application domains requiring trade-off: tectonics, </a:t>
            </a:r>
            <a:r>
              <a:rPr lang="en-US" dirty="0">
                <a:solidFill>
                  <a:srgbClr val="002569"/>
                </a:solidFill>
              </a:rPr>
              <a:t>volcanoes, landslides, subsidence, agriculture, forestry, maritime surveillance, emergency, security, i</a:t>
            </a:r>
            <a:r>
              <a:rPr lang="en-US" dirty="0" smtClean="0">
                <a:solidFill>
                  <a:srgbClr val="002569"/>
                </a:solidFill>
              </a:rPr>
              <a:t>ce sheets</a:t>
            </a:r>
            <a:r>
              <a:rPr lang="en-US" dirty="0">
                <a:solidFill>
                  <a:srgbClr val="002569"/>
                </a:solidFill>
              </a:rPr>
              <a:t>, glaciers, permafrost &amp; snow, icebergs, lake ice, sea state </a:t>
            </a:r>
            <a:r>
              <a:rPr lang="en-US" dirty="0" err="1" smtClean="0">
                <a:solidFill>
                  <a:srgbClr val="002569"/>
                </a:solidFill>
              </a:rPr>
              <a:t>etc</a:t>
            </a:r>
            <a:endParaRPr lang="en-US" dirty="0" smtClean="0">
              <a:solidFill>
                <a:srgbClr val="002569"/>
              </a:solidFill>
            </a:endParaRPr>
          </a:p>
          <a:p>
            <a:pPr marL="1200150" lvl="2" indent="-285750" latinLnBrk="1" hangingPunct="0">
              <a:buFont typeface="Arial"/>
              <a:buChar char="•"/>
            </a:pPr>
            <a:r>
              <a:rPr lang="en-US" dirty="0">
                <a:solidFill>
                  <a:srgbClr val="002569"/>
                </a:solidFill>
              </a:rPr>
              <a:t>Main constraint leading to the need for trade-off: 4 different SAR modes, SAR duty cycle, download constraints incl. QRT or </a:t>
            </a:r>
            <a:r>
              <a:rPr lang="en-US">
                <a:solidFill>
                  <a:srgbClr val="002569"/>
                </a:solidFill>
              </a:rPr>
              <a:t>NRT </a:t>
            </a:r>
            <a:r>
              <a:rPr lang="en-US" smtClean="0">
                <a:solidFill>
                  <a:srgbClr val="002569"/>
                </a:solidFill>
              </a:rPr>
              <a:t>needs</a:t>
            </a:r>
          </a:p>
          <a:p>
            <a:pPr lvl="2" latinLnBrk="1" hangingPunct="0"/>
            <a:endParaRPr lang="en-US" dirty="0">
              <a:solidFill>
                <a:srgbClr val="002569"/>
              </a:solidFill>
            </a:endParaRPr>
          </a:p>
          <a:p>
            <a:pPr marL="742950" lvl="1" indent="-285750" latinLnBrk="1" hangingPunct="0">
              <a:buFont typeface="Arial"/>
              <a:buChar char="•"/>
            </a:pPr>
            <a:r>
              <a:rPr lang="en-US" dirty="0" smtClean="0">
                <a:solidFill>
                  <a:srgbClr val="002569"/>
                </a:solidFill>
              </a:rPr>
              <a:t>Sentinel-2A (2B) – mostly during ramp-up Phase</a:t>
            </a:r>
          </a:p>
          <a:p>
            <a:pPr marL="1200150" lvl="2" indent="-285750" latinLnBrk="1" hangingPunct="0">
              <a:buFont typeface="Arial"/>
              <a:buChar char="•"/>
            </a:pPr>
            <a:r>
              <a:rPr lang="en-US" dirty="0" smtClean="0">
                <a:solidFill>
                  <a:srgbClr val="002569"/>
                </a:solidFill>
              </a:rPr>
              <a:t>MSI, 23 June 2015 (</a:t>
            </a:r>
            <a:r>
              <a:rPr lang="en-US" i="1" dirty="0" smtClean="0">
                <a:solidFill>
                  <a:srgbClr val="002569"/>
                </a:solidFill>
              </a:rPr>
              <a:t>Q1/2017</a:t>
            </a:r>
            <a:r>
              <a:rPr lang="en-US" dirty="0" smtClean="0">
                <a:solidFill>
                  <a:srgbClr val="002569"/>
                </a:solidFill>
              </a:rPr>
              <a:t>), </a:t>
            </a:r>
            <a:r>
              <a:rPr lang="en-US" dirty="0">
                <a:solidFill>
                  <a:srgbClr val="002569"/>
                </a:solidFill>
              </a:rPr>
              <a:t>7.25years </a:t>
            </a:r>
            <a:r>
              <a:rPr lang="en-US" dirty="0" smtClean="0">
                <a:solidFill>
                  <a:srgbClr val="002569"/>
                </a:solidFill>
              </a:rPr>
              <a:t>each</a:t>
            </a:r>
            <a:endParaRPr lang="en-US" dirty="0">
              <a:solidFill>
                <a:srgbClr val="002569"/>
              </a:solidFill>
            </a:endParaRPr>
          </a:p>
          <a:p>
            <a:pPr marL="1200150" lvl="2" indent="-285750" latinLnBrk="1" hangingPunct="0">
              <a:buFont typeface="Arial"/>
              <a:buChar char="•"/>
            </a:pPr>
            <a:r>
              <a:rPr lang="en-US" dirty="0" smtClean="0">
                <a:solidFill>
                  <a:srgbClr val="002569"/>
                </a:solidFill>
              </a:rPr>
              <a:t>Main </a:t>
            </a:r>
            <a:r>
              <a:rPr lang="en-US" dirty="0">
                <a:solidFill>
                  <a:srgbClr val="002569"/>
                </a:solidFill>
              </a:rPr>
              <a:t>application </a:t>
            </a:r>
            <a:r>
              <a:rPr lang="en-US" dirty="0" smtClean="0">
                <a:solidFill>
                  <a:srgbClr val="002569"/>
                </a:solidFill>
              </a:rPr>
              <a:t>domains </a:t>
            </a:r>
            <a:r>
              <a:rPr lang="en-US" dirty="0">
                <a:solidFill>
                  <a:srgbClr val="002569"/>
                </a:solidFill>
              </a:rPr>
              <a:t>requiring trade-off</a:t>
            </a:r>
            <a:r>
              <a:rPr lang="en-US" dirty="0" smtClean="0">
                <a:solidFill>
                  <a:srgbClr val="002569"/>
                </a:solidFill>
              </a:rPr>
              <a:t>: agriculture, vegetation, forestry, land use, land cover and change, coastal regions/shallow waters, glaciers, snow, ice, icebergs, emergency, </a:t>
            </a:r>
            <a:r>
              <a:rPr lang="en-US" dirty="0">
                <a:solidFill>
                  <a:srgbClr val="002569"/>
                </a:solidFill>
              </a:rPr>
              <a:t>etc.</a:t>
            </a:r>
          </a:p>
          <a:p>
            <a:pPr marL="1200150" lvl="2" indent="-285750" latinLnBrk="1" hangingPunct="0">
              <a:buFont typeface="Arial"/>
              <a:buChar char="•"/>
            </a:pPr>
            <a:r>
              <a:rPr lang="en-US" dirty="0">
                <a:solidFill>
                  <a:srgbClr val="002569"/>
                </a:solidFill>
              </a:rPr>
              <a:t>Main constraint leading to the need for trade-off: </a:t>
            </a:r>
            <a:r>
              <a:rPr lang="en-US" dirty="0" smtClean="0">
                <a:solidFill>
                  <a:srgbClr val="002569"/>
                </a:solidFill>
              </a:rPr>
              <a:t>acquisition/downlink capacity during ramp-up Phase (before systematic acquisitions), later </a:t>
            </a:r>
            <a:br>
              <a:rPr lang="en-US" dirty="0" smtClean="0">
                <a:solidFill>
                  <a:srgbClr val="002569"/>
                </a:solidFill>
              </a:rPr>
            </a:br>
            <a:r>
              <a:rPr lang="en-US" dirty="0" smtClean="0">
                <a:solidFill>
                  <a:srgbClr val="002569"/>
                </a:solidFill>
              </a:rPr>
              <a:t>systematic acquisitions over land</a:t>
            </a:r>
          </a:p>
          <a:p>
            <a:pPr lvl="1" latinLnBrk="1" hangingPunct="0"/>
            <a:endParaRPr lang="en-US" dirty="0">
              <a:solidFill>
                <a:srgbClr val="002569"/>
              </a:solidFill>
            </a:endParaRPr>
          </a:p>
        </p:txBody>
      </p:sp>
      <p:pic>
        <p:nvPicPr>
          <p:cNvPr id="4" name="Picture 3"/>
          <p:cNvPicPr>
            <a:picLocks noChangeAspect="1"/>
          </p:cNvPicPr>
          <p:nvPr/>
        </p:nvPicPr>
        <p:blipFill>
          <a:blip r:embed="rId4"/>
          <a:stretch>
            <a:fillRect/>
          </a:stretch>
        </p:blipFill>
        <p:spPr>
          <a:xfrm>
            <a:off x="6498283" y="113569"/>
            <a:ext cx="976953" cy="432380"/>
          </a:xfrm>
          <a:prstGeom prst="rect">
            <a:avLst/>
          </a:prstGeom>
        </p:spPr>
      </p:pic>
    </p:spTree>
    <p:extLst>
      <p:ext uri="{BB962C8B-B14F-4D97-AF65-F5344CB8AC3E}">
        <p14:creationId xmlns:p14="http://schemas.microsoft.com/office/powerpoint/2010/main" val="19369285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1456</TotalTime>
  <Words>3613</Words>
  <Application>Microsoft Macintosh PowerPoint</Application>
  <PresentationFormat>On-screen Show (4:3)</PresentationFormat>
  <Paragraphs>381</Paragraphs>
  <Slides>30</Slides>
  <Notes>1</Notes>
  <HiddenSlides>19</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Default</vt:lpstr>
      <vt:lpstr>1_Default</vt:lpstr>
      <vt:lpstr>2_Default</vt:lpstr>
      <vt:lpstr>Requirements handling –  trade-off for acquisition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ESA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Bianca Hoersch</dc:creator>
  <cp:keywords/>
  <dc:description/>
  <cp:lastModifiedBy>Bianca Hoersch</cp:lastModifiedBy>
  <cp:revision>254</cp:revision>
  <dcterms:created xsi:type="dcterms:W3CDTF">2016-03-14T13:23:33Z</dcterms:created>
  <dcterms:modified xsi:type="dcterms:W3CDTF">2016-04-14T09:19:51Z</dcterms:modified>
  <cp:category/>
</cp:coreProperties>
</file>