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7" r:id="rId4"/>
    <p:sldId id="277" r:id="rId5"/>
    <p:sldId id="272" r:id="rId6"/>
    <p:sldId id="278" r:id="rId7"/>
    <p:sldId id="269" r:id="rId8"/>
    <p:sldId id="274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06"/>
    <p:restoredTop sz="93312"/>
  </p:normalViewPr>
  <p:slideViewPr>
    <p:cSldViewPr>
      <p:cViewPr varScale="1">
        <p:scale>
          <a:sx n="101" d="100"/>
          <a:sy n="101" d="100"/>
        </p:scale>
        <p:origin x="177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0" d="100"/>
        <a:sy n="3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1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6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5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52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56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9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9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368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Land Imagery Data </a:t>
            </a:r>
            <a:br>
              <a:rPr lang="en-AU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Architectures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09600" y="4191000"/>
            <a:ext cx="5410200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SIT Chair Team/ </a:t>
            </a:r>
            <a:r>
              <a:rPr lang="en-AU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Chair Team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/ SEO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9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228600" y="1219200"/>
            <a:ext cx="8153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Many emerging users of EO data use </a:t>
            </a:r>
            <a:r>
              <a:rPr lang="en-AU" b="1" dirty="0" smtClean="0"/>
              <a:t>land surface imagery as a core data set for many purposes</a:t>
            </a:r>
            <a:r>
              <a:rPr lang="en-AU" dirty="0" smtClean="0"/>
              <a:t>: SDGs, agriculture, forestry, biodiversity, water resources, urban, climate adaptation and mitigation, health etc. etc.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They are often </a:t>
            </a:r>
            <a:r>
              <a:rPr lang="en-AU" b="1" dirty="0" smtClean="0"/>
              <a:t>unsophisticated users but represent</a:t>
            </a:r>
            <a:r>
              <a:rPr lang="en-AU" dirty="0" smtClean="0"/>
              <a:t> a large constituency especially in the emerging sectors and in important policy areas – they are a shallow, but very large user pool.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But.. </a:t>
            </a:r>
            <a:r>
              <a:rPr lang="en-US" b="1" dirty="0"/>
              <a:t>d</a:t>
            </a:r>
            <a:r>
              <a:rPr lang="en-US" b="1" dirty="0" smtClean="0"/>
              <a:t>ata </a:t>
            </a:r>
            <a:r>
              <a:rPr lang="en-US" b="1" dirty="0"/>
              <a:t>size/complexity </a:t>
            </a:r>
            <a:r>
              <a:rPr lang="en-US" b="1" dirty="0" smtClean="0"/>
              <a:t>remain </a:t>
            </a:r>
            <a:r>
              <a:rPr lang="en-US" b="1" dirty="0"/>
              <a:t>significant </a:t>
            </a:r>
            <a:r>
              <a:rPr lang="en-US" b="1" dirty="0" smtClean="0"/>
              <a:t>obstacles </a:t>
            </a:r>
            <a:r>
              <a:rPr lang="en-US" dirty="0"/>
              <a:t>to uptake of CEOS agency </a:t>
            </a:r>
            <a:r>
              <a:rPr lang="en-US" dirty="0" smtClean="0"/>
              <a:t>data. D</a:t>
            </a:r>
            <a:r>
              <a:rPr lang="en-AU" dirty="0" err="1" smtClean="0"/>
              <a:t>ata</a:t>
            </a:r>
            <a:r>
              <a:rPr lang="en-AU" dirty="0" smtClean="0"/>
              <a:t> </a:t>
            </a:r>
            <a:r>
              <a:rPr lang="en-AU" dirty="0"/>
              <a:t>volumes </a:t>
            </a:r>
            <a:r>
              <a:rPr lang="en-AU" dirty="0" smtClean="0"/>
              <a:t>are increasing </a:t>
            </a:r>
            <a:r>
              <a:rPr lang="en-AU" dirty="0"/>
              <a:t>and </a:t>
            </a:r>
            <a:r>
              <a:rPr lang="en-AU" b="1" dirty="0"/>
              <a:t>traditional data </a:t>
            </a:r>
            <a:r>
              <a:rPr lang="en-AU" b="1" dirty="0" smtClean="0"/>
              <a:t>access and exploitation </a:t>
            </a:r>
            <a:r>
              <a:rPr lang="en-AU" b="1" dirty="0"/>
              <a:t>are not </a:t>
            </a:r>
            <a:r>
              <a:rPr lang="en-AU" b="1" dirty="0" smtClean="0"/>
              <a:t>convenient or easy </a:t>
            </a:r>
            <a:r>
              <a:rPr lang="en-AU" dirty="0" smtClean="0"/>
              <a:t>for new (or old!) users</a:t>
            </a:r>
          </a:p>
          <a:p>
            <a:pPr marL="457200" indent="-457200">
              <a:buFont typeface="+mj-lt"/>
              <a:buAutoNum type="arabicPeriod"/>
            </a:pPr>
            <a:endParaRPr lang="en-AU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‘</a:t>
            </a:r>
            <a:r>
              <a:rPr lang="en-US" b="1" dirty="0"/>
              <a:t>Internet giants’ are </a:t>
            </a:r>
            <a:r>
              <a:rPr lang="en-US" b="1" dirty="0" smtClean="0"/>
              <a:t>now very </a:t>
            </a:r>
            <a:r>
              <a:rPr lang="en-US" b="1" dirty="0"/>
              <a:t>active and </a:t>
            </a:r>
            <a:r>
              <a:rPr lang="en-US" b="1" dirty="0" smtClean="0"/>
              <a:t>are changing </a:t>
            </a:r>
            <a:r>
              <a:rPr lang="en-US" b="1" dirty="0"/>
              <a:t>expectations </a:t>
            </a:r>
            <a:r>
              <a:rPr lang="en-US" dirty="0"/>
              <a:t>of users in relation to data uptake and application 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86000" y="228600"/>
            <a:ext cx="4191210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Trends &amp; observations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3015813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81000" y="1295400"/>
            <a:ext cx="8153400" cy="4724400"/>
          </a:xfrm>
        </p:spPr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/>
              <a:t>D</a:t>
            </a:r>
            <a:r>
              <a:rPr lang="en-AU" dirty="0"/>
              <a:t>ata size and complexity remain obstacles to uptake by national agencies and by major international programmes (more and better data create more and bigger problems!) </a:t>
            </a:r>
          </a:p>
          <a:p>
            <a:pPr>
              <a:buFont typeface="Arial" charset="0"/>
              <a:buChar char="•"/>
            </a:pPr>
            <a:endParaRPr lang="en-AU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smtClean="0"/>
              <a:t>Some initial CEOS and CEOS Agency efforts -  examples: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USGS Analysis Ready Data (ARD) Strategy for Landsat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GA/CSIRO Data Cube concept, and USGS partnership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SDCG Global Data Flows study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CEOS Chair Future Data Architectures AHT</a:t>
            </a:r>
          </a:p>
          <a:p>
            <a:pPr lvl="1">
              <a:buFont typeface=".AppleSystemUIFont" charset="0"/>
              <a:buChar char="-"/>
            </a:pPr>
            <a:r>
              <a:rPr lang="en-AU" sz="1600" dirty="0" smtClean="0"/>
              <a:t>Multiple pilot activities by SEO (SDMS, Data Cube)</a:t>
            </a:r>
          </a:p>
          <a:p>
            <a:pPr lvl="1">
              <a:buFont typeface=".AppleSystemUIFont" charset="0"/>
              <a:buChar char="-"/>
            </a:pPr>
            <a:endParaRPr lang="en-AU" sz="1600" dirty="0" smtClean="0"/>
          </a:p>
          <a:p>
            <a:pPr>
              <a:buFont typeface="Arial" charset="0"/>
              <a:buChar char="•"/>
            </a:pPr>
            <a:r>
              <a:rPr lang="en-AU" dirty="0"/>
              <a:t>M</a:t>
            </a:r>
            <a:r>
              <a:rPr lang="en-AU" dirty="0" smtClean="0"/>
              <a:t>ore </a:t>
            </a:r>
            <a:r>
              <a:rPr lang="en-AU" dirty="0"/>
              <a:t>effort required for government EO data to realise its potential as </a:t>
            </a:r>
            <a:r>
              <a:rPr lang="en-AU" dirty="0" smtClean="0"/>
              <a:t>user-valued </a:t>
            </a:r>
            <a:r>
              <a:rPr lang="en-AU" dirty="0"/>
              <a:t>information </a:t>
            </a:r>
            <a:r>
              <a:rPr lang="en-AU" dirty="0" smtClean="0"/>
              <a:t>&amp; users are demanding convenient, cheap and easy access to data – or else they do not use it.</a:t>
            </a:r>
          </a:p>
          <a:p>
            <a:pPr lvl="1">
              <a:buFont typeface="Arial" charset="0"/>
              <a:buChar char="•"/>
            </a:pPr>
            <a:endParaRPr lang="en-AU" sz="2400" dirty="0" smtClean="0"/>
          </a:p>
          <a:p>
            <a:pPr lvl="1">
              <a:buFont typeface="Arial" charset="0"/>
              <a:buChar char="•"/>
            </a:pPr>
            <a:endParaRPr lang="en-AU" sz="2400" dirty="0" smtClean="0"/>
          </a:p>
          <a:p>
            <a:pPr>
              <a:buFont typeface="Arial" charset="0"/>
              <a:buChar char="•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3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88370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Obstacles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to uptake.. and solutions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18424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4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133600" y="228600"/>
            <a:ext cx="522156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New data architecture</a:t>
            </a:r>
            <a:r>
              <a:rPr kumimoji="0" lang="en-US" sz="28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examples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  <p:sp>
        <p:nvSpPr>
          <p:cNvPr id="8" name="Content Placeholder 1"/>
          <p:cNvSpPr>
            <a:spLocks noGrp="1"/>
          </p:cNvSpPr>
          <p:nvPr>
            <p:ph sz="quarter" idx="10"/>
          </p:nvPr>
        </p:nvSpPr>
        <p:spPr>
          <a:xfrm>
            <a:off x="6858000" y="1371600"/>
            <a:ext cx="2286000" cy="5181600"/>
          </a:xfrm>
        </p:spPr>
        <p:txBody>
          <a:bodyPr/>
          <a:lstStyle/>
          <a:p>
            <a:pPr marL="166688" indent="-166688">
              <a:buFont typeface="Arial" charset="0"/>
              <a:buChar char="•"/>
            </a:pPr>
            <a:r>
              <a:rPr lang="en-AU" sz="1800" dirty="0" smtClean="0"/>
              <a:t>Moving </a:t>
            </a:r>
            <a:r>
              <a:rPr lang="en-AU" sz="1800" dirty="0"/>
              <a:t>less data, more information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/>
              <a:t>I</a:t>
            </a:r>
            <a:r>
              <a:rPr lang="en-AU" sz="1800" dirty="0"/>
              <a:t>nvestment in ARD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/>
              <a:t>Move data c</a:t>
            </a:r>
            <a:r>
              <a:rPr lang="en-AU" sz="1800" dirty="0"/>
              <a:t>loser to users (hubs, cloud) for less infrastructure 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/>
              <a:t>Commercial costs </a:t>
            </a:r>
            <a:br>
              <a:rPr lang="en-AU" sz="1800" dirty="0"/>
            </a:br>
            <a:r>
              <a:rPr lang="en-AU" sz="1800" dirty="0"/>
              <a:t>~$1M PB/year </a:t>
            </a:r>
            <a:r>
              <a:rPr lang="en-AU" sz="1800" dirty="0"/>
              <a:t>v</a:t>
            </a:r>
            <a:r>
              <a:rPr lang="en-AU" sz="1800" dirty="0"/>
              <a:t>s. ~$125k PB/year regional server (e.g. Sentinel on Australian NCI</a:t>
            </a:r>
          </a:p>
          <a:p>
            <a:pPr marL="166688" indent="-166688">
              <a:buFont typeface="Arial" charset="0"/>
              <a:buChar char="•"/>
            </a:pPr>
            <a:r>
              <a:rPr lang="en-AU" sz="1800" dirty="0"/>
              <a:t>Significant promise in addressing capacity building obstacles</a:t>
            </a:r>
          </a:p>
          <a:p>
            <a:pPr>
              <a:buFont typeface="Arial" charset="0"/>
              <a:buChar char="•"/>
            </a:pPr>
            <a:endParaRPr lang="en-AU" sz="18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AU" sz="1800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Char char="•"/>
            </a:pPr>
            <a:endParaRPr lang="en-AU" sz="180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endParaRPr lang="en-US" sz="1800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1800" dirty="0" smtClean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600200"/>
            <a:ext cx="6705600" cy="440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2210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/>
              <a:t>Internet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 giants (e.g. Amazon, Google) are engaging in provision of EO data (CEOS agency data and/or their own sources) for major societal challenges. Data availability and ease of access make these sources a common choice for users.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Some strategic relationships already established for forestry and REDD+ applications (</a:t>
            </a:r>
            <a:r>
              <a:rPr lang="en-AU" sz="2200" dirty="0" err="1">
                <a:solidFill>
                  <a:schemeClr val="accent1">
                    <a:lumMod val="50000"/>
                  </a:schemeClr>
                </a:solidFill>
              </a:rPr>
              <a:t>eg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 Google-FAO, Amazon-FAO, Global Forest Watch..) using CEOS agency data via commercial suppliers</a:t>
            </a: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New architectures and players are removing obstacles to data uptake with advanced cloud storage and processing capabilities. 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U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ser </a:t>
            </a:r>
            <a:r>
              <a:rPr lang="en-AU" sz="2200" dirty="0">
                <a:solidFill>
                  <a:schemeClr val="accent1">
                    <a:lumMod val="50000"/>
                  </a:schemeClr>
                </a:solidFill>
              </a:rPr>
              <a:t>expectations of space agency data provision are changing as a </a:t>
            </a:r>
            <a:r>
              <a:rPr lang="en-AU" sz="2200" dirty="0" smtClean="0">
                <a:solidFill>
                  <a:schemeClr val="accent1">
                    <a:lumMod val="50000"/>
                  </a:schemeClr>
                </a:solidFill>
              </a:rPr>
              <a:t>consequence </a:t>
            </a:r>
          </a:p>
          <a:p>
            <a:pPr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AU" sz="2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AU" sz="2200" dirty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charset="0"/>
              <a:buChar char="•"/>
            </a:pPr>
            <a:endParaRPr lang="en-AU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5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133600" y="314982"/>
            <a:ext cx="5361126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800" dirty="0">
                <a:solidFill>
                  <a:schemeClr val="bg1"/>
                </a:solidFill>
              </a:rPr>
              <a:t>New data architectures &amp; players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19655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</a:t>
            </a:r>
            <a:r>
              <a:rPr lang="en-AU" b="1" dirty="0">
                <a:solidFill>
                  <a:srgbClr val="00B050"/>
                </a:solidFill>
              </a:rPr>
              <a:t>topic </a:t>
            </a:r>
            <a:r>
              <a:rPr lang="en-AU" b="1" dirty="0" smtClean="0">
                <a:solidFill>
                  <a:srgbClr val="00B050"/>
                </a:solidFill>
              </a:rPr>
              <a:t>#1: Given the increasing activity of commercial </a:t>
            </a:r>
            <a:r>
              <a:rPr lang="en-AU" b="1" dirty="0">
                <a:solidFill>
                  <a:srgbClr val="00B050"/>
                </a:solidFill>
              </a:rPr>
              <a:t>cloud storage and processing players (such as Amazon and Google) in the uptake and application of CEOS agency missions, </a:t>
            </a:r>
            <a:r>
              <a:rPr lang="en-AU" b="1" dirty="0" smtClean="0">
                <a:solidFill>
                  <a:srgbClr val="00B050"/>
                </a:solidFill>
              </a:rPr>
              <a:t>what should be the reaction of CEOS agencies</a:t>
            </a:r>
            <a:r>
              <a:rPr lang="en-AU" b="1" dirty="0">
                <a:solidFill>
                  <a:srgbClr val="00B050"/>
                </a:solidFill>
              </a:rPr>
              <a:t>? How can agencies take advantage of their entry into the game?</a:t>
            </a:r>
          </a:p>
          <a:p>
            <a:pPr marL="0" indent="0">
              <a:buNone/>
            </a:pPr>
            <a:endParaRPr lang="en-AU" b="1" dirty="0">
              <a:solidFill>
                <a:srgbClr val="00B050"/>
              </a:solidFill>
            </a:endParaRPr>
          </a:p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topic #2: How will government programmes co-exist with these trends? What is the impact on the nature of agency ground segments? Do we need novel </a:t>
            </a:r>
            <a:r>
              <a:rPr lang="en-AU" b="1" dirty="0">
                <a:solidFill>
                  <a:srgbClr val="00B050"/>
                </a:solidFill>
              </a:rPr>
              <a:t>partnerships </a:t>
            </a:r>
            <a:r>
              <a:rPr lang="en-AU" b="1" dirty="0" smtClean="0">
                <a:solidFill>
                  <a:srgbClr val="00B050"/>
                </a:solidFill>
              </a:rPr>
              <a:t>with commercial sector? </a:t>
            </a:r>
            <a:endParaRPr lang="en-A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 smtClean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>
                <a:solidFill>
                  <a:schemeClr val="tx2"/>
                </a:solidFill>
              </a:rPr>
              <a:t>Noting: </a:t>
            </a:r>
            <a:r>
              <a:rPr lang="en-AU" dirty="0" smtClean="0">
                <a:solidFill>
                  <a:schemeClr val="tx2"/>
                </a:solidFill>
              </a:rPr>
              <a:t>SDCG </a:t>
            </a:r>
            <a:r>
              <a:rPr lang="en-AU" dirty="0">
                <a:solidFill>
                  <a:schemeClr val="tx2"/>
                </a:solidFill>
              </a:rPr>
              <a:t>Global Data Flows </a:t>
            </a:r>
            <a:r>
              <a:rPr lang="en-AU" dirty="0" smtClean="0">
                <a:solidFill>
                  <a:schemeClr val="tx2"/>
                </a:solidFill>
              </a:rPr>
              <a:t>report, Future </a:t>
            </a:r>
            <a:r>
              <a:rPr lang="en-AU" dirty="0">
                <a:solidFill>
                  <a:schemeClr val="tx2"/>
                </a:solidFill>
              </a:rPr>
              <a:t>Data Architectures Team report (CEOS Plenary 2016</a:t>
            </a:r>
            <a:r>
              <a:rPr lang="en-AU" dirty="0" smtClean="0">
                <a:solidFill>
                  <a:schemeClr val="tx2"/>
                </a:solidFill>
              </a:rPr>
              <a:t>), </a:t>
            </a:r>
            <a:r>
              <a:rPr lang="en-AU" dirty="0">
                <a:solidFill>
                  <a:schemeClr val="tx2"/>
                </a:solidFill>
              </a:rPr>
              <a:t>Recent AWS Grant to CEOS </a:t>
            </a:r>
          </a:p>
          <a:p>
            <a:pPr marL="457200" lvl="1" indent="0">
              <a:buNone/>
            </a:pP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6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61119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sz="2400" dirty="0">
                <a:solidFill>
                  <a:schemeClr val="bg1"/>
                </a:solidFill>
              </a:rPr>
              <a:t>New data architectures &amp; players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1002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954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dirty="0" smtClean="0"/>
              <a:t>Removal of obstacles seen as fundamental to the impact of government EOS programmes on societal challenges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A number of fundamental solutions already in train and require consideration by SIT and a top-down CEOS strategy for optimal results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r>
              <a:rPr lang="en-AU" b="1" dirty="0" smtClean="0">
                <a:solidFill>
                  <a:srgbClr val="00B050"/>
                </a:solidFill>
              </a:rPr>
              <a:t>Discussion </a:t>
            </a:r>
            <a:r>
              <a:rPr lang="en-AU" b="1" dirty="0">
                <a:solidFill>
                  <a:srgbClr val="00B050"/>
                </a:solidFill>
              </a:rPr>
              <a:t>topic </a:t>
            </a:r>
            <a:r>
              <a:rPr lang="en-AU" b="1" dirty="0" smtClean="0">
                <a:solidFill>
                  <a:srgbClr val="00B050"/>
                </a:solidFill>
              </a:rPr>
              <a:t>#3: Analysis Ready Data has potential to support CEOS data uptake efforts. SEO has started a draft ARD description document to support effective </a:t>
            </a:r>
            <a:r>
              <a:rPr lang="en-AU" b="1" dirty="0">
                <a:solidFill>
                  <a:srgbClr val="00B050"/>
                </a:solidFill>
              </a:rPr>
              <a:t>coordination and standardisation </a:t>
            </a:r>
            <a:r>
              <a:rPr lang="en-AU" b="1" dirty="0" smtClean="0">
                <a:solidFill>
                  <a:srgbClr val="00B050"/>
                </a:solidFill>
              </a:rPr>
              <a:t>efforts at </a:t>
            </a:r>
            <a:r>
              <a:rPr lang="en-AU" b="1" dirty="0">
                <a:solidFill>
                  <a:srgbClr val="00B050"/>
                </a:solidFill>
              </a:rPr>
              <a:t>this early </a:t>
            </a:r>
            <a:r>
              <a:rPr lang="en-AU" b="1" dirty="0" smtClean="0">
                <a:solidFill>
                  <a:srgbClr val="00B050"/>
                </a:solidFill>
              </a:rPr>
              <a:t>stage.  Should CEOS establish </a:t>
            </a:r>
            <a:r>
              <a:rPr lang="en-AU" b="1" dirty="0">
                <a:solidFill>
                  <a:srgbClr val="00B050"/>
                </a:solidFill>
              </a:rPr>
              <a:t>a strategic and top-down approach </a:t>
            </a:r>
            <a:r>
              <a:rPr lang="en-AU" b="1" dirty="0" smtClean="0">
                <a:solidFill>
                  <a:srgbClr val="00B050"/>
                </a:solidFill>
              </a:rPr>
              <a:t>to ARD – supporting SEO activity and building on it? </a:t>
            </a:r>
            <a:endParaRPr lang="en-AU" b="1" dirty="0">
              <a:solidFill>
                <a:srgbClr val="00B050"/>
              </a:solidFill>
            </a:endParaRPr>
          </a:p>
          <a:p>
            <a:endParaRPr lang="en-AU" dirty="0">
              <a:solidFill>
                <a:srgbClr val="FF0000"/>
              </a:solidFill>
            </a:endParaRPr>
          </a:p>
          <a:p>
            <a:r>
              <a:rPr lang="en-AU" dirty="0">
                <a:solidFill>
                  <a:schemeClr val="tx2"/>
                </a:solidFill>
              </a:rPr>
              <a:t>Noting: </a:t>
            </a:r>
            <a:r>
              <a:rPr lang="en-AU" dirty="0" smtClean="0">
                <a:solidFill>
                  <a:schemeClr val="tx2"/>
                </a:solidFill>
              </a:rPr>
              <a:t>SEO’s </a:t>
            </a:r>
            <a:r>
              <a:rPr lang="en-AU" dirty="0">
                <a:solidFill>
                  <a:schemeClr val="tx2"/>
                </a:solidFill>
              </a:rPr>
              <a:t>draft ARD description </a:t>
            </a:r>
            <a:r>
              <a:rPr lang="en-AU" dirty="0" smtClean="0">
                <a:solidFill>
                  <a:schemeClr val="tx2"/>
                </a:solidFill>
              </a:rPr>
              <a:t>document. Ad-hoc Team on AHT report is in progress</a:t>
            </a: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7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488370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Obstacles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to uptake.. and solutions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0363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3400" y="1600200"/>
            <a:ext cx="8153400" cy="472440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AU" dirty="0" smtClean="0"/>
              <a:t>Much of the work exploring new data architectures and removal of obstacles is reliant on the SEO capacity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SEO has brought essential prototyping development activity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dirty="0" smtClean="0"/>
              <a:t>A new geometry and very demanding of SEO</a:t>
            </a: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r>
              <a:rPr lang="en-AU" b="1" dirty="0" smtClean="0">
                <a:solidFill>
                  <a:srgbClr val="00B050"/>
                </a:solidFill>
              </a:rPr>
              <a:t>Discussion topic #4: If we wish to pursue with SEO, how might CEOS agencies further support the lead of the CEOS SEO to seize the opportunities ahead?</a:t>
            </a: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 smtClean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r>
              <a:rPr lang="en-AU" dirty="0" smtClean="0">
                <a:solidFill>
                  <a:schemeClr val="tx2"/>
                </a:solidFill>
              </a:rPr>
              <a:t>Noting: Data Cube 3yr Work Plan in progress</a:t>
            </a:r>
            <a:endParaRPr lang="en-AU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AU" dirty="0">
              <a:solidFill>
                <a:schemeClr val="tx2"/>
              </a:solidFill>
            </a:endParaRPr>
          </a:p>
          <a:p>
            <a:pPr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AU" dirty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 lvl="1">
              <a:buFont typeface="Arial" charset="0"/>
              <a:buChar char="•"/>
            </a:pPr>
            <a:endParaRPr lang="en-AU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8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09800" y="228600"/>
            <a:ext cx="528445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New priorities</a:t>
            </a:r>
            <a:r>
              <a:rPr kumimoji="0" lang="en-US" sz="3200" b="0" i="0" u="none" strike="noStrike" cap="none" spc="0" normalizeH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 and resources</a:t>
            </a: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568657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10700</TotalTime>
  <Words>741</Words>
  <Application>Microsoft Macintosh PowerPoint</Application>
  <PresentationFormat>On-screen Show (4:3)</PresentationFormat>
  <Paragraphs>110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.AppleSystemUIFont</vt:lpstr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Land Imagery Data  Architectures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George Dyke</cp:lastModifiedBy>
  <cp:revision>158</cp:revision>
  <cp:lastPrinted>2016-04-05T10:25:36Z</cp:lastPrinted>
  <dcterms:modified xsi:type="dcterms:W3CDTF">2016-04-15T15:22:41Z</dcterms:modified>
</cp:coreProperties>
</file>