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59" r:id="rId3"/>
    <p:sldId id="266" r:id="rId4"/>
    <p:sldId id="263" r:id="rId5"/>
    <p:sldId id="265" r:id="rId6"/>
    <p:sldId id="264" r:id="rId7"/>
    <p:sldId id="262" r:id="rId8"/>
    <p:sldId id="261" r:id="rId9"/>
    <p:sldId id="260" r:id="rId10"/>
    <p:sldId id="267" r:id="rId11"/>
  </p:sldIdLst>
  <p:sldSz cx="9144000" cy="6858000" type="screen4x3"/>
  <p:notesSz cx="7010400" cy="92964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84777" autoAdjust="0"/>
  </p:normalViewPr>
  <p:slideViewPr>
    <p:cSldViewPr>
      <p:cViewPr varScale="1">
        <p:scale>
          <a:sx n="55" d="100"/>
          <a:sy n="55" d="100"/>
        </p:scale>
        <p:origin x="840" y="200"/>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1760" y="1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8" name="Shape 8"/>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7916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World Food </a:t>
            </a:r>
            <a:r>
              <a:rPr lang="en-US" sz="1000" dirty="0" err="1" smtClean="0"/>
              <a:t>Programme</a:t>
            </a:r>
            <a:r>
              <a:rPr lang="en-US" sz="1000" dirty="0" smtClean="0"/>
              <a:t> (WFP) is the food assistance branch of the United Nations and the world's largest humanitarian organization addressing hunger and promoting food security.</a:t>
            </a:r>
          </a:p>
          <a:p>
            <a:endParaRPr lang="fr-CA" sz="1000" dirty="0" smtClean="0"/>
          </a:p>
          <a:p>
            <a:r>
              <a:rPr lang="en-US" sz="1000" b="0" dirty="0" smtClean="0">
                <a:effectLst/>
                <a:sym typeface="Avenir Roman"/>
              </a:rPr>
              <a:t>The Caribbean Institute for Meteorology and Hydrology (CIMH) for 43 plus years has been the primary training and education facility for meteorological personnel in the Caribbean.  CIMH has resigned itself to not only training but also in the involvement in collative projects that would benefit the local and regional community. </a:t>
            </a:r>
            <a:r>
              <a:rPr lang="en-US" sz="1000" dirty="0" smtClean="0"/>
              <a:t>The Institute was designated as a Regional Meteorological Training Centre by the World Meteorological </a:t>
            </a:r>
            <a:r>
              <a:rPr lang="en-US" sz="1000" dirty="0" err="1" smtClean="0"/>
              <a:t>Organisation</a:t>
            </a:r>
            <a:r>
              <a:rPr lang="en-US" sz="1000" dirty="0" smtClean="0"/>
              <a:t> (WMO) in 1978 in recognition of the high standard of its training </a:t>
            </a:r>
            <a:r>
              <a:rPr lang="en-US" sz="1000" dirty="0" err="1" smtClean="0"/>
              <a:t>programmes</a:t>
            </a:r>
            <a:r>
              <a:rPr lang="en-US" sz="1000" dirty="0" smtClean="0"/>
              <a:t>. </a:t>
            </a:r>
            <a:endParaRPr lang="en-US" sz="1000" dirty="0"/>
          </a:p>
        </p:txBody>
      </p:sp>
    </p:spTree>
    <p:extLst>
      <p:ext uri="{BB962C8B-B14F-4D97-AF65-F5344CB8AC3E}">
        <p14:creationId xmlns:p14="http://schemas.microsoft.com/office/powerpoint/2010/main" val="2128157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IGNITE Stage is a special venue where WCDRR participants are allowed 15 minutes to present a disaster risk reduction topic, project or initiative.</a:t>
            </a:r>
          </a:p>
        </p:txBody>
      </p:sp>
    </p:spTree>
    <p:extLst>
      <p:ext uri="{BB962C8B-B14F-4D97-AF65-F5344CB8AC3E}">
        <p14:creationId xmlns:p14="http://schemas.microsoft.com/office/powerpoint/2010/main" val="312297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endParaRPr lang="en-US" dirty="0"/>
          </a:p>
        </p:txBody>
      </p:sp>
    </p:spTree>
    <p:extLst>
      <p:ext uri="{BB962C8B-B14F-4D97-AF65-F5344CB8AC3E}">
        <p14:creationId xmlns:p14="http://schemas.microsoft.com/office/powerpoint/2010/main" val="237681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20450" rtl="0" eaLnBrk="0" fontAlgn="base" hangingPunct="0">
              <a:lnSpc>
                <a:spcPct val="90000"/>
              </a:lnSpc>
              <a:spcBef>
                <a:spcPts val="611"/>
              </a:spcBef>
              <a:spcAft>
                <a:spcPct val="0"/>
              </a:spcAft>
              <a:defRPr/>
            </a:pPr>
            <a:r>
              <a:rPr lang="en-US" altLang="en-US" sz="1200" dirty="0">
                <a:solidFill>
                  <a:schemeClr val="tx1"/>
                </a:solidFill>
                <a:ea typeface="ＭＳ Ｐゴシック" pitchFamily="34" charset="-128"/>
              </a:rPr>
              <a:t>Flood Pilot Objectives</a:t>
            </a:r>
          </a:p>
          <a:p>
            <a:pPr algn="l" defTabSz="920450" rtl="0" eaLnBrk="0" fontAlgn="base" hangingPunct="0">
              <a:lnSpc>
                <a:spcPct val="90000"/>
              </a:lnSpc>
              <a:spcBef>
                <a:spcPts val="611"/>
              </a:spcBef>
              <a:spcAft>
                <a:spcPct val="0"/>
              </a:spcAft>
              <a:defRPr/>
            </a:pPr>
            <a:r>
              <a:rPr lang="en-US" altLang="en-US" sz="1200" dirty="0">
                <a:solidFill>
                  <a:schemeClr val="tx1"/>
                </a:solidFill>
                <a:ea typeface="ＭＳ Ｐゴシック" pitchFamily="34" charset="-128"/>
              </a:rPr>
              <a:t>Demonstrate effective application of EO to the full cycle of flood management at all scales by:</a:t>
            </a:r>
          </a:p>
          <a:p>
            <a:pPr marL="818537" lvl="1" indent="-352650" defTabSz="920450">
              <a:lnSpc>
                <a:spcPct val="90000"/>
              </a:lnSpc>
              <a:spcBef>
                <a:spcPts val="611"/>
              </a:spcBef>
              <a:buFontTx/>
              <a:buChar char="•"/>
            </a:pPr>
            <a:r>
              <a:rPr lang="en-US" altLang="en-US" sz="1200" dirty="0">
                <a:solidFill>
                  <a:schemeClr val="tx1"/>
                </a:solidFill>
                <a:ea typeface="ＭＳ Ｐゴシック" pitchFamily="34" charset="-128"/>
              </a:rPr>
              <a:t>Objective A: Integrating information from existing NRT global flood monitoring / modeling systems into a Global Flood Dashboard;</a:t>
            </a:r>
          </a:p>
          <a:p>
            <a:pPr marL="818537" lvl="1" indent="-352650" defTabSz="920450">
              <a:lnSpc>
                <a:spcPct val="90000"/>
              </a:lnSpc>
              <a:spcBef>
                <a:spcPts val="611"/>
              </a:spcBef>
              <a:buFontTx/>
              <a:buChar char="•"/>
            </a:pPr>
            <a:r>
              <a:rPr lang="en-US" altLang="en-US" sz="1200" dirty="0">
                <a:solidFill>
                  <a:schemeClr val="tx1"/>
                </a:solidFill>
                <a:ea typeface="ＭＳ Ｐゴシック" pitchFamily="34" charset="-128"/>
              </a:rPr>
              <a:t>Objective B: Delivering EO-based flood mitigation, warning, and response products and services through regional end-to-end pilots in:</a:t>
            </a:r>
          </a:p>
          <a:p>
            <a:pPr marL="1284424" lvl="2" indent="-352650" defTabSz="920450">
              <a:lnSpc>
                <a:spcPct val="90000"/>
              </a:lnSpc>
              <a:spcBef>
                <a:spcPts val="611"/>
              </a:spcBef>
              <a:buFontTx/>
              <a:buChar char="•"/>
            </a:pPr>
            <a:r>
              <a:rPr lang="en-US" altLang="en-US" sz="1200" dirty="0">
                <a:solidFill>
                  <a:schemeClr val="tx1"/>
                </a:solidFill>
                <a:ea typeface="ＭＳ Ｐゴシック" pitchFamily="34" charset="-128"/>
              </a:rPr>
              <a:t>Caribbean/Central America (focus on Haiti)</a:t>
            </a:r>
          </a:p>
          <a:p>
            <a:pPr marL="1284424" lvl="2" indent="-352650" defTabSz="920450">
              <a:lnSpc>
                <a:spcPct val="90000"/>
              </a:lnSpc>
              <a:spcBef>
                <a:spcPts val="611"/>
              </a:spcBef>
              <a:buFontTx/>
              <a:buChar char="•"/>
            </a:pPr>
            <a:r>
              <a:rPr lang="en-US" altLang="en-US" sz="1200" dirty="0">
                <a:solidFill>
                  <a:schemeClr val="tx1"/>
                </a:solidFill>
                <a:ea typeface="ＭＳ Ｐゴシック" pitchFamily="34" charset="-128"/>
              </a:rPr>
              <a:t>Southern Africa (</a:t>
            </a:r>
            <a:r>
              <a:rPr lang="en-US" altLang="en-US" sz="1200" dirty="0" err="1">
                <a:solidFill>
                  <a:schemeClr val="tx1"/>
                </a:solidFill>
                <a:ea typeface="ＭＳ Ｐゴシック" pitchFamily="34" charset="-128"/>
              </a:rPr>
              <a:t>inc.</a:t>
            </a:r>
            <a:r>
              <a:rPr lang="en-US" altLang="en-US" sz="1200" dirty="0">
                <a:solidFill>
                  <a:schemeClr val="tx1"/>
                </a:solidFill>
                <a:ea typeface="ＭＳ Ｐゴシック" pitchFamily="34" charset="-128"/>
              </a:rPr>
              <a:t> Namibia, South Africa, Zambia, Zimbabwe, Mozambique, and Malawi);</a:t>
            </a:r>
          </a:p>
          <a:p>
            <a:pPr marL="1284424" lvl="2" indent="-352650" defTabSz="920450">
              <a:lnSpc>
                <a:spcPct val="90000"/>
              </a:lnSpc>
              <a:spcBef>
                <a:spcPts val="611"/>
              </a:spcBef>
              <a:buFontTx/>
              <a:buChar char="•"/>
            </a:pPr>
            <a:r>
              <a:rPr lang="en-US" altLang="en-US" sz="1200" dirty="0">
                <a:solidFill>
                  <a:schemeClr val="tx1"/>
                </a:solidFill>
                <a:ea typeface="ＭＳ Ｐゴシック" pitchFamily="34" charset="-128"/>
              </a:rPr>
              <a:t>Southeast Asia (focus on lower Mekong Basin and Java)</a:t>
            </a:r>
          </a:p>
          <a:p>
            <a:pPr marL="818537" lvl="1" indent="-352650" defTabSz="920450">
              <a:lnSpc>
                <a:spcPct val="90000"/>
              </a:lnSpc>
              <a:spcBef>
                <a:spcPts val="611"/>
              </a:spcBef>
              <a:buFontTx/>
              <a:buChar char="•"/>
            </a:pPr>
            <a:r>
              <a:rPr lang="en-US" altLang="en-US" sz="1200" dirty="0">
                <a:solidFill>
                  <a:schemeClr val="tx1"/>
                </a:solidFill>
                <a:ea typeface="ＭＳ Ｐゴシック" pitchFamily="34" charset="-128"/>
              </a:rPr>
              <a:t>Objective C: Encouraging at least base-level in-country capacity to access EO and integrate it into their operational systems and flood management practices</a:t>
            </a:r>
          </a:p>
          <a:p>
            <a:endParaRPr lang="en-US" sz="1200" dirty="0"/>
          </a:p>
        </p:txBody>
      </p:sp>
    </p:spTree>
    <p:extLst>
      <p:ext uri="{BB962C8B-B14F-4D97-AF65-F5344CB8AC3E}">
        <p14:creationId xmlns:p14="http://schemas.microsoft.com/office/powerpoint/2010/main" val="449986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0"/>
            <a:ext cx="5140960" cy="4271010"/>
          </a:xfrm>
        </p:spPr>
        <p:txBody>
          <a:bodyPr/>
          <a:lstStyle/>
          <a:p>
            <a:r>
              <a:rPr lang="en-US" sz="1000" dirty="0" smtClean="0"/>
              <a:t>Overall Volcano Pilot Objectives</a:t>
            </a:r>
          </a:p>
          <a:p>
            <a:pPr marL="349415" indent="-349415">
              <a:buFont typeface="Arial" charset="0"/>
              <a:buAutoNum type="arabicParenR"/>
              <a:defRPr/>
            </a:pPr>
            <a:r>
              <a:rPr lang="en-US" sz="1000" dirty="0" smtClean="0">
                <a:ea typeface="ＭＳ Ｐゴシック" charset="0"/>
              </a:rPr>
              <a:t>Demonstrate the feasibility of integrated, systematic and sustained monitoring of Holocene volcanoes using space-based EO;</a:t>
            </a:r>
            <a:endParaRPr lang="it-IT" sz="1000" dirty="0" smtClean="0">
              <a:ea typeface="ＭＳ Ｐゴシック" charset="0"/>
            </a:endParaRPr>
          </a:p>
          <a:p>
            <a:pPr marL="349415" indent="-349415">
              <a:buFont typeface="Arial" charset="0"/>
              <a:buAutoNum type="arabicParenR"/>
              <a:defRPr/>
            </a:pPr>
            <a:r>
              <a:rPr lang="en-US" sz="1000" dirty="0" smtClean="0">
                <a:ea typeface="ＭＳ Ｐゴシック" charset="0"/>
              </a:rPr>
              <a:t>Demonstrate applicability and superior timeliness of space-based EO products to the operational community for better understanding volcanic activity and reducing impact and risk from eruptions;</a:t>
            </a:r>
            <a:endParaRPr lang="it-IT" sz="1000" dirty="0" smtClean="0">
              <a:ea typeface="ＭＳ Ｐゴシック" charset="0"/>
            </a:endParaRPr>
          </a:p>
          <a:p>
            <a:pPr marL="349415" indent="-349415">
              <a:buFont typeface="Arial" charset="0"/>
              <a:buAutoNum type="arabicParenR"/>
              <a:defRPr/>
            </a:pPr>
            <a:r>
              <a:rPr lang="en-US" sz="1000" dirty="0" smtClean="0">
                <a:ea typeface="ＭＳ Ｐゴシック" charset="0"/>
              </a:rPr>
              <a:t>Build the capacity for use of EO data in volcanic observatories in Latin America as a showcase for global capacity development opportunities</a:t>
            </a:r>
            <a:r>
              <a:rPr lang="en-US" sz="1000" dirty="0" smtClean="0">
                <a:solidFill>
                  <a:srgbClr val="FFFF00"/>
                </a:solidFill>
                <a:ea typeface="ＭＳ Ｐゴシック" charset="0"/>
              </a:rPr>
              <a:t>.</a:t>
            </a:r>
          </a:p>
          <a:p>
            <a:pPr>
              <a:defRPr/>
            </a:pPr>
            <a:endParaRPr lang="en-US" sz="1000" dirty="0" smtClean="0">
              <a:solidFill>
                <a:srgbClr val="FFFF00"/>
              </a:solidFill>
              <a:ea typeface="ＭＳ Ｐゴシック" charset="0"/>
            </a:endParaRPr>
          </a:p>
          <a:p>
            <a:pPr>
              <a:defRPr/>
            </a:pPr>
            <a:r>
              <a:rPr lang="en-US" sz="1000" dirty="0" smtClean="0">
                <a:solidFill>
                  <a:schemeClr val="tx1"/>
                </a:solidFill>
                <a:ea typeface="ＭＳ Ｐゴシック" charset="0"/>
              </a:rPr>
              <a:t>Three main components:</a:t>
            </a:r>
          </a:p>
          <a:p>
            <a:pPr marL="349415" indent="-349415">
              <a:buFont typeface="Arial" charset="0"/>
              <a:buAutoNum type="alphaUcPeriod"/>
              <a:defRPr/>
            </a:pPr>
            <a:r>
              <a:rPr lang="en-US" sz="1000" dirty="0">
                <a:ea typeface="ＭＳ Ｐゴシック" charset="0"/>
              </a:rPr>
              <a:t>Demonstration of systematic monitoring in Latin America;</a:t>
            </a:r>
          </a:p>
          <a:p>
            <a:pPr marL="349415" indent="-349415">
              <a:buFont typeface="Arial" charset="0"/>
              <a:buAutoNum type="alphaUcPeriod"/>
              <a:defRPr/>
            </a:pPr>
            <a:r>
              <a:rPr lang="en-US" sz="1000" dirty="0">
                <a:ea typeface="ＭＳ Ｐゴシック" charset="0"/>
              </a:rPr>
              <a:t>Development of new products </a:t>
            </a:r>
            <a:r>
              <a:rPr lang="en-US" sz="1000" dirty="0" smtClean="0">
                <a:ea typeface="ＭＳ Ｐゴシック" charset="0"/>
              </a:rPr>
              <a:t>using monitoring from</a:t>
            </a:r>
            <a:r>
              <a:rPr lang="en-US" sz="1000" dirty="0">
                <a:ea typeface="ＭＳ Ｐゴシック" charset="0"/>
              </a:rPr>
              <a:t> </a:t>
            </a:r>
            <a:r>
              <a:rPr lang="en-US" sz="1000" dirty="0" err="1">
                <a:ea typeface="ＭＳ Ｐゴシック" charset="0"/>
              </a:rPr>
              <a:t>Geohazard</a:t>
            </a:r>
            <a:r>
              <a:rPr lang="en-US" sz="1000" dirty="0">
                <a:ea typeface="ＭＳ Ｐゴシック" charset="0"/>
              </a:rPr>
              <a:t> Supersites and Natural Laboratories initiative</a:t>
            </a:r>
          </a:p>
          <a:p>
            <a:pPr marL="349415" indent="-349415">
              <a:buFont typeface="Arial" charset="0"/>
              <a:buAutoNum type="alphaUcPeriod"/>
              <a:defRPr/>
            </a:pPr>
            <a:r>
              <a:rPr lang="en-US" sz="1000" dirty="0">
                <a:ea typeface="ＭＳ Ｐゴシック" charset="0"/>
              </a:rPr>
              <a:t>Showcase monitoring benefits for major eruption during 2014–2016</a:t>
            </a:r>
          </a:p>
          <a:p>
            <a:pPr>
              <a:defRPr/>
            </a:pPr>
            <a:endParaRPr lang="it-IT" sz="1000" dirty="0" smtClean="0">
              <a:solidFill>
                <a:schemeClr val="tx1"/>
              </a:solidFill>
              <a:ea typeface="ＭＳ Ｐゴシック" charset="0"/>
            </a:endParaRPr>
          </a:p>
          <a:p>
            <a:pPr>
              <a:defRPr/>
            </a:pPr>
            <a:r>
              <a:rPr lang="en-US" sz="1000" dirty="0" smtClean="0">
                <a:solidFill>
                  <a:schemeClr val="tx1"/>
                </a:solidFill>
                <a:ea typeface="ＭＳ Ｐゴシック" charset="0"/>
              </a:rPr>
              <a:t>A Volcanic Ash Advisory Center (VAAC) is a group of experts responsible for coordinating and disseminating information on atmospheric volcanic ash clouds that may endanger aviation.</a:t>
            </a:r>
            <a:endParaRPr lang="it-IT" sz="1000" dirty="0" smtClean="0">
              <a:solidFill>
                <a:schemeClr val="tx1"/>
              </a:solidFill>
              <a:ea typeface="ＭＳ Ｐゴシック" charset="0"/>
            </a:endParaRPr>
          </a:p>
          <a:p>
            <a:endParaRPr lang="en-US" sz="1000" dirty="0">
              <a:solidFill>
                <a:schemeClr val="tx1"/>
              </a:solidFill>
            </a:endParaRPr>
          </a:p>
        </p:txBody>
      </p:sp>
    </p:spTree>
    <p:extLst>
      <p:ext uri="{BB962C8B-B14F-4D97-AF65-F5344CB8AC3E}">
        <p14:creationId xmlns:p14="http://schemas.microsoft.com/office/powerpoint/2010/main" val="923758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200" dirty="0" smtClean="0"/>
              <a:t>Seismic Hazards Pilot Objective</a:t>
            </a:r>
          </a:p>
          <a:p>
            <a:pPr marL="349415" indent="-349415">
              <a:buFont typeface="+mj-lt"/>
              <a:buAutoNum type="alphaUcPeriod"/>
            </a:pPr>
            <a:r>
              <a:rPr lang="en-GB" sz="1200" b="1" dirty="0" smtClean="0"/>
              <a:t>Support the generation of globally self-consistent strain rate estimates and the mapping of active faults at the global scale by providing EO </a:t>
            </a:r>
            <a:r>
              <a:rPr lang="en-GB" sz="1200" b="1" dirty="0" err="1" smtClean="0"/>
              <a:t>InSAR</a:t>
            </a:r>
            <a:r>
              <a:rPr lang="en-GB" sz="1200" b="1" dirty="0" smtClean="0"/>
              <a:t> and optical data and processing capacities to existing initiatives, such as the </a:t>
            </a:r>
            <a:r>
              <a:rPr lang="en-GB" sz="1200" b="1" dirty="0" err="1" smtClean="0"/>
              <a:t>iGSRM</a:t>
            </a:r>
            <a:endParaRPr lang="en-GB" sz="1200" dirty="0" smtClean="0"/>
          </a:p>
          <a:p>
            <a:r>
              <a:rPr lang="en-GB" sz="1200" i="1" dirty="0" smtClean="0">
                <a:solidFill>
                  <a:srgbClr val="FF0000"/>
                </a:solidFill>
              </a:rPr>
              <a:t>[role of EO: wide extent satellite observations]</a:t>
            </a:r>
            <a:endParaRPr lang="en-GB" sz="1200" dirty="0" smtClean="0">
              <a:solidFill>
                <a:srgbClr val="FF0000"/>
              </a:solidFill>
            </a:endParaRPr>
          </a:p>
          <a:p>
            <a:pPr marL="349415" indent="-349415">
              <a:buFont typeface="+mj-lt"/>
              <a:buAutoNum type="alphaUcPeriod" startAt="2"/>
            </a:pPr>
            <a:r>
              <a:rPr lang="en-GB" sz="1200" b="1" dirty="0" smtClean="0"/>
              <a:t>Support and continue the </a:t>
            </a:r>
            <a:r>
              <a:rPr lang="en-US" sz="1000" b="1" i="0" dirty="0" err="1" smtClean="0">
                <a:effectLst/>
                <a:latin typeface="+mn-lt"/>
                <a:ea typeface="+mn-ea"/>
                <a:cs typeface="+mn-cs"/>
                <a:sym typeface="Avenir Roman"/>
              </a:rPr>
              <a:t>Geohazard</a:t>
            </a:r>
            <a:r>
              <a:rPr lang="en-US" sz="1000" b="1" i="0" dirty="0" smtClean="0">
                <a:effectLst/>
                <a:latin typeface="+mn-lt"/>
                <a:ea typeface="+mn-ea"/>
                <a:cs typeface="+mn-cs"/>
                <a:sym typeface="Avenir Roman"/>
              </a:rPr>
              <a:t> Supersites and Natural Laboratories  </a:t>
            </a:r>
            <a:r>
              <a:rPr lang="en-US" sz="2400" b="0" dirty="0" smtClean="0">
                <a:effectLst/>
                <a:latin typeface="+mn-lt"/>
                <a:ea typeface="+mn-ea"/>
                <a:cs typeface="+mn-cs"/>
                <a:sym typeface="Avenir Roman"/>
              </a:rPr>
              <a:t>(</a:t>
            </a:r>
            <a:r>
              <a:rPr lang="en-GB" sz="1200" b="1" dirty="0" smtClean="0"/>
              <a:t>GSNL) for seismic hazards and volcanoes</a:t>
            </a:r>
            <a:endParaRPr lang="en-GB" sz="1200" dirty="0" smtClean="0"/>
          </a:p>
          <a:p>
            <a:r>
              <a:rPr lang="en-GB" sz="1200" i="1" dirty="0" smtClean="0">
                <a:solidFill>
                  <a:srgbClr val="FF0000"/>
                </a:solidFill>
              </a:rPr>
              <a:t>[role of EO: multiple observations focused on supersites]</a:t>
            </a:r>
            <a:endParaRPr lang="en-GB" sz="1200" dirty="0" smtClean="0">
              <a:solidFill>
                <a:srgbClr val="FF0000"/>
              </a:solidFill>
            </a:endParaRPr>
          </a:p>
          <a:p>
            <a:pPr marL="349415" indent="-349415">
              <a:buFont typeface="+mj-lt"/>
              <a:buAutoNum type="alphaUcPeriod" startAt="3"/>
            </a:pPr>
            <a:r>
              <a:rPr lang="en-GB" sz="1200" b="1" dirty="0" smtClean="0"/>
              <a:t>Develop and demonstrate advanced science products for rapid earthquake response.</a:t>
            </a:r>
            <a:endParaRPr lang="en-GB" sz="1200" dirty="0" smtClean="0"/>
          </a:p>
          <a:p>
            <a:r>
              <a:rPr lang="en-GB" sz="1200" i="1" dirty="0" smtClean="0">
                <a:solidFill>
                  <a:srgbClr val="FF0000"/>
                </a:solidFill>
              </a:rPr>
              <a:t>[role of EO: observation of earthquakes with M&gt;5.8]</a:t>
            </a:r>
            <a:endParaRPr lang="en-GB" sz="1200" dirty="0" smtClean="0">
              <a:solidFill>
                <a:srgbClr val="FF0000"/>
              </a:solidFill>
            </a:endParaRPr>
          </a:p>
          <a:p>
            <a:pPr defTabSz="465887">
              <a:defRPr/>
            </a:pPr>
            <a:endParaRPr lang="en-US" sz="1200" dirty="0"/>
          </a:p>
        </p:txBody>
      </p:sp>
    </p:spTree>
    <p:extLst>
      <p:ext uri="{BB962C8B-B14F-4D97-AF65-F5344CB8AC3E}">
        <p14:creationId xmlns:p14="http://schemas.microsoft.com/office/powerpoint/2010/main" val="1860162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0" y="4415790"/>
            <a:ext cx="5140960" cy="4271010"/>
          </a:xfrm>
        </p:spPr>
        <p:txBody>
          <a:bodyPr/>
          <a:lstStyle/>
          <a:p>
            <a:r>
              <a:rPr lang="en-CA" sz="800" dirty="0"/>
              <a:t>RO Objectives</a:t>
            </a:r>
          </a:p>
          <a:p>
            <a:r>
              <a:rPr lang="en-CA" sz="800" dirty="0"/>
              <a:t>Demonstrate in a high-profile context the value of using satellite Earth Observations to support Recovery from a major disaster:</a:t>
            </a:r>
          </a:p>
          <a:p>
            <a:pPr marL="349415" indent="-349415">
              <a:buFont typeface="Arial"/>
              <a:buChar char="•"/>
            </a:pPr>
            <a:r>
              <a:rPr lang="en-CA" sz="800" dirty="0"/>
              <a:t>near-term (e.g. through a demonstrator working on recovery planning and monitoring); and</a:t>
            </a:r>
          </a:p>
          <a:p>
            <a:pPr marL="349415" indent="-349415">
              <a:buFont typeface="Arial"/>
              <a:buChar char="•"/>
            </a:pPr>
            <a:r>
              <a:rPr lang="en-CA" sz="800" dirty="0"/>
              <a:t>long-term (e.g. major recovery planning and implementation, estimated to be about 3 to 5 years</a:t>
            </a:r>
            <a:r>
              <a:rPr lang="en-CA" sz="800" dirty="0" smtClean="0"/>
              <a:t>).</a:t>
            </a:r>
            <a:endParaRPr lang="en-CA" altLang="ja-JP" sz="800" dirty="0">
              <a:latin typeface="Arial" pitchFamily="34" charset="0"/>
              <a:ea typeface="ＭＳ Ｐゴシック" pitchFamily="50" charset="-128"/>
              <a:cs typeface="Arial" pitchFamily="34" charset="0"/>
            </a:endParaRPr>
          </a:p>
          <a:p>
            <a:r>
              <a:rPr lang="en-CA" altLang="ja-JP" sz="800" dirty="0" smtClean="0">
                <a:latin typeface="Arial" pitchFamily="34" charset="0"/>
                <a:ea typeface="ＭＳ Ｐゴシック" pitchFamily="50" charset="-128"/>
                <a:cs typeface="Arial" pitchFamily="34" charset="0"/>
              </a:rPr>
              <a:t>- Establish </a:t>
            </a:r>
            <a:r>
              <a:rPr lang="en-CA" altLang="ja-JP" sz="800" dirty="0">
                <a:latin typeface="Arial" pitchFamily="34" charset="0"/>
                <a:ea typeface="ＭＳ Ｐゴシック" pitchFamily="50" charset="-128"/>
                <a:cs typeface="Arial" pitchFamily="34" charset="0"/>
              </a:rPr>
              <a:t>institutional relationships between CEOS and stakeholders from the international recovery community</a:t>
            </a:r>
            <a:r>
              <a:rPr lang="en-CA" altLang="ja-JP" sz="800" dirty="0" smtClean="0">
                <a:latin typeface="Arial" pitchFamily="34" charset="0"/>
                <a:ea typeface="ＭＳ Ｐゴシック" pitchFamily="50" charset="-128"/>
                <a:cs typeface="Arial" pitchFamily="34" charset="0"/>
              </a:rPr>
              <a:t>.</a:t>
            </a:r>
            <a:endParaRPr lang="en-CA" altLang="ja-JP" sz="800" dirty="0">
              <a:solidFill>
                <a:schemeClr val="tx1">
                  <a:lumMod val="75000"/>
                </a:schemeClr>
              </a:solidFill>
              <a:latin typeface="Arial" pitchFamily="34" charset="0"/>
              <a:ea typeface="ＭＳ Ｐゴシック" pitchFamily="50" charset="-128"/>
              <a:cs typeface="Arial" pitchFamily="34" charset="0"/>
            </a:endParaRPr>
          </a:p>
          <a:p>
            <a:r>
              <a:rPr lang="en-CA" altLang="ja-JP" sz="800" dirty="0" smtClean="0">
                <a:solidFill>
                  <a:schemeClr val="tx1">
                    <a:lumMod val="75000"/>
                  </a:schemeClr>
                </a:solidFill>
                <a:latin typeface="Arial" pitchFamily="34" charset="0"/>
                <a:ea typeface="ＭＳ Ｐゴシック" pitchFamily="50" charset="-128"/>
                <a:cs typeface="Arial" pitchFamily="34" charset="0"/>
              </a:rPr>
              <a:t>- Work </a:t>
            </a:r>
            <a:r>
              <a:rPr lang="en-CA" altLang="ja-JP" sz="800" dirty="0">
                <a:solidFill>
                  <a:schemeClr val="tx1">
                    <a:lumMod val="75000"/>
                  </a:schemeClr>
                </a:solidFill>
                <a:latin typeface="Arial" pitchFamily="34" charset="0"/>
                <a:ea typeface="ＭＳ Ｐゴシック" pitchFamily="50" charset="-128"/>
                <a:cs typeface="Arial" pitchFamily="34" charset="0"/>
              </a:rPr>
              <a:t>with </a:t>
            </a:r>
            <a:r>
              <a:rPr lang="en-CA" altLang="ja-JP" sz="800" dirty="0">
                <a:solidFill>
                  <a:srgbClr val="001C4F"/>
                </a:solidFill>
                <a:latin typeface="Arial" pitchFamily="34" charset="0"/>
                <a:ea typeface="ＭＳ Ｐゴシック" pitchFamily="50" charset="-128"/>
                <a:cs typeface="Arial" pitchFamily="34" charset="0"/>
              </a:rPr>
              <a:t>the recovery community </a:t>
            </a:r>
            <a:r>
              <a:rPr lang="en-CA" altLang="ja-JP" sz="800" dirty="0">
                <a:solidFill>
                  <a:schemeClr val="tx1">
                    <a:lumMod val="75000"/>
                  </a:schemeClr>
                </a:solidFill>
                <a:latin typeface="Arial" pitchFamily="34" charset="0"/>
                <a:ea typeface="ＭＳ Ｐゴシック" pitchFamily="50" charset="-128"/>
                <a:cs typeface="Arial" pitchFamily="34" charset="0"/>
              </a:rPr>
              <a:t>to define a sustainable vision for increased use of satellite Earth observations in support of recovery</a:t>
            </a:r>
            <a:r>
              <a:rPr lang="en-CA" altLang="ja-JP" sz="800" dirty="0" smtClean="0">
                <a:solidFill>
                  <a:schemeClr val="tx1">
                    <a:lumMod val="75000"/>
                  </a:schemeClr>
                </a:solidFill>
                <a:latin typeface="Arial" pitchFamily="34" charset="0"/>
                <a:ea typeface="ＭＳ Ｐゴシック" pitchFamily="50" charset="-128"/>
                <a:cs typeface="Arial" pitchFamily="34" charset="0"/>
              </a:rPr>
              <a:t>.</a:t>
            </a:r>
            <a:endParaRPr lang="en-CA" altLang="ja-JP" sz="800" dirty="0">
              <a:solidFill>
                <a:schemeClr val="tx1">
                  <a:lumMod val="75000"/>
                </a:schemeClr>
              </a:solidFill>
              <a:latin typeface="Arial" pitchFamily="34" charset="0"/>
              <a:ea typeface="ＭＳ Ｐゴシック" pitchFamily="50" charset="-128"/>
              <a:cs typeface="Arial" pitchFamily="34" charset="0"/>
            </a:endParaRPr>
          </a:p>
          <a:p>
            <a:r>
              <a:rPr lang="en-CA" altLang="ja-JP" sz="800" dirty="0" smtClean="0">
                <a:solidFill>
                  <a:schemeClr val="tx1">
                    <a:lumMod val="75000"/>
                  </a:schemeClr>
                </a:solidFill>
                <a:latin typeface="Arial" pitchFamily="34" charset="0"/>
                <a:ea typeface="ＭＳ Ｐゴシック" pitchFamily="50" charset="-128"/>
                <a:cs typeface="Arial" pitchFamily="34" charset="0"/>
              </a:rPr>
              <a:t>- Foster </a:t>
            </a:r>
            <a:r>
              <a:rPr lang="en-CA" altLang="ja-JP" sz="800" dirty="0">
                <a:solidFill>
                  <a:schemeClr val="tx1">
                    <a:lumMod val="75000"/>
                  </a:schemeClr>
                </a:solidFill>
                <a:latin typeface="Arial" pitchFamily="34" charset="0"/>
                <a:ea typeface="ＭＳ Ｐゴシック" pitchFamily="50" charset="-128"/>
                <a:cs typeface="Arial" pitchFamily="34" charset="0"/>
              </a:rPr>
              <a:t>innovation around high-technology applications to support recovery</a:t>
            </a:r>
            <a:r>
              <a:rPr lang="en-CA" altLang="ja-JP" sz="800" dirty="0" smtClean="0">
                <a:solidFill>
                  <a:schemeClr val="tx1">
                    <a:lumMod val="75000"/>
                  </a:schemeClr>
                </a:solidFill>
                <a:latin typeface="Arial" pitchFamily="34" charset="0"/>
                <a:ea typeface="ＭＳ Ｐゴシック" pitchFamily="50" charset="-128"/>
                <a:cs typeface="Arial" pitchFamily="34" charset="0"/>
              </a:rPr>
              <a:t>.</a:t>
            </a:r>
          </a:p>
          <a:p>
            <a:endParaRPr lang="en-CA" altLang="ja-JP" sz="800" dirty="0" smtClean="0">
              <a:solidFill>
                <a:schemeClr val="tx1">
                  <a:lumMod val="75000"/>
                </a:schemeClr>
              </a:solidFill>
              <a:latin typeface="Arial" pitchFamily="34" charset="0"/>
              <a:ea typeface="ＭＳ Ｐゴシック" pitchFamily="50" charset="-128"/>
              <a:cs typeface="Arial" pitchFamily="34" charset="0"/>
            </a:endParaRPr>
          </a:p>
          <a:p>
            <a:r>
              <a:rPr lang="en-US" sz="800" dirty="0" smtClean="0">
                <a:effectLst/>
              </a:rPr>
              <a:t>The Global Facility for Disaster Reduction and Recovery (GFDRR) is a global partnership that helps developing countries better understand and reduce their vulnerabilities to natural hazards and adapt to climate change. Working with over 400 local, national, regional, and international partners, GFDRR provides grant financing, technical assistance, training and knowledge sharing activities to mainstream disaster and climate risk management in policies and strategies. Managed by the World Bank, GFDRR is supported by 34 countries and 9 international organizations.</a:t>
            </a:r>
          </a:p>
          <a:p>
            <a:endParaRPr lang="fr-CA" altLang="ja-JP" sz="800" dirty="0" smtClean="0">
              <a:solidFill>
                <a:schemeClr val="tx1">
                  <a:lumMod val="75000"/>
                </a:schemeClr>
              </a:solidFill>
              <a:effectLst/>
              <a:latin typeface="Arial" pitchFamily="34" charset="0"/>
              <a:ea typeface="ＭＳ Ｐゴシック" pitchFamily="50" charset="-128"/>
              <a:cs typeface="Arial" pitchFamily="34" charset="0"/>
            </a:endParaRPr>
          </a:p>
          <a:p>
            <a:r>
              <a:rPr lang="en-US" sz="800" dirty="0" smtClean="0"/>
              <a:t>United Nations Development </a:t>
            </a:r>
            <a:r>
              <a:rPr lang="en-US" sz="800" dirty="0" err="1" smtClean="0"/>
              <a:t>Programme</a:t>
            </a:r>
            <a:r>
              <a:rPr lang="en-US" sz="800" baseline="0" dirty="0" smtClean="0"/>
              <a:t> (</a:t>
            </a:r>
            <a:r>
              <a:rPr lang="en-US" sz="800" dirty="0" smtClean="0"/>
              <a:t>UNDP) works, helping to achieve the eradication of poverty, and the reduction of inequalities and exclusion. We help countries to develop policies, leadership skills, partnering abilities, institutional capabilities and build resilience in order to sustain development results.</a:t>
            </a:r>
            <a:endParaRPr lang="fr-CA" sz="800" dirty="0" smtClean="0"/>
          </a:p>
          <a:p>
            <a:r>
              <a:rPr lang="en-US" sz="800" b="1" dirty="0" smtClean="0"/>
              <a:t>UNITAR’s (United nations Institute for training and Research) Operational Satellite Applications </a:t>
            </a:r>
            <a:r>
              <a:rPr lang="en-US" sz="800" b="1" dirty="0" err="1" smtClean="0"/>
              <a:t>Programme</a:t>
            </a:r>
            <a:r>
              <a:rPr lang="en-US" sz="800" b="1" dirty="0" smtClean="0"/>
              <a:t> - UNOSAT</a:t>
            </a:r>
          </a:p>
          <a:p>
            <a:r>
              <a:rPr lang="en-US" sz="800" dirty="0" smtClean="0"/>
              <a:t>UNOSAT is a technology-intensive </a:t>
            </a:r>
            <a:r>
              <a:rPr lang="en-US" sz="800" dirty="0" err="1" smtClean="0"/>
              <a:t>programme</a:t>
            </a:r>
            <a:r>
              <a:rPr lang="en-US" sz="800" dirty="0" smtClean="0"/>
              <a:t> delivering imagery analysis and satellite solutions to relief and development </a:t>
            </a:r>
            <a:r>
              <a:rPr lang="en-US" sz="800" dirty="0" err="1" smtClean="0"/>
              <a:t>organisations</a:t>
            </a:r>
            <a:r>
              <a:rPr lang="en-US" sz="800" dirty="0" smtClean="0"/>
              <a:t> within and outside the UN system to help make a difference in critical areas such as humanitarian relief, human security, strategic territorial and development planning. UNOSAT develops applied research solutions keeping in sight the needs of the beneficiaries at the end of the process.</a:t>
            </a:r>
          </a:p>
          <a:p>
            <a:endParaRPr lang="en-US" sz="800" dirty="0"/>
          </a:p>
        </p:txBody>
      </p:sp>
    </p:spTree>
    <p:extLst>
      <p:ext uri="{BB962C8B-B14F-4D97-AF65-F5344CB8AC3E}">
        <p14:creationId xmlns:p14="http://schemas.microsoft.com/office/powerpoint/2010/main" val="47034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Proposed Landslide Pilot Goal</a:t>
            </a:r>
            <a:r>
              <a:rPr lang="en-US" sz="800" baseline="0" dirty="0" smtClean="0"/>
              <a:t> and</a:t>
            </a:r>
            <a:r>
              <a:rPr lang="en-US" sz="800" dirty="0" smtClean="0"/>
              <a:t> Objectives</a:t>
            </a:r>
          </a:p>
          <a:p>
            <a:r>
              <a:rPr lang="en-US" sz="800" dirty="0" smtClean="0"/>
              <a:t>Proposed Goal:</a:t>
            </a:r>
          </a:p>
          <a:p>
            <a:pPr marL="434122" lvl="1" indent="0"/>
            <a:r>
              <a:rPr lang="en-US" sz="800" dirty="0"/>
              <a:t>To demonstrate the effective exploitation of Earth observations (EO) data and technologies to detect, map and monitor landslides and landslide prone hillsides, in different physiographic and climatic regions. </a:t>
            </a:r>
          </a:p>
          <a:p>
            <a:pPr marL="434122" lvl="1" indent="0"/>
            <a:endParaRPr lang="en-US" sz="800" dirty="0"/>
          </a:p>
          <a:p>
            <a:pPr marL="434122" lvl="1" indent="0"/>
            <a:r>
              <a:rPr lang="en-US" sz="800" dirty="0"/>
              <a:t>To apply satellite EO across the cycle of landslide disaster risk management, including preparedness, situational awareness, response and recovery with a distinct multi-hazard focus on cascading impacts and risks. </a:t>
            </a:r>
          </a:p>
          <a:p>
            <a:endParaRPr lang="en-US" sz="800" dirty="0" smtClean="0"/>
          </a:p>
          <a:p>
            <a:r>
              <a:rPr lang="en-US" sz="800" dirty="0" smtClean="0"/>
              <a:t>Proposed Objectives:</a:t>
            </a:r>
          </a:p>
          <a:p>
            <a:r>
              <a:rPr lang="en-US" sz="800" b="1" u="sng" dirty="0">
                <a:solidFill>
                  <a:schemeClr val="tx2">
                    <a:lumMod val="75000"/>
                  </a:schemeClr>
                </a:solidFill>
                <a:latin typeface="Arial" panose="020B0604020202020204" pitchFamily="34" charset="0"/>
                <a:cs typeface="Arial" panose="020B0604020202020204" pitchFamily="34" charset="0"/>
              </a:rPr>
              <a:t>Objective A: </a:t>
            </a:r>
            <a:endParaRPr lang="en-US" sz="800" dirty="0">
              <a:solidFill>
                <a:schemeClr val="tx2">
                  <a:lumMod val="75000"/>
                </a:schemeClr>
              </a:solidFill>
              <a:latin typeface="Arial" panose="020B0604020202020204" pitchFamily="34" charset="0"/>
              <a:cs typeface="Arial" panose="020B0604020202020204" pitchFamily="34" charset="0"/>
            </a:endParaRPr>
          </a:p>
          <a:p>
            <a:r>
              <a:rPr lang="en-US" sz="800" dirty="0">
                <a:solidFill>
                  <a:schemeClr val="tx2">
                    <a:lumMod val="75000"/>
                  </a:schemeClr>
                </a:solidFill>
                <a:latin typeface="Arial" panose="020B0604020202020204" pitchFamily="34" charset="0"/>
                <a:cs typeface="Arial" panose="020B0604020202020204" pitchFamily="34" charset="0"/>
              </a:rPr>
              <a:t>Establish effective practices for merging different Earth Observation data (e.g. optical and radar) to better monitor and map landslide activity over time and space.</a:t>
            </a:r>
          </a:p>
          <a:p>
            <a:endParaRPr lang="en-US" sz="800" b="1" u="sng" dirty="0">
              <a:solidFill>
                <a:schemeClr val="tx2">
                  <a:lumMod val="75000"/>
                </a:schemeClr>
              </a:solidFill>
              <a:latin typeface="Arial" panose="020B0604020202020204" pitchFamily="34" charset="0"/>
              <a:cs typeface="Arial" panose="020B0604020202020204" pitchFamily="34" charset="0"/>
            </a:endParaRPr>
          </a:p>
          <a:p>
            <a:r>
              <a:rPr lang="en-US" sz="800" b="1" u="sng" dirty="0">
                <a:solidFill>
                  <a:schemeClr val="tx2">
                    <a:lumMod val="75000"/>
                  </a:schemeClr>
                </a:solidFill>
                <a:latin typeface="Arial" panose="020B0604020202020204" pitchFamily="34" charset="0"/>
                <a:cs typeface="Arial" panose="020B0604020202020204" pitchFamily="34" charset="0"/>
              </a:rPr>
              <a:t>Objective B: </a:t>
            </a:r>
            <a:endParaRPr lang="en-US" sz="800" dirty="0">
              <a:solidFill>
                <a:schemeClr val="tx2">
                  <a:lumMod val="75000"/>
                </a:schemeClr>
              </a:solidFill>
              <a:latin typeface="Arial" panose="020B0604020202020204" pitchFamily="34" charset="0"/>
              <a:cs typeface="Arial" panose="020B0604020202020204" pitchFamily="34" charset="0"/>
            </a:endParaRPr>
          </a:p>
          <a:p>
            <a:r>
              <a:rPr lang="en-US" sz="800" dirty="0">
                <a:solidFill>
                  <a:schemeClr val="tx2">
                    <a:lumMod val="75000"/>
                  </a:schemeClr>
                </a:solidFill>
                <a:latin typeface="Arial" panose="020B0604020202020204" pitchFamily="34" charset="0"/>
                <a:cs typeface="Arial" panose="020B0604020202020204" pitchFamily="34" charset="0"/>
              </a:rPr>
              <a:t>Demonstrate how landslide products, models or services can support disaster risk management for multi-hazard and cascading landslide events. </a:t>
            </a:r>
          </a:p>
          <a:p>
            <a:r>
              <a:rPr lang="en-US" sz="800" b="1" i="1" dirty="0">
                <a:solidFill>
                  <a:schemeClr val="tx2">
                    <a:lumMod val="75000"/>
                  </a:schemeClr>
                </a:solidFill>
                <a:latin typeface="Arial" panose="020B0604020202020204" pitchFamily="34" charset="0"/>
                <a:cs typeface="Arial" panose="020B0604020202020204" pitchFamily="34" charset="0"/>
              </a:rPr>
              <a:t> </a:t>
            </a:r>
            <a:endParaRPr lang="en-US" sz="800" i="1" dirty="0">
              <a:solidFill>
                <a:schemeClr val="tx2">
                  <a:lumMod val="75000"/>
                </a:schemeClr>
              </a:solidFill>
              <a:latin typeface="Arial" panose="020B0604020202020204" pitchFamily="34" charset="0"/>
              <a:cs typeface="Arial" panose="020B0604020202020204" pitchFamily="34" charset="0"/>
            </a:endParaRPr>
          </a:p>
          <a:p>
            <a:r>
              <a:rPr lang="en-US" sz="800" b="1" i="1" u="sng" dirty="0">
                <a:solidFill>
                  <a:schemeClr val="tx1"/>
                </a:solidFill>
                <a:latin typeface="Arial" panose="020B0604020202020204" pitchFamily="34" charset="0"/>
                <a:cs typeface="Arial" panose="020B0604020202020204" pitchFamily="34" charset="0"/>
              </a:rPr>
              <a:t>NOTE OBJ C deleted at Bonn meeting:</a:t>
            </a:r>
          </a:p>
          <a:p>
            <a:r>
              <a:rPr lang="en-US" sz="800" b="1" i="1" u="sng" dirty="0">
                <a:solidFill>
                  <a:schemeClr val="tx1"/>
                </a:solidFill>
                <a:latin typeface="Arial" panose="020B0604020202020204" pitchFamily="34" charset="0"/>
                <a:cs typeface="Arial" panose="020B0604020202020204" pitchFamily="34" charset="0"/>
              </a:rPr>
              <a:t>(Objective C: </a:t>
            </a:r>
            <a:endParaRPr lang="en-US" sz="800" i="1" dirty="0">
              <a:solidFill>
                <a:schemeClr val="tx1"/>
              </a:solidFill>
              <a:latin typeface="Arial" panose="020B0604020202020204" pitchFamily="34" charset="0"/>
              <a:cs typeface="Arial" panose="020B0604020202020204" pitchFamily="34" charset="0"/>
            </a:endParaRPr>
          </a:p>
          <a:p>
            <a:r>
              <a:rPr lang="en-US" sz="800" i="1" dirty="0">
                <a:solidFill>
                  <a:schemeClr val="tx1"/>
                </a:solidFill>
                <a:latin typeface="Arial" panose="020B0604020202020204" pitchFamily="34" charset="0"/>
                <a:cs typeface="Arial" panose="020B0604020202020204" pitchFamily="34" charset="0"/>
              </a:rPr>
              <a:t>Exploit the experience, data, and lessons learned from ongoing pilots (i.e., seismic hazards, floods, volcanoes</a:t>
            </a:r>
            <a:r>
              <a:rPr lang="en-US" sz="800" i="1" dirty="0" smtClean="0">
                <a:solidFill>
                  <a:schemeClr val="tx1"/>
                </a:solidFill>
                <a:latin typeface="Arial" panose="020B0604020202020204" pitchFamily="34" charset="0"/>
                <a:cs typeface="Arial" panose="020B0604020202020204" pitchFamily="34" charset="0"/>
              </a:rPr>
              <a:t>).)</a:t>
            </a:r>
            <a:endParaRPr lang="en-US" sz="800" dirty="0">
              <a:solidFill>
                <a:srgbClr val="FFFF00"/>
              </a:solidFill>
              <a:latin typeface="Arial" panose="020B0604020202020204" pitchFamily="34" charset="0"/>
              <a:cs typeface="Arial" panose="020B0604020202020204" pitchFamily="34" charset="0"/>
            </a:endParaRPr>
          </a:p>
          <a:p>
            <a:r>
              <a:rPr lang="en-US" sz="800" b="1" u="sng" dirty="0">
                <a:solidFill>
                  <a:schemeClr val="tx2">
                    <a:lumMod val="75000"/>
                  </a:schemeClr>
                </a:solidFill>
                <a:latin typeface="Arial" panose="020B0604020202020204" pitchFamily="34" charset="0"/>
                <a:cs typeface="Arial" panose="020B0604020202020204" pitchFamily="34" charset="0"/>
              </a:rPr>
              <a:t>Objective D: </a:t>
            </a:r>
            <a:endParaRPr lang="en-US" sz="800" dirty="0">
              <a:solidFill>
                <a:schemeClr val="tx2">
                  <a:lumMod val="75000"/>
                </a:schemeClr>
              </a:solidFill>
              <a:latin typeface="Arial" panose="020B0604020202020204" pitchFamily="34" charset="0"/>
              <a:cs typeface="Arial" panose="020B0604020202020204" pitchFamily="34" charset="0"/>
            </a:endParaRPr>
          </a:p>
          <a:p>
            <a:r>
              <a:rPr lang="en-US" sz="800" dirty="0">
                <a:solidFill>
                  <a:schemeClr val="tx2">
                    <a:lumMod val="75000"/>
                  </a:schemeClr>
                </a:solidFill>
                <a:latin typeface="Arial" panose="020B0604020202020204" pitchFamily="34" charset="0"/>
                <a:cs typeface="Arial" panose="020B0604020202020204" pitchFamily="34" charset="0"/>
              </a:rPr>
              <a:t>Engage and partner with data brokers and end users to understand user and service requirements, user expectations, and to get feedback through the activities described in objectives A-C. </a:t>
            </a:r>
          </a:p>
          <a:p>
            <a:endParaRPr lang="en-US" sz="800" dirty="0"/>
          </a:p>
        </p:txBody>
      </p:sp>
    </p:spTree>
    <p:extLst>
      <p:ext uri="{BB962C8B-B14F-4D97-AF65-F5344CB8AC3E}">
        <p14:creationId xmlns:p14="http://schemas.microsoft.com/office/powerpoint/2010/main" val="229843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225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SIT-31,</a:t>
            </a:r>
            <a:r>
              <a:rPr lang="en-AU" sz="1100" i="1" baseline="0" dirty="0" smtClean="0">
                <a:solidFill>
                  <a:schemeClr val="tx2"/>
                </a:solidFill>
                <a:latin typeface="+mj-ea"/>
                <a:ea typeface="+mj-ea"/>
                <a:cs typeface="Proxima Nova Regular"/>
                <a:sym typeface="Proxima Nova Regular"/>
              </a:rPr>
              <a:t> </a:t>
            </a:r>
            <a:r>
              <a:rPr lang="en-AU" sz="1100" i="1" dirty="0" smtClean="0">
                <a:solidFill>
                  <a:schemeClr val="tx2"/>
                </a:solidFill>
                <a:latin typeface="+mj-ea"/>
                <a:ea typeface="+mj-ea"/>
                <a:cs typeface="Proxima Nova Regular"/>
                <a:sym typeface="Proxima Nova Regular"/>
              </a:rPr>
              <a:t>ESRIN, 19-20 </a:t>
            </a:r>
            <a:r>
              <a:rPr lang="en-AU" sz="1100" i="1" smtClean="0">
                <a:solidFill>
                  <a:schemeClr val="tx2"/>
                </a:solidFill>
                <a:latin typeface="+mj-ea"/>
                <a:ea typeface="+mj-ea"/>
                <a:cs typeface="Proxima Nova Regular"/>
                <a:sym typeface="Proxima Nova Regular"/>
              </a:rPr>
              <a:t>Apr 2016</a:t>
            </a:r>
            <a:endParaRPr sz="1100" i="1" dirty="0">
              <a:solidFill>
                <a:schemeClr val="tx2"/>
              </a:solidFill>
              <a:latin typeface="+mj-ea"/>
              <a:ea typeface="+mj-ea"/>
              <a:cs typeface="Proxima Nova Regular"/>
              <a:sym typeface="Proxima Nova Regul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304800" y="2664469"/>
            <a:ext cx="8610599"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CA" sz="4200" b="1" dirty="0" smtClean="0">
                <a:solidFill>
                  <a:srgbClr val="FFFFFF"/>
                </a:solidFill>
                <a:latin typeface="+mj-lt"/>
              </a:rPr>
              <a:t>WCDRR and CEOS DRM activities</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CA" dirty="0" smtClean="0">
                <a:solidFill>
                  <a:srgbClr val="FFFFFF"/>
                </a:solidFill>
                <a:latin typeface="+mj-lt"/>
                <a:ea typeface="Arial Bold"/>
                <a:cs typeface="Arial Bold"/>
                <a:sym typeface="Arial Bold"/>
              </a:rPr>
              <a:t>Stéphane Chalifoux, WG Disasters Chair</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SIT</a:t>
            </a:r>
            <a:r>
              <a:rPr lang="en-AU" dirty="0" smtClean="0">
                <a:solidFill>
                  <a:srgbClr val="FFFFFF"/>
                </a:solidFill>
                <a:latin typeface="+mj-lt"/>
                <a:ea typeface="Arial Bold"/>
                <a:cs typeface="Arial Bold"/>
                <a:sym typeface="Arial Bold"/>
              </a:rPr>
              <a:t>-31 </a:t>
            </a:r>
            <a:r>
              <a:rPr dirty="0" smtClean="0">
                <a:solidFill>
                  <a:srgbClr val="FFFFFF"/>
                </a:solidFill>
                <a:latin typeface="+mj-lt"/>
                <a:ea typeface="Arial Bold"/>
                <a:cs typeface="Arial Bold"/>
                <a:sym typeface="Arial Bold"/>
              </a:rPr>
              <a:t>Agenda </a:t>
            </a:r>
            <a:r>
              <a:rPr dirty="0">
                <a:solidFill>
                  <a:schemeClr val="bg1"/>
                </a:solidFill>
                <a:latin typeface="+mj-lt"/>
                <a:ea typeface="Arial Bold"/>
                <a:cs typeface="Arial Bold"/>
                <a:sym typeface="Arial Bold"/>
              </a:rPr>
              <a:t>Item </a:t>
            </a:r>
            <a:r>
              <a:rPr dirty="0" smtClean="0">
                <a:solidFill>
                  <a:schemeClr val="bg1"/>
                </a:solidFill>
                <a:latin typeface="+mj-lt"/>
                <a:ea typeface="Arial Bold"/>
                <a:cs typeface="Arial Bold"/>
                <a:sym typeface="Arial Bold"/>
              </a:rPr>
              <a:t>#</a:t>
            </a:r>
            <a:r>
              <a:rPr lang="fr-CA" dirty="0" smtClean="0">
                <a:solidFill>
                  <a:schemeClr val="bg1"/>
                </a:solidFill>
                <a:latin typeface="+mj-lt"/>
                <a:ea typeface="Arial Bold"/>
                <a:cs typeface="Arial Bold"/>
                <a:sym typeface="Arial Bold"/>
              </a:rPr>
              <a:t> 7</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CEOS S</a:t>
            </a:r>
            <a:r>
              <a:rPr lang="en-AU" dirty="0" err="1" smtClean="0">
                <a:solidFill>
                  <a:srgbClr val="FFFFFF"/>
                </a:solidFill>
                <a:latin typeface="+mj-lt"/>
                <a:ea typeface="Arial Bold"/>
                <a:cs typeface="Arial Bold"/>
                <a:sym typeface="Arial Bold"/>
              </a:rPr>
              <a:t>trategic</a:t>
            </a:r>
            <a:r>
              <a:rPr lang="en-AU" dirty="0" smtClean="0">
                <a:solidFill>
                  <a:srgbClr val="FFFFFF"/>
                </a:solidFill>
                <a:latin typeface="+mj-lt"/>
                <a:ea typeface="Arial Bold"/>
                <a:cs typeface="Arial Bold"/>
                <a:sym typeface="Arial Bold"/>
              </a:rPr>
              <a:t> Implementation Team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ESA/ESRIN, </a:t>
            </a:r>
            <a:r>
              <a:rPr lang="en-AU" dirty="0" err="1" smtClean="0">
                <a:solidFill>
                  <a:srgbClr val="FFFFFF"/>
                </a:solidFill>
                <a:latin typeface="+mj-lt"/>
                <a:ea typeface="Arial Bold"/>
                <a:cs typeface="Arial Bold"/>
                <a:sym typeface="Arial Bold"/>
              </a:rPr>
              <a:t>Frascati</a:t>
            </a:r>
            <a:r>
              <a:rPr lang="en-AU" dirty="0" smtClean="0">
                <a:solidFill>
                  <a:srgbClr val="FFFFFF"/>
                </a:solidFill>
                <a:latin typeface="+mj-lt"/>
                <a:ea typeface="Arial Bold"/>
                <a:cs typeface="Arial Bold"/>
                <a:sym typeface="Arial Bold"/>
              </a:rPr>
              <a:t>,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19</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-20</a:t>
            </a:r>
            <a:r>
              <a:rPr lang="en-AU" baseline="30000" dirty="0" smtClean="0">
                <a:solidFill>
                  <a:srgbClr val="FFFFFF"/>
                </a:solidFill>
                <a:latin typeface="+mj-lt"/>
                <a:ea typeface="Arial Bold"/>
                <a:cs typeface="Arial Bold"/>
                <a:sym typeface="Arial Bold"/>
              </a:rPr>
              <a:t>th</a:t>
            </a:r>
            <a:r>
              <a:rPr lang="en-AU" dirty="0" smtClean="0">
                <a:solidFill>
                  <a:srgbClr val="FFFFFF"/>
                </a:solidFill>
                <a:latin typeface="+mj-lt"/>
                <a:ea typeface="Arial Bold"/>
                <a:cs typeface="Arial Bold"/>
                <a:sym typeface="Arial Bold"/>
              </a:rPr>
              <a:t> April 2016</a:t>
            </a:r>
            <a:endParaRPr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marL="0" indent="0">
              <a:buNone/>
            </a:pPr>
            <a:r>
              <a:rPr lang="en-CA" b="1" i="1" dirty="0" smtClean="0"/>
              <a:t>Thematic pilots: </a:t>
            </a:r>
          </a:p>
          <a:p>
            <a:pPr marL="0" indent="0">
              <a:buNone/>
            </a:pPr>
            <a:r>
              <a:rPr lang="en-CA" i="1" dirty="0" smtClean="0"/>
              <a:t>Keiko Saito, GFDRR, Washington, DC (flood pilot).</a:t>
            </a:r>
          </a:p>
          <a:p>
            <a:pPr marL="0" indent="0">
              <a:buNone/>
            </a:pPr>
            <a:r>
              <a:rPr lang="en-CA" i="1" dirty="0" smtClean="0"/>
              <a:t>Emily Niebuhr, WFP, Rome, Italy (flood pilot).</a:t>
            </a:r>
          </a:p>
          <a:p>
            <a:pPr marL="0" indent="0">
              <a:buNone/>
            </a:pPr>
            <a:r>
              <a:rPr lang="en-CA" i="1" dirty="0" smtClean="0"/>
              <a:t>David Farrell, CIMH (WMO affiliated), Bridgetown, Barbados (flood pilot).</a:t>
            </a:r>
          </a:p>
          <a:p>
            <a:pPr marL="0" indent="0">
              <a:buNone/>
            </a:pPr>
            <a:r>
              <a:rPr lang="en-CA" i="1" dirty="0" smtClean="0"/>
              <a:t>Irena </a:t>
            </a:r>
            <a:r>
              <a:rPr lang="en-CA" i="1" dirty="0" err="1" smtClean="0"/>
              <a:t>Pavlova</a:t>
            </a:r>
            <a:r>
              <a:rPr lang="en-CA" i="1" dirty="0" smtClean="0"/>
              <a:t>, UNESCO, Paris, France (landslide pilot).</a:t>
            </a:r>
          </a:p>
          <a:p>
            <a:pPr marL="0" indent="0">
              <a:buNone/>
            </a:pPr>
            <a:endParaRPr lang="en-CA" b="1" i="1" dirty="0" smtClean="0"/>
          </a:p>
          <a:p>
            <a:pPr marL="0" indent="0">
              <a:buNone/>
            </a:pPr>
            <a:r>
              <a:rPr lang="en-CA" b="1" i="1" dirty="0" smtClean="0"/>
              <a:t>Recovery Observatory: </a:t>
            </a:r>
          </a:p>
          <a:p>
            <a:pPr marL="0" indent="0">
              <a:buNone/>
            </a:pPr>
            <a:r>
              <a:rPr lang="en-CA" i="1" dirty="0" smtClean="0"/>
              <a:t>Joe </a:t>
            </a:r>
            <a:r>
              <a:rPr lang="en-CA" i="1" dirty="0" err="1" smtClean="0"/>
              <a:t>Leitmann</a:t>
            </a:r>
            <a:r>
              <a:rPr lang="en-CA" i="1" dirty="0" smtClean="0"/>
              <a:t> (Head of Recovery, Team co-chair), </a:t>
            </a:r>
            <a:r>
              <a:rPr lang="en-CA" i="1" dirty="0" err="1" smtClean="0"/>
              <a:t>Tahir</a:t>
            </a:r>
            <a:r>
              <a:rPr lang="en-CA" i="1" dirty="0" smtClean="0"/>
              <a:t> Akbar, and Keiko Saito, GFDRR, Washington, DC</a:t>
            </a:r>
          </a:p>
          <a:p>
            <a:pPr marL="0" indent="0">
              <a:buNone/>
            </a:pPr>
            <a:r>
              <a:rPr lang="en-CA" i="1" dirty="0" smtClean="0"/>
              <a:t>Chiara </a:t>
            </a:r>
            <a:r>
              <a:rPr lang="en-CA" i="1" dirty="0" err="1" smtClean="0"/>
              <a:t>Mellucci</a:t>
            </a:r>
            <a:r>
              <a:rPr lang="en-CA" i="1" dirty="0" smtClean="0"/>
              <a:t> and Jeannette Castro, UNDP, New York, NY</a:t>
            </a:r>
          </a:p>
          <a:p>
            <a:pPr marL="0" indent="0">
              <a:buNone/>
            </a:pPr>
            <a:r>
              <a:rPr lang="en-CA" i="1" dirty="0" err="1" smtClean="0"/>
              <a:t>Einar</a:t>
            </a:r>
            <a:r>
              <a:rPr lang="en-CA" i="1" dirty="0" smtClean="0"/>
              <a:t> </a:t>
            </a:r>
            <a:r>
              <a:rPr lang="en-CA" i="1" dirty="0" err="1" smtClean="0"/>
              <a:t>Bjorgo</a:t>
            </a:r>
            <a:r>
              <a:rPr lang="en-CA" i="1" dirty="0" smtClean="0"/>
              <a:t> and Olivier </a:t>
            </a:r>
            <a:r>
              <a:rPr lang="en-CA" i="1" dirty="0" err="1" smtClean="0"/>
              <a:t>Vandamme</a:t>
            </a:r>
            <a:r>
              <a:rPr lang="en-CA" i="1" dirty="0" smtClean="0"/>
              <a:t>, UNOSAT, Geneva, Switzerland</a:t>
            </a:r>
          </a:p>
          <a:p>
            <a:pPr marL="0" indent="0">
              <a:buNone/>
            </a:pPr>
            <a:r>
              <a:rPr lang="en-CA" i="1" dirty="0" err="1" smtClean="0"/>
              <a:t>Ayaz</a:t>
            </a:r>
            <a:r>
              <a:rPr lang="en-CA" i="1" dirty="0" smtClean="0"/>
              <a:t> </a:t>
            </a:r>
            <a:r>
              <a:rPr lang="en-CA" i="1" dirty="0" err="1" smtClean="0"/>
              <a:t>Parvez</a:t>
            </a:r>
            <a:r>
              <a:rPr lang="en-CA" i="1" dirty="0" smtClean="0"/>
              <a:t>, World Bank, Washington, DC</a:t>
            </a:r>
          </a:p>
          <a:p>
            <a:pPr marL="0" indent="0">
              <a:buNone/>
            </a:pPr>
            <a:r>
              <a:rPr lang="en-CA" i="1" dirty="0" smtClean="0"/>
              <a:t>Francis </a:t>
            </a:r>
            <a:r>
              <a:rPr lang="en-CA" i="1" dirty="0" err="1" smtClean="0"/>
              <a:t>Nkoka</a:t>
            </a:r>
            <a:r>
              <a:rPr lang="en-CA" i="1" dirty="0" smtClean="0"/>
              <a:t>, World Bank, Lilongwe, Malawi</a:t>
            </a:r>
            <a:endParaRPr lang="en-US" dirty="0"/>
          </a:p>
          <a:p>
            <a:pPr marL="0" indent="0">
              <a:buNone/>
            </a:pPr>
            <a:endParaRPr lang="en-US"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10</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UN Stakeholder participation in pilots</a:t>
            </a:r>
            <a:endParaRPr lang="en-US" dirty="0"/>
          </a:p>
        </p:txBody>
      </p:sp>
    </p:spTree>
    <p:extLst>
      <p:ext uri="{BB962C8B-B14F-4D97-AF65-F5344CB8AC3E}">
        <p14:creationId xmlns:p14="http://schemas.microsoft.com/office/powerpoint/2010/main" val="249944163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295400"/>
            <a:ext cx="8382000" cy="5334000"/>
          </a:xfrm>
        </p:spPr>
        <p:txBody>
          <a:bodyPr/>
          <a:lstStyle/>
          <a:p>
            <a:pPr marL="0" indent="0">
              <a:buNone/>
            </a:pPr>
            <a:r>
              <a:rPr lang="en-CA" b="1" i="1" dirty="0" smtClean="0"/>
              <a:t>WCDRR</a:t>
            </a:r>
            <a:r>
              <a:rPr lang="en-CA" i="1" dirty="0" smtClean="0"/>
              <a:t> </a:t>
            </a:r>
            <a:r>
              <a:rPr lang="en-CA" i="1" dirty="0"/>
              <a:t>– Over 6,500 delegates attended the intergovernmental and multi-stakeholder </a:t>
            </a:r>
            <a:r>
              <a:rPr lang="en-CA" i="1" dirty="0" smtClean="0"/>
              <a:t>events; over </a:t>
            </a:r>
            <a:r>
              <a:rPr lang="en-CA" i="1" dirty="0"/>
              <a:t>40,000 attended the public forum</a:t>
            </a:r>
            <a:r>
              <a:rPr lang="en-CA" i="1" dirty="0" smtClean="0"/>
              <a:t>; 187 </a:t>
            </a:r>
            <a:r>
              <a:rPr lang="en-CA" i="1" dirty="0"/>
              <a:t>States officially represented</a:t>
            </a:r>
            <a:r>
              <a:rPr lang="en-CA" i="1" dirty="0" smtClean="0"/>
              <a:t>; </a:t>
            </a:r>
            <a:r>
              <a:rPr lang="en-CA" i="1" dirty="0"/>
              <a:t>over 25 Heads of State, Vice Presidents, and Heads of Government as well as 100 participants at ministerial level.</a:t>
            </a:r>
          </a:p>
          <a:p>
            <a:pPr marL="0" indent="0">
              <a:buNone/>
            </a:pPr>
            <a:r>
              <a:rPr lang="en-CA" b="1" i="1" dirty="0" smtClean="0"/>
              <a:t>Sendai Framework (SF) </a:t>
            </a:r>
            <a:r>
              <a:rPr lang="en-CA" i="1" dirty="0" smtClean="0"/>
              <a:t>– adopted for 2015-2030 period</a:t>
            </a:r>
            <a:r>
              <a:rPr lang="en-CA" i="1" dirty="0"/>
              <a:t>; 3 explicit references to satellite EO and several articles relying on the use of remote sensing data e.g. to produce regular up-to-date risk </a:t>
            </a:r>
            <a:r>
              <a:rPr lang="en-CA" i="1" dirty="0" smtClean="0"/>
              <a:t>maps; strong emphasis on monitoring risk reduction progress.</a:t>
            </a:r>
            <a:endParaRPr lang="en-CA" i="1" dirty="0"/>
          </a:p>
          <a:p>
            <a:pPr marL="0" indent="0">
              <a:buNone/>
            </a:pPr>
            <a:r>
              <a:rPr lang="en-CA" b="1" i="1" dirty="0" smtClean="0"/>
              <a:t>CEOS &amp; WCDRR</a:t>
            </a:r>
            <a:r>
              <a:rPr lang="en-CA" i="1" dirty="0" smtClean="0"/>
              <a:t>: </a:t>
            </a:r>
          </a:p>
          <a:p>
            <a:r>
              <a:rPr lang="en-US" sz="1600" dirty="0" smtClean="0">
                <a:latin typeface="Arial" pitchFamily="34" charset="0"/>
              </a:rPr>
              <a:t>Active and visible  role in Preparatory Committee work;</a:t>
            </a:r>
          </a:p>
          <a:p>
            <a:r>
              <a:rPr lang="en-US" sz="1600" dirty="0" smtClean="0">
                <a:latin typeface="Arial" pitchFamily="34" charset="0"/>
              </a:rPr>
              <a:t>Two </a:t>
            </a:r>
            <a:r>
              <a:rPr lang="en-US" sz="1600" dirty="0">
                <a:latin typeface="Arial" pitchFamily="34" charset="0"/>
              </a:rPr>
              <a:t>public presentations and several informal ones during side meetings with key </a:t>
            </a:r>
            <a:r>
              <a:rPr lang="en-US" sz="1600" dirty="0" smtClean="0">
                <a:latin typeface="Arial" pitchFamily="34" charset="0"/>
              </a:rPr>
              <a:t>stakeholders;</a:t>
            </a:r>
          </a:p>
          <a:p>
            <a:r>
              <a:rPr lang="en-US" sz="1600" dirty="0" smtClean="0">
                <a:latin typeface="Arial" pitchFamily="34" charset="0"/>
              </a:rPr>
              <a:t>Active </a:t>
            </a:r>
            <a:r>
              <a:rPr lang="en-US" sz="1600" dirty="0">
                <a:latin typeface="Arial" pitchFamily="34" charset="0"/>
              </a:rPr>
              <a:t>participation to 3 Working Sessions (out of 30</a:t>
            </a:r>
            <a:r>
              <a:rPr lang="en-US" sz="1600" dirty="0" smtClean="0">
                <a:latin typeface="Arial" pitchFamily="34" charset="0"/>
              </a:rPr>
              <a:t>);</a:t>
            </a:r>
          </a:p>
          <a:p>
            <a:r>
              <a:rPr lang="en-US" sz="1600" dirty="0" smtClean="0">
                <a:latin typeface="Arial" pitchFamily="34" charset="0"/>
              </a:rPr>
              <a:t>IGNITE stage presentation on pilots and RO;</a:t>
            </a:r>
          </a:p>
          <a:p>
            <a:r>
              <a:rPr lang="en-US" sz="1600" dirty="0" smtClean="0">
                <a:latin typeface="Arial" pitchFamily="34" charset="0"/>
              </a:rPr>
              <a:t>Two </a:t>
            </a:r>
            <a:r>
              <a:rPr lang="en-US" sz="1600" dirty="0">
                <a:latin typeface="Arial" pitchFamily="34" charset="0"/>
              </a:rPr>
              <a:t>CEOS booths (brochures, poster</a:t>
            </a:r>
            <a:r>
              <a:rPr lang="en-US" sz="1600" dirty="0" smtClean="0">
                <a:latin typeface="Arial" pitchFamily="34" charset="0"/>
              </a:rPr>
              <a:t>) </a:t>
            </a:r>
            <a:r>
              <a:rPr lang="en-US" sz="1600" dirty="0">
                <a:latin typeface="Arial" pitchFamily="34" charset="0"/>
              </a:rPr>
              <a:t>hosted by </a:t>
            </a:r>
            <a:r>
              <a:rPr lang="en-US" sz="1600" dirty="0" smtClean="0">
                <a:latin typeface="Arial" pitchFamily="34" charset="0"/>
              </a:rPr>
              <a:t>JAXA;</a:t>
            </a:r>
          </a:p>
          <a:p>
            <a:r>
              <a:rPr lang="en-US" sz="1600" dirty="0" smtClean="0">
                <a:latin typeface="Arial" pitchFamily="34" charset="0"/>
              </a:rPr>
              <a:t>~ </a:t>
            </a:r>
            <a:r>
              <a:rPr lang="en-US" sz="1600" dirty="0">
                <a:latin typeface="Arial" pitchFamily="34" charset="0"/>
              </a:rPr>
              <a:t>1000 copies of CEOS EO Handbook </a:t>
            </a:r>
            <a:r>
              <a:rPr lang="en-US" sz="1600" dirty="0" smtClean="0">
                <a:latin typeface="Arial" pitchFamily="34" charset="0"/>
              </a:rPr>
              <a:t>distributed;</a:t>
            </a:r>
          </a:p>
          <a:p>
            <a:r>
              <a:rPr lang="en-US" sz="1600" dirty="0" smtClean="0">
                <a:latin typeface="Arial" pitchFamily="34" charset="0"/>
              </a:rPr>
              <a:t>E</a:t>
            </a:r>
            <a:r>
              <a:rPr lang="en-US" sz="1600" dirty="0">
                <a:latin typeface="Arial" pitchFamily="34" charset="0"/>
              </a:rPr>
              <a:t>-course (video) with </a:t>
            </a:r>
            <a:r>
              <a:rPr lang="en-US" sz="1600" dirty="0" smtClean="0">
                <a:latin typeface="Arial" pitchFamily="34" charset="0"/>
              </a:rPr>
              <a:t>UNITAR.</a:t>
            </a:r>
            <a:endParaRPr lang="en-CA" sz="1600" i="1" dirty="0" smtClean="0"/>
          </a:p>
          <a:p>
            <a:pPr marL="0" indent="0">
              <a:buNone/>
            </a:pPr>
            <a:endParaRPr lang="en-CA" i="1" dirty="0"/>
          </a:p>
          <a:p>
            <a:pPr marL="0" indent="0">
              <a:buNone/>
            </a:pPr>
            <a:endParaRPr lang="en-CA" i="1" dirty="0" smtClean="0"/>
          </a:p>
          <a:p>
            <a:pPr marL="0" indent="0">
              <a:buNone/>
            </a:pPr>
            <a:endParaRPr lang="en-CA" i="1" dirty="0"/>
          </a:p>
          <a:p>
            <a:pPr marL="0" indent="0">
              <a:buNone/>
            </a:pPr>
            <a:endParaRPr lang="en-US"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2</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World Conference on Disaster Reduction and Recovery (WCDRR) – Sendai, Japan</a:t>
            </a:r>
            <a:endParaRPr lang="en-US" dirty="0"/>
          </a:p>
        </p:txBody>
      </p:sp>
    </p:spTree>
    <p:extLst>
      <p:ext uri="{BB962C8B-B14F-4D97-AF65-F5344CB8AC3E}">
        <p14:creationId xmlns:p14="http://schemas.microsoft.com/office/powerpoint/2010/main" val="1974323787"/>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2400" y="1143000"/>
            <a:ext cx="8991600" cy="2362200"/>
          </a:xfrm>
        </p:spPr>
        <p:txBody>
          <a:bodyPr/>
          <a:lstStyle/>
          <a:p>
            <a:pPr marL="0" indent="0">
              <a:buNone/>
            </a:pPr>
            <a:r>
              <a:rPr lang="en-CA" sz="1800" i="1" dirty="0" smtClean="0"/>
              <a:t>Three thematic pilots (floods, seismic hazards, volcanoes) approved April 2014 to run until end 2017.</a:t>
            </a:r>
          </a:p>
          <a:p>
            <a:pPr marL="0" indent="0">
              <a:buNone/>
            </a:pPr>
            <a:r>
              <a:rPr lang="en-CA" sz="1800" i="1" dirty="0" smtClean="0"/>
              <a:t>Recovery Observatory approved November 2014 – demonstrator with World Bank/GFDRR and Government of Malawi began March 2016.</a:t>
            </a:r>
          </a:p>
          <a:p>
            <a:pPr marL="0" indent="0">
              <a:buNone/>
            </a:pPr>
            <a:r>
              <a:rPr lang="en-CA" sz="1800" i="1" dirty="0" smtClean="0"/>
              <a:t>Fourth thematic pilot on landslides approved November 2015.</a:t>
            </a:r>
          </a:p>
          <a:p>
            <a:pPr marL="0" indent="0">
              <a:buNone/>
            </a:pPr>
            <a:r>
              <a:rPr lang="en-CA" sz="1800" i="1" dirty="0" smtClean="0"/>
              <a:t>Pilots and RO meaningfully demonstrate how satellite EO contributes to DRM, </a:t>
            </a:r>
            <a:r>
              <a:rPr lang="en-CA" sz="1800" i="1" dirty="0" smtClean="0">
                <a:solidFill>
                  <a:srgbClr val="FF0000"/>
                </a:solidFill>
              </a:rPr>
              <a:t>but are not focussed on Sendai Framework (SF) monitoring or SF priorities</a:t>
            </a:r>
            <a:r>
              <a:rPr lang="en-CA" sz="1800" i="1" dirty="0" smtClean="0"/>
              <a:t>.</a:t>
            </a:r>
          </a:p>
          <a:p>
            <a:pPr marL="0" indent="0">
              <a:buNone/>
            </a:pPr>
            <a:endParaRPr lang="en-CA" i="1" dirty="0"/>
          </a:p>
          <a:p>
            <a:pPr marL="0" indent="0">
              <a:buNone/>
            </a:pPr>
            <a:endParaRPr lang="en-CA" i="1" dirty="0" smtClean="0"/>
          </a:p>
          <a:p>
            <a:pPr marL="0" indent="0">
              <a:buNone/>
            </a:pPr>
            <a:endParaRPr lang="en-CA" i="1" dirty="0"/>
          </a:p>
          <a:p>
            <a:pPr marL="0" indent="0">
              <a:buNone/>
            </a:pPr>
            <a:endParaRPr lang="en-US"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3</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Disaster Risk Management Pilots</a:t>
            </a:r>
            <a:endParaRPr lang="en-US" dirty="0"/>
          </a:p>
        </p:txBody>
      </p:sp>
      <p:pic>
        <p:nvPicPr>
          <p:cNvPr id="6" name="Picture 2" descr="http://floodobservatory.colorado.edu/GlobalFloodplains/2015USA4314.jpg"/>
          <p:cNvPicPr>
            <a:picLocks noChangeAspect="1" noChangeArrowheads="1"/>
          </p:cNvPicPr>
          <p:nvPr/>
        </p:nvPicPr>
        <p:blipFill>
          <a:blip r:embed="rId3" cstate="print"/>
          <a:srcRect/>
          <a:stretch>
            <a:fillRect/>
          </a:stretch>
        </p:blipFill>
        <p:spPr bwMode="auto">
          <a:xfrm>
            <a:off x="152400" y="3581400"/>
            <a:ext cx="2514600" cy="2943523"/>
          </a:xfrm>
          <a:prstGeom prst="rect">
            <a:avLst/>
          </a:prstGeom>
          <a:noFill/>
          <a:ln>
            <a:solidFill>
              <a:schemeClr val="tx1"/>
            </a:solidFill>
          </a:ln>
        </p:spPr>
      </p:pic>
      <p:pic>
        <p:nvPicPr>
          <p:cNvPr id="7" name="Picture 6" descr="Screen Shot 2016-03-01 at 16.42.5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3429000"/>
            <a:ext cx="4045745" cy="2686739"/>
          </a:xfrm>
          <a:prstGeom prst="rect">
            <a:avLst/>
          </a:prstGeom>
          <a:ln>
            <a:solidFill>
              <a:schemeClr val="tx1"/>
            </a:solidFill>
          </a:ln>
        </p:spPr>
      </p:pic>
      <p:pic>
        <p:nvPicPr>
          <p:cNvPr id="8" name="Espace réservé du contenu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3352800"/>
            <a:ext cx="3733800" cy="2885887"/>
          </a:xfrm>
          <a:prstGeom prst="rect">
            <a:avLst/>
          </a:prstGeom>
          <a:ln>
            <a:solidFill>
              <a:schemeClr val="tx1"/>
            </a:solidFill>
          </a:ln>
        </p:spPr>
      </p:pic>
      <p:pic>
        <p:nvPicPr>
          <p:cNvPr id="9" name="Image 9"/>
          <p:cNvPicPr/>
          <p:nvPr/>
        </p:nvPicPr>
        <p:blipFill>
          <a:blip r:embed="rId6" cstate="email">
            <a:extLst>
              <a:ext uri="{28A0092B-C50C-407E-A947-70E740481C1C}">
                <a14:useLocalDpi xmlns:a14="http://schemas.microsoft.com/office/drawing/2010/main"/>
              </a:ext>
            </a:extLst>
          </a:blip>
          <a:srcRect/>
          <a:stretch>
            <a:fillRect/>
          </a:stretch>
        </p:blipFill>
        <p:spPr bwMode="auto">
          <a:xfrm>
            <a:off x="3015290" y="4876800"/>
            <a:ext cx="6052510" cy="1683912"/>
          </a:xfrm>
          <a:prstGeom prst="rect">
            <a:avLst/>
          </a:prstGeom>
          <a:noFill/>
          <a:ln w="9525">
            <a:solidFill>
              <a:schemeClr val="tx1"/>
            </a:solidFill>
            <a:miter lim="800000"/>
            <a:headEnd/>
            <a:tailEnd/>
          </a:ln>
        </p:spPr>
      </p:pic>
      <p:sp>
        <p:nvSpPr>
          <p:cNvPr id="4" name="TextBox 3"/>
          <p:cNvSpPr txBox="1"/>
          <p:nvPr/>
        </p:nvSpPr>
        <p:spPr>
          <a:xfrm>
            <a:off x="3224974" y="6629400"/>
            <a:ext cx="5627857" cy="2308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900" b="0" i="0" u="none" strike="noStrike" cap="none" spc="0" normalizeH="0" baseline="0" dirty="0" smtClean="0">
                <a:ln>
                  <a:noFill/>
                </a:ln>
                <a:solidFill>
                  <a:srgbClr val="002569"/>
                </a:solidFill>
                <a:effectLst/>
                <a:uFillTx/>
              </a:rPr>
              <a:t>Photos: Brackenridge Mississippi Floods (DFO), TSX data on </a:t>
            </a:r>
            <a:r>
              <a:rPr kumimoji="0" lang="en-US" sz="900" b="0" i="0" u="none" strike="noStrike" cap="none" spc="0" normalizeH="0" baseline="0" dirty="0" err="1" smtClean="0">
                <a:ln>
                  <a:noFill/>
                </a:ln>
                <a:solidFill>
                  <a:srgbClr val="002569"/>
                </a:solidFill>
                <a:effectLst/>
                <a:uFillTx/>
              </a:rPr>
              <a:t>Reventador</a:t>
            </a:r>
            <a:r>
              <a:rPr kumimoji="0" lang="en-US" sz="900" b="0" i="0" u="none" strike="noStrike" cap="none" spc="0" normalizeH="0" baseline="0" dirty="0" smtClean="0">
                <a:ln>
                  <a:noFill/>
                </a:ln>
                <a:solidFill>
                  <a:srgbClr val="002569"/>
                </a:solidFill>
                <a:effectLst/>
                <a:uFillTx/>
              </a:rPr>
              <a:t>, </a:t>
            </a:r>
            <a:r>
              <a:rPr kumimoji="0" lang="en-US" sz="900" b="0" i="0" u="none" strike="noStrike" cap="none" spc="0" normalizeH="0" baseline="0" dirty="0" err="1" smtClean="0">
                <a:ln>
                  <a:noFill/>
                </a:ln>
                <a:solidFill>
                  <a:srgbClr val="002569"/>
                </a:solidFill>
                <a:effectLst/>
                <a:uFillTx/>
              </a:rPr>
              <a:t>ISTerre</a:t>
            </a:r>
            <a:r>
              <a:rPr kumimoji="0" lang="en-US" sz="900" b="0" i="0" u="none" strike="noStrike" cap="none" spc="0" normalizeH="0" baseline="0" dirty="0" smtClean="0">
                <a:ln>
                  <a:noFill/>
                </a:ln>
                <a:solidFill>
                  <a:srgbClr val="002569"/>
                </a:solidFill>
                <a:effectLst/>
                <a:uFillTx/>
              </a:rPr>
              <a:t> (</a:t>
            </a:r>
            <a:r>
              <a:rPr kumimoji="0" lang="en-US" sz="900" b="0" i="0" u="none" strike="noStrike" cap="none" spc="0" normalizeH="0" baseline="0" dirty="0" err="1" smtClean="0">
                <a:ln>
                  <a:noFill/>
                </a:ln>
                <a:solidFill>
                  <a:srgbClr val="002569"/>
                </a:solidFill>
                <a:effectLst/>
                <a:uFillTx/>
              </a:rPr>
              <a:t>visco</a:t>
            </a:r>
            <a:r>
              <a:rPr kumimoji="0" lang="en-US" sz="900" b="0" i="0" u="none" strike="noStrike" cap="none" spc="0" normalizeH="0" baseline="0" dirty="0" smtClean="0">
                <a:ln>
                  <a:noFill/>
                </a:ln>
                <a:solidFill>
                  <a:srgbClr val="002569"/>
                </a:solidFill>
                <a:effectLst/>
                <a:uFillTx/>
              </a:rPr>
              <a:t>-elasticity in Tibet) , </a:t>
            </a:r>
            <a:endParaRPr kumimoji="0" lang="en-US" sz="900" b="0" i="0"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401068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4917229" y="1828800"/>
            <a:ext cx="4116861" cy="4343400"/>
            <a:chOff x="0" y="0"/>
            <a:chExt cx="3958429" cy="3842005"/>
          </a:xfrm>
        </p:grpSpPr>
        <p:pic>
          <p:nvPicPr>
            <p:cNvPr id="7" name="Picture 2"/>
            <p:cNvPicPr>
              <a:picLocks noChangeAspect="1" noChangeArrowheads="1"/>
            </p:cNvPicPr>
            <p:nvPr/>
          </p:nvPicPr>
          <p:blipFill>
            <a:blip r:embed="rId3" cstate="print"/>
            <a:srcRect r="56710"/>
            <a:stretch>
              <a:fillRect/>
            </a:stretch>
          </p:blipFill>
          <p:spPr bwMode="auto">
            <a:xfrm>
              <a:off x="0" y="0"/>
              <a:ext cx="3958429" cy="3243649"/>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t="33299" r="56721" b="13336"/>
            <a:stretch>
              <a:fillRect/>
            </a:stretch>
          </p:blipFill>
          <p:spPr bwMode="auto">
            <a:xfrm>
              <a:off x="1006" y="2111057"/>
              <a:ext cx="3957423" cy="1730948"/>
            </a:xfrm>
            <a:prstGeom prst="rect">
              <a:avLst/>
            </a:prstGeom>
            <a:noFill/>
            <a:ln w="9525">
              <a:noFill/>
              <a:miter lim="800000"/>
              <a:headEnd/>
              <a:tailEnd/>
            </a:ln>
          </p:spPr>
        </p:pic>
      </p:grpSp>
      <p:sp>
        <p:nvSpPr>
          <p:cNvPr id="2" name="Content Placeholder 1"/>
          <p:cNvSpPr>
            <a:spLocks noGrp="1"/>
          </p:cNvSpPr>
          <p:nvPr>
            <p:ph sz="quarter" idx="10"/>
          </p:nvPr>
        </p:nvSpPr>
        <p:spPr>
          <a:xfrm>
            <a:off x="0" y="1066800"/>
            <a:ext cx="4918275" cy="5715000"/>
          </a:xfrm>
        </p:spPr>
        <p:txBody>
          <a:bodyPr/>
          <a:lstStyle/>
          <a:p>
            <a:pPr marL="0" indent="0">
              <a:lnSpc>
                <a:spcPct val="120000"/>
              </a:lnSpc>
              <a:buNone/>
            </a:pPr>
            <a:r>
              <a:rPr lang="en-CA" sz="1800" b="1" i="1" dirty="0" smtClean="0"/>
              <a:t>Leads: </a:t>
            </a:r>
            <a:r>
              <a:rPr lang="en-CA" sz="1800" i="1" dirty="0" smtClean="0"/>
              <a:t>NASA, NOAA</a:t>
            </a:r>
          </a:p>
          <a:p>
            <a:pPr marL="0" indent="0">
              <a:lnSpc>
                <a:spcPct val="120000"/>
              </a:lnSpc>
              <a:buNone/>
            </a:pPr>
            <a:r>
              <a:rPr lang="en-CA" sz="1800" b="1" i="1" dirty="0" smtClean="0"/>
              <a:t>Key users/stakeholders: </a:t>
            </a:r>
            <a:r>
              <a:rPr lang="en-CA" sz="1800" i="1" dirty="0" smtClean="0"/>
              <a:t>National disaster management agencies, hydrological departments, river commissions, regional and national met organisations.</a:t>
            </a:r>
          </a:p>
          <a:p>
            <a:pPr marL="0" indent="0">
              <a:lnSpc>
                <a:spcPct val="120000"/>
              </a:lnSpc>
              <a:buNone/>
            </a:pPr>
            <a:r>
              <a:rPr lang="en-CA" sz="1800" b="1" i="1" dirty="0" smtClean="0"/>
              <a:t>Achievements: </a:t>
            </a:r>
            <a:r>
              <a:rPr lang="en-CA" sz="1800" i="1" dirty="0"/>
              <a:t>R</a:t>
            </a:r>
            <a:r>
              <a:rPr lang="en-CA" sz="1800" i="1" dirty="0" smtClean="0"/>
              <a:t>egional flood “dashboards” in Caribbean, Southern Africa and Mekong; capacity development in Southern Africa.</a:t>
            </a:r>
          </a:p>
          <a:p>
            <a:pPr marL="0" indent="0">
              <a:lnSpc>
                <a:spcPct val="120000"/>
              </a:lnSpc>
              <a:buNone/>
            </a:pPr>
            <a:r>
              <a:rPr lang="en-CA" sz="1800" b="1" i="1" dirty="0" smtClean="0"/>
              <a:t>Issues: </a:t>
            </a:r>
            <a:r>
              <a:rPr lang="en-CA" sz="1800" i="1" dirty="0"/>
              <a:t>L</a:t>
            </a:r>
            <a:r>
              <a:rPr lang="en-CA" sz="1800" i="1" dirty="0" smtClean="0"/>
              <a:t>inkages of regional and global activities, using specific flood events followed at high resolution to validate global systems; approach for sustainability of long-term monitoring pre, during, and post-flood.</a:t>
            </a:r>
          </a:p>
          <a:p>
            <a:pPr marL="0" indent="0">
              <a:lnSpc>
                <a:spcPct val="120000"/>
              </a:lnSpc>
              <a:buNone/>
            </a:pPr>
            <a:r>
              <a:rPr lang="en-CA" sz="1800" b="1" i="1" dirty="0" smtClean="0">
                <a:solidFill>
                  <a:srgbClr val="FF0000"/>
                </a:solidFill>
              </a:rPr>
              <a:t>WCDRR linkage:</a:t>
            </a:r>
            <a:r>
              <a:rPr lang="en-CA" sz="1800" i="1" dirty="0" smtClean="0">
                <a:solidFill>
                  <a:srgbClr val="FF0000"/>
                </a:solidFill>
              </a:rPr>
              <a:t> Floods most prevalent disaster globally; compelling satellite-based approach would offer major step forward.</a:t>
            </a:r>
            <a:endParaRPr lang="en-US" sz="1800" dirty="0" smtClean="0">
              <a:solidFill>
                <a:srgbClr val="FF0000"/>
              </a:solidFill>
            </a:endParaRPr>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4</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Flood Pilot</a:t>
            </a:r>
            <a:endParaRPr lang="en-US" dirty="0"/>
          </a:p>
        </p:txBody>
      </p:sp>
      <p:sp>
        <p:nvSpPr>
          <p:cNvPr id="4" name="Rectangle 3"/>
          <p:cNvSpPr/>
          <p:nvPr/>
        </p:nvSpPr>
        <p:spPr>
          <a:xfrm>
            <a:off x="4917228" y="1828800"/>
            <a:ext cx="4116861" cy="4343400"/>
          </a:xfrm>
          <a:prstGeom prst="rect">
            <a:avLst/>
          </a:prstGeom>
          <a:noFill/>
          <a:ln w="9525" cap="flat">
            <a:solidFill>
              <a:schemeClr val="tx1"/>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2569"/>
              </a:solidFill>
              <a:effectLst/>
              <a:uFillTx/>
            </a:endParaRPr>
          </a:p>
        </p:txBody>
      </p:sp>
    </p:spTree>
    <p:extLst>
      <p:ext uri="{BB962C8B-B14F-4D97-AF65-F5344CB8AC3E}">
        <p14:creationId xmlns:p14="http://schemas.microsoft.com/office/powerpoint/2010/main" val="200234043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0" y="1066800"/>
            <a:ext cx="4953000" cy="5486400"/>
          </a:xfrm>
        </p:spPr>
        <p:txBody>
          <a:bodyPr/>
          <a:lstStyle/>
          <a:p>
            <a:pPr marL="0" indent="0">
              <a:lnSpc>
                <a:spcPct val="120000"/>
              </a:lnSpc>
              <a:buNone/>
            </a:pPr>
            <a:r>
              <a:rPr lang="en-CA" sz="1800" b="1" i="1" dirty="0" smtClean="0"/>
              <a:t>Leads: </a:t>
            </a:r>
            <a:r>
              <a:rPr lang="en-CA" sz="1800" i="1" dirty="0" smtClean="0"/>
              <a:t>USGS, ASI</a:t>
            </a:r>
          </a:p>
          <a:p>
            <a:pPr marL="0" indent="0">
              <a:lnSpc>
                <a:spcPct val="120000"/>
              </a:lnSpc>
              <a:buNone/>
            </a:pPr>
            <a:r>
              <a:rPr lang="en-CA" sz="1800" b="1" i="1" dirty="0" smtClean="0"/>
              <a:t>Key users/stakeholders: </a:t>
            </a:r>
            <a:r>
              <a:rPr lang="en-CA" sz="1800" i="1" dirty="0"/>
              <a:t>N</a:t>
            </a:r>
            <a:r>
              <a:rPr lang="en-CA" sz="1800" i="1" dirty="0" smtClean="0"/>
              <a:t>ational volcano observatories, national civil protection agencies, Washington and Buenos Aires VAACs.</a:t>
            </a:r>
          </a:p>
          <a:p>
            <a:pPr marL="0" indent="0">
              <a:lnSpc>
                <a:spcPct val="120000"/>
              </a:lnSpc>
              <a:buNone/>
            </a:pPr>
            <a:r>
              <a:rPr lang="en-CA" sz="1800" b="1" i="1" dirty="0" smtClean="0"/>
              <a:t>Achievements: </a:t>
            </a:r>
            <a:r>
              <a:rPr lang="en-CA" sz="1800" i="1" dirty="0"/>
              <a:t>D</a:t>
            </a:r>
            <a:r>
              <a:rPr lang="en-CA" sz="1800" i="1" dirty="0" smtClean="0"/>
              <a:t>emonstrated value of on-going SAR monitoring and integration of various satellite observations to achieve a complete integrated picture.</a:t>
            </a:r>
          </a:p>
          <a:p>
            <a:pPr marL="0" indent="0">
              <a:lnSpc>
                <a:spcPct val="120000"/>
              </a:lnSpc>
              <a:buNone/>
            </a:pPr>
            <a:r>
              <a:rPr lang="en-CA" sz="1800" b="1" i="1" dirty="0" smtClean="0"/>
              <a:t>Issues: </a:t>
            </a:r>
            <a:r>
              <a:rPr lang="en-CA" sz="1800" i="1" dirty="0"/>
              <a:t>T</a:t>
            </a:r>
            <a:r>
              <a:rPr lang="en-CA" sz="1800" i="1" dirty="0" smtClean="0"/>
              <a:t>ransfer of lessons learned to sustainable monitoring in Latin America and a vision for global monitoring of </a:t>
            </a:r>
            <a:r>
              <a:rPr lang="en-CA" sz="1800" i="1" dirty="0"/>
              <a:t>H</a:t>
            </a:r>
            <a:r>
              <a:rPr lang="en-CA" sz="1800" i="1" dirty="0" smtClean="0"/>
              <a:t>olocene era volcanoes.</a:t>
            </a:r>
          </a:p>
          <a:p>
            <a:pPr marL="0" indent="0">
              <a:lnSpc>
                <a:spcPct val="120000"/>
              </a:lnSpc>
              <a:buNone/>
            </a:pPr>
            <a:r>
              <a:rPr lang="en-CA" sz="1800" b="1" i="1" dirty="0">
                <a:solidFill>
                  <a:srgbClr val="FF0000"/>
                </a:solidFill>
              </a:rPr>
              <a:t>WCDRR linkage:</a:t>
            </a:r>
            <a:r>
              <a:rPr lang="en-CA" sz="1800" i="1" dirty="0">
                <a:solidFill>
                  <a:srgbClr val="FF0000"/>
                </a:solidFill>
              </a:rPr>
              <a:t> P</a:t>
            </a:r>
            <a:r>
              <a:rPr lang="en-CA" sz="1800" i="1" dirty="0" smtClean="0">
                <a:solidFill>
                  <a:srgbClr val="FF0000"/>
                </a:solidFill>
              </a:rPr>
              <a:t>ilot demonstrates clear, measurable ability to reduce risk, but requires global application.</a:t>
            </a:r>
            <a:endParaRPr lang="en-US" sz="1800" dirty="0">
              <a:solidFill>
                <a:srgbClr val="FF0000"/>
              </a:solidFill>
            </a:endParaRPr>
          </a:p>
          <a:p>
            <a:pPr marL="0" indent="0">
              <a:lnSpc>
                <a:spcPct val="120000"/>
              </a:lnSpc>
              <a:buNone/>
            </a:pPr>
            <a:endParaRPr lang="en-US" sz="1800"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5</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Volcano Pilot</a:t>
            </a:r>
            <a:endParaRPr lang="en-US" dirty="0"/>
          </a:p>
        </p:txBody>
      </p:sp>
      <p:pic>
        <p:nvPicPr>
          <p:cNvPr id="6" name="Picture 5" descr="110415-110509.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76800" y="1269525"/>
            <a:ext cx="4038600" cy="3531075"/>
          </a:xfrm>
          <a:prstGeom prst="rect">
            <a:avLst/>
          </a:prstGeom>
          <a:ln>
            <a:solidFill>
              <a:schemeClr val="tx1"/>
            </a:solidFill>
          </a:ln>
        </p:spPr>
      </p:pic>
      <p:pic>
        <p:nvPicPr>
          <p:cNvPr id="7" name="Picture 6" descr="1c0ae2205709722b62e843abc0471a55_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9524" y="3337452"/>
            <a:ext cx="2138276" cy="2682348"/>
          </a:xfrm>
          <a:prstGeom prst="rect">
            <a:avLst/>
          </a:prstGeom>
          <a:ln>
            <a:solidFill>
              <a:schemeClr val="tx1"/>
            </a:solidFill>
          </a:ln>
        </p:spPr>
      </p:pic>
      <p:sp>
        <p:nvSpPr>
          <p:cNvPr id="8" name="TextBox 7"/>
          <p:cNvSpPr txBox="1"/>
          <p:nvPr/>
        </p:nvSpPr>
        <p:spPr>
          <a:xfrm>
            <a:off x="5334001" y="6044627"/>
            <a:ext cx="3733799" cy="58477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rtl="0" latinLnBrk="1" hangingPunct="0"/>
            <a:r>
              <a:rPr lang="en-US" sz="1600" i="1" dirty="0">
                <a:latin typeface="+mj-lt"/>
              </a:rPr>
              <a:t>RADARSAT-2 observations lead to new monitoring stations being </a:t>
            </a:r>
            <a:r>
              <a:rPr lang="en-US" sz="1600" i="1" dirty="0" smtClean="0">
                <a:latin typeface="+mj-lt"/>
              </a:rPr>
              <a:t>installed</a:t>
            </a:r>
            <a:endParaRPr lang="en-US" sz="1600" i="1" dirty="0">
              <a:latin typeface="+mj-lt"/>
            </a:endParaRPr>
          </a:p>
        </p:txBody>
      </p:sp>
    </p:spTree>
    <p:extLst>
      <p:ext uri="{BB962C8B-B14F-4D97-AF65-F5344CB8AC3E}">
        <p14:creationId xmlns:p14="http://schemas.microsoft.com/office/powerpoint/2010/main" val="320919219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0" y="1219200"/>
            <a:ext cx="5257800" cy="5410200"/>
          </a:xfrm>
        </p:spPr>
        <p:txBody>
          <a:bodyPr/>
          <a:lstStyle/>
          <a:p>
            <a:pPr marL="0" indent="0">
              <a:lnSpc>
                <a:spcPct val="120000"/>
              </a:lnSpc>
              <a:buNone/>
            </a:pPr>
            <a:r>
              <a:rPr lang="en-CA" sz="1800" b="1" i="1" dirty="0"/>
              <a:t>Leads</a:t>
            </a:r>
            <a:r>
              <a:rPr lang="en-CA" sz="1800" b="1" i="1" dirty="0" smtClean="0"/>
              <a:t>: </a:t>
            </a:r>
            <a:r>
              <a:rPr lang="en-CA" sz="1800" i="1" dirty="0" smtClean="0"/>
              <a:t>ESA, INGV (Italy)</a:t>
            </a:r>
            <a:endParaRPr lang="en-CA" sz="1800" i="1" dirty="0"/>
          </a:p>
          <a:p>
            <a:pPr marL="0" indent="0">
              <a:lnSpc>
                <a:spcPct val="120000"/>
              </a:lnSpc>
              <a:buNone/>
            </a:pPr>
            <a:r>
              <a:rPr lang="en-CA" sz="1800" b="1" i="1" dirty="0"/>
              <a:t>Key users/stakeholders</a:t>
            </a:r>
            <a:r>
              <a:rPr lang="en-CA" sz="1800" b="1" i="1" dirty="0" smtClean="0"/>
              <a:t>: </a:t>
            </a:r>
            <a:r>
              <a:rPr lang="en-CA" sz="1800" i="1" dirty="0"/>
              <a:t>N</a:t>
            </a:r>
            <a:r>
              <a:rPr lang="en-CA" sz="1800" i="1" dirty="0" smtClean="0"/>
              <a:t>ational civil protection agencies, science/</a:t>
            </a:r>
            <a:r>
              <a:rPr lang="en-CA" sz="1800" i="1" dirty="0" err="1" smtClean="0"/>
              <a:t>geohazard</a:t>
            </a:r>
            <a:r>
              <a:rPr lang="en-CA" sz="1800" i="1" dirty="0" smtClean="0"/>
              <a:t> agencies in affected countries.</a:t>
            </a:r>
            <a:endParaRPr lang="en-CA" sz="1800" i="1" dirty="0"/>
          </a:p>
          <a:p>
            <a:pPr marL="0" indent="0">
              <a:lnSpc>
                <a:spcPct val="120000"/>
              </a:lnSpc>
              <a:buNone/>
            </a:pPr>
            <a:r>
              <a:rPr lang="en-CA" sz="1800" b="1" i="1" dirty="0"/>
              <a:t>Achievements</a:t>
            </a:r>
            <a:r>
              <a:rPr lang="en-CA" sz="1800" b="1" i="1" dirty="0" smtClean="0"/>
              <a:t>: </a:t>
            </a:r>
            <a:r>
              <a:rPr lang="en-CA" sz="1800" i="1" dirty="0"/>
              <a:t>B</a:t>
            </a:r>
            <a:r>
              <a:rPr lang="en-CA" sz="1800" i="1" dirty="0" smtClean="0"/>
              <a:t>egun effort for global EO-based strain map; demonstrated value of rapid satellite-based science products after events for improved fault mapping and hazard understanding; integrated CEOS satellite data in </a:t>
            </a:r>
            <a:r>
              <a:rPr lang="en-CA" sz="1800" i="1" dirty="0" err="1" smtClean="0"/>
              <a:t>Geohazards</a:t>
            </a:r>
            <a:r>
              <a:rPr lang="en-CA" sz="1800" i="1" dirty="0" smtClean="0"/>
              <a:t> Exploitation Platform.</a:t>
            </a:r>
            <a:endParaRPr lang="en-CA" sz="1800" i="1" dirty="0"/>
          </a:p>
          <a:p>
            <a:pPr marL="0" indent="0">
              <a:lnSpc>
                <a:spcPct val="120000"/>
              </a:lnSpc>
              <a:buNone/>
            </a:pPr>
            <a:r>
              <a:rPr lang="en-CA" sz="1800" b="1" i="1" dirty="0"/>
              <a:t>Issues</a:t>
            </a:r>
            <a:r>
              <a:rPr lang="en-CA" sz="1800" b="1" i="1" dirty="0" smtClean="0"/>
              <a:t>: </a:t>
            </a:r>
            <a:r>
              <a:rPr lang="en-CA" sz="1800" i="1" dirty="0"/>
              <a:t>T</a:t>
            </a:r>
            <a:r>
              <a:rPr lang="en-CA" sz="1800" i="1" dirty="0" smtClean="0"/>
              <a:t>ransition from hazard to risk; challenge of integrating science into operational environment.</a:t>
            </a:r>
            <a:endParaRPr lang="en-US" sz="1800" dirty="0"/>
          </a:p>
          <a:p>
            <a:pPr marL="0" indent="0">
              <a:buNone/>
            </a:pPr>
            <a:r>
              <a:rPr lang="en-CA" sz="1800" b="1" i="1" dirty="0">
                <a:solidFill>
                  <a:srgbClr val="FF0000"/>
                </a:solidFill>
              </a:rPr>
              <a:t>WCDRR linkage:</a:t>
            </a:r>
            <a:r>
              <a:rPr lang="en-CA" sz="1800" i="1" dirty="0">
                <a:solidFill>
                  <a:srgbClr val="FF0000"/>
                </a:solidFill>
              </a:rPr>
              <a:t> P</a:t>
            </a:r>
            <a:r>
              <a:rPr lang="en-CA" sz="1800" i="1" dirty="0" smtClean="0">
                <a:solidFill>
                  <a:srgbClr val="FF0000"/>
                </a:solidFill>
              </a:rPr>
              <a:t>ilot shows science can improve hazard understanding; needs closer linkage to WCDRR, possibly through GSNL.</a:t>
            </a:r>
            <a:endParaRPr lang="en-US" sz="1800" dirty="0">
              <a:solidFill>
                <a:srgbClr val="FF0000"/>
              </a:solidFill>
            </a:endParaRPr>
          </a:p>
          <a:p>
            <a:pPr marL="0" indent="0">
              <a:buNone/>
            </a:pPr>
            <a:endParaRPr lang="en-US"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6</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Seismic </a:t>
            </a:r>
            <a:r>
              <a:rPr lang="en-US" dirty="0"/>
              <a:t>H</a:t>
            </a:r>
            <a:r>
              <a:rPr lang="en-US" dirty="0" smtClean="0"/>
              <a:t>azards Pilot</a:t>
            </a:r>
            <a:endParaRPr lang="en-US" dirty="0"/>
          </a:p>
        </p:txBody>
      </p:sp>
      <p:pic>
        <p:nvPicPr>
          <p:cNvPr id="1026" name="Picture 2" descr="C:\Users\schalifoux\Desktop\lefkada_S1_wrappe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286" y="1303337"/>
            <a:ext cx="3655663" cy="52498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67074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0" y="1066800"/>
            <a:ext cx="5257800" cy="5486400"/>
          </a:xfrm>
        </p:spPr>
        <p:txBody>
          <a:bodyPr/>
          <a:lstStyle/>
          <a:p>
            <a:pPr marL="0" indent="0">
              <a:lnSpc>
                <a:spcPct val="120000"/>
              </a:lnSpc>
              <a:buNone/>
            </a:pPr>
            <a:r>
              <a:rPr lang="en-CA" sz="1800" b="1" i="1" dirty="0"/>
              <a:t>Leads</a:t>
            </a:r>
            <a:r>
              <a:rPr lang="en-CA" sz="1800" b="1" i="1" dirty="0" smtClean="0"/>
              <a:t>:</a:t>
            </a:r>
            <a:r>
              <a:rPr lang="en-CA" sz="1800" i="1" dirty="0" smtClean="0"/>
              <a:t> CNES, GFDRR</a:t>
            </a:r>
            <a:endParaRPr lang="en-CA" sz="1800" i="1" dirty="0"/>
          </a:p>
          <a:p>
            <a:pPr marL="0" indent="0">
              <a:lnSpc>
                <a:spcPct val="120000"/>
              </a:lnSpc>
              <a:buNone/>
            </a:pPr>
            <a:r>
              <a:rPr lang="en-CA" sz="1800" b="1" i="1" dirty="0"/>
              <a:t>Key users/stakeholders</a:t>
            </a:r>
            <a:r>
              <a:rPr lang="en-CA" sz="1800" b="1" i="1" dirty="0" smtClean="0"/>
              <a:t>: </a:t>
            </a:r>
            <a:r>
              <a:rPr lang="en-CA" sz="1800" i="1" dirty="0" smtClean="0"/>
              <a:t>National government of recovery area (demonstrator – Malawi); World Bank, GFDRR, UNDP, UNOSAT. </a:t>
            </a:r>
            <a:endParaRPr lang="en-CA" sz="1800" i="1" dirty="0"/>
          </a:p>
          <a:p>
            <a:pPr marL="0" indent="0">
              <a:lnSpc>
                <a:spcPct val="120000"/>
              </a:lnSpc>
              <a:buNone/>
            </a:pPr>
            <a:r>
              <a:rPr lang="en-CA" sz="1800" b="1" i="1" dirty="0"/>
              <a:t>Achievements</a:t>
            </a:r>
            <a:r>
              <a:rPr lang="en-CA" sz="1800" b="1" i="1" dirty="0" smtClean="0"/>
              <a:t>:</a:t>
            </a:r>
            <a:r>
              <a:rPr lang="en-CA" sz="1800" i="1" dirty="0" smtClean="0"/>
              <a:t> Working partnership developed with GFDRR to deliver framework for satellite-based recovery planning and assessment; demonstrator Malawi 2016.</a:t>
            </a:r>
            <a:endParaRPr lang="en-CA" sz="1800" i="1" dirty="0"/>
          </a:p>
          <a:p>
            <a:pPr marL="0" indent="0">
              <a:lnSpc>
                <a:spcPct val="120000"/>
              </a:lnSpc>
              <a:buNone/>
            </a:pPr>
            <a:r>
              <a:rPr lang="en-CA" sz="1800" b="1" i="1" dirty="0"/>
              <a:t>Issues</a:t>
            </a:r>
            <a:r>
              <a:rPr lang="en-CA" sz="1800" b="1" i="1" dirty="0" smtClean="0"/>
              <a:t>:</a:t>
            </a:r>
            <a:r>
              <a:rPr lang="en-CA" sz="1800" i="1" dirty="0" smtClean="0"/>
              <a:t> Critical role of value-adding contributions still to be developed for long-term RO; legacy strategy in country relies on strong national involvement; CEOS long-term strategy to be evaluated after 1</a:t>
            </a:r>
            <a:r>
              <a:rPr lang="en-CA" sz="1800" i="1" baseline="30000" dirty="0" smtClean="0"/>
              <a:t>st</a:t>
            </a:r>
            <a:r>
              <a:rPr lang="en-CA" sz="1800" i="1" dirty="0" smtClean="0"/>
              <a:t> RO.</a:t>
            </a:r>
          </a:p>
          <a:p>
            <a:pPr marL="0" indent="0">
              <a:lnSpc>
                <a:spcPct val="120000"/>
              </a:lnSpc>
              <a:buNone/>
            </a:pPr>
            <a:r>
              <a:rPr lang="en-CA" sz="1800" b="1" i="1" dirty="0">
                <a:solidFill>
                  <a:srgbClr val="FF0000"/>
                </a:solidFill>
              </a:rPr>
              <a:t>WCDRR linkage:</a:t>
            </a:r>
            <a:r>
              <a:rPr lang="en-CA" sz="1800" i="1" dirty="0">
                <a:solidFill>
                  <a:srgbClr val="FF0000"/>
                </a:solidFill>
              </a:rPr>
              <a:t> </a:t>
            </a:r>
            <a:r>
              <a:rPr lang="en-CA" sz="1800" i="1" dirty="0" smtClean="0">
                <a:solidFill>
                  <a:srgbClr val="FF0000"/>
                </a:solidFill>
              </a:rPr>
              <a:t>RO strong tool to promote resilient recovery; requires plan for broader, more systematic application.</a:t>
            </a:r>
            <a:endParaRPr lang="en-US" sz="1800" dirty="0">
              <a:solidFill>
                <a:srgbClr val="FF0000"/>
              </a:solidFill>
            </a:endParaRPr>
          </a:p>
          <a:p>
            <a:pPr marL="0" indent="0">
              <a:lnSpc>
                <a:spcPct val="120000"/>
              </a:lnSpc>
              <a:buNone/>
            </a:pPr>
            <a:endParaRPr lang="en-US" sz="18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7</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Recovery Observatory (RO)</a:t>
            </a:r>
            <a:endParaRPr lang="en-US" dirty="0"/>
          </a:p>
        </p:txBody>
      </p:sp>
      <p:pic>
        <p:nvPicPr>
          <p:cNvPr id="6" name="Image 9"/>
          <p:cNvPicPr>
            <a:picLocks noChangeAspect="1"/>
          </p:cNvPicPr>
          <p:nvPr/>
        </p:nvPicPr>
        <p:blipFill rotWithShape="1">
          <a:blip r:embed="rId3">
            <a:extLst>
              <a:ext uri="{28A0092B-C50C-407E-A947-70E740481C1C}">
                <a14:useLocalDpi xmlns:a14="http://schemas.microsoft.com/office/drawing/2010/main"/>
              </a:ext>
            </a:extLst>
          </a:blip>
          <a:srcRect l="-1" r="51945" b="9901"/>
          <a:stretch/>
        </p:blipFill>
        <p:spPr>
          <a:xfrm>
            <a:off x="5257800" y="1484082"/>
            <a:ext cx="3708271" cy="4764318"/>
          </a:xfrm>
          <a:prstGeom prst="rect">
            <a:avLst/>
          </a:prstGeom>
          <a:ln>
            <a:solidFill>
              <a:schemeClr val="tx1"/>
            </a:solidFill>
          </a:ln>
        </p:spPr>
      </p:pic>
    </p:spTree>
    <p:extLst>
      <p:ext uri="{BB962C8B-B14F-4D97-AF65-F5344CB8AC3E}">
        <p14:creationId xmlns:p14="http://schemas.microsoft.com/office/powerpoint/2010/main" val="307563448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53470" y="1219200"/>
            <a:ext cx="8861930" cy="4724400"/>
          </a:xfrm>
        </p:spPr>
        <p:txBody>
          <a:bodyPr/>
          <a:lstStyle/>
          <a:p>
            <a:pPr marL="0" indent="0">
              <a:buNone/>
            </a:pPr>
            <a:r>
              <a:rPr lang="en-CA" sz="1800" i="1" dirty="0" smtClean="0"/>
              <a:t>Fourth thematic pilot on landslides approved at last Plenary</a:t>
            </a:r>
          </a:p>
          <a:p>
            <a:pPr marL="0" indent="0">
              <a:lnSpc>
                <a:spcPct val="120000"/>
              </a:lnSpc>
              <a:buNone/>
            </a:pPr>
            <a:r>
              <a:rPr lang="en-CA" sz="1800" b="1" i="1" dirty="0"/>
              <a:t>Leads:</a:t>
            </a:r>
            <a:r>
              <a:rPr lang="en-CA" sz="1800" i="1" dirty="0"/>
              <a:t> </a:t>
            </a:r>
            <a:r>
              <a:rPr lang="en-CA" sz="1800" i="1" dirty="0" smtClean="0"/>
              <a:t>NASA, others being identified.</a:t>
            </a:r>
            <a:endParaRPr lang="en-CA" sz="1800" i="1" dirty="0"/>
          </a:p>
          <a:p>
            <a:pPr marL="0" indent="0">
              <a:lnSpc>
                <a:spcPct val="120000"/>
              </a:lnSpc>
              <a:buNone/>
            </a:pPr>
            <a:r>
              <a:rPr lang="en-CA" sz="1800" b="1" i="1" dirty="0"/>
              <a:t>Key users/stakeholders: </a:t>
            </a:r>
            <a:r>
              <a:rPr lang="en-CA" sz="1800" i="1" dirty="0"/>
              <a:t>N</a:t>
            </a:r>
            <a:r>
              <a:rPr lang="en-CA" sz="1800" i="1" dirty="0" smtClean="0"/>
              <a:t>ational civil protection agencies.</a:t>
            </a:r>
            <a:endParaRPr lang="en-CA" sz="1800" i="1" dirty="0"/>
          </a:p>
          <a:p>
            <a:pPr marL="0" indent="0">
              <a:lnSpc>
                <a:spcPct val="120000"/>
              </a:lnSpc>
              <a:buNone/>
            </a:pPr>
            <a:r>
              <a:rPr lang="en-CA" sz="1800" b="1" i="1" dirty="0"/>
              <a:t>Achievements:</a:t>
            </a:r>
            <a:r>
              <a:rPr lang="en-CA" sz="1800" i="1" dirty="0"/>
              <a:t> L</a:t>
            </a:r>
            <a:r>
              <a:rPr lang="en-CA" sz="1800" i="1" dirty="0" smtClean="0"/>
              <a:t>arge team of partners and stakeholders assembled – approximately 30 active partners.</a:t>
            </a:r>
            <a:endParaRPr lang="en-CA" sz="1800" i="1" dirty="0"/>
          </a:p>
          <a:p>
            <a:pPr marL="0" indent="0">
              <a:lnSpc>
                <a:spcPct val="120000"/>
              </a:lnSpc>
              <a:buNone/>
            </a:pPr>
            <a:r>
              <a:rPr lang="en-CA" sz="1800" b="1" i="1" dirty="0"/>
              <a:t>Issues</a:t>
            </a:r>
            <a:r>
              <a:rPr lang="en-CA" sz="1800" b="1" i="1" dirty="0" smtClean="0"/>
              <a:t>: </a:t>
            </a:r>
            <a:r>
              <a:rPr lang="en-CA" sz="1800" i="1" dirty="0"/>
              <a:t>D</a:t>
            </a:r>
            <a:r>
              <a:rPr lang="en-CA" sz="1800" i="1" dirty="0" smtClean="0"/>
              <a:t>evelopment of Implementation Plan; attribution of satellite data quota, determination of focus areas to demonstrate successful monitoring and develop long-term strategy.</a:t>
            </a:r>
          </a:p>
          <a:p>
            <a:pPr marL="0" indent="0">
              <a:lnSpc>
                <a:spcPct val="120000"/>
              </a:lnSpc>
              <a:buNone/>
            </a:pPr>
            <a:r>
              <a:rPr lang="en-CA" sz="1800" b="1" i="1" dirty="0">
                <a:solidFill>
                  <a:srgbClr val="FF0000"/>
                </a:solidFill>
              </a:rPr>
              <a:t>WCDRR linkage:</a:t>
            </a:r>
            <a:r>
              <a:rPr lang="en-CA" sz="1800" i="1" dirty="0">
                <a:solidFill>
                  <a:srgbClr val="FF0000"/>
                </a:solidFill>
              </a:rPr>
              <a:t> N</a:t>
            </a:r>
            <a:r>
              <a:rPr lang="en-CA" sz="1800" i="1" dirty="0" smtClean="0">
                <a:solidFill>
                  <a:srgbClr val="FF0000"/>
                </a:solidFill>
              </a:rPr>
              <a:t>ot established.</a:t>
            </a:r>
            <a:endParaRPr lang="en-US" sz="1800" dirty="0">
              <a:solidFill>
                <a:srgbClr val="FF0000"/>
              </a:solidFill>
            </a:endParaRPr>
          </a:p>
          <a:p>
            <a:pPr marL="0" indent="0">
              <a:lnSpc>
                <a:spcPct val="120000"/>
              </a:lnSpc>
              <a:buNone/>
            </a:pPr>
            <a:endParaRPr lang="en-CA" sz="1800" i="1"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8</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Landslide Pilot</a:t>
            </a:r>
            <a:endParaRPr lang="en-US" dirty="0"/>
          </a:p>
        </p:txBody>
      </p:sp>
      <p:pic>
        <p:nvPicPr>
          <p:cNvPr id="6" name="Picture 2" descr="https://svs.gsfc.nasa.gov/vis/a010000/a011800/a011854/Landslide_Fatalities_+_Legend_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038600"/>
            <a:ext cx="4724400" cy="244063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33400" y="5105400"/>
            <a:ext cx="3276600"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rtl="0" latinLnBrk="1" hangingPunct="0"/>
            <a:r>
              <a:rPr kumimoji="0" lang="en-US" sz="1800" b="0" i="1" u="none" strike="noStrike" cap="none" spc="0" normalizeH="0" baseline="0" dirty="0" smtClean="0">
                <a:ln>
                  <a:noFill/>
                </a:ln>
                <a:solidFill>
                  <a:srgbClr val="002569"/>
                </a:solidFill>
                <a:effectLst/>
                <a:uFillTx/>
              </a:rPr>
              <a:t>Landslides with fatalities</a:t>
            </a:r>
            <a:r>
              <a:rPr kumimoji="0" lang="en-US" sz="1800" b="0" i="1" u="none" strike="noStrike" cap="none" spc="0" normalizeH="0" dirty="0" smtClean="0">
                <a:ln>
                  <a:noFill/>
                </a:ln>
                <a:solidFill>
                  <a:srgbClr val="002569"/>
                </a:solidFill>
                <a:effectLst/>
                <a:uFillTx/>
              </a:rPr>
              <a:t> from a global landslide </a:t>
            </a:r>
            <a:r>
              <a:rPr lang="en-US" i="1" dirty="0"/>
              <a:t>c</a:t>
            </a:r>
            <a:r>
              <a:rPr kumimoji="0" lang="en-US" sz="1800" b="0" i="1" u="none" strike="noStrike" cap="none" spc="0" normalizeH="0" dirty="0" smtClean="0">
                <a:ln>
                  <a:noFill/>
                </a:ln>
                <a:solidFill>
                  <a:srgbClr val="002569"/>
                </a:solidFill>
                <a:effectLst/>
                <a:uFillTx/>
              </a:rPr>
              <a:t>atalog of rainfall-triggered events 2007-2013 (Kirschbaum et al. </a:t>
            </a:r>
            <a:r>
              <a:rPr lang="en-US" i="1" dirty="0"/>
              <a:t>2015</a:t>
            </a:r>
            <a:r>
              <a:rPr lang="en-US" i="1" dirty="0" smtClean="0"/>
              <a:t>)</a:t>
            </a:r>
            <a:endParaRPr kumimoji="0" lang="en-US" sz="1100" b="0" i="1" u="none" strike="noStrike" cap="none" spc="0" normalizeH="0" baseline="0" dirty="0">
              <a:ln>
                <a:noFill/>
              </a:ln>
              <a:solidFill>
                <a:srgbClr val="002569"/>
              </a:solidFill>
              <a:effectLst/>
              <a:uFillTx/>
            </a:endParaRPr>
          </a:p>
        </p:txBody>
      </p:sp>
    </p:spTree>
    <p:extLst>
      <p:ext uri="{BB962C8B-B14F-4D97-AF65-F5344CB8AC3E}">
        <p14:creationId xmlns:p14="http://schemas.microsoft.com/office/powerpoint/2010/main" val="228770680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953000"/>
          </a:xfrm>
        </p:spPr>
        <p:txBody>
          <a:bodyPr/>
          <a:lstStyle/>
          <a:p>
            <a:pPr marL="0" indent="0">
              <a:buNone/>
            </a:pPr>
            <a:r>
              <a:rPr lang="en-CA" b="1" i="1" dirty="0" smtClean="0">
                <a:solidFill>
                  <a:srgbClr val="FF0000"/>
                </a:solidFill>
              </a:rPr>
              <a:t>REVIEW</a:t>
            </a:r>
            <a:r>
              <a:rPr lang="en-CA" i="1" dirty="0" smtClean="0"/>
              <a:t>. Pilots will be reviewed by Plenary in </a:t>
            </a:r>
            <a:r>
              <a:rPr lang="en-CA" i="1" dirty="0"/>
              <a:t>O</a:t>
            </a:r>
            <a:r>
              <a:rPr lang="en-CA" i="1" dirty="0" smtClean="0"/>
              <a:t>ctober 2017 – what are the expectations of CEOS for pilot reporting? Are there any specific concerns or interests?</a:t>
            </a:r>
          </a:p>
          <a:p>
            <a:pPr marL="0" indent="0">
              <a:buNone/>
            </a:pPr>
            <a:endParaRPr lang="en-CA" i="1" dirty="0" smtClean="0"/>
          </a:p>
          <a:p>
            <a:pPr marL="0" indent="0">
              <a:buNone/>
            </a:pPr>
            <a:r>
              <a:rPr lang="en-CA" b="1" i="1" dirty="0" smtClean="0">
                <a:solidFill>
                  <a:srgbClr val="FF0000"/>
                </a:solidFill>
              </a:rPr>
              <a:t>SUSTAINABILITY</a:t>
            </a:r>
            <a:r>
              <a:rPr lang="en-CA" i="1" dirty="0" smtClean="0"/>
              <a:t>. Pilots are on-track to achieve significant success in some areas – what is the CEOS vision for sustainability of successful activities within or outside CEOS?</a:t>
            </a:r>
          </a:p>
          <a:p>
            <a:pPr marL="0" indent="0">
              <a:buNone/>
            </a:pPr>
            <a:endParaRPr lang="en-CA" i="1" dirty="0" smtClean="0"/>
          </a:p>
          <a:p>
            <a:pPr marL="0" indent="0">
              <a:buNone/>
            </a:pPr>
            <a:r>
              <a:rPr lang="en-CA" b="1" i="1" dirty="0" smtClean="0">
                <a:solidFill>
                  <a:srgbClr val="FF0000"/>
                </a:solidFill>
              </a:rPr>
              <a:t>PARTNERS</a:t>
            </a:r>
            <a:r>
              <a:rPr lang="en-CA" i="1" dirty="0" smtClean="0"/>
              <a:t>. Pilots have formed strong partnerships with organizations outside CEOS (GFDRR/World Bank, UNDP, Universities) – how should CEOS encourage continuity of these relationships outside the pilot activity?</a:t>
            </a:r>
          </a:p>
          <a:p>
            <a:pPr marL="0" indent="0">
              <a:buNone/>
            </a:pPr>
            <a:endParaRPr lang="en-CA" i="1" dirty="0" smtClean="0"/>
          </a:p>
          <a:p>
            <a:pPr marL="0" indent="0">
              <a:buNone/>
            </a:pPr>
            <a:r>
              <a:rPr lang="en-CA" b="1" i="1" dirty="0" smtClean="0">
                <a:solidFill>
                  <a:srgbClr val="FF0000"/>
                </a:solidFill>
              </a:rPr>
              <a:t>WCDRR and SF</a:t>
            </a:r>
            <a:r>
              <a:rPr lang="en-CA" i="1" dirty="0" smtClean="0"/>
              <a:t>. What is the best mechanism to directly link positive pilot outcomes to sustainable services tied to SF implementation?</a:t>
            </a:r>
            <a:endParaRPr lang="en-US" dirty="0"/>
          </a:p>
          <a:p>
            <a:pPr marL="0" indent="0">
              <a:buNone/>
            </a:pPr>
            <a:endParaRPr lang="en-US" dirty="0" smtClean="0"/>
          </a:p>
          <a:p>
            <a:pPr marL="0" indent="0">
              <a:buNone/>
            </a:pPr>
            <a:endParaRPr lang="en-US" dirty="0"/>
          </a:p>
          <a:p>
            <a:pPr marL="0" indent="0">
              <a:buNone/>
            </a:pPr>
            <a:endParaRPr lang="en-US" dirty="0">
              <a:latin typeface="+mj-lt"/>
            </a:endParaRPr>
          </a:p>
        </p:txBody>
      </p:sp>
      <p:sp>
        <p:nvSpPr>
          <p:cNvPr id="3" name="Slide Number Placeholder 2"/>
          <p:cNvSpPr>
            <a:spLocks noGrp="1"/>
          </p:cNvSpPr>
          <p:nvPr>
            <p:ph type="sldNum" sz="quarter" idx="2"/>
          </p:nvPr>
        </p:nvSpPr>
        <p:spPr/>
        <p:txBody>
          <a:bodyPr/>
          <a:lstStyle/>
          <a:p>
            <a:pPr lvl="0"/>
            <a:fld id="{86CB4B4D-7CA3-9044-876B-883B54F8677D}" type="slidenum">
              <a:rPr lang="uk-UA" smtClean="0"/>
              <a:t>9</a:t>
            </a:fld>
            <a:endParaRPr lang="uk-UA"/>
          </a:p>
        </p:txBody>
      </p:sp>
      <p:sp>
        <p:nvSpPr>
          <p:cNvPr id="5" name="Content Placeholder 3"/>
          <p:cNvSpPr>
            <a:spLocks noGrp="1"/>
          </p:cNvSpPr>
          <p:nvPr>
            <p:ph sz="quarter" idx="11"/>
          </p:nvPr>
        </p:nvSpPr>
        <p:spPr>
          <a:xfrm>
            <a:off x="1905000" y="304800"/>
            <a:ext cx="6096000" cy="533400"/>
          </a:xfrm>
        </p:spPr>
        <p:txBody>
          <a:bodyPr/>
          <a:lstStyle/>
          <a:p>
            <a:r>
              <a:rPr lang="en-US" dirty="0" smtClean="0"/>
              <a:t>CEOS DRM Pilots – Seed questions for discussion</a:t>
            </a:r>
            <a:endParaRPr lang="en-US" dirty="0"/>
          </a:p>
        </p:txBody>
      </p:sp>
    </p:spTree>
    <p:extLst>
      <p:ext uri="{BB962C8B-B14F-4D97-AF65-F5344CB8AC3E}">
        <p14:creationId xmlns:p14="http://schemas.microsoft.com/office/powerpoint/2010/main" val="387627574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9320</TotalTime>
  <Words>1959</Words>
  <Application>Microsoft Macintosh PowerPoint</Application>
  <PresentationFormat>On-screen Show (4:3)</PresentationFormat>
  <Paragraphs>163</Paragraphs>
  <Slides>10</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Arial Bold</vt:lpstr>
      <vt:lpstr>Avenir Roman</vt:lpstr>
      <vt:lpstr>Calibri</vt:lpstr>
      <vt:lpstr>Courier New</vt:lpstr>
      <vt:lpstr>Droid Serif</vt:lpstr>
      <vt:lpstr>Helvetica</vt:lpstr>
      <vt:lpstr>ＭＳ Ｐゴシック</vt:lpstr>
      <vt:lpstr>Proxima Nova Regular</vt:lpstr>
      <vt:lpstr>Wingdings</vt:lpstr>
      <vt:lpstr>Arial</vt:lpstr>
      <vt:lpstr>Default</vt:lpstr>
      <vt:lpstr>WCDRR and CEOS DRM activities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George Dyke</cp:lastModifiedBy>
  <cp:revision>130</cp:revision>
  <cp:lastPrinted>2016-04-11T14:44:55Z</cp:lastPrinted>
  <dcterms:modified xsi:type="dcterms:W3CDTF">2016-04-15T15:42:33Z</dcterms:modified>
</cp:coreProperties>
</file>