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7" r:id="rId4"/>
    <p:sldId id="264" r:id="rId5"/>
    <p:sldId id="270" r:id="rId6"/>
    <p:sldId id="269" r:id="rId7"/>
    <p:sldId id="268" r:id="rId8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an Petiteville" initials="ES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31"/>
    <p:restoredTop sz="85031" autoAdjust="0"/>
  </p:normalViewPr>
  <p:slideViewPr>
    <p:cSldViewPr>
      <p:cViewPr>
        <p:scale>
          <a:sx n="77" d="100"/>
          <a:sy n="77" d="100"/>
        </p:scale>
        <p:origin x="-156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3-23T15:21:45.051" idx="1">
    <p:pos x="1002" y="4020"/>
    <p:text>what about UNISDR regional offices ?</p:text>
  </p:cm>
  <p:cm authorId="0" dt="2016-03-23T15:24:56.923" idx="2">
    <p:pos x="1452" y="4056"/>
    <p:text>See comment on PDF page 5 , 2nd paragraph regarding the overalps between international and regional organisations</p:text>
  </p:cm>
  <p:cm authorId="0" dt="2016-03-23T15:26:58.046" idx="3">
    <p:pos x="1782" y="2262"/>
    <p:text>CDEMA is military. Maybe not OK - To be discussed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nited_Nations_Regional_Groups#cite_note-list-1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Western_European_and_Others_Group" TargetMode="External"/><Relationship Id="rId5" Type="http://schemas.openxmlformats.org/officeDocument/2006/relationships/hyperlink" Target="https://en.wikipedia.org/wiki/Latin_American_and_Caribbean_Group" TargetMode="External"/><Relationship Id="rId4" Type="http://schemas.openxmlformats.org/officeDocument/2006/relationships/hyperlink" Target="https://en.wikipedia.org/wiki/Eastern_European_Group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</a:t>
            </a:r>
            <a:r>
              <a:rPr lang="en-US" baseline="0" dirty="0" smtClean="0"/>
              <a:t> above shows world broken down by UN regions.</a:t>
            </a:r>
          </a:p>
          <a:p>
            <a:r>
              <a:rPr lang="en-US" sz="2400" dirty="0" smtClean="0">
                <a:latin typeface="+mn-lt"/>
                <a:ea typeface="+mn-ea"/>
                <a:cs typeface="+mn-cs"/>
                <a:sym typeface="Avenir Roman"/>
              </a:rPr>
              <a:t>As of May 2014, the 193 UN member states are divided into five regional groups:</a:t>
            </a:r>
            <a:r>
              <a:rPr lang="en-US" sz="2400" dirty="0" smtClean="0">
                <a:latin typeface="+mn-lt"/>
                <a:ea typeface="+mn-ea"/>
                <a:cs typeface="+mn-cs"/>
                <a:sym typeface="Avenir Roman"/>
                <a:hlinkClick r:id="rId3"/>
              </a:rPr>
              <a:t>[1]</a:t>
            </a:r>
          </a:p>
          <a:p>
            <a:r>
              <a:rPr lang="en-US" sz="2400" dirty="0" smtClean="0">
                <a:latin typeface="+mn-lt"/>
                <a:ea typeface="+mn-ea"/>
                <a:cs typeface="+mn-cs"/>
                <a:sym typeface="Avenir Roman"/>
              </a:rPr>
              <a:t>the African Group, with 54 member states</a:t>
            </a:r>
          </a:p>
          <a:p>
            <a:r>
              <a:rPr lang="en-US" sz="2400" dirty="0" smtClean="0">
                <a:latin typeface="+mn-lt"/>
                <a:ea typeface="+mn-ea"/>
                <a:cs typeface="+mn-cs"/>
                <a:sym typeface="Avenir Roman"/>
              </a:rPr>
              <a:t>the Asia-Pacific Group, with 53 member states</a:t>
            </a:r>
          </a:p>
          <a:p>
            <a:r>
              <a:rPr lang="en-US" sz="2400" dirty="0" smtClean="0">
                <a:latin typeface="+mn-lt"/>
                <a:ea typeface="+mn-ea"/>
                <a:cs typeface="+mn-cs"/>
                <a:sym typeface="Avenir Roman"/>
              </a:rPr>
              <a:t>the </a:t>
            </a:r>
            <a:r>
              <a:rPr lang="en-US" sz="2400" dirty="0" smtClean="0">
                <a:latin typeface="+mn-lt"/>
                <a:ea typeface="+mn-ea"/>
                <a:cs typeface="+mn-cs"/>
                <a:sym typeface="Avenir Roman"/>
                <a:hlinkClick r:id="rId4"/>
              </a:rPr>
              <a:t>Eastern European Group, with 23 member states</a:t>
            </a:r>
          </a:p>
          <a:p>
            <a:r>
              <a:rPr lang="en-US" sz="2400" dirty="0" smtClean="0">
                <a:latin typeface="+mn-lt"/>
                <a:ea typeface="+mn-ea"/>
                <a:cs typeface="+mn-cs"/>
                <a:sym typeface="Avenir Roman"/>
              </a:rPr>
              <a:t>the </a:t>
            </a:r>
            <a:r>
              <a:rPr lang="en-US" sz="2400" dirty="0" smtClean="0">
                <a:latin typeface="+mn-lt"/>
                <a:ea typeface="+mn-ea"/>
                <a:cs typeface="+mn-cs"/>
                <a:sym typeface="Avenir Roman"/>
                <a:hlinkClick r:id="rId5"/>
              </a:rPr>
              <a:t>Latin American and Caribbean Group (GRULAC), with 33 member states</a:t>
            </a:r>
          </a:p>
          <a:p>
            <a:r>
              <a:rPr lang="en-US" sz="2400" dirty="0" smtClean="0">
                <a:latin typeface="+mn-lt"/>
                <a:ea typeface="+mn-ea"/>
                <a:cs typeface="+mn-cs"/>
                <a:sym typeface="Avenir Roman"/>
              </a:rPr>
              <a:t>the </a:t>
            </a:r>
            <a:r>
              <a:rPr lang="en-US" sz="2400" dirty="0" smtClean="0">
                <a:latin typeface="+mn-lt"/>
                <a:ea typeface="+mn-ea"/>
                <a:cs typeface="+mn-cs"/>
                <a:sym typeface="Avenir Roman"/>
                <a:hlinkClick r:id="rId6"/>
              </a:rPr>
              <a:t>Western European and Others Group (WEOG), with 28 member states, plus 1 member state as observer.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dirty="0" smtClean="0"/>
              <a:t>Proposed initial focus of GEO-DARMA: African Group, Asia-Pacific Group and Latin American and Caribbean Group.</a:t>
            </a:r>
          </a:p>
          <a:p>
            <a:endParaRPr lang="en-US" smtClean="0"/>
          </a:p>
          <a:p>
            <a:r>
              <a:rPr lang="en-US" smtClean="0"/>
              <a:t>For </a:t>
            </a:r>
            <a:r>
              <a:rPr lang="en-US" dirty="0" smtClean="0"/>
              <a:t>each region, identify</a:t>
            </a:r>
            <a:r>
              <a:rPr lang="en-US" baseline="0" dirty="0" smtClean="0"/>
              <a:t> the critical regional organizations and relevant regional processes of leading global organizations involved in DRR</a:t>
            </a:r>
          </a:p>
          <a:p>
            <a:r>
              <a:rPr lang="en-US" baseline="0" dirty="0" smtClean="0"/>
              <a:t>Approach the key </a:t>
            </a:r>
            <a:r>
              <a:rPr lang="en-US" baseline="0" dirty="0" err="1" smtClean="0"/>
              <a:t>organisations</a:t>
            </a:r>
            <a:r>
              <a:rPr lang="en-US" baseline="0" dirty="0" smtClean="0"/>
              <a:t> to identify priorities for SF implementation where satellite-based monitoring can play critical role</a:t>
            </a:r>
          </a:p>
          <a:p>
            <a:r>
              <a:rPr lang="en-US" baseline="0" dirty="0" smtClean="0"/>
              <a:t>Jointly identify work </a:t>
            </a:r>
            <a:r>
              <a:rPr lang="en-US" baseline="0" dirty="0" err="1" smtClean="0"/>
              <a:t>programme</a:t>
            </a:r>
            <a:r>
              <a:rPr lang="en-US" baseline="0" dirty="0" smtClean="0"/>
              <a:t> for satellite contributions to existing priorities, or in some cases new initiatives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959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In</a:t>
            </a:r>
            <a:r>
              <a:rPr lang="en-GB" baseline="0" smtClean="0"/>
              <a:t> addition on GEO-DARMA, ESA </a:t>
            </a:r>
            <a:r>
              <a:rPr lang="en-GB" baseline="0" dirty="0" smtClean="0"/>
              <a:t>intends to set up some contractual support from a DRM expert to compensate the lack of expertise at GEO SEC since the departure of Francesco </a:t>
            </a:r>
            <a:r>
              <a:rPr lang="en-GB" baseline="0" dirty="0" err="1" smtClean="0"/>
              <a:t>Gaetani</a:t>
            </a:r>
            <a:r>
              <a:rPr lang="en-GB" baseline="0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229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SIT-31,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ESRIN, 19-20 </a:t>
            </a:r>
            <a:r>
              <a:rPr lang="en-AU" sz="1100" i="1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Apr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1981200"/>
            <a:ext cx="83688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en-GB" sz="4200" b="1" dirty="0" smtClean="0">
                <a:solidFill>
                  <a:schemeClr val="bg2">
                    <a:lumMod val="90000"/>
                  </a:schemeClr>
                </a:solidFill>
                <a:latin typeface="+mj-lt"/>
              </a:rPr>
              <a:t>UN  WCDRR </a:t>
            </a: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/>
            </a:r>
            <a:br>
              <a:rPr lang="en-GB" sz="4200" b="1" dirty="0" smtClean="0">
                <a:solidFill>
                  <a:srgbClr val="FFFFFF"/>
                </a:solidFill>
                <a:latin typeface="+mj-lt"/>
              </a:rPr>
            </a:b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>Disaster Risk Reduction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Organization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ESA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-31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ESA/ESRIN, 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Frascati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Italy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-20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14478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52400" y="1143000"/>
            <a:ext cx="8915400" cy="4953000"/>
          </a:xfrm>
        </p:spPr>
        <p:txBody>
          <a:bodyPr/>
          <a:lstStyle/>
          <a:p>
            <a:pPr marL="0" indent="0">
              <a:buNone/>
            </a:pPr>
            <a:r>
              <a:rPr lang="en-GB" sz="2400" u="sng" dirty="0" smtClean="0"/>
              <a:t>Goal:</a:t>
            </a:r>
            <a:r>
              <a:rPr lang="en-GB" sz="2400" dirty="0" smtClean="0"/>
              <a:t>  </a:t>
            </a:r>
            <a:r>
              <a:rPr lang="en-GB" sz="2400" b="1" dirty="0" smtClean="0"/>
              <a:t>Foster use of satellite EO in DRR  (in all DRM phases) </a:t>
            </a:r>
          </a:p>
          <a:p>
            <a:pPr lvl="1"/>
            <a:endParaRPr lang="en-GB" sz="1050" dirty="0"/>
          </a:p>
          <a:p>
            <a:pPr marL="0" indent="0">
              <a:buNone/>
            </a:pPr>
            <a:r>
              <a:rPr lang="en-GB" sz="2400" u="sng" dirty="0" smtClean="0"/>
              <a:t>Objectives:</a:t>
            </a:r>
            <a:r>
              <a:rPr lang="en-GB" sz="2400" dirty="0" smtClean="0"/>
              <a:t> </a:t>
            </a:r>
          </a:p>
          <a:p>
            <a:pPr marL="883227" lvl="1" indent="-457200">
              <a:buFont typeface="+mj-lt"/>
              <a:buAutoNum type="arabicPeriod"/>
            </a:pPr>
            <a:r>
              <a:rPr lang="en-GB" sz="2400" b="1" dirty="0" smtClean="0"/>
              <a:t>Demonstrate</a:t>
            </a:r>
            <a:r>
              <a:rPr lang="en-GB" sz="2400" dirty="0" smtClean="0"/>
              <a:t> </a:t>
            </a:r>
            <a:r>
              <a:rPr lang="en-GB" sz="2400" b="1" dirty="0"/>
              <a:t>the significant added-value of satellite EO to DRR </a:t>
            </a:r>
            <a:r>
              <a:rPr lang="en-GB" sz="2400" dirty="0"/>
              <a:t>(all DRM phases), </a:t>
            </a:r>
            <a:r>
              <a:rPr lang="en-GB" sz="2400" b="1" dirty="0"/>
              <a:t>to </a:t>
            </a:r>
            <a:r>
              <a:rPr lang="en-GB" sz="2400" b="1" dirty="0" smtClean="0"/>
              <a:t>WCDRR participants.</a:t>
            </a:r>
          </a:p>
          <a:p>
            <a:pPr marL="883227" lvl="1" indent="-457200">
              <a:buFont typeface="+mj-lt"/>
              <a:buAutoNum type="arabicPeriod"/>
            </a:pPr>
            <a:endParaRPr lang="en-GB" sz="1000" b="1" dirty="0" smtClean="0"/>
          </a:p>
          <a:p>
            <a:pPr marL="883227" lvl="1" indent="-457200">
              <a:buFont typeface="+mj-lt"/>
              <a:buAutoNum type="arabicPeriod"/>
            </a:pPr>
            <a:r>
              <a:rPr lang="en-GB" sz="2400" b="1" dirty="0" smtClean="0"/>
              <a:t>“Satellite EO” to be incorporated in “</a:t>
            </a:r>
            <a:r>
              <a:rPr lang="en-GB" sz="2400" i="1" dirty="0" smtClean="0"/>
              <a:t>Sendai Framework for DRR 2015-2030</a:t>
            </a:r>
            <a:r>
              <a:rPr lang="en-GB" sz="2400" b="1" dirty="0" smtClean="0"/>
              <a:t>”</a:t>
            </a:r>
          </a:p>
          <a:p>
            <a:pPr marL="883227" lvl="1" indent="-457200">
              <a:buFont typeface="+mj-lt"/>
              <a:buAutoNum type="arabicPeriod"/>
            </a:pPr>
            <a:endParaRPr lang="en-GB" sz="1000" b="1" dirty="0"/>
          </a:p>
          <a:p>
            <a:pPr marL="883227" lvl="1" indent="-457200">
              <a:buFont typeface="+mj-lt"/>
              <a:buAutoNum type="arabicPeriod"/>
            </a:pPr>
            <a:r>
              <a:rPr lang="en-GB" sz="2400" b="1" dirty="0" smtClean="0"/>
              <a:t>Create opportunities for future partnership to get additional resources, and/or political backup (at least blessing !)</a:t>
            </a:r>
          </a:p>
          <a:p>
            <a:pPr marL="419792" lvl="2" indent="0">
              <a:buNone/>
            </a:pPr>
            <a:endParaRPr lang="en-GB" sz="2400" dirty="0"/>
          </a:p>
          <a:p>
            <a:pPr marL="0" lvl="1" indent="0">
              <a:buNone/>
            </a:pPr>
            <a:r>
              <a:rPr lang="en-GB" sz="2400" u="sng" dirty="0" smtClean="0"/>
              <a:t>Issue</a:t>
            </a:r>
            <a:r>
              <a:rPr lang="en-GB" sz="2400" dirty="0" smtClean="0"/>
              <a:t>: </a:t>
            </a:r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Most of DRM </a:t>
            </a: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community </a:t>
            </a:r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incl. UN agencies present in Sendai, not </a:t>
            </a: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aware of remote </a:t>
            </a:r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sensing.</a:t>
            </a:r>
            <a:endParaRPr lang="en-GB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1000" b="1" u="sng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410200" cy="533400"/>
          </a:xfrm>
        </p:spPr>
        <p:txBody>
          <a:bodyPr/>
          <a:lstStyle/>
          <a:p>
            <a:r>
              <a:rPr lang="en-GB" b="1" dirty="0"/>
              <a:t>CEOS Strategy for </a:t>
            </a:r>
            <a:r>
              <a:rPr lang="en-GB" b="1" dirty="0" smtClean="0"/>
              <a:t>3</a:t>
            </a:r>
            <a:r>
              <a:rPr lang="en-GB" b="1" baseline="30000" dirty="0" smtClean="0"/>
              <a:t>rd</a:t>
            </a:r>
            <a:r>
              <a:rPr lang="en-GB" b="1" dirty="0" smtClean="0"/>
              <a:t> </a:t>
            </a:r>
            <a:r>
              <a:rPr lang="en-GB" b="1" dirty="0"/>
              <a:t>UN </a:t>
            </a:r>
            <a:r>
              <a:rPr lang="en-GB" b="1" dirty="0" smtClean="0"/>
              <a:t>WCDRR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76365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143000"/>
            <a:ext cx="8610600" cy="4953000"/>
          </a:xfrm>
        </p:spPr>
        <p:txBody>
          <a:bodyPr/>
          <a:lstStyle/>
          <a:p>
            <a:pPr marL="0" indent="0">
              <a:buNone/>
            </a:pPr>
            <a:r>
              <a:rPr lang="en-GB" sz="2400" b="1" u="sng" dirty="0" smtClean="0"/>
              <a:t>Strategic actions to achieve that objectives:</a:t>
            </a:r>
          </a:p>
          <a:p>
            <a:pPr marL="0" indent="0">
              <a:buNone/>
            </a:pPr>
            <a:endParaRPr lang="en-GB" sz="1000" b="1" u="sng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b="1" dirty="0" smtClean="0"/>
              <a:t>Several single-hazards</a:t>
            </a:r>
            <a:r>
              <a:rPr lang="en-GB" sz="2400" dirty="0" smtClean="0"/>
              <a:t> </a:t>
            </a:r>
            <a:r>
              <a:rPr lang="en-GB" sz="2400" b="1" dirty="0" smtClean="0"/>
              <a:t>and multi-hazards pilot projects initiated as proofs of concept: </a:t>
            </a:r>
          </a:p>
          <a:p>
            <a:pPr lvl="1"/>
            <a:r>
              <a:rPr lang="en-GB" sz="2400" dirty="0" smtClean="0"/>
              <a:t>Involvement of key stakeholders: </a:t>
            </a:r>
            <a:r>
              <a:rPr lang="en-US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UNDP,  UNOSAT, World Bank/GFDRR, Copernicus EMS Risk and Recovery, WFP, UNESCO and GEO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.</a:t>
            </a:r>
          </a:p>
          <a:p>
            <a:endParaRPr lang="en-US" sz="1000" b="1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GB" sz="2400" b="1" dirty="0" smtClean="0"/>
              <a:t>Lobbying before and during Sendai:</a:t>
            </a:r>
          </a:p>
          <a:p>
            <a:pPr lvl="1"/>
            <a:r>
              <a:rPr lang="en-GB" sz="2400" u="sng" dirty="0" smtClean="0"/>
              <a:t>National governments:</a:t>
            </a:r>
            <a:r>
              <a:rPr lang="en-GB" sz="2400" dirty="0" smtClean="0"/>
              <a:t> </a:t>
            </a:r>
          </a:p>
          <a:p>
            <a:pPr lvl="2"/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Japan Cabinet Office and several others during Sendai Framework negotiation meetings in Geneva; </a:t>
            </a:r>
          </a:p>
          <a:p>
            <a:pPr lvl="1"/>
            <a:r>
              <a:rPr lang="en-US" sz="2400" u="sng" dirty="0" smtClean="0"/>
              <a:t>International organizations:</a:t>
            </a:r>
            <a:r>
              <a:rPr lang="en-US" sz="2400" dirty="0" smtClean="0"/>
              <a:t> </a:t>
            </a:r>
          </a:p>
          <a:p>
            <a:pPr lvl="2"/>
            <a:r>
              <a:rPr lang="en-US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World Bank/GFDRR, UNISDR, UNESCAP, UNOSAT / UNITAR, UNOOSA</a:t>
            </a:r>
            <a:r>
              <a:rPr lang="en-US" sz="2400" b="1" dirty="0" smtClean="0"/>
              <a:t>.</a:t>
            </a:r>
            <a:endParaRPr lang="en-GB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410200" cy="533400"/>
          </a:xfrm>
        </p:spPr>
        <p:txBody>
          <a:bodyPr/>
          <a:lstStyle/>
          <a:p>
            <a:r>
              <a:rPr lang="en-GB" b="1" dirty="0"/>
              <a:t>CEOS Strategy for 3rd UN WCDRR </a:t>
            </a:r>
            <a:r>
              <a:rPr lang="en-GB" dirty="0" smtClean="0"/>
              <a:t>(</a:t>
            </a:r>
            <a:r>
              <a:rPr lang="en-GB" dirty="0" err="1" smtClean="0"/>
              <a:t>cont</a:t>
            </a:r>
            <a:r>
              <a:rPr lang="en-GB" dirty="0" smtClean="0"/>
              <a:t>’)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6615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52400" y="1295400"/>
            <a:ext cx="8839200" cy="53340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“Sendai Framework for Disaster Risk Reduction 2015-2030”:</a:t>
            </a:r>
          </a:p>
          <a:p>
            <a:pPr lvl="1"/>
            <a:r>
              <a:rPr lang="en-US" sz="2400" b="1" dirty="0" smtClean="0"/>
              <a:t>For 1</a:t>
            </a:r>
            <a:r>
              <a:rPr lang="en-US" sz="2400" b="1" baseline="30000" dirty="0" smtClean="0"/>
              <a:t>st</a:t>
            </a:r>
            <a:r>
              <a:rPr lang="en-US" sz="2400" b="1" dirty="0" smtClean="0"/>
              <a:t> time in 20 y, explicit references to satellite EO.</a:t>
            </a:r>
          </a:p>
          <a:p>
            <a:pPr lvl="1"/>
            <a:r>
              <a:rPr lang="en-US" sz="2400" b="1" dirty="0" smtClean="0"/>
              <a:t>UN ISDR requested concrete follow-on actions to both CEOS &amp; GEO.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/>
              <a:t>O</a:t>
            </a:r>
            <a:r>
              <a:rPr lang="en-US" sz="2400" b="1" dirty="0" smtClean="0"/>
              <a:t>ngoing space </a:t>
            </a:r>
            <a:r>
              <a:rPr lang="en-US" sz="2400" b="1" dirty="0" smtClean="0"/>
              <a:t>agencies’ </a:t>
            </a:r>
            <a:r>
              <a:rPr lang="en-US" sz="2400" b="1" dirty="0" smtClean="0"/>
              <a:t>disaster-related activities </a:t>
            </a:r>
            <a:r>
              <a:rPr lang="en-US" sz="2400" dirty="0" smtClean="0"/>
              <a:t>(CEOS or non-CEOS)</a:t>
            </a:r>
            <a:r>
              <a:rPr lang="en-US" sz="2400" b="1" dirty="0" smtClean="0"/>
              <a:t> address several recommendations from the Sendai Framework.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CEOS &amp; GEO SEC developed  a new GEO initiative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GEO-DARMA</a:t>
            </a:r>
            <a:r>
              <a:rPr lang="en-US" sz="2400" b="1" dirty="0" smtClean="0"/>
              <a:t>, endorsed with whole GEO 2016 WP </a:t>
            </a:r>
            <a:r>
              <a:rPr lang="en-US" b="1" dirty="0" smtClean="0"/>
              <a:t> </a:t>
            </a:r>
            <a:r>
              <a:rPr lang="en-US" sz="1800" dirty="0" smtClean="0"/>
              <a:t>(GEO Plenary, end 2015).</a:t>
            </a:r>
          </a:p>
          <a:p>
            <a:pPr lvl="1"/>
            <a:r>
              <a:rPr lang="en-US" dirty="0" smtClean="0"/>
              <a:t>GEO-DARMA based on cooperation between international </a:t>
            </a:r>
            <a:r>
              <a:rPr lang="en-US" dirty="0" err="1" smtClean="0"/>
              <a:t>organisations</a:t>
            </a:r>
            <a:r>
              <a:rPr lang="en-US" dirty="0"/>
              <a:t> </a:t>
            </a:r>
            <a:r>
              <a:rPr lang="en-US" dirty="0" smtClean="0"/>
              <a:t>incl. UN agencies</a:t>
            </a:r>
          </a:p>
          <a:p>
            <a:endParaRPr lang="en-US" sz="1000" dirty="0"/>
          </a:p>
          <a:p>
            <a:pPr marL="0" indent="0">
              <a:buNone/>
            </a:pPr>
            <a:endParaRPr lang="en-US" u="sng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b="1" dirty="0" smtClean="0"/>
              <a:t>Follow-on Actions After Sendai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579375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04800" y="1295400"/>
            <a:ext cx="8382000" cy="1981200"/>
          </a:xfrm>
        </p:spPr>
        <p:txBody>
          <a:bodyPr/>
          <a:lstStyle/>
          <a:p>
            <a:pPr marL="0" indent="0">
              <a:buNone/>
            </a:pPr>
            <a:r>
              <a:rPr lang="en-CA" i="1" dirty="0" smtClean="0"/>
              <a:t>.</a:t>
            </a:r>
          </a:p>
          <a:p>
            <a:pPr marL="0" indent="0">
              <a:buNone/>
            </a:pPr>
            <a:endParaRPr lang="en-CA" i="1" dirty="0"/>
          </a:p>
          <a:p>
            <a:pPr marL="0" indent="0">
              <a:buNone/>
            </a:pPr>
            <a:endParaRPr lang="en-CA" i="1" dirty="0" smtClean="0"/>
          </a:p>
          <a:p>
            <a:pPr marL="0" indent="0">
              <a:buNone/>
            </a:pPr>
            <a:endParaRPr lang="en-CA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5</a:t>
            </a:fld>
            <a:endParaRPr lang="uk-UA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6096000" cy="533400"/>
          </a:xfrm>
        </p:spPr>
        <p:txBody>
          <a:bodyPr/>
          <a:lstStyle/>
          <a:p>
            <a:r>
              <a:rPr lang="en-US" b="1" dirty="0" smtClean="0"/>
              <a:t>GEO-DARMA Partnership Approach</a:t>
            </a:r>
            <a:endParaRPr lang="en-US" b="1" dirty="0"/>
          </a:p>
        </p:txBody>
      </p:sp>
      <p:pic>
        <p:nvPicPr>
          <p:cNvPr id="10" name="Picture 9" descr="800px-UN_regional_groups[1]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648200"/>
          </a:xfrm>
          <a:prstGeom prst="rect">
            <a:avLst/>
          </a:prstGeom>
        </p:spPr>
      </p:pic>
      <p:pic>
        <p:nvPicPr>
          <p:cNvPr id="11" name="Picture 10" descr="Screen Shot 2016-03-22 at 13.44.22[1]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43000"/>
            <a:ext cx="3124199" cy="1269909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1219200" y="4083726"/>
            <a:ext cx="2286000" cy="519348"/>
          </a:xfrm>
          <a:prstGeom prst="ellipse">
            <a:avLst/>
          </a:prstGeom>
          <a:noFill/>
          <a:ln w="38100" cap="flat">
            <a:solidFill>
              <a:srgbClr val="EA4FFF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581400" y="2667000"/>
            <a:ext cx="2133600" cy="2743200"/>
          </a:xfrm>
          <a:prstGeom prst="ellipse">
            <a:avLst/>
          </a:prstGeom>
          <a:noFill/>
          <a:ln w="38100" cap="flat">
            <a:solidFill>
              <a:srgbClr val="0000FF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638800" y="1828800"/>
            <a:ext cx="2286000" cy="2590800"/>
          </a:xfrm>
          <a:prstGeom prst="ellipse">
            <a:avLst/>
          </a:prstGeom>
          <a:noFill/>
          <a:ln w="38100" cap="flat">
            <a:solidFill>
              <a:srgbClr val="168015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7400" y="1981200"/>
            <a:ext cx="1905000" cy="258532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AP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ASEAN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ADRC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SDMC (SAARC)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UNESCAP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APEC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LAS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PIFS</a:t>
            </a:r>
            <a:endParaRPr kumimoji="0" lang="en-US" sz="1800" b="1" i="1" u="none" strike="noStrike" cap="none" spc="0" normalizeH="0" baseline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0" y="3276600"/>
            <a:ext cx="1676400" cy="2308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LAC</a:t>
            </a:r>
            <a:endParaRPr kumimoji="0" lang="en-US" sz="1800" b="1" i="0" u="none" strike="noStrike" cap="none" spc="0" normalizeH="0" baseline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CDEMA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CEPRELAC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INDM (OAS)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CAPRADE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CRID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ECLAC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33800" y="2971800"/>
            <a:ext cx="1676400" cy="258532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</a:rPr>
              <a:t>Af</a:t>
            </a:r>
            <a:endParaRPr kumimoji="0" lang="en-US" sz="1800" b="1" i="0" u="none" strike="noStrike" cap="none" spc="0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</a:endParaRP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</a:rPr>
              <a:t>SADC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spc="0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</a:rPr>
              <a:t>LAS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</a:rPr>
              <a:t>ECOWAS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</a:rPr>
              <a:t>CILSS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</a:rPr>
              <a:t>IGAD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</a:rPr>
              <a:t>UNECA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1" i="1" u="none" strike="noStrike" cap="none" spc="0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FillTx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" y="5867400"/>
            <a:ext cx="8915400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International: consider regional</a:t>
            </a:r>
            <a:r>
              <a:rPr kumimoji="0" lang="en-US" sz="1600" b="1" i="1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processes and </a:t>
            </a:r>
            <a:r>
              <a:rPr kumimoji="0" lang="en-US" sz="1600" b="1" i="1" u="none" strike="noStrike" cap="none" spc="0" normalizeH="0" dirty="0" err="1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programmes</a:t>
            </a:r>
            <a:r>
              <a:rPr kumimoji="0" lang="en-US" sz="1600" b="1" i="1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of</a:t>
            </a:r>
            <a:r>
              <a:rPr kumimoji="0" lang="en-US" sz="1600" b="1" i="1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GFDRR, UNDP, UNEP,         UNESCO, across regions and in areas where there is no regional </a:t>
            </a:r>
            <a:r>
              <a:rPr kumimoji="0" lang="en-US" sz="1600" b="1" i="1" u="none" strike="noStrike" cap="none" spc="0" normalizeH="0" baseline="0" dirty="0" err="1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organisation</a:t>
            </a:r>
            <a:r>
              <a:rPr kumimoji="0" lang="en-US" sz="1600" b="1" i="1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(e.g.             </a:t>
            </a:r>
            <a:r>
              <a:rPr lang="en-US" sz="1600" b="1" i="1" dirty="0" smtClean="0"/>
              <a:t>C</a:t>
            </a:r>
            <a:r>
              <a:rPr kumimoji="0" lang="en-US" sz="1600" b="1" i="1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entral </a:t>
            </a:r>
            <a:r>
              <a:rPr lang="en-US" sz="1600" b="1" i="1" dirty="0"/>
              <a:t>A</a:t>
            </a:r>
            <a:r>
              <a:rPr kumimoji="0" lang="en-US" sz="1600" b="1" i="1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sia</a:t>
            </a:r>
            <a:endParaRPr kumimoji="0" lang="en-US" sz="1600" b="1" i="1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464910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0" y="1295400"/>
            <a:ext cx="89916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 smtClean="0"/>
              <a:t>Issues:</a:t>
            </a:r>
            <a:r>
              <a:rPr lang="en-US" sz="2400" dirty="0" smtClean="0"/>
              <a:t>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 smtClean="0"/>
              <a:t>Competition </a:t>
            </a:r>
            <a:r>
              <a:rPr lang="en-US" sz="2400" b="1" dirty="0"/>
              <a:t>between UN agencies to gain more responsibilities and resources  after the renegotiations of treaties in </a:t>
            </a:r>
            <a:r>
              <a:rPr lang="en-US" sz="2400" b="1" dirty="0" smtClean="0"/>
              <a:t>2015  </a:t>
            </a:r>
            <a:r>
              <a:rPr lang="en-US" sz="2400" dirty="0" smtClean="0"/>
              <a:t>(WCDRR, SDG, COP21). 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dirty="0" smtClean="0"/>
          </a:p>
          <a:p>
            <a:pPr marL="914400" lvl="1" indent="-457200" algn="l">
              <a:buFont typeface="+mj-lt"/>
              <a:buAutoNum type="arabicPeriod"/>
            </a:pPr>
            <a:r>
              <a:rPr lang="en-US" sz="2400" b="1" dirty="0" smtClean="0"/>
              <a:t>Participation of UN system in GEO is still a challenge</a:t>
            </a:r>
          </a:p>
          <a:p>
            <a:pPr marL="914400" lvl="1" indent="-457200" algn="l">
              <a:buFont typeface="+mj-lt"/>
              <a:buAutoNum type="arabicPeriod"/>
            </a:pPr>
            <a:endParaRPr lang="en-US" sz="2400" b="1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/>
              <a:t>Space EO coordination role </a:t>
            </a:r>
            <a:r>
              <a:rPr lang="en-US" sz="2400" b="1" dirty="0" smtClean="0"/>
              <a:t>from CEOS, may </a:t>
            </a:r>
            <a:r>
              <a:rPr lang="en-US" sz="2400" b="1" dirty="0"/>
              <a:t>be claimed by some </a:t>
            </a:r>
            <a:r>
              <a:rPr lang="en-US" sz="2400" b="1" dirty="0" smtClean="0"/>
              <a:t>other organizations</a:t>
            </a:r>
            <a:r>
              <a:rPr lang="en-US" sz="2400" b="1" dirty="0"/>
              <a:t>, even </a:t>
            </a:r>
            <a:r>
              <a:rPr lang="en-US" sz="2400" b="1" dirty="0" smtClean="0"/>
              <a:t>without having </a:t>
            </a:r>
            <a:r>
              <a:rPr lang="en-US" sz="2400" b="1" dirty="0"/>
              <a:t>the required competences / resources</a:t>
            </a:r>
            <a:r>
              <a:rPr lang="en-US" sz="2400" b="1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b="1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 smtClean="0"/>
              <a:t>“Disaster Resilience” not covered at GEO SEC</a:t>
            </a:r>
            <a:endParaRPr lang="en-US" sz="2400" b="1" dirty="0"/>
          </a:p>
          <a:p>
            <a:endParaRPr lang="en-GB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b="1" dirty="0" smtClean="0"/>
              <a:t>Follow-on Actions After Sendai</a:t>
            </a:r>
          </a:p>
          <a:p>
            <a:r>
              <a:rPr lang="en-GB" dirty="0" smtClean="0"/>
              <a:t>(</a:t>
            </a:r>
            <a:r>
              <a:rPr lang="en-GB" dirty="0" err="1" smtClean="0"/>
              <a:t>cont</a:t>
            </a:r>
            <a:r>
              <a:rPr lang="en-GB" dirty="0" smtClean="0"/>
              <a:t>’)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1849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524000"/>
            <a:ext cx="8610600" cy="4724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Participation of </a:t>
            </a:r>
            <a:r>
              <a:rPr lang="en-GB" b="1" dirty="0"/>
              <a:t>international / regional </a:t>
            </a:r>
            <a:r>
              <a:rPr lang="en-GB" b="1" dirty="0" smtClean="0"/>
              <a:t>organisations during GEO-DARMA Concept Phase is absolutely necessary.</a:t>
            </a:r>
          </a:p>
          <a:p>
            <a:pPr>
              <a:buFont typeface="+mj-lt"/>
              <a:buAutoNum type="arabicPeriod"/>
            </a:pPr>
            <a:endParaRPr lang="en-GB" sz="1000" b="1" dirty="0"/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Full cooperation of  relevant UN Agencies in GEO-DARMA may be hindered if  one non-CEOS agency is strongly opposed.</a:t>
            </a:r>
          </a:p>
          <a:p>
            <a:pPr>
              <a:buFont typeface="+mj-lt"/>
              <a:buAutoNum type="arabicPeriod"/>
            </a:pPr>
            <a:endParaRPr lang="en-GB" sz="1000" b="1" dirty="0"/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GEO-DARMA should avoid any major opposition coming from inside the UN or from other major non-UN international organisations.</a:t>
            </a:r>
          </a:p>
          <a:p>
            <a:pPr lvl="1"/>
            <a:r>
              <a:rPr lang="en-GB" u="sng" dirty="0" smtClean="0"/>
              <a:t>Constructive attitude:</a:t>
            </a:r>
            <a:r>
              <a:rPr lang="en-GB" dirty="0" smtClean="0"/>
              <a:t> Either propose potential roles, in-line with competences &amp; resources of various actors or get acknowledgment.</a:t>
            </a:r>
          </a:p>
          <a:p>
            <a:pPr lvl="1"/>
            <a:r>
              <a:rPr lang="en-GB" dirty="0"/>
              <a:t>Involvement of UN agencies could be facilitated by earlier GEO-UN discussions (if </a:t>
            </a:r>
            <a:r>
              <a:rPr lang="en-GB" dirty="0" smtClean="0"/>
              <a:t>successful  !! </a:t>
            </a:r>
            <a:r>
              <a:rPr lang="en-GB" dirty="0"/>
              <a:t>).</a:t>
            </a:r>
          </a:p>
          <a:p>
            <a:endParaRPr lang="en-GB" sz="1000" dirty="0"/>
          </a:p>
          <a:p>
            <a:pPr marL="457200" indent="-457200">
              <a:buFont typeface="+mj-lt"/>
              <a:buAutoNum type="arabicPeriod" startAt="4"/>
            </a:pPr>
            <a:r>
              <a:rPr lang="en-GB" b="1" dirty="0" smtClean="0"/>
              <a:t>Past experience shows the importance to discuss the participation of stakeholders via individual / personal contacts. </a:t>
            </a:r>
          </a:p>
          <a:p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algn="ctr"/>
            <a:r>
              <a:rPr lang="en-GB" b="1" dirty="0" smtClean="0"/>
              <a:t>Way Forward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6365451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637</Words>
  <Application>Microsoft Office PowerPoint</Application>
  <PresentationFormat>On-screen Show (4:3)</PresentationFormat>
  <Paragraphs>107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</vt:lpstr>
      <vt:lpstr>UN  WCDRR  Disaster Risk Reduction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Ivan Petiteville</cp:lastModifiedBy>
  <cp:revision>158</cp:revision>
  <dcterms:modified xsi:type="dcterms:W3CDTF">2016-04-08T07:06:55Z</dcterms:modified>
</cp:coreProperties>
</file>