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27"/>
  </p:notesMasterIdLst>
  <p:sldIdLst>
    <p:sldId id="277" r:id="rId3"/>
    <p:sldId id="302" r:id="rId4"/>
    <p:sldId id="303" r:id="rId5"/>
    <p:sldId id="304" r:id="rId6"/>
    <p:sldId id="312" r:id="rId7"/>
    <p:sldId id="313" r:id="rId8"/>
    <p:sldId id="305" r:id="rId9"/>
    <p:sldId id="315" r:id="rId10"/>
    <p:sldId id="286" r:id="rId11"/>
    <p:sldId id="320" r:id="rId12"/>
    <p:sldId id="323" r:id="rId13"/>
    <p:sldId id="324" r:id="rId14"/>
    <p:sldId id="325" r:id="rId15"/>
    <p:sldId id="321" r:id="rId16"/>
    <p:sldId id="322" r:id="rId17"/>
    <p:sldId id="327" r:id="rId18"/>
    <p:sldId id="299" r:id="rId19"/>
    <p:sldId id="297" r:id="rId20"/>
    <p:sldId id="301" r:id="rId21"/>
    <p:sldId id="298" r:id="rId22"/>
    <p:sldId id="319" r:id="rId23"/>
    <p:sldId id="300" r:id="rId24"/>
    <p:sldId id="316" r:id="rId25"/>
    <p:sldId id="317" r:id="rId26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0"/>
    <p:restoredTop sz="94434" autoAdjust="0"/>
  </p:normalViewPr>
  <p:slideViewPr>
    <p:cSldViewPr>
      <p:cViewPr varScale="1">
        <p:scale>
          <a:sx n="71" d="100"/>
          <a:sy n="71" d="100"/>
        </p:scale>
        <p:origin x="127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9178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2960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3514" y="8832850"/>
            <a:ext cx="3036887" cy="463550"/>
          </a:xfrm>
          <a:prstGeom prst="rect">
            <a:avLst/>
          </a:prstGeom>
        </p:spPr>
        <p:txBody>
          <a:bodyPr/>
          <a:lstStyle/>
          <a:p>
            <a:fld id="{B732DBDB-569D-4D23-BD7C-073EA5DC607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38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3514" y="8832850"/>
            <a:ext cx="3036887" cy="463550"/>
          </a:xfrm>
          <a:prstGeom prst="rect">
            <a:avLst/>
          </a:prstGeom>
        </p:spPr>
        <p:txBody>
          <a:bodyPr/>
          <a:lstStyle/>
          <a:p>
            <a:fld id="{B732DBDB-569D-4D23-BD7C-073EA5DC607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951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8424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6861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115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8896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771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300212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515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0114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2359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9665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3611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9636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2960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2960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2960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833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1899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6589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244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722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133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SIT-31,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ESRIN, 19-20 </a:t>
            </a:r>
            <a:r>
              <a:rPr lang="en-AU" sz="1100" i="1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Apr 2016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4196238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323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671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4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675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27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40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64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681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050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d.iisd.org/event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a/url?sa=i&amp;rct=j&amp;q=&amp;esrc=s&amp;source=images&amp;cd=&amp;cad=rja&amp;uact=8&amp;ved=0CAcQjRxqFQoTCN_JnrrRkscCFQEZkgodKcAGWQ&amp;url=https://www.voordewereldvanmorgen.nl/duurzame-blogs/are-you-ready&amp;ei=jV7CVZ_PMoGyyASpgJvIBQ&amp;psig=AFQjCNGJ2WiHPlCGIwd4otU3Am1InqDO_Q&amp;ust=143888792256642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nstats.un.org/sdgs/files/meetings/iaeg-sdgs-meeting-03/Provisional-Proposed-Tiers-for-SDG-Indicators-24-03-16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eos.org/documents/#elf_l1_VU5TREcvU0RHX01lZXRpbmdzL0dFTyBYSUkgUGxlbmFyeV9NZXhpY29fMTExNQ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eos.org/documents/#elf_l1_VU5TRE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32558" y="2076014"/>
            <a:ext cx="80640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 dirty="0" smtClean="0">
                <a:solidFill>
                  <a:srgbClr val="FFFFFF"/>
                </a:solidFill>
                <a:latin typeface="+mj-lt"/>
              </a:rPr>
              <a:t>T</a:t>
            </a:r>
            <a:r>
              <a:rPr lang="en-AU" sz="4200" b="1" dirty="0" smtClean="0">
                <a:solidFill>
                  <a:srgbClr val="FFFFFF"/>
                </a:solidFill>
                <a:latin typeface="+mj-lt"/>
              </a:rPr>
              <a:t>he UN Sustainable Development Goals (SDGs) Process 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4267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CSA and CSIRO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SIT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-31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6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S</a:t>
            </a:r>
            <a:r>
              <a:rPr lang="en-AU" dirty="0" err="1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trategic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Implementation Team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ESA/ESRIN, </a:t>
            </a:r>
            <a:r>
              <a:rPr lang="en-AU" dirty="0" err="1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Frascati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, Italy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19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-20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April 2016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2558" y="575823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32558" y="1660908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51770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43460" y="175846"/>
            <a:ext cx="5500340" cy="533400"/>
          </a:xfrm>
        </p:spPr>
        <p:txBody>
          <a:bodyPr/>
          <a:lstStyle/>
          <a:p>
            <a:pPr algn="ctr"/>
            <a:r>
              <a:rPr lang="en-AU" dirty="0"/>
              <a:t>The UN SDGs process : </a:t>
            </a:r>
            <a:r>
              <a:rPr lang="en-AU" dirty="0" smtClean="0"/>
              <a:t>SIT-31 SDGs side-meeting outcomes</a:t>
            </a:r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276920" y="1295400"/>
            <a:ext cx="8486080" cy="5334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spcBef>
                <a:spcPts val="0"/>
              </a:spcBef>
              <a:spcAft>
                <a:spcPts val="600"/>
              </a:spcAft>
              <a:buNone/>
            </a:pPr>
            <a:r>
              <a:rPr kumimoji="1" lang="en-AU" b="1" dirty="0" smtClean="0">
                <a:solidFill>
                  <a:schemeClr val="tx2"/>
                </a:solidFill>
              </a:rPr>
              <a:t>Key recommendations</a:t>
            </a:r>
            <a:endParaRPr kumimoji="1" lang="en-AU" dirty="0" smtClean="0">
              <a:solidFill>
                <a:schemeClr val="tx2"/>
              </a:solidFill>
            </a:endParaRPr>
          </a:p>
          <a:p>
            <a:pPr rtl="0"/>
            <a:r>
              <a:rPr lang="en-AU" dirty="0" smtClean="0">
                <a:solidFill>
                  <a:srgbClr val="FF0000"/>
                </a:solidFill>
              </a:rPr>
              <a:t>Align with GEO initiative </a:t>
            </a:r>
            <a:r>
              <a:rPr lang="en-AU" dirty="0" smtClean="0"/>
              <a:t>(GI-18) to coordinate wider EO community efforts</a:t>
            </a:r>
          </a:p>
          <a:p>
            <a:pPr rtl="0"/>
            <a:r>
              <a:rPr lang="en-AU" dirty="0" smtClean="0"/>
              <a:t>Prepare </a:t>
            </a:r>
            <a:r>
              <a:rPr lang="en-AU" dirty="0" smtClean="0">
                <a:solidFill>
                  <a:srgbClr val="FF0000"/>
                </a:solidFill>
              </a:rPr>
              <a:t>communication strategy and materials</a:t>
            </a:r>
            <a:r>
              <a:rPr lang="en-AU" dirty="0"/>
              <a:t>:</a:t>
            </a:r>
          </a:p>
          <a:p>
            <a:pPr lvl="1" rtl="0"/>
            <a:r>
              <a:rPr lang="en-CA" dirty="0"/>
              <a:t>work with selected partners to develop compelling cases – e.g. connect with Australian representatives already engaged</a:t>
            </a:r>
          </a:p>
          <a:p>
            <a:pPr lvl="1" rtl="0"/>
            <a:r>
              <a:rPr lang="en-AU" dirty="0" smtClean="0"/>
              <a:t>a </a:t>
            </a:r>
            <a:r>
              <a:rPr lang="en-AU" dirty="0"/>
              <a:t>dedicated CEOS </a:t>
            </a:r>
            <a:r>
              <a:rPr lang="en-AU" dirty="0" smtClean="0"/>
              <a:t>webpage with harmonized examples =&gt; CEOS to create a template for agencies to promote SDG examples</a:t>
            </a:r>
          </a:p>
          <a:p>
            <a:pPr lvl="0" rtl="0"/>
            <a:r>
              <a:rPr lang="en-CA" dirty="0" smtClean="0"/>
              <a:t>Pursue (</a:t>
            </a:r>
            <a:r>
              <a:rPr lang="en-CA" dirty="0" err="1" smtClean="0"/>
              <a:t>incl</a:t>
            </a:r>
            <a:r>
              <a:rPr lang="en-CA" dirty="0" smtClean="0"/>
              <a:t> via GEO) </a:t>
            </a:r>
            <a:r>
              <a:rPr lang="en-CA" dirty="0"/>
              <a:t>partnerships with World Bank/Asia Development Bank </a:t>
            </a:r>
            <a:r>
              <a:rPr lang="en-CA" dirty="0" smtClean="0"/>
              <a:t>and </a:t>
            </a:r>
            <a:r>
              <a:rPr lang="en-CA" dirty="0"/>
              <a:t>other global financial institutions interested in investing in programs to monitor SDGs (e.g. via </a:t>
            </a:r>
            <a:r>
              <a:rPr lang="en-CA" dirty="0" err="1" smtClean="0"/>
              <a:t>DataCube</a:t>
            </a:r>
            <a:r>
              <a:rPr lang="en-CA" dirty="0" smtClean="0"/>
              <a:t> </a:t>
            </a:r>
            <a:r>
              <a:rPr lang="en-CA" dirty="0"/>
              <a:t>projects)</a:t>
            </a:r>
          </a:p>
          <a:p>
            <a:pPr rtl="0"/>
            <a:r>
              <a:rPr lang="en-CA" dirty="0" smtClean="0"/>
              <a:t>Monitor EO-related capacity </a:t>
            </a:r>
            <a:r>
              <a:rPr lang="en-CA" dirty="0"/>
              <a:t>building initiatives </a:t>
            </a:r>
            <a:r>
              <a:rPr lang="en-CA" dirty="0" smtClean="0"/>
              <a:t>and needs </a:t>
            </a:r>
            <a:r>
              <a:rPr lang="en-CA" dirty="0" smtClean="0"/>
              <a:t>through </a:t>
            </a:r>
            <a:r>
              <a:rPr lang="en-CA" dirty="0" err="1" smtClean="0"/>
              <a:t>WGCapD</a:t>
            </a:r>
            <a:endParaRPr lang="en-CA" dirty="0" smtClean="0"/>
          </a:p>
          <a:p>
            <a:pPr rtl="0"/>
            <a:r>
              <a:rPr lang="en-AU" dirty="0" smtClean="0"/>
              <a:t>Develop </a:t>
            </a:r>
            <a:r>
              <a:rPr lang="en-AU" dirty="0"/>
              <a:t>an </a:t>
            </a:r>
            <a:r>
              <a:rPr lang="en-AU" dirty="0" smtClean="0"/>
              <a:t>engagement plan for Plenary endorsement</a:t>
            </a:r>
            <a:endParaRPr lang="en-AU" dirty="0"/>
          </a:p>
          <a:p>
            <a:pPr marL="0" indent="0" rtl="0">
              <a:buNone/>
            </a:pPr>
            <a:endParaRPr kumimoji="1" lang="en-AU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8080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43460" y="175846"/>
            <a:ext cx="5500340" cy="533400"/>
          </a:xfrm>
        </p:spPr>
        <p:txBody>
          <a:bodyPr/>
          <a:lstStyle/>
          <a:p>
            <a:pPr algn="ctr"/>
            <a:r>
              <a:rPr lang="en-AU" dirty="0"/>
              <a:t>The UN SDGs process : </a:t>
            </a:r>
            <a:r>
              <a:rPr lang="en-AU" dirty="0" smtClean="0"/>
              <a:t>SIT-31 SDGs side-meeting outcomes</a:t>
            </a:r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276920" y="1295400"/>
            <a:ext cx="8486080" cy="5334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CA" b="1" dirty="0"/>
              <a:t>Engagement pathways:</a:t>
            </a:r>
            <a:endParaRPr lang="en-CA" dirty="0"/>
          </a:p>
          <a:p>
            <a:pPr lvl="0"/>
            <a:r>
              <a:rPr lang="en-CA" dirty="0"/>
              <a:t>Many stakeholders (CEOS, GEO, UN organisations, private sector, …) are still  figuring out how to best engage in the process</a:t>
            </a:r>
          </a:p>
          <a:p>
            <a:pPr lvl="0"/>
            <a:r>
              <a:rPr lang="en-CA" dirty="0"/>
              <a:t>National statistics bureaus are the custodians of the official statistics responding to the indicators</a:t>
            </a:r>
          </a:p>
          <a:p>
            <a:pPr lvl="0"/>
            <a:r>
              <a:rPr lang="en-CA" dirty="0"/>
              <a:t>EO and geospatial voices will be stronger if channeled through a strong and united voice. </a:t>
            </a:r>
          </a:p>
          <a:p>
            <a:pPr lvl="0"/>
            <a:r>
              <a:rPr lang="en-CA" dirty="0"/>
              <a:t>UN GGIM is a key stakeholder, working from inside the UN and sharing the same interests</a:t>
            </a:r>
          </a:p>
          <a:p>
            <a:pPr marL="0" indent="0">
              <a:buNone/>
            </a:pPr>
            <a:r>
              <a:rPr lang="en-CA" dirty="0"/>
              <a:t>Recommendation: CEOS should engage through GEO SDG </a:t>
            </a:r>
            <a:r>
              <a:rPr lang="en-CA" dirty="0" smtClean="0"/>
              <a:t>Initiative</a:t>
            </a:r>
            <a:r>
              <a:rPr lang="en-CA" dirty="0"/>
              <a:t> </a:t>
            </a:r>
          </a:p>
          <a:p>
            <a:pPr marL="0" indent="0">
              <a:buNone/>
            </a:pPr>
            <a:endParaRPr lang="en-CA" b="1" dirty="0" smtClean="0"/>
          </a:p>
        </p:txBody>
      </p:sp>
    </p:spTree>
    <p:extLst>
      <p:ext uri="{BB962C8B-B14F-4D97-AF65-F5344CB8AC3E}">
        <p14:creationId xmlns:p14="http://schemas.microsoft.com/office/powerpoint/2010/main" val="18962329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12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43460" y="175846"/>
            <a:ext cx="5500340" cy="533400"/>
          </a:xfrm>
        </p:spPr>
        <p:txBody>
          <a:bodyPr/>
          <a:lstStyle/>
          <a:p>
            <a:pPr algn="ctr"/>
            <a:r>
              <a:rPr lang="en-AU" dirty="0"/>
              <a:t>The UN SDGs process : </a:t>
            </a:r>
            <a:r>
              <a:rPr lang="en-AU" dirty="0" smtClean="0"/>
              <a:t>SIT-31 SDGs side-meeting outcomes</a:t>
            </a:r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276920" y="1295400"/>
            <a:ext cx="8867080" cy="5334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CA" b="1" dirty="0" smtClean="0"/>
              <a:t>Building </a:t>
            </a:r>
            <a:r>
              <a:rPr lang="en-CA" b="1" dirty="0"/>
              <a:t>the case for the use of space-based EO for SDG monitoring:</a:t>
            </a:r>
            <a:endParaRPr lang="en-CA" dirty="0"/>
          </a:p>
          <a:p>
            <a:pPr lvl="0"/>
            <a:r>
              <a:rPr lang="en-CA" sz="1800" dirty="0"/>
              <a:t>CSIRO is part of the Global Working Group on Big Data for Official Statistics (under UN Statistical Commission)</a:t>
            </a:r>
          </a:p>
          <a:p>
            <a:pPr lvl="0"/>
            <a:r>
              <a:rPr lang="en-CA" sz="1800" dirty="0"/>
              <a:t>Inter Agency Expert Group on SDGs is creating a subgroup group on geospatial information</a:t>
            </a:r>
          </a:p>
          <a:p>
            <a:pPr lvl="0"/>
            <a:r>
              <a:rPr lang="en-CA" sz="1800" dirty="0"/>
              <a:t>World Band and Development Banks are starting to support initiatives in developing countries</a:t>
            </a:r>
          </a:p>
          <a:p>
            <a:pPr lvl="0"/>
            <a:r>
              <a:rPr lang="en-CA" sz="1800" dirty="0"/>
              <a:t>GEO Initiative on SDGs to develop :</a:t>
            </a:r>
          </a:p>
          <a:p>
            <a:pPr lvl="1"/>
            <a:r>
              <a:rPr lang="en-CA" sz="1800" dirty="0"/>
              <a:t>data and information products </a:t>
            </a:r>
          </a:p>
          <a:p>
            <a:pPr lvl="1"/>
            <a:r>
              <a:rPr lang="en-CA" sz="1800" dirty="0"/>
              <a:t>A portfolio of projects conceive, develop, test, validate and deploy uses of EO, including integration with national statistical accounts for the indicators.</a:t>
            </a:r>
          </a:p>
          <a:p>
            <a:pPr marL="0" indent="0">
              <a:buNone/>
            </a:pPr>
            <a:r>
              <a:rPr lang="en-CA" dirty="0"/>
              <a:t>Recommendation: </a:t>
            </a:r>
          </a:p>
          <a:p>
            <a:pPr lvl="0"/>
            <a:r>
              <a:rPr lang="en-CA" dirty="0"/>
              <a:t>work with selected partners to develop compelling cases – e.g. connect with Australian representatives already engaged</a:t>
            </a:r>
          </a:p>
          <a:p>
            <a:pPr lvl="0"/>
            <a:r>
              <a:rPr lang="en-CA" dirty="0"/>
              <a:t>reinforce partnerships with World Bank/Asia Development Bank AND other global financial institutions interested in investing in programs to monitor SDGs (e.g. via </a:t>
            </a:r>
            <a:r>
              <a:rPr lang="en-CA" dirty="0" err="1"/>
              <a:t>Datacube</a:t>
            </a:r>
            <a:r>
              <a:rPr lang="en-CA" dirty="0"/>
              <a:t> projects</a:t>
            </a:r>
            <a:r>
              <a:rPr lang="en-CA" dirty="0" smtClean="0"/>
              <a:t>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62845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13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43460" y="175846"/>
            <a:ext cx="5500340" cy="533400"/>
          </a:xfrm>
        </p:spPr>
        <p:txBody>
          <a:bodyPr/>
          <a:lstStyle/>
          <a:p>
            <a:pPr algn="ctr"/>
            <a:r>
              <a:rPr lang="en-AU" dirty="0"/>
              <a:t>The UN SDGs process : </a:t>
            </a:r>
            <a:r>
              <a:rPr lang="en-AU" dirty="0" smtClean="0"/>
              <a:t>SIT-31 SDGs side-meeting outcomes</a:t>
            </a:r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276920" y="1295400"/>
            <a:ext cx="8867080" cy="5334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CA" b="1" dirty="0" smtClean="0"/>
              <a:t>Outreach </a:t>
            </a:r>
            <a:r>
              <a:rPr lang="en-CA" b="1" dirty="0"/>
              <a:t>and awareness</a:t>
            </a:r>
            <a:endParaRPr lang="en-CA" dirty="0"/>
          </a:p>
          <a:p>
            <a:pPr lvl="0"/>
            <a:r>
              <a:rPr lang="en-CA" dirty="0"/>
              <a:t>GEO initiative will develop a portfolio of activities and events </a:t>
            </a:r>
          </a:p>
          <a:p>
            <a:pPr marL="0" indent="0">
              <a:buNone/>
            </a:pPr>
            <a:r>
              <a:rPr lang="en-CA" dirty="0"/>
              <a:t>Recommendation: CEOS should use its platforms to disseminate and broadcast</a:t>
            </a:r>
          </a:p>
          <a:p>
            <a:pPr marL="0" indent="0">
              <a:buNone/>
            </a:pPr>
            <a:r>
              <a:rPr lang="en-CA" dirty="0"/>
              <a:t> </a:t>
            </a:r>
          </a:p>
          <a:p>
            <a:pPr marL="0" indent="0">
              <a:buNone/>
            </a:pPr>
            <a:r>
              <a:rPr lang="en-CA" b="1" dirty="0"/>
              <a:t>Building Capacity</a:t>
            </a:r>
            <a:endParaRPr lang="en-CA" dirty="0"/>
          </a:p>
          <a:p>
            <a:pPr lvl="0"/>
            <a:r>
              <a:rPr lang="en-CA" dirty="0"/>
              <a:t>Inter-Agency Expert Group on SDGs is creating a subgroup group on capacity building</a:t>
            </a:r>
          </a:p>
          <a:p>
            <a:pPr lvl="0"/>
            <a:r>
              <a:rPr lang="en-CA" dirty="0"/>
              <a:t>GEO Initiative on SDGs to support institutions to build capabilities directly with the SDG methods and more broadly with accessing and applying EO.</a:t>
            </a:r>
          </a:p>
          <a:p>
            <a:pPr marL="0" indent="0">
              <a:buNone/>
            </a:pPr>
            <a:r>
              <a:rPr lang="en-CA" dirty="0"/>
              <a:t>Recommendation: </a:t>
            </a:r>
            <a:r>
              <a:rPr lang="en-CA" dirty="0" err="1"/>
              <a:t>WGCapD</a:t>
            </a:r>
            <a:r>
              <a:rPr lang="en-CA" dirty="0"/>
              <a:t> to monitor capacity building initiatives and provide recommendations to Plenary</a:t>
            </a:r>
          </a:p>
          <a:p>
            <a:pPr marL="457200" lvl="1" indent="0" rtl="0">
              <a:buNone/>
            </a:pPr>
            <a:r>
              <a:rPr lang="en-AU" dirty="0" smtClean="0"/>
              <a:t/>
            </a:r>
            <a:br>
              <a:rPr lang="en-AU" dirty="0" smtClean="0"/>
            </a:br>
            <a:endParaRPr kumimoji="1" lang="en-AU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705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88350" y="274378"/>
            <a:ext cx="576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GI-18: Draft Implementation Plan</a:t>
            </a:r>
            <a:endParaRPr lang="en-US" sz="28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127284" y="5813355"/>
            <a:ext cx="2528535" cy="831330"/>
            <a:chOff x="6478859" y="154131"/>
            <a:chExt cx="2528535" cy="83133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4434" y="154131"/>
              <a:ext cx="822960" cy="822960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8029825" y="154131"/>
              <a:ext cx="0" cy="82296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6478859" y="198976"/>
              <a:ext cx="1494970" cy="786485"/>
              <a:chOff x="6478859" y="198976"/>
              <a:chExt cx="1494970" cy="78648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6478859" y="646907"/>
                <a:ext cx="1494970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1600" b="1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GI-18 Initiative</a:t>
                </a:r>
                <a:endParaRPr lang="en-US" sz="1600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73770" y="198976"/>
                <a:ext cx="1371600" cy="480479"/>
              </a:xfrm>
              <a:prstGeom prst="rect">
                <a:avLst/>
              </a:prstGeom>
            </p:spPr>
          </p:pic>
        </p:grpSp>
      </p:grpSp>
      <p:sp>
        <p:nvSpPr>
          <p:cNvPr id="11" name="Rectangle 10"/>
          <p:cNvSpPr/>
          <p:nvPr/>
        </p:nvSpPr>
        <p:spPr>
          <a:xfrm>
            <a:off x="296094" y="1261942"/>
            <a:ext cx="445878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 smtClean="0">
                <a:latin typeface="Calibri" panose="020F0502020204030204" pitchFamily="34" charset="0"/>
              </a:rPr>
              <a:t>Initiative Goals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600" b="1" dirty="0" smtClean="0">
              <a:latin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cap="small" dirty="0" smtClean="0">
                <a:latin typeface="Calibri" panose="020F0502020204030204" pitchFamily="34" charset="0"/>
              </a:rPr>
              <a:t>Goal</a:t>
            </a:r>
            <a:r>
              <a:rPr lang="en-US" dirty="0" smtClean="0">
                <a:latin typeface="Calibri" panose="020F0502020204030204" pitchFamily="34" charset="0"/>
              </a:rPr>
              <a:t> I: Earth </a:t>
            </a:r>
            <a:r>
              <a:rPr lang="en-US" dirty="0">
                <a:latin typeface="Calibri" panose="020F0502020204030204" pitchFamily="34" charset="0"/>
              </a:rPr>
              <a:t>observations contribute in novel and practical ways </a:t>
            </a:r>
            <a:r>
              <a:rPr lang="en-US" dirty="0" smtClean="0">
                <a:latin typeface="Calibri" panose="020F0502020204030204" pitchFamily="34" charset="0"/>
              </a:rPr>
              <a:t>to </a:t>
            </a:r>
            <a:r>
              <a:rPr lang="en-US" dirty="0">
                <a:latin typeface="Calibri" panose="020F0502020204030204" pitchFamily="34" charset="0"/>
              </a:rPr>
              <a:t>support achievement of the SDGs.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cap="small" dirty="0" smtClean="0">
                <a:latin typeface="Calibri" panose="020F0502020204030204" pitchFamily="34" charset="0"/>
              </a:rPr>
              <a:t>Goal</a:t>
            </a:r>
            <a:r>
              <a:rPr lang="en-US" dirty="0" smtClean="0">
                <a:latin typeface="Calibri" panose="020F0502020204030204" pitchFamily="34" charset="0"/>
              </a:rPr>
              <a:t> II:</a:t>
            </a:r>
            <a:r>
              <a:rPr lang="en-US" dirty="0">
                <a:latin typeface="Calibri" panose="020F0502020204030204" pitchFamily="34" charset="0"/>
              </a:rPr>
              <a:t>	Increase skills and capabilities </a:t>
            </a:r>
            <a:r>
              <a:rPr lang="en-US" dirty="0" smtClean="0">
                <a:latin typeface="Calibri" panose="020F0502020204030204" pitchFamily="34" charset="0"/>
              </a:rPr>
              <a:t> in </a:t>
            </a:r>
            <a:r>
              <a:rPr lang="en-US" dirty="0">
                <a:latin typeface="Calibri" panose="020F0502020204030204" pitchFamily="34" charset="0"/>
              </a:rPr>
              <a:t>uses of Earth observations </a:t>
            </a:r>
            <a:r>
              <a:rPr lang="en-US" dirty="0" smtClean="0">
                <a:latin typeface="Calibri" panose="020F0502020204030204" pitchFamily="34" charset="0"/>
              </a:rPr>
              <a:t>for </a:t>
            </a:r>
            <a:r>
              <a:rPr lang="en-US" dirty="0">
                <a:latin typeface="Calibri" panose="020F0502020204030204" pitchFamily="34" charset="0"/>
              </a:rPr>
              <a:t>SDG activities and their broader benefits.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cap="small" dirty="0" smtClean="0">
                <a:latin typeface="Calibri" panose="020F0502020204030204" pitchFamily="34" charset="0"/>
              </a:rPr>
              <a:t>Goal</a:t>
            </a:r>
            <a:r>
              <a:rPr lang="en-US" dirty="0" smtClean="0">
                <a:latin typeface="Calibri" panose="020F0502020204030204" pitchFamily="34" charset="0"/>
              </a:rPr>
              <a:t> III: Broaden </a:t>
            </a:r>
            <a:r>
              <a:rPr lang="en-US" dirty="0">
                <a:latin typeface="Calibri" panose="020F0502020204030204" pitchFamily="34" charset="0"/>
              </a:rPr>
              <a:t>interest and awareness of Earth observations support to </a:t>
            </a:r>
            <a:r>
              <a:rPr lang="en-US" dirty="0" smtClean="0">
                <a:latin typeface="Calibri" panose="020F0502020204030204" pitchFamily="34" charset="0"/>
              </a:rPr>
              <a:t>the </a:t>
            </a:r>
            <a:r>
              <a:rPr lang="en-US" dirty="0">
                <a:latin typeface="Calibri" panose="020F0502020204030204" pitchFamily="34" charset="0"/>
              </a:rPr>
              <a:t>SDGs and social, environmental, and economic benefits.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7810" y="1433392"/>
            <a:ext cx="35667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latin typeface="Calibri" panose="020F0502020204030204" pitchFamily="34" charset="0"/>
              </a:rPr>
              <a:t>Each Initiative Goal has associated objectives. Examples: </a:t>
            </a:r>
            <a:endParaRPr lang="en-US" i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1552" y="2567313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Produce effective methods for five Goals by 2018 and eight Goals by 2020.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1552" y="3787882"/>
            <a:ext cx="3512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 50 countries in trainings on rolling three-year average.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1552" y="5008451"/>
            <a:ext cx="3512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Issue annual awards in 2017-2020 on uses of Earth observations for SDGs.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871185" y="2733970"/>
            <a:ext cx="377190" cy="251460"/>
          </a:xfrm>
          <a:prstGeom prst="rightArrow">
            <a:avLst/>
          </a:prstGeom>
          <a:solidFill>
            <a:srgbClr val="000099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871185" y="3976241"/>
            <a:ext cx="377190" cy="251460"/>
          </a:xfrm>
          <a:prstGeom prst="rightArrow">
            <a:avLst/>
          </a:prstGeom>
          <a:solidFill>
            <a:srgbClr val="000099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871185" y="5210814"/>
            <a:ext cx="377190" cy="251460"/>
          </a:xfrm>
          <a:prstGeom prst="rightArrow">
            <a:avLst/>
          </a:prstGeom>
          <a:solidFill>
            <a:srgbClr val="000099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36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50494" y="261919"/>
            <a:ext cx="576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GI-18: Draft Implementation Plan</a:t>
            </a:r>
            <a:endParaRPr lang="en-US" sz="28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481736" y="1246209"/>
            <a:ext cx="2528535" cy="831330"/>
            <a:chOff x="6478859" y="154131"/>
            <a:chExt cx="2528535" cy="83133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4434" y="154131"/>
              <a:ext cx="822960" cy="822960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8029825" y="154131"/>
              <a:ext cx="0" cy="82296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6478859" y="198976"/>
              <a:ext cx="1494970" cy="786485"/>
              <a:chOff x="6478859" y="198976"/>
              <a:chExt cx="1494970" cy="78648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6478859" y="646907"/>
                <a:ext cx="1494970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1600" b="1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GI-18 Initiative</a:t>
                </a:r>
                <a:endParaRPr lang="en-US" sz="1600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73770" y="198976"/>
                <a:ext cx="1371600" cy="480479"/>
              </a:xfrm>
              <a:prstGeom prst="rect">
                <a:avLst/>
              </a:prstGeom>
            </p:spPr>
          </p:pic>
        </p:grpSp>
      </p:grpSp>
      <p:sp>
        <p:nvSpPr>
          <p:cNvPr id="11" name="Rectangle 10"/>
          <p:cNvSpPr/>
          <p:nvPr/>
        </p:nvSpPr>
        <p:spPr>
          <a:xfrm>
            <a:off x="121591" y="1105502"/>
            <a:ext cx="7167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smtClean="0">
                <a:latin typeface="Calibri" panose="020F0502020204030204" pitchFamily="34" charset="0"/>
              </a:rPr>
              <a:t>Implementation Mechanisms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latin typeface="Calibri" panose="020F0502020204030204" pitchFamily="34" charset="0"/>
              </a:rPr>
              <a:t>(done in conjunction with existing GEO efforts)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310" y="2014327"/>
            <a:ext cx="43125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cap="small" dirty="0" smtClean="0">
                <a:latin typeface="Calibri" panose="020F0502020204030204" pitchFamily="34" charset="0"/>
              </a:rPr>
              <a:t>Projects: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</a:rPr>
              <a:t>A portfolio of projects </a:t>
            </a:r>
            <a:r>
              <a:rPr lang="en-US" sz="1800" dirty="0" smtClean="0">
                <a:latin typeface="Calibri" panose="020F0502020204030204" pitchFamily="34" charset="0"/>
              </a:rPr>
              <a:t>conceive, develop, test, validate </a:t>
            </a:r>
            <a:r>
              <a:rPr lang="en-US" sz="1800" dirty="0">
                <a:latin typeface="Calibri" panose="020F0502020204030204" pitchFamily="34" charset="0"/>
              </a:rPr>
              <a:t>and deploy uses of Earth observations to support the tracking of and reporting on the SDGs, including integration with national statistical accounts for the indicators. </a:t>
            </a:r>
            <a:endParaRPr lang="en-US" sz="2400" dirty="0">
              <a:latin typeface="Calibri" panose="020F050202020403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4606290" y="2311379"/>
            <a:ext cx="0" cy="43204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434341" y="4322999"/>
            <a:ext cx="827531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ectangle 24"/>
          <p:cNvSpPr/>
          <p:nvPr/>
        </p:nvSpPr>
        <p:spPr>
          <a:xfrm>
            <a:off x="4697731" y="1978816"/>
            <a:ext cx="43125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cap="small" dirty="0" smtClean="0">
                <a:latin typeface="Calibri" panose="020F0502020204030204" pitchFamily="34" charset="0"/>
              </a:rPr>
              <a:t>Capacity Building: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latin typeface="Calibri" panose="020F0502020204030204" pitchFamily="34" charset="0"/>
              </a:rPr>
              <a:t>Activities provide </a:t>
            </a:r>
            <a:r>
              <a:rPr lang="en-US" sz="1800" dirty="0">
                <a:latin typeface="Calibri" panose="020F0502020204030204" pitchFamily="34" charset="0"/>
              </a:rPr>
              <a:t>support to institutions and individuals in the ideation, development, and implementation of </a:t>
            </a:r>
            <a:r>
              <a:rPr lang="en-US" sz="1800" dirty="0" smtClean="0">
                <a:latin typeface="Calibri" panose="020F0502020204030204" pitchFamily="34" charset="0"/>
              </a:rPr>
              <a:t>methods, building </a:t>
            </a:r>
            <a:r>
              <a:rPr lang="en-US" sz="1800" dirty="0">
                <a:latin typeface="Calibri" panose="020F0502020204030204" pitchFamily="34" charset="0"/>
              </a:rPr>
              <a:t>capabilities directly with the SDG methods and more broadly with accessing and applying Earth observations. 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2310" y="4569756"/>
            <a:ext cx="43125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cap="small" dirty="0" smtClean="0">
                <a:latin typeface="Calibri" panose="020F0502020204030204" pitchFamily="34" charset="0"/>
              </a:rPr>
              <a:t>Data and Information Products: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latin typeface="Calibri" panose="020F0502020204030204" pitchFamily="34" charset="0"/>
              </a:rPr>
              <a:t>Activities </a:t>
            </a:r>
            <a:r>
              <a:rPr lang="en-US" sz="1800" dirty="0">
                <a:latin typeface="Calibri" panose="020F0502020204030204" pitchFamily="34" charset="0"/>
              </a:rPr>
              <a:t>advancing the provision, access, discoverability, and applicability of Earth observations and geospatial information for use with the SDGs.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733329" y="4569756"/>
            <a:ext cx="43125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cap="small" dirty="0" smtClean="0">
                <a:latin typeface="Calibri" panose="020F0502020204030204" pitchFamily="34" charset="0"/>
              </a:rPr>
              <a:t>Outreach and Engagement: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</a:rPr>
              <a:t>A portfolio of </a:t>
            </a:r>
            <a:r>
              <a:rPr lang="en-US" sz="1800" dirty="0" smtClean="0">
                <a:latin typeface="Calibri" panose="020F0502020204030204" pitchFamily="34" charset="0"/>
              </a:rPr>
              <a:t>activities and events to promote </a:t>
            </a:r>
            <a:r>
              <a:rPr lang="en-US" sz="1800" dirty="0">
                <a:latin typeface="Calibri" panose="020F0502020204030204" pitchFamily="34" charset="0"/>
              </a:rPr>
              <a:t>the consideration and adoption of Earth observations for the SDGs by nations and stakeholders. 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922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16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581400" y="3276600"/>
            <a:ext cx="2209800" cy="762000"/>
          </a:xfrm>
        </p:spPr>
        <p:txBody>
          <a:bodyPr/>
          <a:lstStyle/>
          <a:p>
            <a:r>
              <a:rPr lang="fr-CA" sz="4000" dirty="0" smtClean="0">
                <a:solidFill>
                  <a:schemeClr val="tx2"/>
                </a:solidFill>
              </a:rPr>
              <a:t>Annexes</a:t>
            </a:r>
            <a:endParaRPr lang="en-CA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5663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17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43460" y="175846"/>
            <a:ext cx="4953000" cy="533400"/>
          </a:xfrm>
        </p:spPr>
        <p:txBody>
          <a:bodyPr/>
          <a:lstStyle/>
          <a:p>
            <a:pPr marL="457200" indent="-457200" algn="ctr">
              <a:buFont typeface="+mj-lt"/>
              <a:buAutoNum type="arabicPeriod" startAt="2"/>
            </a:pPr>
            <a:r>
              <a:rPr lang="en-AU" sz="1600" dirty="0"/>
              <a:t>The UN SDGs </a:t>
            </a:r>
            <a:r>
              <a:rPr lang="en-AU" sz="1600" dirty="0" smtClean="0"/>
              <a:t>process</a:t>
            </a:r>
            <a:r>
              <a:rPr lang="en-AU" dirty="0" smtClean="0"/>
              <a:t> </a:t>
            </a:r>
          </a:p>
          <a:p>
            <a:pPr algn="ctr"/>
            <a:r>
              <a:rPr lang="en-AU" b="1" dirty="0" smtClean="0"/>
              <a:t>CEOS strategic directions ?</a:t>
            </a:r>
            <a:endParaRPr lang="en-AU" b="1" dirty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sz="quarter" idx="10"/>
          </p:nvPr>
        </p:nvSpPr>
        <p:spPr>
          <a:xfrm>
            <a:off x="304800" y="2133600"/>
            <a:ext cx="8382000" cy="4191000"/>
          </a:xfrm>
        </p:spPr>
        <p:txBody>
          <a:bodyPr/>
          <a:lstStyle/>
          <a:p>
            <a:r>
              <a:rPr kumimoji="1" lang="en-US" sz="1800" dirty="0"/>
              <a:t>Continue working with GEO (to formulate pilot projects in selected countries, to influence and demonstrate the power of monitoring SDG with satellite EO</a:t>
            </a:r>
            <a:r>
              <a:rPr kumimoji="1" lang="en-US" sz="1800" dirty="0" smtClean="0"/>
              <a:t>) </a:t>
            </a:r>
            <a:r>
              <a:rPr kumimoji="1" lang="en-AU" sz="1800" dirty="0" smtClean="0"/>
              <a:t>– clear CEOS involvement (get CEOS logo on materials prepared?)</a:t>
            </a:r>
          </a:p>
          <a:p>
            <a:r>
              <a:rPr kumimoji="1" lang="en-US" sz="1800" dirty="0"/>
              <a:t>Connect with their respective national government delegation to the UN Statistical Commission and IAEG-SDG members in particular, to define role of satellite EO for SDG indicator monitoring.</a:t>
            </a:r>
          </a:p>
          <a:p>
            <a:r>
              <a:rPr kumimoji="1" lang="en-US" sz="1800" dirty="0"/>
              <a:t>Support and attend relevant SDGs events, on geospatial information when </a:t>
            </a:r>
            <a:r>
              <a:rPr kumimoji="1" lang="en-US" sz="1800" dirty="0" smtClean="0"/>
              <a:t>possible to continue influencing the process</a:t>
            </a:r>
            <a:endParaRPr kumimoji="1" lang="en-US" sz="1800" dirty="0"/>
          </a:p>
          <a:p>
            <a:r>
              <a:rPr kumimoji="1" lang="en-AU" sz="1800" dirty="0" smtClean="0"/>
              <a:t>Create or reinforce partnerships with </a:t>
            </a:r>
          </a:p>
          <a:p>
            <a:pPr lvl="1"/>
            <a:r>
              <a:rPr kumimoji="1" lang="en-AU" sz="1800" dirty="0" smtClean="0"/>
              <a:t>key UN partners (UN-GGIM, UNOOSA?)</a:t>
            </a:r>
          </a:p>
          <a:p>
            <a:pPr lvl="1"/>
            <a:r>
              <a:rPr kumimoji="1" lang="en-AU" sz="1800" dirty="0" smtClean="0"/>
              <a:t>World Bank/Asia Development Bank AND other global financial institutions interested in investing in programs to monitor SDGs (via </a:t>
            </a:r>
            <a:r>
              <a:rPr kumimoji="1" lang="en-AU" sz="1800" dirty="0" err="1" smtClean="0"/>
              <a:t>Datacube</a:t>
            </a:r>
            <a:r>
              <a:rPr kumimoji="1" lang="en-AU" sz="1800" dirty="0" smtClean="0"/>
              <a:t> projects?)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1295400"/>
            <a:ext cx="815340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1" lang="en-US" b="1" dirty="0" smtClean="0">
                <a:solidFill>
                  <a:schemeClr val="accent6"/>
                </a:solidFill>
              </a:rPr>
              <a:t>UN 2030 Agenda provides a great opportunity for CEOS to promote use of satellite EO data for measuring, monitoring and achieving SDGs</a:t>
            </a:r>
          </a:p>
        </p:txBody>
      </p:sp>
    </p:spTree>
    <p:extLst>
      <p:ext uri="{BB962C8B-B14F-4D97-AF65-F5344CB8AC3E}">
        <p14:creationId xmlns:p14="http://schemas.microsoft.com/office/powerpoint/2010/main" val="35729401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18</a:t>
            </a:fld>
            <a:endParaRPr lang="uk-UA" dirty="0"/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sz="quarter" idx="10"/>
          </p:nvPr>
        </p:nvSpPr>
        <p:spPr>
          <a:xfrm>
            <a:off x="228600" y="1600200"/>
            <a:ext cx="8686800" cy="4724400"/>
          </a:xfrm>
        </p:spPr>
        <p:txBody>
          <a:bodyPr/>
          <a:lstStyle/>
          <a:p>
            <a:r>
              <a:rPr kumimoji="1" lang="en-AU" dirty="0"/>
              <a:t>CEOS to encourage any </a:t>
            </a:r>
            <a:r>
              <a:rPr kumimoji="1" lang="en-AU" b="1" dirty="0"/>
              <a:t>national partnership </a:t>
            </a:r>
            <a:r>
              <a:rPr kumimoji="1" lang="en-AU" dirty="0"/>
              <a:t>between a space agency and its national statistical office (i.e. CSIRO and ABS)</a:t>
            </a:r>
          </a:p>
          <a:p>
            <a:r>
              <a:rPr kumimoji="1" lang="en-AU" dirty="0" smtClean="0"/>
              <a:t>Identify a </a:t>
            </a:r>
            <a:r>
              <a:rPr kumimoji="1" lang="en-AU" dirty="0"/>
              <a:t>few </a:t>
            </a:r>
            <a:r>
              <a:rPr kumimoji="1" lang="en-AU" dirty="0" smtClean="0"/>
              <a:t>(3 or 4) GOALS </a:t>
            </a:r>
            <a:r>
              <a:rPr kumimoji="1" lang="en-AU" dirty="0"/>
              <a:t>or TARGETS (broader than indicators) </a:t>
            </a:r>
            <a:r>
              <a:rPr kumimoji="1" lang="en-AU" dirty="0" smtClean="0"/>
              <a:t>as examples where </a:t>
            </a:r>
            <a:r>
              <a:rPr kumimoji="1" lang="en-AU" dirty="0"/>
              <a:t>EO can be directly useful (with existing </a:t>
            </a:r>
            <a:r>
              <a:rPr kumimoji="1" lang="en-AU" dirty="0" smtClean="0"/>
              <a:t>and practical case </a:t>
            </a:r>
            <a:r>
              <a:rPr kumimoji="1" lang="en-AU" dirty="0"/>
              <a:t>studies), and promote </a:t>
            </a:r>
            <a:r>
              <a:rPr kumimoji="1" lang="en-AU" dirty="0" smtClean="0"/>
              <a:t>them </a:t>
            </a:r>
          </a:p>
          <a:p>
            <a:r>
              <a:rPr kumimoji="1" lang="en-AU" dirty="0" smtClean="0"/>
              <a:t>Start linking </a:t>
            </a:r>
            <a:r>
              <a:rPr kumimoji="1" lang="en-AU" b="1" dirty="0" err="1" smtClean="0"/>
              <a:t>Datacubes</a:t>
            </a:r>
            <a:r>
              <a:rPr kumimoji="1" lang="en-AU" dirty="0" smtClean="0"/>
              <a:t> projects and the potential for National Statistical Offices to use it to monitor SDGs?</a:t>
            </a:r>
            <a:endParaRPr kumimoji="1" lang="en-US" dirty="0"/>
          </a:p>
          <a:p>
            <a:r>
              <a:rPr lang="en-US" dirty="0" smtClean="0"/>
              <a:t>Develop a clear </a:t>
            </a:r>
            <a:r>
              <a:rPr lang="en-US" b="1" dirty="0" smtClean="0"/>
              <a:t>CEOS strategy and messages </a:t>
            </a:r>
            <a:r>
              <a:rPr lang="en-US" dirty="0" smtClean="0"/>
              <a:t>to facilitate consistent communication within national ecosystems</a:t>
            </a:r>
          </a:p>
          <a:p>
            <a:r>
              <a:rPr lang="fr-CA" dirty="0" smtClean="0"/>
              <a:t>Analyse how </a:t>
            </a:r>
            <a:r>
              <a:rPr lang="fr-CA" dirty="0" err="1" smtClean="0"/>
              <a:t>space-based</a:t>
            </a:r>
            <a:r>
              <a:rPr lang="fr-CA" dirty="0" smtClean="0"/>
              <a:t> EO </a:t>
            </a:r>
            <a:r>
              <a:rPr lang="fr-CA" dirty="0" err="1" smtClean="0"/>
              <a:t>can</a:t>
            </a:r>
            <a:r>
              <a:rPr lang="fr-CA" dirty="0" smtClean="0"/>
              <a:t> support the </a:t>
            </a:r>
            <a:r>
              <a:rPr lang="fr-CA" dirty="0" err="1" smtClean="0"/>
              <a:t>implementation</a:t>
            </a:r>
            <a:r>
              <a:rPr lang="fr-CA" dirty="0" smtClean="0"/>
              <a:t> of the </a:t>
            </a:r>
            <a:r>
              <a:rPr lang="fr-CA" dirty="0" err="1" smtClean="0"/>
              <a:t>indicators</a:t>
            </a:r>
            <a:r>
              <a:rPr lang="fr-CA" dirty="0" smtClean="0"/>
              <a:t>  </a:t>
            </a:r>
          </a:p>
          <a:p>
            <a:r>
              <a:rPr lang="en-US" dirty="0" smtClean="0"/>
              <a:t>Develop </a:t>
            </a:r>
            <a:r>
              <a:rPr lang="en-US" b="1" dirty="0" smtClean="0"/>
              <a:t>capacity building strategy</a:t>
            </a:r>
            <a:r>
              <a:rPr lang="en-US" dirty="0" smtClean="0"/>
              <a:t> and material, in support of the significant implementation challenge national statistical offices will face</a:t>
            </a:r>
            <a:endParaRPr kumimoji="1" lang="en-US" dirty="0" smtClean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043460" y="175846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457200" indent="-457200" algn="ctr" defTabSz="914400">
              <a:buFont typeface="+mj-lt"/>
              <a:buAutoNum type="arabicPeriod" startAt="2"/>
            </a:pPr>
            <a:r>
              <a:rPr lang="en-AU" sz="1600" dirty="0" smtClean="0"/>
              <a:t>The UN SDGs process</a:t>
            </a:r>
            <a:r>
              <a:rPr lang="en-AU" dirty="0" smtClean="0"/>
              <a:t> </a:t>
            </a:r>
          </a:p>
          <a:p>
            <a:pPr algn="ctr" defTabSz="914400"/>
            <a:r>
              <a:rPr lang="en-AU" b="1" dirty="0" smtClean="0"/>
              <a:t>CEOS strategic directions ?</a:t>
            </a:r>
          </a:p>
        </p:txBody>
      </p:sp>
    </p:spTree>
    <p:extLst>
      <p:ext uri="{BB962C8B-B14F-4D97-AF65-F5344CB8AC3E}">
        <p14:creationId xmlns:p14="http://schemas.microsoft.com/office/powerpoint/2010/main" val="1956666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19</a:t>
            </a:fld>
            <a:endParaRPr lang="uk-UA" dirty="0"/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sz="quarter" idx="10"/>
          </p:nvPr>
        </p:nvSpPr>
        <p:spPr>
          <a:xfrm>
            <a:off x="176560" y="1371600"/>
            <a:ext cx="8686800" cy="4724400"/>
          </a:xfrm>
        </p:spPr>
        <p:txBody>
          <a:bodyPr/>
          <a:lstStyle/>
          <a:p>
            <a:r>
              <a:rPr kumimoji="1" lang="en-AU" dirty="0"/>
              <a:t>CEOS </a:t>
            </a:r>
            <a:r>
              <a:rPr kumimoji="1" lang="en-AU" dirty="0" smtClean="0"/>
              <a:t>own work or only support other global initiatives (such as GI-18 at GEO) ?</a:t>
            </a:r>
          </a:p>
          <a:p>
            <a:r>
              <a:rPr kumimoji="1" lang="en-AU" dirty="0" smtClean="0"/>
              <a:t>“SDGs in CEOS”: a task team to be implemented within CEOS? Or cross-cutting WG and VC?</a:t>
            </a:r>
          </a:p>
          <a:p>
            <a:pPr lvl="1"/>
            <a:r>
              <a:rPr kumimoji="1" lang="en-AU" dirty="0" smtClean="0"/>
              <a:t>WG Climate/</a:t>
            </a:r>
            <a:r>
              <a:rPr kumimoji="1" lang="en-AU" dirty="0" err="1" smtClean="0"/>
              <a:t>WGCapD</a:t>
            </a:r>
            <a:r>
              <a:rPr kumimoji="1" lang="en-AU" dirty="0" smtClean="0"/>
              <a:t>: to include SDGs in their work plan?</a:t>
            </a:r>
          </a:p>
          <a:p>
            <a:r>
              <a:rPr kumimoji="1" lang="en-AU" dirty="0" smtClean="0"/>
              <a:t>CEOS to support special events (GEO/IAEG SDGS/UN)? If yes how?</a:t>
            </a:r>
          </a:p>
          <a:p>
            <a:r>
              <a:rPr kumimoji="1" lang="en-AU" dirty="0" smtClean="0"/>
              <a:t>CEOS to develop a brochure/leaflet with key case studies (existing) related to some SDGs?</a:t>
            </a:r>
          </a:p>
          <a:p>
            <a:r>
              <a:rPr kumimoji="1" lang="en-AU" dirty="0" smtClean="0"/>
              <a:t>CEOS short-term (2016) / long-term visions? </a:t>
            </a:r>
            <a:endParaRPr kumimoji="1" lang="en-AU" dirty="0"/>
          </a:p>
          <a:p>
            <a:pPr lvl="1"/>
            <a:r>
              <a:rPr kumimoji="1" lang="en-AU" dirty="0" smtClean="0"/>
              <a:t>Continue influencing to promote the use of EO satellite data at global and national levels?</a:t>
            </a:r>
          </a:p>
          <a:p>
            <a:pPr lvl="1"/>
            <a:r>
              <a:rPr kumimoji="1" lang="en-AU" dirty="0" smtClean="0"/>
              <a:t>Start doing/producing something? I.e.: is it necessary to work on a detailed table on applicability of EO data for EACH indicator, or focus on goals/targets where CEOS can surely bring something</a:t>
            </a:r>
          </a:p>
          <a:p>
            <a:r>
              <a:rPr kumimoji="1" lang="en-AU" b="1" dirty="0" smtClean="0">
                <a:solidFill>
                  <a:schemeClr val="accent6"/>
                </a:solidFill>
              </a:rPr>
              <a:t>AOQ ??</a:t>
            </a:r>
            <a:endParaRPr kumimoji="1" lang="en-US" b="1" dirty="0" smtClean="0">
              <a:solidFill>
                <a:schemeClr val="accent6"/>
              </a:solidFill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2043460" y="175846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457200" indent="-457200" algn="ctr" defTabSz="914400">
              <a:buFont typeface="+mj-lt"/>
              <a:buAutoNum type="arabicPeriod" startAt="3"/>
            </a:pPr>
            <a:r>
              <a:rPr lang="en-AU" sz="1600" dirty="0" smtClean="0"/>
              <a:t>The UN SDGs process : </a:t>
            </a:r>
          </a:p>
          <a:p>
            <a:pPr algn="ctr" defTabSz="914400"/>
            <a:r>
              <a:rPr lang="en-AU" b="1" dirty="0" smtClean="0"/>
              <a:t>Topics to be debated at SIT</a:t>
            </a:r>
          </a:p>
          <a:p>
            <a:pPr algn="ctr" defTabSz="914400"/>
            <a:endParaRPr lang="en-AU" dirty="0" smtClean="0"/>
          </a:p>
          <a:p>
            <a:pPr algn="ctr" defTabSz="91440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16370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05000" y="76200"/>
            <a:ext cx="5791200" cy="1314450"/>
          </a:xfrm>
          <a:prstGeom prst="rect">
            <a:avLst/>
          </a:prstGeom>
        </p:spPr>
        <p:txBody>
          <a:bodyPr>
            <a:noAutofit/>
          </a:bodyPr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1- UN SDGs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Transforming our World: The 2030 Agenda for  Sustainable Development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7" name="コンテンツ プレースホルダー 4"/>
          <p:cNvSpPr>
            <a:spLocks noGrp="1"/>
          </p:cNvSpPr>
          <p:nvPr>
            <p:ph sz="quarter" idx="10"/>
          </p:nvPr>
        </p:nvSpPr>
        <p:spPr>
          <a:xfrm>
            <a:off x="228600" y="1780452"/>
            <a:ext cx="5971480" cy="4724400"/>
          </a:xfrm>
        </p:spPr>
        <p:txBody>
          <a:bodyPr/>
          <a:lstStyle/>
          <a:p>
            <a:pPr marL="228600" indent="-228600">
              <a:spcBef>
                <a:spcPts val="0"/>
              </a:spcBef>
              <a:spcAft>
                <a:spcPts val="600"/>
              </a:spcAft>
            </a:pPr>
            <a:r>
              <a:rPr lang="en-CA" dirty="0" smtClean="0">
                <a:solidFill>
                  <a:schemeClr val="tx2"/>
                </a:solidFill>
              </a:rPr>
              <a:t>The UN is creating a set of global goals, the Sustainable Development Goals (SDGs) to become the focus agendas around the world during the 2015-2030 period.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</a:pPr>
            <a:r>
              <a:rPr lang="en-CA" dirty="0" smtClean="0">
                <a:solidFill>
                  <a:schemeClr val="tx2"/>
                </a:solidFill>
              </a:rPr>
              <a:t>These goals were developed following extensive consultations and will apply to the whole world.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</a:pPr>
            <a:r>
              <a:rPr lang="en-CA" dirty="0" smtClean="0">
                <a:solidFill>
                  <a:schemeClr val="tx2"/>
                </a:solidFill>
              </a:rPr>
              <a:t>The UN Sustainable Development Summit in September 2015 adopted the post-2015 development agenda, including the SDGs. </a:t>
            </a:r>
          </a:p>
          <a:p>
            <a:r>
              <a:rPr kumimoji="1" lang="fr-CA" dirty="0" err="1" smtClean="0">
                <a:solidFill>
                  <a:schemeClr val="tx2"/>
                </a:solidFill>
              </a:rPr>
              <a:t>Indicator</a:t>
            </a:r>
            <a:r>
              <a:rPr kumimoji="1" lang="fr-CA" dirty="0" smtClean="0">
                <a:solidFill>
                  <a:schemeClr val="tx2"/>
                </a:solidFill>
              </a:rPr>
              <a:t> </a:t>
            </a:r>
            <a:r>
              <a:rPr kumimoji="1" lang="fr-CA" dirty="0" err="1" smtClean="0">
                <a:solidFill>
                  <a:schemeClr val="tx2"/>
                </a:solidFill>
              </a:rPr>
              <a:t>framework</a:t>
            </a:r>
            <a:r>
              <a:rPr kumimoji="1" lang="fr-CA" dirty="0" smtClean="0">
                <a:solidFill>
                  <a:schemeClr val="tx2"/>
                </a:solidFill>
              </a:rPr>
              <a:t> </a:t>
            </a:r>
            <a:r>
              <a:rPr kumimoji="1" lang="fr-CA" dirty="0" err="1" smtClean="0">
                <a:solidFill>
                  <a:schemeClr val="tx2"/>
                </a:solidFill>
              </a:rPr>
              <a:t>defines</a:t>
            </a:r>
            <a:r>
              <a:rPr kumimoji="1" lang="fr-CA" dirty="0" smtClean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kumimoji="1" lang="en-US" sz="1800" dirty="0" smtClean="0">
                <a:solidFill>
                  <a:schemeClr val="tx2"/>
                </a:solidFill>
              </a:rPr>
              <a:t>what is to be monitored, </a:t>
            </a:r>
          </a:p>
          <a:p>
            <a:pPr lvl="1"/>
            <a:r>
              <a:rPr kumimoji="1" lang="en-US" sz="1800" dirty="0" smtClean="0">
                <a:solidFill>
                  <a:schemeClr val="tx2"/>
                </a:solidFill>
              </a:rPr>
              <a:t>who will carry it out and </a:t>
            </a:r>
          </a:p>
          <a:p>
            <a:pPr lvl="1"/>
            <a:r>
              <a:rPr kumimoji="1" lang="en-US" sz="1800" dirty="0" smtClean="0">
                <a:solidFill>
                  <a:schemeClr val="tx2"/>
                </a:solidFill>
              </a:rPr>
              <a:t>how it will it be done</a:t>
            </a:r>
          </a:p>
        </p:txBody>
      </p:sp>
      <p:pic>
        <p:nvPicPr>
          <p:cNvPr id="8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161" y="1752600"/>
            <a:ext cx="2216122" cy="2847252"/>
          </a:xfrm>
          <a:prstGeom prst="rect">
            <a:avLst/>
          </a:prstGeom>
        </p:spPr>
      </p:pic>
      <p:pic>
        <p:nvPicPr>
          <p:cNvPr id="9" name="Picture 2" descr="https://sustainabledevelopment.un.org/content/images/image18_3486.jpg"/>
          <p:cNvPicPr>
            <a:picLocks noChangeAspect="1" noChangeArrowheads="1"/>
          </p:cNvPicPr>
          <p:nvPr/>
        </p:nvPicPr>
        <p:blipFill>
          <a:blip r:embed="rId4" cstate="print"/>
          <a:srcRect l="3921" t="20930" r="49804" b="20930"/>
          <a:stretch>
            <a:fillRect/>
          </a:stretch>
        </p:blipFill>
        <p:spPr bwMode="auto">
          <a:xfrm>
            <a:off x="6096000" y="4986580"/>
            <a:ext cx="2438400" cy="1033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9919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20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676400" y="152400"/>
            <a:ext cx="5943600" cy="533400"/>
          </a:xfrm>
        </p:spPr>
        <p:txBody>
          <a:bodyPr/>
          <a:lstStyle/>
          <a:p>
            <a:pPr algn="ctr"/>
            <a:r>
              <a:rPr lang="en-AU" dirty="0" smtClean="0"/>
              <a:t>The </a:t>
            </a:r>
            <a:r>
              <a:rPr lang="en-AU" dirty="0"/>
              <a:t>UN SDGs process </a:t>
            </a:r>
            <a:r>
              <a:rPr lang="en-AU" dirty="0" smtClean="0"/>
              <a:t>: </a:t>
            </a:r>
          </a:p>
          <a:p>
            <a:pPr algn="ctr"/>
            <a:r>
              <a:rPr lang="en-AU" b="1" dirty="0" smtClean="0"/>
              <a:t>SDGs Timeline – events</a:t>
            </a:r>
          </a:p>
          <a:p>
            <a:pPr algn="ctr"/>
            <a:endParaRPr lang="en-AU" dirty="0"/>
          </a:p>
          <a:p>
            <a:pPr algn="ctr"/>
            <a:endParaRPr lang="en-AU" dirty="0" smtClean="0"/>
          </a:p>
          <a:p>
            <a:pPr algn="ctr"/>
            <a:endParaRPr lang="en-AU" dirty="0"/>
          </a:p>
        </p:txBody>
      </p:sp>
      <p:sp>
        <p:nvSpPr>
          <p:cNvPr id="9" name="正方形/長方形 1"/>
          <p:cNvSpPr/>
          <p:nvPr/>
        </p:nvSpPr>
        <p:spPr>
          <a:xfrm>
            <a:off x="161764" y="1371600"/>
            <a:ext cx="88204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2200" dirty="0">
                <a:hlinkClick r:id="rId3"/>
              </a:rPr>
              <a:t>http://sd.iisd.org/events</a:t>
            </a:r>
            <a:r>
              <a:rPr lang="en-US" altLang="ja-JP" sz="2200" dirty="0" smtClean="0">
                <a:hlinkClick r:id="rId3"/>
              </a:rPr>
              <a:t>/</a:t>
            </a:r>
            <a:r>
              <a:rPr lang="en-US" altLang="ja-JP" sz="2200" dirty="0" smtClean="0"/>
              <a:t> = </a:t>
            </a:r>
            <a:r>
              <a:rPr lang="en-US" altLang="ja-JP" sz="2200" i="1" dirty="0" smtClean="0"/>
              <a:t>all events linked to the UN SDGs</a:t>
            </a:r>
          </a:p>
          <a:p>
            <a:pPr algn="l"/>
            <a:endParaRPr lang="en-US" altLang="ja-JP" sz="22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ja-JP" dirty="0" smtClean="0"/>
              <a:t>March</a:t>
            </a:r>
            <a:r>
              <a:rPr lang="en-US" altLang="ja-JP" dirty="0"/>
              <a:t>, 2016: </a:t>
            </a:r>
            <a:r>
              <a:rPr lang="en-US" altLang="ja-JP" dirty="0" smtClean="0"/>
              <a:t>Approval of Indicator Framework as a “starting point”</a:t>
            </a:r>
          </a:p>
          <a:p>
            <a:pPr algn="l"/>
            <a:endParaRPr lang="en-US" altLang="ja-JP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ja-JP" dirty="0" smtClean="0"/>
              <a:t>Sept 2016: 3</a:t>
            </a:r>
            <a:r>
              <a:rPr lang="en-US" altLang="ja-JP" baseline="30000" dirty="0" smtClean="0"/>
              <a:t>rd</a:t>
            </a:r>
            <a:r>
              <a:rPr lang="en-US" altLang="ja-JP" dirty="0" smtClean="0"/>
              <a:t> Conference on Big Data: CSIRO (A. Dekker) likely to attend and represent CEOS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ja-JP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ja-JP" dirty="0" smtClean="0"/>
              <a:t>July, 20-21, NYC (UN headquarters): </a:t>
            </a:r>
            <a:r>
              <a:rPr lang="en-AU" altLang="ja-JP" dirty="0"/>
              <a:t>High-Level Political Forum on Sustainable Development (HLPF 2016</a:t>
            </a:r>
            <a:r>
              <a:rPr lang="en-AU" altLang="ja-JP" dirty="0" smtClean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AU" altLang="ja-JP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altLang="ja-JP" dirty="0" smtClean="0"/>
              <a:t>Sept, 21-22, NYC (Columbia University): 2016 </a:t>
            </a:r>
            <a:r>
              <a:rPr lang="en-AU" altLang="ja-JP" dirty="0"/>
              <a:t>International Conference on Sustainable </a:t>
            </a:r>
            <a:r>
              <a:rPr lang="en-AU" altLang="ja-JP" dirty="0" smtClean="0"/>
              <a:t>Development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AU" altLang="ja-JP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ja-JP" b="1" dirty="0" smtClean="0"/>
              <a:t>March 2017, 48</a:t>
            </a:r>
            <a:r>
              <a:rPr lang="en-US" altLang="ja-JP" b="1" baseline="30000" dirty="0" smtClean="0"/>
              <a:t>th</a:t>
            </a:r>
            <a:r>
              <a:rPr lang="en-US" altLang="ja-JP" b="1" dirty="0" smtClean="0"/>
              <a:t> UN Statistical Commission: Endorsement of the Indicator framework = another year to influence the indicators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ja-JP" b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ja-JP" dirty="0" smtClean="0"/>
              <a:t>June 2017, Fiji: </a:t>
            </a:r>
            <a:r>
              <a:rPr lang="en-AU" altLang="ja-JP" dirty="0"/>
              <a:t>High-Level UN Conference to Support the Implementation of SDG </a:t>
            </a:r>
            <a:r>
              <a:rPr lang="en-AU" altLang="ja-JP" dirty="0" smtClean="0"/>
              <a:t>14 (co-hosted by governments of Fiji and Sweden)</a:t>
            </a:r>
            <a:endParaRPr lang="ja-JP" altLang="en-US" sz="2200" dirty="0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-122624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31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52400" y="29776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152400" y="184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304800" y="182176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304800" y="336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6955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07895" y="1752600"/>
            <a:ext cx="8337176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Thank you for your attention and support for the </a:t>
            </a:r>
            <a:r>
              <a:rPr lang="en-AU" b="1" dirty="0"/>
              <a:t>2030 Agenda for Sustainable </a:t>
            </a:r>
            <a:r>
              <a:rPr lang="en-AU" b="1" dirty="0" smtClean="0"/>
              <a:t>Development</a:t>
            </a:r>
            <a:r>
              <a:rPr lang="en-AU" dirty="0" smtClean="0"/>
              <a:t>….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i="1" dirty="0" smtClean="0">
                <a:solidFill>
                  <a:schemeClr val="accent6"/>
                </a:solidFill>
              </a:rPr>
              <a:t>CEOS has a key role to play to highlight the importance of geospatial and Earth Observation satellites data</a:t>
            </a:r>
            <a:endParaRPr lang="en-US" i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2500" dirty="0"/>
          </a:p>
          <a:p>
            <a:endParaRPr lang="en-US" sz="2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21</a:t>
            </a:fld>
            <a:endParaRPr lang="uk-UA"/>
          </a:p>
        </p:txBody>
      </p:sp>
      <p:pic>
        <p:nvPicPr>
          <p:cNvPr id="2050" name="Picture 2" descr="http://unstats.un.org/sdgs/assets/img/logo/unsd/UNSustainableDevelopmentGoals_Brand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38265"/>
            <a:ext cx="293533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5824" y="5562600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/>
              <a:t>Marie-</a:t>
            </a:r>
            <a:r>
              <a:rPr lang="en-US" sz="1500" dirty="0" err="1"/>
              <a:t>Josee</a:t>
            </a:r>
            <a:r>
              <a:rPr lang="en-US" sz="1500" dirty="0"/>
              <a:t> </a:t>
            </a:r>
            <a:r>
              <a:rPr lang="en-US" sz="1500" dirty="0" smtClean="0"/>
              <a:t>Bourassa (CSA), </a:t>
            </a:r>
            <a:r>
              <a:rPr lang="en-US" sz="1500" dirty="0"/>
              <a:t>CEO</a:t>
            </a:r>
          </a:p>
          <a:p>
            <a:pPr marL="0" indent="0">
              <a:buNone/>
            </a:pPr>
            <a:r>
              <a:rPr lang="en-US" sz="1500" dirty="0" smtClean="0"/>
              <a:t>Alex Held (CSIRO), Chair </a:t>
            </a:r>
            <a:r>
              <a:rPr lang="en-US" sz="1500" dirty="0"/>
              <a:t>2016</a:t>
            </a:r>
          </a:p>
          <a:p>
            <a:pPr marL="0" indent="0">
              <a:buNone/>
            </a:pPr>
            <a:r>
              <a:rPr lang="en-US" sz="1500" dirty="0"/>
              <a:t>Flora </a:t>
            </a:r>
            <a:r>
              <a:rPr lang="en-US" sz="1500" dirty="0" err="1" smtClean="0"/>
              <a:t>Kerblat</a:t>
            </a:r>
            <a:r>
              <a:rPr lang="en-US" sz="1500" dirty="0" smtClean="0"/>
              <a:t> (CSIRO), </a:t>
            </a:r>
            <a:r>
              <a:rPr lang="en-US" sz="1500" dirty="0"/>
              <a:t>Chair team </a:t>
            </a:r>
            <a:r>
              <a:rPr lang="en-US" sz="1500" dirty="0" smtClean="0"/>
              <a:t>2016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2063590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22</a:t>
            </a:fld>
            <a:endParaRPr lang="uk-UA" dirty="0"/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609600" y="1600200"/>
            <a:ext cx="7239000" cy="1981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lvl="1" indent="0" defTabSz="914400">
              <a:spcBef>
                <a:spcPts val="0"/>
              </a:spcBef>
              <a:spcAft>
                <a:spcPts val="600"/>
              </a:spcAft>
              <a:buNone/>
            </a:pPr>
            <a:r>
              <a:rPr lang="en-CA" b="1" dirty="0" smtClean="0">
                <a:solidFill>
                  <a:schemeClr val="accent6"/>
                </a:solidFill>
              </a:rPr>
              <a:t>CEOS ACTIONS – post SIT</a:t>
            </a:r>
            <a:endParaRPr lang="en-CA" b="1" dirty="0">
              <a:solidFill>
                <a:schemeClr val="accent6"/>
              </a:solidFill>
            </a:endParaRPr>
          </a:p>
          <a:p>
            <a:pPr marL="0" lvl="1" indent="0" defTabSz="914400">
              <a:spcBef>
                <a:spcPts val="0"/>
              </a:spcBef>
              <a:spcAft>
                <a:spcPts val="600"/>
              </a:spcAft>
              <a:buNone/>
            </a:pPr>
            <a:endParaRPr lang="en-CA" dirty="0" smtClean="0">
              <a:solidFill>
                <a:srgbClr val="002060"/>
              </a:solidFill>
            </a:endParaRPr>
          </a:p>
          <a:p>
            <a:pPr marL="342900" lvl="1" indent="-342900" defTabSz="914400">
              <a:spcBef>
                <a:spcPts val="0"/>
              </a:spcBef>
              <a:spcAft>
                <a:spcPts val="600"/>
              </a:spcAft>
              <a:buFont typeface="Symbol"/>
              <a:buChar char="Þ"/>
            </a:pPr>
            <a:r>
              <a:rPr lang="en-CA" dirty="0" smtClean="0">
                <a:solidFill>
                  <a:srgbClr val="002060"/>
                </a:solidFill>
              </a:rPr>
              <a:t>CEOS to continue working on the UN SDGs and showing </a:t>
            </a:r>
            <a:r>
              <a:rPr lang="en-CA" b="1" dirty="0">
                <a:solidFill>
                  <a:srgbClr val="002060"/>
                </a:solidFill>
              </a:rPr>
              <a:t>examples </a:t>
            </a:r>
            <a:r>
              <a:rPr lang="en-CA" b="1" dirty="0" smtClean="0">
                <a:solidFill>
                  <a:srgbClr val="002060"/>
                </a:solidFill>
              </a:rPr>
              <a:t>of the use of EO satellite data</a:t>
            </a:r>
            <a:r>
              <a:rPr lang="en-CA" dirty="0" smtClean="0">
                <a:solidFill>
                  <a:srgbClr val="002060"/>
                </a:solidFill>
              </a:rPr>
              <a:t>, and promote the UN SDGs process… </a:t>
            </a:r>
          </a:p>
          <a:p>
            <a:pPr marL="0" lvl="1" indent="0" defTabSz="914400">
              <a:spcBef>
                <a:spcPts val="0"/>
              </a:spcBef>
              <a:spcAft>
                <a:spcPts val="600"/>
              </a:spcAft>
              <a:buNone/>
            </a:pPr>
            <a:r>
              <a:rPr lang="en-CA" dirty="0" smtClean="0">
                <a:solidFill>
                  <a:srgbClr val="002060"/>
                </a:solidFill>
              </a:rPr>
              <a:t>e.g. </a:t>
            </a:r>
            <a:r>
              <a:rPr lang="en-CA" dirty="0" err="1" smtClean="0">
                <a:solidFill>
                  <a:srgbClr val="002060"/>
                </a:solidFill>
              </a:rPr>
              <a:t>A.Dekker</a:t>
            </a:r>
            <a:r>
              <a:rPr lang="en-CA" dirty="0" smtClean="0">
                <a:solidFill>
                  <a:srgbClr val="002060"/>
                </a:solidFill>
              </a:rPr>
              <a:t> at a national conference in Melbourne, CSS Symposium, March 2016…. (slides to follow)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381000"/>
            <a:ext cx="158152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A" sz="2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ANNEXES</a:t>
            </a:r>
            <a:endParaRPr kumimoji="0" lang="en-CA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377809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23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43460" y="76200"/>
            <a:ext cx="4953000" cy="533400"/>
          </a:xfrm>
        </p:spPr>
        <p:txBody>
          <a:bodyPr/>
          <a:lstStyle/>
          <a:p>
            <a:pPr algn="ctr"/>
            <a:r>
              <a:rPr lang="en-AU" dirty="0" smtClean="0"/>
              <a:t>Other example of use of EO for SDG monitoring: GOAL 15</a:t>
            </a:r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146" y="930572"/>
            <a:ext cx="1778414" cy="168786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26679" y="1146593"/>
            <a:ext cx="5714589" cy="936107"/>
            <a:chOff x="369579" y="332653"/>
            <a:chExt cx="5714589" cy="93610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9" y="332653"/>
              <a:ext cx="977142" cy="9361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785" y="332653"/>
              <a:ext cx="986383" cy="93610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719" y="332653"/>
              <a:ext cx="986327" cy="93610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1460" y="332654"/>
              <a:ext cx="986326" cy="936106"/>
            </a:xfrm>
            <a:prstGeom prst="rect">
              <a:avLst/>
            </a:prstGeom>
          </p:spPr>
        </p:pic>
      </p:grpSp>
      <p:sp>
        <p:nvSpPr>
          <p:cNvPr id="13" name="Rounded Rectangle 12"/>
          <p:cNvSpPr/>
          <p:nvPr/>
        </p:nvSpPr>
        <p:spPr>
          <a:xfrm>
            <a:off x="2558138" y="5179044"/>
            <a:ext cx="4403210" cy="1328023"/>
          </a:xfrm>
          <a:prstGeom prst="roundRect">
            <a:avLst/>
          </a:prstGeom>
          <a:solidFill>
            <a:srgbClr val="59BA47"/>
          </a:solidFill>
          <a:ln>
            <a:solidFill>
              <a:srgbClr val="59BA47"/>
            </a:solidFill>
          </a:ln>
        </p:spPr>
        <p:txBody>
          <a:bodyPr wrap="square">
            <a:spAutoFit/>
          </a:bodyPr>
          <a:lstStyle/>
          <a:p>
            <a:pPr algn="l" defTabSz="914400" rtl="0"/>
            <a:r>
              <a:rPr lang="en-AU" b="1" i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Land </a:t>
            </a:r>
            <a:r>
              <a:rPr lang="en-AU" b="1" i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cover  </a:t>
            </a:r>
            <a:r>
              <a:rPr lang="en-AU" b="1" i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(time series) </a:t>
            </a:r>
            <a:r>
              <a:rPr lang="en-AU" b="1" i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 be monitored </a:t>
            </a:r>
            <a:r>
              <a:rPr lang="en-AU" b="1" i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such as the </a:t>
            </a:r>
            <a:r>
              <a:rPr lang="en-AU" b="1" i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global initiative </a:t>
            </a:r>
            <a:r>
              <a:rPr lang="en-AU" b="1" i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GFOI (to foster </a:t>
            </a:r>
            <a:r>
              <a:rPr lang="en-AU" b="1" i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the sustained availability of observations for national forest monitoring </a:t>
            </a:r>
            <a:r>
              <a:rPr lang="en-AU" b="1" i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systems)</a:t>
            </a:r>
            <a:endParaRPr lang="en-AU" i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Right Arrow Callout 13"/>
          <p:cNvSpPr/>
          <p:nvPr/>
        </p:nvSpPr>
        <p:spPr>
          <a:xfrm>
            <a:off x="408620" y="2369566"/>
            <a:ext cx="2471618" cy="3385542"/>
          </a:xfrm>
          <a:prstGeom prst="rightArrowCallout">
            <a:avLst/>
          </a:prstGeom>
          <a:noFill/>
          <a:ln>
            <a:solidFill>
              <a:srgbClr val="59BA4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defTabSz="914400" rtl="0"/>
            <a:r>
              <a:rPr lang="en-AU" b="1" kern="1200" dirty="0" smtClean="0">
                <a:solidFill>
                  <a:srgbClr val="59BA47"/>
                </a:solidFill>
              </a:rPr>
              <a:t>GOAL 15</a:t>
            </a:r>
          </a:p>
          <a:p>
            <a:pPr algn="l" defTabSz="914400" rtl="0"/>
            <a:r>
              <a:rPr lang="en-AU" sz="1400" b="1" i="1" kern="1200" dirty="0" smtClean="0">
                <a:solidFill>
                  <a:srgbClr val="59BA47"/>
                </a:solidFill>
              </a:rPr>
              <a:t>“Protect</a:t>
            </a:r>
            <a:r>
              <a:rPr lang="en-AU" sz="1400" b="1" i="1" kern="1200" dirty="0">
                <a:solidFill>
                  <a:srgbClr val="59BA47"/>
                </a:solidFill>
              </a:rPr>
              <a:t>, restore, and promote sustainable use of terrestrial ecosystems, sustainably manage forests, combat desertification, and halt and reverse land degradation and halt biodiversity </a:t>
            </a:r>
            <a:r>
              <a:rPr lang="en-AU" sz="1400" b="1" i="1" kern="1200" dirty="0" smtClean="0">
                <a:solidFill>
                  <a:srgbClr val="59BA47"/>
                </a:solidFill>
              </a:rPr>
              <a:t>loss.”</a:t>
            </a:r>
            <a:endParaRPr lang="en-AU" sz="1400" b="1" i="1" kern="1200" dirty="0">
              <a:solidFill>
                <a:srgbClr val="59BA47"/>
              </a:solidFill>
            </a:endParaRPr>
          </a:p>
        </p:txBody>
      </p:sp>
      <p:sp>
        <p:nvSpPr>
          <p:cNvPr id="15" name="Down Arrow Callout 14"/>
          <p:cNvSpPr/>
          <p:nvPr/>
        </p:nvSpPr>
        <p:spPr>
          <a:xfrm>
            <a:off x="7198654" y="3091103"/>
            <a:ext cx="1922934" cy="1800783"/>
          </a:xfrm>
          <a:prstGeom prst="downArrowCallout">
            <a:avLst/>
          </a:prstGeom>
          <a:noFill/>
          <a:ln>
            <a:solidFill>
              <a:srgbClr val="59B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r>
              <a:rPr lang="en-AU" sz="1600" b="1" kern="1200" dirty="0" smtClean="0">
                <a:solidFill>
                  <a:srgbClr val="59BA47"/>
                </a:solidFill>
              </a:rPr>
              <a:t>INDICATOR 15.2.2</a:t>
            </a:r>
          </a:p>
          <a:p>
            <a:pPr algn="ctr" defTabSz="914400" rtl="0"/>
            <a:r>
              <a:rPr lang="en-AU" sz="1400" b="1" kern="1200" dirty="0">
                <a:solidFill>
                  <a:srgbClr val="59BA47"/>
                </a:solidFill>
              </a:rPr>
              <a:t>Net permanent forest </a:t>
            </a:r>
            <a:r>
              <a:rPr lang="en-AU" sz="1400" b="1" kern="1200" dirty="0" smtClean="0">
                <a:solidFill>
                  <a:srgbClr val="59BA47"/>
                </a:solidFill>
              </a:rPr>
              <a:t>lost</a:t>
            </a:r>
            <a:endParaRPr lang="en-AU" sz="1400" b="1" kern="1200" dirty="0">
              <a:solidFill>
                <a:srgbClr val="59BA47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992916" y="2586756"/>
            <a:ext cx="3600400" cy="2542319"/>
          </a:xfrm>
          <a:prstGeom prst="ellipse">
            <a:avLst/>
          </a:prstGeom>
          <a:noFill/>
          <a:ln>
            <a:solidFill>
              <a:srgbClr val="59B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r>
              <a:rPr lang="en-AU" b="1" kern="1200" dirty="0" smtClean="0">
                <a:solidFill>
                  <a:srgbClr val="59BA47"/>
                </a:solidFill>
              </a:rPr>
              <a:t>TARGET 15.2 </a:t>
            </a:r>
          </a:p>
          <a:p>
            <a:pPr algn="ctr" defTabSz="914400" rtl="0"/>
            <a:r>
              <a:rPr lang="en-AU" sz="1400" kern="1200" dirty="0" smtClean="0">
                <a:solidFill>
                  <a:srgbClr val="59BA47"/>
                </a:solidFill>
              </a:rPr>
              <a:t>“By 2020, promote the implementation of sustainable management of all types of forests, halt deforestation, restore degraded forests and substantially increase afforestation and reforestation globally“</a:t>
            </a:r>
            <a:endParaRPr lang="en-AU" sz="1400" kern="1200" dirty="0">
              <a:solidFill>
                <a:srgbClr val="59BA47"/>
              </a:solidFill>
            </a:endParaRPr>
          </a:p>
        </p:txBody>
      </p:sp>
      <p:sp>
        <p:nvSpPr>
          <p:cNvPr id="17" name="Striped Right Arrow 16"/>
          <p:cNvSpPr/>
          <p:nvPr/>
        </p:nvSpPr>
        <p:spPr>
          <a:xfrm rot="10800000">
            <a:off x="7059542" y="5677943"/>
            <a:ext cx="427926" cy="249704"/>
          </a:xfrm>
          <a:prstGeom prst="stripedRightArrow">
            <a:avLst/>
          </a:prstGeom>
          <a:noFill/>
          <a:ln>
            <a:solidFill>
              <a:srgbClr val="59B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en-US" kern="1200">
              <a:solidFill>
                <a:srgbClr val="59BA47"/>
              </a:solidFill>
            </a:endParaRPr>
          </a:p>
        </p:txBody>
      </p:sp>
      <p:sp>
        <p:nvSpPr>
          <p:cNvPr id="18" name="Striped Right Arrow 17"/>
          <p:cNvSpPr/>
          <p:nvPr/>
        </p:nvSpPr>
        <p:spPr>
          <a:xfrm>
            <a:off x="6669601" y="3866643"/>
            <a:ext cx="427926" cy="249704"/>
          </a:xfrm>
          <a:prstGeom prst="stripedRightArrow">
            <a:avLst/>
          </a:prstGeom>
          <a:noFill/>
          <a:ln>
            <a:solidFill>
              <a:srgbClr val="59B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en-US" kern="1200">
              <a:solidFill>
                <a:srgbClr val="59BA47"/>
              </a:solidFill>
            </a:endParaRPr>
          </a:p>
        </p:txBody>
      </p:sp>
      <p:pic>
        <p:nvPicPr>
          <p:cNvPr id="19" name="Picture 21" descr="http://www.spacetoday.org/images/Sats/MilSats/DSCS_SatInSpaceLockheedMarti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878" y="5178195"/>
            <a:ext cx="1578356" cy="12492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triped Right Arrow 19"/>
          <p:cNvSpPr/>
          <p:nvPr/>
        </p:nvSpPr>
        <p:spPr>
          <a:xfrm rot="5400000">
            <a:off x="4547760" y="6492291"/>
            <a:ext cx="427926" cy="249704"/>
          </a:xfrm>
          <a:prstGeom prst="stripedRightArrow">
            <a:avLst/>
          </a:prstGeom>
          <a:noFill/>
          <a:ln>
            <a:solidFill>
              <a:srgbClr val="59B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en-US" kern="1200">
              <a:solidFill>
                <a:srgbClr val="59BA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008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24</a:t>
            </a:fld>
            <a:endParaRPr lang="uk-UA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1778414" cy="1687864"/>
          </a:xfrm>
          <a:prstGeom prst="rect">
            <a:avLst/>
          </a:prstGeom>
        </p:spPr>
      </p:pic>
      <p:pic>
        <p:nvPicPr>
          <p:cNvPr id="22" name="Picture 8" descr="Remotesensing 07 15833 g007 10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741" y="1169912"/>
            <a:ext cx="3695178" cy="540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28600" y="3788404"/>
            <a:ext cx="4572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defTabSz="914400" rtl="0"/>
            <a:r>
              <a:rPr lang="en-AU" sz="1300" b="1" kern="1200" dirty="0">
                <a:solidFill>
                  <a:srgbClr val="59BA47"/>
                </a:solidFill>
                <a:latin typeface="Calibri"/>
                <a:ea typeface="+mn-ea"/>
                <a:cs typeface="+mn-cs"/>
              </a:rPr>
              <a:t>Land cover map for Colombia using 2011 ± 2 years of MODIS NDVI and surface reflectance MOD13A1 data, filtered for low-quality observations and adding elevation (TS-F-C2-E</a:t>
            </a:r>
            <a:r>
              <a:rPr lang="en-AU" sz="1300" b="1" kern="1200" dirty="0" smtClean="0">
                <a:solidFill>
                  <a:srgbClr val="59BA47"/>
                </a:solidFill>
                <a:latin typeface="Calibri"/>
                <a:ea typeface="+mn-ea"/>
                <a:cs typeface="+mn-cs"/>
              </a:rPr>
              <a:t>)</a:t>
            </a:r>
          </a:p>
          <a:p>
            <a:pPr algn="l" defTabSz="914400" rtl="0"/>
            <a:endParaRPr lang="en-AU" sz="1200" b="1" kern="1200" dirty="0" smtClean="0">
              <a:solidFill>
                <a:srgbClr val="59BA47"/>
              </a:solidFill>
              <a:latin typeface="Calibri"/>
              <a:ea typeface="+mn-ea"/>
              <a:cs typeface="+mn-cs"/>
            </a:endParaRPr>
          </a:p>
          <a:p>
            <a:pPr algn="l" defTabSz="914400" rtl="0"/>
            <a:r>
              <a:rPr lang="en-US" sz="1200" i="1" kern="1200" dirty="0">
                <a:solidFill>
                  <a:srgbClr val="59BA47"/>
                </a:solidFill>
                <a:latin typeface="Calibri"/>
                <a:ea typeface="+mn-ea"/>
                <a:cs typeface="+mn-cs"/>
              </a:rPr>
              <a:t>http://www.mdpi.com/2072-4292/7/12/15833/htm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1"/>
          </p:nvPr>
        </p:nvSpPr>
        <p:spPr>
          <a:xfrm>
            <a:off x="2043460" y="76200"/>
            <a:ext cx="4953000" cy="533400"/>
          </a:xfrm>
        </p:spPr>
        <p:txBody>
          <a:bodyPr/>
          <a:lstStyle/>
          <a:p>
            <a:pPr algn="ctr"/>
            <a:r>
              <a:rPr lang="en-AU" dirty="0" smtClean="0"/>
              <a:t>Other example of use of EO for SDG monitoring: GOAL 15</a:t>
            </a: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83291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7" name="Rectangle 6"/>
          <p:cNvSpPr/>
          <p:nvPr/>
        </p:nvSpPr>
        <p:spPr>
          <a:xfrm>
            <a:off x="551215" y="5845314"/>
            <a:ext cx="8305800" cy="707886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</a:rPr>
              <a:t>Implementation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</a:rPr>
              <a:t>is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challenge</a:t>
            </a:r>
          </a:p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nternational 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and national </a:t>
            </a: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</a:rPr>
              <a:t>priority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 setting </a:t>
            </a: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</a:rPr>
              <a:t>is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</a:rPr>
              <a:t>unavoidable</a:t>
            </a:r>
            <a:endParaRPr lang="fr-F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90553" y="1818864"/>
            <a:ext cx="7360138" cy="4065761"/>
            <a:chOff x="488462" y="1192039"/>
            <a:chExt cx="8305800" cy="4522961"/>
          </a:xfrm>
        </p:grpSpPr>
        <p:pic>
          <p:nvPicPr>
            <p:cNvPr id="6" name="Picture 2" descr="https://www.voordewereldvanmorgen.nl/sites/default/files/the_global_goals.jpg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99"/>
            <a:stretch/>
          </p:blipFill>
          <p:spPr bwMode="auto">
            <a:xfrm>
              <a:off x="488462" y="1192039"/>
              <a:ext cx="8305800" cy="4522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1600200" y="1371600"/>
              <a:ext cx="7080739" cy="3277353"/>
              <a:chOff x="1600200" y="1295400"/>
              <a:chExt cx="7080739" cy="3277353"/>
            </a:xfrm>
          </p:grpSpPr>
          <p:sp>
            <p:nvSpPr>
              <p:cNvPr id="3" name="4-Point Star 2"/>
              <p:cNvSpPr/>
              <p:nvPr/>
            </p:nvSpPr>
            <p:spPr>
              <a:xfrm>
                <a:off x="2819400" y="1295400"/>
                <a:ext cx="381000" cy="381000"/>
              </a:xfrm>
              <a:prstGeom prst="star4">
                <a:avLst/>
              </a:prstGeom>
              <a:solidFill>
                <a:srgbClr val="FF0000"/>
              </a:solidFill>
              <a:ln w="25400" cap="flat">
                <a:solidFill>
                  <a:srgbClr val="7030A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800" b="0" i="0" u="none" strike="noStrike" cap="none" spc="0" normalizeH="0" baseline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endParaRPr>
              </a:p>
            </p:txBody>
          </p:sp>
          <p:sp>
            <p:nvSpPr>
              <p:cNvPr id="9" name="4-Point Star 8"/>
              <p:cNvSpPr/>
              <p:nvPr/>
            </p:nvSpPr>
            <p:spPr>
              <a:xfrm>
                <a:off x="4260362" y="2771819"/>
                <a:ext cx="381000" cy="381000"/>
              </a:xfrm>
              <a:prstGeom prst="star4">
                <a:avLst/>
              </a:prstGeom>
              <a:solidFill>
                <a:srgbClr val="FF0000"/>
              </a:solidFill>
              <a:ln w="25400" cap="flat">
                <a:solidFill>
                  <a:srgbClr val="7030A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800" b="0" i="0" u="none" strike="noStrike" cap="none" spc="0" normalizeH="0" baseline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endParaRPr>
              </a:p>
            </p:txBody>
          </p:sp>
          <p:sp>
            <p:nvSpPr>
              <p:cNvPr id="10" name="4-Point Star 9"/>
              <p:cNvSpPr/>
              <p:nvPr/>
            </p:nvSpPr>
            <p:spPr>
              <a:xfrm>
                <a:off x="8299939" y="1295400"/>
                <a:ext cx="381000" cy="381000"/>
              </a:xfrm>
              <a:prstGeom prst="star4">
                <a:avLst/>
              </a:prstGeom>
              <a:solidFill>
                <a:srgbClr val="FF0000"/>
              </a:solidFill>
              <a:ln w="25400" cap="flat">
                <a:solidFill>
                  <a:srgbClr val="7030A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800" b="0" i="0" u="none" strike="noStrike" cap="none" spc="0" normalizeH="0" baseline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endParaRPr>
              </a:p>
            </p:txBody>
          </p:sp>
          <p:sp>
            <p:nvSpPr>
              <p:cNvPr id="11" name="4-Point Star 10"/>
              <p:cNvSpPr/>
              <p:nvPr/>
            </p:nvSpPr>
            <p:spPr>
              <a:xfrm>
                <a:off x="1600200" y="2721019"/>
                <a:ext cx="381000" cy="381000"/>
              </a:xfrm>
              <a:prstGeom prst="star4">
                <a:avLst/>
              </a:prstGeom>
              <a:solidFill>
                <a:srgbClr val="FF0000"/>
              </a:solidFill>
              <a:ln w="25400" cap="flat">
                <a:solidFill>
                  <a:srgbClr val="7030A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800" b="0" i="0" u="none" strike="noStrike" cap="none" spc="0" normalizeH="0" baseline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endParaRPr>
              </a:p>
            </p:txBody>
          </p:sp>
          <p:sp>
            <p:nvSpPr>
              <p:cNvPr id="12" name="4-Point Star 11"/>
              <p:cNvSpPr/>
              <p:nvPr/>
            </p:nvSpPr>
            <p:spPr>
              <a:xfrm>
                <a:off x="4260362" y="1295400"/>
                <a:ext cx="381000" cy="381000"/>
              </a:xfrm>
              <a:prstGeom prst="star4">
                <a:avLst/>
              </a:prstGeom>
              <a:solidFill>
                <a:srgbClr val="FF0000"/>
              </a:solidFill>
              <a:ln w="25400" cap="flat">
                <a:solidFill>
                  <a:srgbClr val="7030A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800" b="0" i="0" u="none" strike="noStrike" cap="none" spc="0" normalizeH="0" baseline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endParaRPr>
              </a:p>
            </p:txBody>
          </p:sp>
          <p:sp>
            <p:nvSpPr>
              <p:cNvPr id="13" name="4-Point Star 12"/>
              <p:cNvSpPr/>
              <p:nvPr/>
            </p:nvSpPr>
            <p:spPr>
              <a:xfrm>
                <a:off x="1614854" y="4188934"/>
                <a:ext cx="381000" cy="381000"/>
              </a:xfrm>
              <a:prstGeom prst="star4">
                <a:avLst/>
              </a:prstGeom>
              <a:solidFill>
                <a:srgbClr val="FF0000"/>
              </a:solidFill>
              <a:ln w="25400" cap="flat">
                <a:solidFill>
                  <a:srgbClr val="7030A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800" b="0" i="0" u="none" strike="noStrike" cap="none" spc="0" normalizeH="0" baseline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endParaRPr>
              </a:p>
            </p:txBody>
          </p:sp>
          <p:sp>
            <p:nvSpPr>
              <p:cNvPr id="14" name="4-Point Star 13"/>
              <p:cNvSpPr/>
              <p:nvPr/>
            </p:nvSpPr>
            <p:spPr>
              <a:xfrm>
                <a:off x="7010400" y="2720330"/>
                <a:ext cx="381000" cy="381000"/>
              </a:xfrm>
              <a:prstGeom prst="star4">
                <a:avLst/>
              </a:prstGeom>
              <a:solidFill>
                <a:srgbClr val="FF0000"/>
              </a:solidFill>
              <a:ln w="25400" cap="flat">
                <a:solidFill>
                  <a:srgbClr val="7030A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800" b="0" i="0" u="none" strike="noStrike" cap="none" spc="0" normalizeH="0" baseline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endParaRPr>
              </a:p>
            </p:txBody>
          </p:sp>
          <p:sp>
            <p:nvSpPr>
              <p:cNvPr id="16" name="4-Point Star 15"/>
              <p:cNvSpPr/>
              <p:nvPr/>
            </p:nvSpPr>
            <p:spPr>
              <a:xfrm>
                <a:off x="4264270" y="4188934"/>
                <a:ext cx="381000" cy="381000"/>
              </a:xfrm>
              <a:prstGeom prst="star4">
                <a:avLst/>
              </a:prstGeom>
              <a:solidFill>
                <a:srgbClr val="FF0000"/>
              </a:solidFill>
              <a:ln w="25400" cap="flat">
                <a:solidFill>
                  <a:srgbClr val="7030A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800" b="0" i="0" u="none" strike="noStrike" cap="none" spc="0" normalizeH="0" baseline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endParaRPr>
              </a:p>
            </p:txBody>
          </p:sp>
          <p:sp>
            <p:nvSpPr>
              <p:cNvPr id="17" name="4-Point Star 16"/>
              <p:cNvSpPr/>
              <p:nvPr/>
            </p:nvSpPr>
            <p:spPr>
              <a:xfrm>
                <a:off x="2931746" y="4191753"/>
                <a:ext cx="381000" cy="381000"/>
              </a:xfrm>
              <a:prstGeom prst="star4">
                <a:avLst/>
              </a:prstGeom>
              <a:solidFill>
                <a:srgbClr val="FF0000"/>
              </a:solidFill>
              <a:ln w="25400" cap="flat">
                <a:solidFill>
                  <a:srgbClr val="7030A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800" b="0" i="0" u="none" strike="noStrike" cap="none" spc="0" normalizeH="0" baseline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endParaRPr>
              </a:p>
            </p:txBody>
          </p:sp>
        </p:grpSp>
      </p:grpSp>
      <p:sp>
        <p:nvSpPr>
          <p:cNvPr id="20" name="4-Point Star 19"/>
          <p:cNvSpPr/>
          <p:nvPr/>
        </p:nvSpPr>
        <p:spPr>
          <a:xfrm>
            <a:off x="1096674" y="1644741"/>
            <a:ext cx="381000" cy="381000"/>
          </a:xfrm>
          <a:prstGeom prst="star4">
            <a:avLst/>
          </a:prstGeom>
          <a:solidFill>
            <a:srgbClr val="FF0000"/>
          </a:solidFill>
          <a:ln w="254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657292"/>
            <a:ext cx="669898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fr-FR" sz="1600" i="1" dirty="0">
                <a:solidFill>
                  <a:srgbClr val="002060"/>
                </a:solidFill>
              </a:rPr>
              <a:t> </a:t>
            </a:r>
            <a:r>
              <a:rPr lang="fr-FR" sz="2000" b="1" i="1" dirty="0" err="1">
                <a:solidFill>
                  <a:srgbClr val="002060"/>
                </a:solidFill>
              </a:rPr>
              <a:t>W</a:t>
            </a:r>
            <a:r>
              <a:rPr lang="fr-FR" sz="2000" b="1" i="1" dirty="0" err="1" smtClean="0">
                <a:solidFill>
                  <a:srgbClr val="002060"/>
                </a:solidFill>
              </a:rPr>
              <a:t>here</a:t>
            </a:r>
            <a:r>
              <a:rPr lang="fr-FR" sz="2000" b="1" i="1" dirty="0" smtClean="0">
                <a:solidFill>
                  <a:srgbClr val="002060"/>
                </a:solidFill>
              </a:rPr>
              <a:t> </a:t>
            </a:r>
            <a:r>
              <a:rPr lang="fr-FR" sz="2000" b="1" i="1" dirty="0">
                <a:solidFill>
                  <a:srgbClr val="002060"/>
                </a:solidFill>
              </a:rPr>
              <a:t>EO data </a:t>
            </a:r>
            <a:r>
              <a:rPr lang="fr-FR" sz="2000" b="1" i="1" dirty="0" err="1">
                <a:solidFill>
                  <a:srgbClr val="002060"/>
                </a:solidFill>
              </a:rPr>
              <a:t>can</a:t>
            </a:r>
            <a:r>
              <a:rPr lang="fr-FR" sz="2000" b="1" i="1" dirty="0">
                <a:solidFill>
                  <a:srgbClr val="002060"/>
                </a:solidFill>
              </a:rPr>
              <a:t> help (</a:t>
            </a:r>
            <a:r>
              <a:rPr lang="fr-FR" sz="2000" b="1" i="1" dirty="0" err="1">
                <a:solidFill>
                  <a:srgbClr val="002060"/>
                </a:solidFill>
              </a:rPr>
              <a:t>most</a:t>
            </a:r>
            <a:r>
              <a:rPr lang="fr-FR" sz="2000" b="1" i="1" dirty="0">
                <a:solidFill>
                  <a:srgbClr val="002060"/>
                </a:solidFill>
              </a:rPr>
              <a:t> </a:t>
            </a:r>
            <a:r>
              <a:rPr lang="fr-FR" sz="2000" b="1" i="1" dirty="0" err="1" smtClean="0">
                <a:solidFill>
                  <a:srgbClr val="002060"/>
                </a:solidFill>
              </a:rPr>
              <a:t>obvious</a:t>
            </a:r>
            <a:r>
              <a:rPr lang="fr-FR" sz="2000" b="1" i="1" dirty="0" smtClean="0">
                <a:solidFill>
                  <a:srgbClr val="002060"/>
                </a:solidFill>
              </a:rPr>
              <a:t>/direct use) ?</a:t>
            </a:r>
            <a:endParaRPr kumimoji="0" lang="en-CA" sz="160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81905" y="1219200"/>
            <a:ext cx="4326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lang="fr-FR" b="1" dirty="0">
                <a:solidFill>
                  <a:srgbClr val="002060"/>
                </a:solidFill>
              </a:rPr>
              <a:t>17 goals, 169 </a:t>
            </a:r>
            <a:r>
              <a:rPr lang="fr-FR" b="1" dirty="0" err="1">
                <a:solidFill>
                  <a:srgbClr val="002060"/>
                </a:solidFill>
              </a:rPr>
              <a:t>targets</a:t>
            </a:r>
            <a:r>
              <a:rPr lang="fr-FR" b="1" dirty="0">
                <a:solidFill>
                  <a:srgbClr val="002060"/>
                </a:solidFill>
              </a:rPr>
              <a:t>, ~230 </a:t>
            </a:r>
            <a:r>
              <a:rPr lang="fr-FR" b="1" dirty="0" err="1">
                <a:solidFill>
                  <a:srgbClr val="002060"/>
                </a:solidFill>
              </a:rPr>
              <a:t>indicators</a:t>
            </a:r>
            <a:r>
              <a:rPr lang="fr-FR" sz="1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905000" y="57150"/>
            <a:ext cx="5791200" cy="1314450"/>
          </a:xfrm>
          <a:prstGeom prst="rect">
            <a:avLst/>
          </a:prstGeom>
        </p:spPr>
        <p:txBody>
          <a:bodyPr>
            <a:noAutofit/>
          </a:bodyPr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1- UN SDGs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Transforming our World: The 2030 Agenda for  Sustainable Development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11946241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" t="3501"/>
          <a:stretch/>
        </p:blipFill>
        <p:spPr bwMode="auto">
          <a:xfrm>
            <a:off x="4021741" y="1219199"/>
            <a:ext cx="4992721" cy="569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6"/>
          <p:cNvSpPr txBox="1"/>
          <p:nvPr/>
        </p:nvSpPr>
        <p:spPr>
          <a:xfrm>
            <a:off x="9768" y="5562600"/>
            <a:ext cx="395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i="1" dirty="0" smtClean="0"/>
              <a:t>Source: GEO “Supporting Official Statistics in Monitoring the SDGs”, March 2016 – document presented at the 47</a:t>
            </a:r>
            <a:r>
              <a:rPr lang="en-AU" sz="1200" i="1" baseline="30000" dirty="0" smtClean="0"/>
              <a:t>th</a:t>
            </a:r>
            <a:r>
              <a:rPr lang="en-AU" sz="1200" i="1" dirty="0" smtClean="0"/>
              <a:t> UN Statistical Commission in NYC</a:t>
            </a:r>
            <a:endParaRPr lang="en-US" sz="1200" i="1" dirty="0"/>
          </a:p>
        </p:txBody>
      </p:sp>
      <p:sp>
        <p:nvSpPr>
          <p:cNvPr id="5" name="Rectangle 4"/>
          <p:cNvSpPr/>
          <p:nvPr/>
        </p:nvSpPr>
        <p:spPr>
          <a:xfrm>
            <a:off x="254146" y="2209800"/>
            <a:ext cx="34638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2060"/>
                </a:solidFill>
              </a:rPr>
              <a:t>But if you </a:t>
            </a:r>
            <a:r>
              <a:rPr lang="en-AU" sz="2400" dirty="0" smtClean="0">
                <a:solidFill>
                  <a:srgbClr val="002060"/>
                </a:solidFill>
              </a:rPr>
              <a:t>think broader (‘areas’) of </a:t>
            </a:r>
            <a:r>
              <a:rPr lang="en-AU" sz="2400" dirty="0">
                <a:solidFill>
                  <a:srgbClr val="002060"/>
                </a:solidFill>
              </a:rPr>
              <a:t>potential collaborative work… </a:t>
            </a:r>
            <a:r>
              <a:rPr lang="en-AU" sz="2400" dirty="0" smtClean="0">
                <a:solidFill>
                  <a:srgbClr val="002060"/>
                </a:solidFill>
              </a:rPr>
              <a:t>EO </a:t>
            </a:r>
            <a:r>
              <a:rPr lang="en-AU" sz="2400" dirty="0">
                <a:solidFill>
                  <a:srgbClr val="002060"/>
                </a:solidFill>
              </a:rPr>
              <a:t>satellite data can actually be used as resources for </a:t>
            </a:r>
            <a:r>
              <a:rPr lang="en-AU" sz="2400" b="1" dirty="0" smtClean="0">
                <a:solidFill>
                  <a:srgbClr val="002060"/>
                </a:solidFill>
              </a:rPr>
              <a:t>each goal or target</a:t>
            </a:r>
            <a:endParaRPr lang="en-AU" sz="2400" b="1" dirty="0">
              <a:solidFill>
                <a:srgbClr val="002060"/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/>
          </p:nvPr>
        </p:nvSpPr>
        <p:spPr>
          <a:xfrm>
            <a:off x="1752600" y="0"/>
            <a:ext cx="6096000" cy="1295400"/>
          </a:xfrm>
        </p:spPr>
        <p:txBody>
          <a:bodyPr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 Bold"/>
              </a:rPr>
              <a:t>1- UN SDGs</a:t>
            </a:r>
            <a:endParaRPr lang="en-CA" sz="1600" dirty="0">
              <a:solidFill>
                <a:srgbClr val="FFFFFF"/>
              </a:solidFill>
              <a:latin typeface="Arial Bold"/>
            </a:endParaRPr>
          </a:p>
          <a:p>
            <a:pPr algn="ctr"/>
            <a:r>
              <a:rPr lang="en-AU" b="1" dirty="0" smtClean="0"/>
              <a:t>EO &amp; Geo-spatial </a:t>
            </a:r>
            <a:r>
              <a:rPr lang="en-AU" b="1" dirty="0"/>
              <a:t>information resources </a:t>
            </a:r>
            <a:r>
              <a:rPr lang="en-AU" b="1" dirty="0" smtClean="0"/>
              <a:t>for </a:t>
            </a:r>
            <a:r>
              <a:rPr lang="en-AU" b="1" dirty="0"/>
              <a:t>SDG monitoring </a:t>
            </a:r>
          </a:p>
        </p:txBody>
      </p:sp>
    </p:spTree>
    <p:extLst>
      <p:ext uri="{BB962C8B-B14F-4D97-AF65-F5344CB8AC3E}">
        <p14:creationId xmlns:p14="http://schemas.microsoft.com/office/powerpoint/2010/main" val="27474045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0"/>
            <a:ext cx="6173364" cy="533400"/>
          </a:xfrm>
        </p:spPr>
        <p:txBody>
          <a:bodyPr/>
          <a:lstStyle/>
          <a:p>
            <a:pPr algn="ctr"/>
            <a:r>
              <a:rPr lang="en-AU" sz="1600" dirty="0" smtClean="0"/>
              <a:t>1 – UN SDGs</a:t>
            </a:r>
          </a:p>
          <a:p>
            <a:pPr algn="ctr"/>
            <a:r>
              <a:rPr lang="en-AU" b="1" dirty="0" smtClean="0"/>
              <a:t>Example of use of EO for </a:t>
            </a:r>
          </a:p>
          <a:p>
            <a:pPr algn="ctr"/>
            <a:r>
              <a:rPr lang="en-AU" b="1" dirty="0" smtClean="0"/>
              <a:t>SDG monitoring</a:t>
            </a:r>
          </a:p>
          <a:p>
            <a:endParaRPr lang="en-AU" dirty="0" smtClean="0"/>
          </a:p>
          <a:p>
            <a:endParaRPr lang="en-AU" dirty="0"/>
          </a:p>
        </p:txBody>
      </p:sp>
      <p:grpSp>
        <p:nvGrpSpPr>
          <p:cNvPr id="6" name="Group 5"/>
          <p:cNvGrpSpPr/>
          <p:nvPr/>
        </p:nvGrpSpPr>
        <p:grpSpPr>
          <a:xfrm>
            <a:off x="1295400" y="1451624"/>
            <a:ext cx="4932933" cy="864096"/>
            <a:chOff x="363496" y="404664"/>
            <a:chExt cx="6478917" cy="108012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152" y="404664"/>
              <a:ext cx="1298261" cy="108012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965" y="404664"/>
              <a:ext cx="1298187" cy="108012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7779" y="404665"/>
              <a:ext cx="1298186" cy="108012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96" y="404665"/>
              <a:ext cx="1298186" cy="108012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9593" y="404665"/>
              <a:ext cx="1298186" cy="1080120"/>
            </a:xfrm>
            <a:prstGeom prst="rect">
              <a:avLst/>
            </a:prstGeom>
          </p:spPr>
        </p:pic>
      </p:grpSp>
      <p:sp>
        <p:nvSpPr>
          <p:cNvPr id="12" name="Rounded Rectangle 11"/>
          <p:cNvSpPr/>
          <p:nvPr/>
        </p:nvSpPr>
        <p:spPr>
          <a:xfrm>
            <a:off x="1904086" y="4468599"/>
            <a:ext cx="3930954" cy="1940957"/>
          </a:xfrm>
          <a:prstGeom prst="roundRect">
            <a:avLst/>
          </a:prstGeom>
          <a:solidFill>
            <a:srgbClr val="27BFE6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 defTabSz="914400" rtl="0"/>
            <a:r>
              <a:rPr lang="en-AU" b="1" i="1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% of </a:t>
            </a:r>
            <a:r>
              <a:rPr lang="en-AU" b="1" i="1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change in wetlands extent over time can be </a:t>
            </a:r>
            <a:r>
              <a:rPr lang="en-AU" b="1" i="1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measured globally </a:t>
            </a:r>
            <a:r>
              <a:rPr lang="en-AU" b="1" i="1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by earth observation based monitoring of wetlands looking at land-use, land-cover, vegetation cover, inundation </a:t>
            </a:r>
            <a:r>
              <a:rPr lang="en-AU" b="1" i="1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frequency, biodiversity</a:t>
            </a:r>
            <a:endParaRPr lang="en-AU" i="1" kern="1200" dirty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Right Arrow Callout 12"/>
          <p:cNvSpPr/>
          <p:nvPr/>
        </p:nvSpPr>
        <p:spPr>
          <a:xfrm>
            <a:off x="304800" y="2494725"/>
            <a:ext cx="2035101" cy="2162231"/>
          </a:xfrm>
          <a:prstGeom prst="rightArrowCallout">
            <a:avLst/>
          </a:prstGeom>
          <a:noFill/>
          <a:ln>
            <a:solidFill>
              <a:srgbClr val="27BFE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defTabSz="914400" rtl="0"/>
            <a:r>
              <a:rPr lang="en-AU" b="1" kern="1200" dirty="0" smtClean="0">
                <a:solidFill>
                  <a:srgbClr val="27BFE6"/>
                </a:solidFill>
              </a:rPr>
              <a:t>GOAL 6  </a:t>
            </a:r>
            <a:r>
              <a:rPr lang="en-AU" sz="1400" b="1" i="1" kern="1200" dirty="0" smtClean="0">
                <a:solidFill>
                  <a:srgbClr val="27BFE6"/>
                </a:solidFill>
              </a:rPr>
              <a:t>“Ensure </a:t>
            </a:r>
            <a:r>
              <a:rPr lang="en-AU" sz="1400" b="1" i="1" kern="1200" dirty="0">
                <a:solidFill>
                  <a:srgbClr val="27BFE6"/>
                </a:solidFill>
              </a:rPr>
              <a:t>availability and </a:t>
            </a:r>
            <a:r>
              <a:rPr lang="en-AU" sz="1400" b="1" i="1" kern="1200" dirty="0" smtClean="0">
                <a:solidFill>
                  <a:srgbClr val="27BFE6"/>
                </a:solidFill>
              </a:rPr>
              <a:t>sustainable management </a:t>
            </a:r>
            <a:r>
              <a:rPr lang="en-AU" sz="1400" b="1" i="1" kern="1200" dirty="0">
                <a:solidFill>
                  <a:srgbClr val="27BFE6"/>
                </a:solidFill>
              </a:rPr>
              <a:t>of water and sanitation for </a:t>
            </a:r>
            <a:r>
              <a:rPr lang="en-AU" sz="1400" b="1" i="1" kern="1200" dirty="0" smtClean="0">
                <a:solidFill>
                  <a:srgbClr val="27BFE6"/>
                </a:solidFill>
              </a:rPr>
              <a:t>all” </a:t>
            </a:r>
            <a:endParaRPr lang="en-AU" sz="1400" b="1" i="1" kern="1200" dirty="0">
              <a:solidFill>
                <a:srgbClr val="27BFE6"/>
              </a:solidFill>
            </a:endParaRPr>
          </a:p>
        </p:txBody>
      </p:sp>
      <p:sp>
        <p:nvSpPr>
          <p:cNvPr id="14" name="Down Arrow Callout 13"/>
          <p:cNvSpPr/>
          <p:nvPr/>
        </p:nvSpPr>
        <p:spPr>
          <a:xfrm>
            <a:off x="6020492" y="2755357"/>
            <a:ext cx="2596410" cy="2066156"/>
          </a:xfrm>
          <a:prstGeom prst="downArrowCallout">
            <a:avLst/>
          </a:prstGeom>
          <a:noFill/>
          <a:ln>
            <a:solidFill>
              <a:srgbClr val="27B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r>
              <a:rPr lang="en-AU" sz="1400" kern="1200" dirty="0" smtClean="0">
                <a:solidFill>
                  <a:srgbClr val="27BFE6"/>
                </a:solidFill>
              </a:rPr>
              <a:t>INDICATOR 6.6.1</a:t>
            </a:r>
          </a:p>
          <a:p>
            <a:pPr algn="ctr" defTabSz="914400" rtl="0"/>
            <a:r>
              <a:rPr lang="en-AU" sz="1600" b="1" kern="1200" dirty="0" smtClean="0">
                <a:solidFill>
                  <a:srgbClr val="27BFE6"/>
                </a:solidFill>
              </a:rPr>
              <a:t>Percentage </a:t>
            </a:r>
            <a:r>
              <a:rPr lang="en-AU" sz="1600" b="1" kern="1200" dirty="0">
                <a:solidFill>
                  <a:srgbClr val="27BFE6"/>
                </a:solidFill>
              </a:rPr>
              <a:t>of change in the extent of water-related ecosystems </a:t>
            </a:r>
          </a:p>
          <a:p>
            <a:pPr algn="ctr" defTabSz="914400" rtl="0"/>
            <a:r>
              <a:rPr lang="en-AU" sz="1600" b="1" kern="1200" dirty="0" smtClean="0">
                <a:solidFill>
                  <a:srgbClr val="27BFE6"/>
                </a:solidFill>
              </a:rPr>
              <a:t>over time</a:t>
            </a:r>
            <a:endParaRPr lang="en-AU" sz="1600" b="1" kern="1200" dirty="0">
              <a:solidFill>
                <a:srgbClr val="27BFE6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39901" y="2362200"/>
            <a:ext cx="2781862" cy="2066156"/>
          </a:xfrm>
          <a:prstGeom prst="ellipse">
            <a:avLst/>
          </a:prstGeom>
          <a:noFill/>
          <a:ln>
            <a:solidFill>
              <a:srgbClr val="27B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r>
              <a:rPr lang="en-AU" b="1" kern="1200" dirty="0" smtClean="0">
                <a:solidFill>
                  <a:srgbClr val="27BFE6"/>
                </a:solidFill>
              </a:rPr>
              <a:t>TARGET 6.6 </a:t>
            </a:r>
          </a:p>
          <a:p>
            <a:pPr algn="ctr" defTabSz="914400" rtl="0"/>
            <a:r>
              <a:rPr lang="en-AU" sz="1400" kern="1200" dirty="0" smtClean="0">
                <a:solidFill>
                  <a:srgbClr val="27BFE6"/>
                </a:solidFill>
              </a:rPr>
              <a:t>“</a:t>
            </a:r>
            <a:r>
              <a:rPr lang="en-AU" sz="1400" kern="1200" dirty="0">
                <a:solidFill>
                  <a:srgbClr val="27BFE6"/>
                </a:solidFill>
              </a:rPr>
              <a:t>By 2020, </a:t>
            </a:r>
            <a:r>
              <a:rPr lang="en-AU" sz="1400" b="1" kern="1200" dirty="0">
                <a:solidFill>
                  <a:srgbClr val="27BFE6"/>
                </a:solidFill>
              </a:rPr>
              <a:t>protect and restore water-related ecosystems</a:t>
            </a:r>
            <a:r>
              <a:rPr lang="en-AU" sz="1400" kern="1200" dirty="0">
                <a:solidFill>
                  <a:srgbClr val="27BFE6"/>
                </a:solidFill>
              </a:rPr>
              <a:t>, including mountains, forests wetlands, rivers, aquifers and lakes. “</a:t>
            </a:r>
          </a:p>
        </p:txBody>
      </p:sp>
      <p:sp>
        <p:nvSpPr>
          <p:cNvPr id="16" name="Striped Right Arrow 15"/>
          <p:cNvSpPr/>
          <p:nvPr/>
        </p:nvSpPr>
        <p:spPr>
          <a:xfrm>
            <a:off x="5437729" y="3246955"/>
            <a:ext cx="427926" cy="249704"/>
          </a:xfrm>
          <a:prstGeom prst="stripedRightArrow">
            <a:avLst/>
          </a:prstGeom>
          <a:noFill/>
          <a:ln>
            <a:solidFill>
              <a:srgbClr val="27B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en-US" kern="1200">
              <a:solidFill>
                <a:srgbClr val="FFFFFF"/>
              </a:solidFill>
            </a:endParaRPr>
          </a:p>
        </p:txBody>
      </p:sp>
      <p:pic>
        <p:nvPicPr>
          <p:cNvPr id="17" name="Picture 21" descr="http://www.spacetoday.org/images/Sats/MilSats/DSCS_SatInSpaceLockheedMarti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468" y="4988577"/>
            <a:ext cx="1578356" cy="12492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triped Right Arrow 17"/>
          <p:cNvSpPr/>
          <p:nvPr/>
        </p:nvSpPr>
        <p:spPr>
          <a:xfrm rot="10800000">
            <a:off x="6044391" y="5613178"/>
            <a:ext cx="427926" cy="249704"/>
          </a:xfrm>
          <a:prstGeom prst="stripedRightArrow">
            <a:avLst/>
          </a:prstGeom>
          <a:noFill/>
          <a:ln>
            <a:solidFill>
              <a:srgbClr val="27B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en-US" kern="1200">
              <a:solidFill>
                <a:srgbClr val="FFFFFF"/>
              </a:solidFill>
            </a:endParaRPr>
          </a:p>
        </p:txBody>
      </p:sp>
      <p:sp>
        <p:nvSpPr>
          <p:cNvPr id="19" name="Striped Right Arrow 18"/>
          <p:cNvSpPr/>
          <p:nvPr/>
        </p:nvSpPr>
        <p:spPr>
          <a:xfrm rot="5400000">
            <a:off x="3626557" y="6431843"/>
            <a:ext cx="366885" cy="304800"/>
          </a:xfrm>
          <a:prstGeom prst="stripedRightArrow">
            <a:avLst/>
          </a:prstGeom>
          <a:noFill/>
          <a:ln>
            <a:solidFill>
              <a:srgbClr val="27B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en-US" kern="1200">
              <a:solidFill>
                <a:srgbClr val="FFFFFF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75" y="1066800"/>
            <a:ext cx="1772725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664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1512168" cy="13681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90734"/>
            <a:ext cx="6192688" cy="449106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905000" y="1371600"/>
            <a:ext cx="561662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rtl="0"/>
            <a:r>
              <a:rPr lang="en-AU" sz="1300" b="1" kern="1200" dirty="0">
                <a:solidFill>
                  <a:srgbClr val="27BFE6"/>
                </a:solidFill>
                <a:latin typeface="Calibri"/>
                <a:ea typeface="+mn-ea"/>
                <a:cs typeface="+mn-cs"/>
              </a:rPr>
              <a:t>Multi-temporal Wetland Identification and Delineation products </a:t>
            </a:r>
            <a:r>
              <a:rPr lang="en-AU" sz="1300" b="1" kern="1200" dirty="0" smtClean="0">
                <a:solidFill>
                  <a:srgbClr val="27BFE6"/>
                </a:solidFill>
                <a:latin typeface="Calibri"/>
                <a:ea typeface="+mn-ea"/>
                <a:cs typeface="+mn-cs"/>
              </a:rPr>
              <a:t>(Landsat 1975</a:t>
            </a:r>
            <a:r>
              <a:rPr lang="en-AU" sz="1300" b="1" kern="1200" dirty="0">
                <a:solidFill>
                  <a:srgbClr val="27BFE6"/>
                </a:solidFill>
                <a:latin typeface="Calibri"/>
                <a:ea typeface="+mn-ea"/>
                <a:cs typeface="+mn-cs"/>
              </a:rPr>
              <a:t>, 1990, and 2002) for exemplary sites between Izmir and </a:t>
            </a:r>
            <a:r>
              <a:rPr lang="en-AU" sz="1300" b="1" kern="1200" dirty="0" err="1">
                <a:solidFill>
                  <a:srgbClr val="27BFE6"/>
                </a:solidFill>
                <a:latin typeface="Calibri"/>
                <a:ea typeface="+mn-ea"/>
                <a:cs typeface="+mn-cs"/>
              </a:rPr>
              <a:t>Bodrum</a:t>
            </a:r>
            <a:r>
              <a:rPr lang="en-AU" sz="1300" b="1" kern="1200" dirty="0">
                <a:solidFill>
                  <a:srgbClr val="27BFE6"/>
                </a:solidFill>
                <a:latin typeface="Calibri"/>
                <a:ea typeface="+mn-ea"/>
                <a:cs typeface="+mn-cs"/>
              </a:rPr>
              <a:t> (upper part: region around </a:t>
            </a:r>
            <a:r>
              <a:rPr lang="en-AU" sz="1300" b="1" kern="1200" dirty="0" err="1">
                <a:solidFill>
                  <a:srgbClr val="27BFE6"/>
                </a:solidFill>
                <a:latin typeface="Calibri"/>
                <a:ea typeface="+mn-ea"/>
                <a:cs typeface="+mn-cs"/>
              </a:rPr>
              <a:t>Tahtali</a:t>
            </a:r>
            <a:r>
              <a:rPr lang="en-AU" sz="1300" b="1" kern="1200" dirty="0">
                <a:solidFill>
                  <a:srgbClr val="27BFE6"/>
                </a:solidFill>
                <a:latin typeface="Calibri"/>
                <a:ea typeface="+mn-ea"/>
                <a:cs typeface="+mn-cs"/>
              </a:rPr>
              <a:t> Dam; lower part: </a:t>
            </a:r>
            <a:r>
              <a:rPr lang="en-AU" sz="1300" b="1" kern="1200" dirty="0" err="1">
                <a:solidFill>
                  <a:srgbClr val="27BFE6"/>
                </a:solidFill>
                <a:latin typeface="Calibri"/>
                <a:ea typeface="+mn-ea"/>
                <a:cs typeface="+mn-cs"/>
              </a:rPr>
              <a:t>Bodrum</a:t>
            </a:r>
            <a:r>
              <a:rPr lang="en-AU" sz="1300" b="1" kern="1200" dirty="0">
                <a:solidFill>
                  <a:srgbClr val="27BFE6"/>
                </a:solidFill>
                <a:latin typeface="Calibri"/>
                <a:ea typeface="+mn-ea"/>
                <a:cs typeface="+mn-cs"/>
              </a:rPr>
              <a:t> airport area</a:t>
            </a:r>
            <a:r>
              <a:rPr lang="en-AU" sz="1300" kern="1200" dirty="0" smtClean="0">
                <a:solidFill>
                  <a:srgbClr val="27BFE6"/>
                </a:solidFill>
                <a:latin typeface="Calibri"/>
                <a:ea typeface="+mn-ea"/>
                <a:cs typeface="+mn-cs"/>
              </a:rPr>
              <a:t>).</a:t>
            </a:r>
          </a:p>
          <a:p>
            <a:pPr algn="l" defTabSz="914400" rtl="0"/>
            <a:r>
              <a:rPr lang="en-US" sz="1200" i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http</a:t>
            </a:r>
            <a:r>
              <a:rPr lang="en-US" sz="1200" i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://www.earthzine.org/wp-content/uploads/2011/12/Figure-3.jpg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0"/>
            <a:ext cx="6173364" cy="533400"/>
          </a:xfrm>
        </p:spPr>
        <p:txBody>
          <a:bodyPr/>
          <a:lstStyle/>
          <a:p>
            <a:pPr algn="ctr"/>
            <a:r>
              <a:rPr lang="en-AU" sz="1600" dirty="0" smtClean="0"/>
              <a:t>1 – UN SDGs</a:t>
            </a:r>
          </a:p>
          <a:p>
            <a:pPr algn="ctr"/>
            <a:r>
              <a:rPr lang="en-AU" b="1" dirty="0" smtClean="0"/>
              <a:t>Example of use of EO for </a:t>
            </a:r>
          </a:p>
          <a:p>
            <a:pPr algn="ctr"/>
            <a:r>
              <a:rPr lang="en-AU" b="1" dirty="0" smtClean="0"/>
              <a:t>SDG monitoring</a:t>
            </a: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75178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3" name="Rectangle 2"/>
          <p:cNvSpPr/>
          <p:nvPr/>
        </p:nvSpPr>
        <p:spPr>
          <a:xfrm>
            <a:off x="125506" y="3370620"/>
            <a:ext cx="58180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defTabSz="914400">
              <a:buFont typeface="Arial" panose="020B0604020202020204" pitchFamily="34" charset="0"/>
              <a:buChar char="•"/>
            </a:pPr>
            <a:r>
              <a:rPr kumimoji="1" lang="fr-CA" sz="2000" dirty="0" smtClean="0">
                <a:solidFill>
                  <a:srgbClr val="002060"/>
                </a:solidFill>
              </a:rPr>
              <a:t>11 </a:t>
            </a:r>
            <a:r>
              <a:rPr kumimoji="1" lang="fr-CA" sz="2000" dirty="0">
                <a:solidFill>
                  <a:srgbClr val="002060"/>
                </a:solidFill>
              </a:rPr>
              <a:t>March </a:t>
            </a:r>
            <a:r>
              <a:rPr kumimoji="1" lang="fr-CA" sz="2000" dirty="0" smtClean="0">
                <a:solidFill>
                  <a:srgbClr val="002060"/>
                </a:solidFill>
              </a:rPr>
              <a:t>2016, NY (USA): the UNSC </a:t>
            </a:r>
            <a:r>
              <a:rPr kumimoji="1" lang="fr-CA" sz="2000" b="1" dirty="0" err="1">
                <a:solidFill>
                  <a:srgbClr val="002060"/>
                </a:solidFill>
              </a:rPr>
              <a:t>agreed</a:t>
            </a:r>
            <a:r>
              <a:rPr kumimoji="1" lang="en-AU" sz="2000" b="1" dirty="0">
                <a:solidFill>
                  <a:srgbClr val="002060"/>
                </a:solidFill>
              </a:rPr>
              <a:t>, "as a practical starting </a:t>
            </a:r>
            <a:r>
              <a:rPr kumimoji="1" lang="en-AU" sz="2000" b="1" dirty="0" smtClean="0">
                <a:solidFill>
                  <a:srgbClr val="002060"/>
                </a:solidFill>
              </a:rPr>
              <a:t>point”</a:t>
            </a:r>
            <a:r>
              <a:rPr kumimoji="1" lang="en-AU" sz="2000" dirty="0" smtClean="0">
                <a:solidFill>
                  <a:srgbClr val="002060"/>
                </a:solidFill>
              </a:rPr>
              <a:t>, </a:t>
            </a:r>
            <a:r>
              <a:rPr kumimoji="1" lang="en-AU" sz="2000" dirty="0">
                <a:solidFill>
                  <a:srgbClr val="002060"/>
                </a:solidFill>
              </a:rPr>
              <a:t>with the global indicator framework proposed by the Inter-Agency and Expert Group on Sustainable Development Goal Indicators (IAEG-SDGs)… noting that the indicators are </a:t>
            </a:r>
            <a:r>
              <a:rPr kumimoji="1" lang="en-AU" sz="2000" i="1" dirty="0">
                <a:solidFill>
                  <a:srgbClr val="002060"/>
                </a:solidFill>
              </a:rPr>
              <a:t>"subject to further technical refinement</a:t>
            </a:r>
            <a:r>
              <a:rPr kumimoji="1" lang="en-AU" sz="2000" dirty="0" smtClean="0">
                <a:solidFill>
                  <a:srgbClr val="002060"/>
                </a:solidFill>
              </a:rPr>
              <a:t>”</a:t>
            </a:r>
          </a:p>
          <a:p>
            <a:pPr lvl="1" indent="0" defTabSz="914400"/>
            <a:endParaRPr kumimoji="1" lang="en-AU" sz="2000" dirty="0" smtClean="0">
              <a:solidFill>
                <a:srgbClr val="002060"/>
              </a:solidFill>
            </a:endParaRPr>
          </a:p>
          <a:p>
            <a:pPr lvl="1" indent="0" defTabSz="914400"/>
            <a:endParaRPr kumimoji="1" lang="en-AU" sz="20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688" y="1157640"/>
            <a:ext cx="2590800" cy="3661763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5410200" cy="533400"/>
          </a:xfrm>
        </p:spPr>
        <p:txBody>
          <a:bodyPr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 Bold"/>
              </a:rPr>
              <a:t>1- UN SDGs</a:t>
            </a:r>
            <a:endParaRPr lang="en-CA" sz="1600" dirty="0">
              <a:solidFill>
                <a:srgbClr val="FFFFFF"/>
              </a:solidFill>
              <a:latin typeface="Arial Bold"/>
            </a:endParaRPr>
          </a:p>
          <a:p>
            <a:pPr algn="ctr"/>
            <a:r>
              <a:rPr lang="en-AU" b="1" dirty="0" smtClean="0"/>
              <a:t>Most </a:t>
            </a:r>
            <a:r>
              <a:rPr lang="en-AU" b="1" dirty="0"/>
              <a:t>r</a:t>
            </a:r>
            <a:r>
              <a:rPr lang="en-AU" b="1" dirty="0" smtClean="0"/>
              <a:t>ecent News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186018" y="1431628"/>
            <a:ext cx="59861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kumimoji="1" lang="fr-CA" sz="2000" dirty="0" smtClean="0">
                <a:solidFill>
                  <a:srgbClr val="002060"/>
                </a:solidFill>
              </a:rPr>
              <a:t>8-11 </a:t>
            </a:r>
            <a:r>
              <a:rPr kumimoji="1" lang="fr-CA" sz="2000" dirty="0">
                <a:solidFill>
                  <a:srgbClr val="002060"/>
                </a:solidFill>
              </a:rPr>
              <a:t>March 2016, NY (USA): 47th UN </a:t>
            </a:r>
            <a:r>
              <a:rPr kumimoji="1" lang="fr-CA" sz="2000" dirty="0" err="1">
                <a:solidFill>
                  <a:srgbClr val="002060"/>
                </a:solidFill>
              </a:rPr>
              <a:t>Statistical</a:t>
            </a:r>
            <a:r>
              <a:rPr kumimoji="1" lang="fr-CA" sz="2000" dirty="0">
                <a:solidFill>
                  <a:srgbClr val="002060"/>
                </a:solidFill>
              </a:rPr>
              <a:t> Commission (UNSC) </a:t>
            </a:r>
          </a:p>
          <a:p>
            <a:pPr marL="285750" lvl="1" indent="-285750" defTabSz="914400">
              <a:buFont typeface="Symbol" panose="05050102010706020507" pitchFamily="18" charset="2"/>
              <a:buChar char="Þ"/>
            </a:pPr>
            <a:r>
              <a:rPr kumimoji="1" lang="fr-CA" sz="2000" dirty="0">
                <a:solidFill>
                  <a:srgbClr val="002060"/>
                </a:solidFill>
              </a:rPr>
              <a:t>GEO </a:t>
            </a:r>
            <a:r>
              <a:rPr kumimoji="1" lang="fr-CA" sz="2000" dirty="0" err="1">
                <a:solidFill>
                  <a:srgbClr val="002060"/>
                </a:solidFill>
              </a:rPr>
              <a:t>organised</a:t>
            </a:r>
            <a:r>
              <a:rPr kumimoji="1" lang="fr-CA" sz="2000" dirty="0">
                <a:solidFill>
                  <a:srgbClr val="002060"/>
                </a:solidFill>
              </a:rPr>
              <a:t> a </a:t>
            </a:r>
            <a:r>
              <a:rPr kumimoji="1" lang="fr-CA" sz="2000" dirty="0" err="1">
                <a:solidFill>
                  <a:srgbClr val="002060"/>
                </a:solidFill>
              </a:rPr>
              <a:t>side-event</a:t>
            </a:r>
            <a:r>
              <a:rPr kumimoji="1" lang="fr-CA" sz="2000" dirty="0">
                <a:solidFill>
                  <a:srgbClr val="002060"/>
                </a:solidFill>
              </a:rPr>
              <a:t> on </a:t>
            </a:r>
            <a:r>
              <a:rPr kumimoji="1" lang="fr-CA" sz="2000" dirty="0" err="1">
                <a:solidFill>
                  <a:srgbClr val="002060"/>
                </a:solidFill>
              </a:rPr>
              <a:t>Geospatial</a:t>
            </a:r>
            <a:r>
              <a:rPr kumimoji="1" lang="fr-CA" sz="2000" dirty="0">
                <a:solidFill>
                  <a:srgbClr val="002060"/>
                </a:solidFill>
              </a:rPr>
              <a:t> information and </a:t>
            </a:r>
            <a:r>
              <a:rPr kumimoji="1" lang="fr-CA" sz="2000" dirty="0" smtClean="0">
                <a:solidFill>
                  <a:srgbClr val="002060"/>
                </a:solidFill>
              </a:rPr>
              <a:t>EO </a:t>
            </a:r>
            <a:r>
              <a:rPr kumimoji="1" lang="fr-CA" sz="2000" dirty="0">
                <a:solidFill>
                  <a:srgbClr val="002060"/>
                </a:solidFill>
              </a:rPr>
              <a:t>(</a:t>
            </a:r>
            <a:r>
              <a:rPr kumimoji="1" lang="fr-CA" sz="2000" dirty="0" err="1">
                <a:solidFill>
                  <a:srgbClr val="002060"/>
                </a:solidFill>
              </a:rPr>
              <a:t>with</a:t>
            </a:r>
            <a:r>
              <a:rPr kumimoji="1" lang="fr-CA" sz="2000" dirty="0">
                <a:solidFill>
                  <a:srgbClr val="002060"/>
                </a:solidFill>
              </a:rPr>
              <a:t> UN CGIM)</a:t>
            </a:r>
          </a:p>
          <a:p>
            <a:pPr marL="285750" indent="-285750" defTabSz="914400">
              <a:buFont typeface="Symbol" panose="05050102010706020507" pitchFamily="18" charset="2"/>
              <a:buChar char="Þ"/>
            </a:pPr>
            <a:r>
              <a:rPr kumimoji="1" lang="fr-CA" sz="2000" dirty="0">
                <a:solidFill>
                  <a:srgbClr val="002060"/>
                </a:solidFill>
              </a:rPr>
              <a:t>CEOS </a:t>
            </a:r>
            <a:r>
              <a:rPr kumimoji="1" lang="fr-CA" sz="2000" dirty="0" err="1">
                <a:solidFill>
                  <a:srgbClr val="002060"/>
                </a:solidFill>
              </a:rPr>
              <a:t>supported</a:t>
            </a:r>
            <a:r>
              <a:rPr kumimoji="1" lang="fr-CA" sz="2000" dirty="0">
                <a:solidFill>
                  <a:srgbClr val="002060"/>
                </a:solidFill>
              </a:rPr>
              <a:t> the </a:t>
            </a:r>
            <a:r>
              <a:rPr kumimoji="1" lang="fr-CA" sz="2000" dirty="0" err="1">
                <a:solidFill>
                  <a:srgbClr val="002060"/>
                </a:solidFill>
              </a:rPr>
              <a:t>event</a:t>
            </a:r>
            <a:r>
              <a:rPr kumimoji="1" lang="fr-CA" sz="2000" dirty="0">
                <a:solidFill>
                  <a:srgbClr val="002060"/>
                </a:solidFill>
              </a:rPr>
              <a:t> (collaboration in </a:t>
            </a:r>
            <a:r>
              <a:rPr kumimoji="1" lang="fr-CA" sz="2000" dirty="0" err="1">
                <a:solidFill>
                  <a:srgbClr val="002060"/>
                </a:solidFill>
              </a:rPr>
              <a:t>writing</a:t>
            </a:r>
            <a:r>
              <a:rPr kumimoji="1" lang="fr-CA" sz="2000" dirty="0">
                <a:solidFill>
                  <a:srgbClr val="002060"/>
                </a:solidFill>
              </a:rPr>
              <a:t> a 4-pager </a:t>
            </a:r>
            <a:r>
              <a:rPr kumimoji="1" lang="fr-CA" sz="2000" dirty="0" err="1">
                <a:solidFill>
                  <a:srgbClr val="002060"/>
                </a:solidFill>
              </a:rPr>
              <a:t>leaflet</a:t>
            </a:r>
            <a:r>
              <a:rPr kumimoji="1" lang="fr-CA" sz="20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5638800"/>
            <a:ext cx="70104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defTabSz="914400"/>
            <a:r>
              <a:rPr kumimoji="1" lang="en-AU" sz="2000" b="1" i="1" dirty="0" smtClean="0">
                <a:solidFill>
                  <a:schemeClr val="accent6"/>
                </a:solidFill>
              </a:rPr>
              <a:t>More </a:t>
            </a:r>
            <a:r>
              <a:rPr kumimoji="1" lang="en-AU" sz="2000" b="1" i="1" dirty="0">
                <a:solidFill>
                  <a:schemeClr val="accent6"/>
                </a:solidFill>
              </a:rPr>
              <a:t>time to work and enhance the potential role of EO satellite data to help monitoring the </a:t>
            </a:r>
            <a:r>
              <a:rPr kumimoji="1" lang="en-AU" sz="2000" b="1" i="1" dirty="0" smtClean="0">
                <a:solidFill>
                  <a:schemeClr val="accent6"/>
                </a:solidFill>
              </a:rPr>
              <a:t>UNSDGs</a:t>
            </a:r>
            <a:endParaRPr kumimoji="1" lang="en-AU" sz="2000" b="1" i="1" dirty="0">
              <a:solidFill>
                <a:schemeClr val="accent6"/>
              </a:solidFill>
            </a:endParaRPr>
          </a:p>
          <a:p>
            <a:pPr marL="285750" lvl="1" indent="-285750" defTabSz="914400">
              <a:buFont typeface="Arial" panose="020B0604020202020204" pitchFamily="34" charset="0"/>
              <a:buChar char="•"/>
            </a:pPr>
            <a:endParaRPr kumimoji="1" lang="en-A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486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4" name="Rectangle 3"/>
          <p:cNvSpPr/>
          <p:nvPr/>
        </p:nvSpPr>
        <p:spPr>
          <a:xfrm>
            <a:off x="533400" y="1371600"/>
            <a:ext cx="8382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defTabSz="914400">
              <a:buNone/>
            </a:pPr>
            <a:r>
              <a:rPr lang="fr-CA" sz="2000" b="1" dirty="0" smtClean="0">
                <a:solidFill>
                  <a:schemeClr val="accent6"/>
                </a:solidFill>
                <a:ea typeface="Arial Bold"/>
                <a:cs typeface="Arial" panose="020B0604020202020204" pitchFamily="34" charset="0"/>
                <a:sym typeface="Arial Bold"/>
              </a:rPr>
              <a:t>IAEG-</a:t>
            </a:r>
            <a:r>
              <a:rPr lang="fr-CA" sz="2000" b="1" dirty="0" err="1" smtClean="0">
                <a:solidFill>
                  <a:schemeClr val="accent6"/>
                </a:solidFill>
                <a:ea typeface="Arial Bold"/>
                <a:cs typeface="Arial" panose="020B0604020202020204" pitchFamily="34" charset="0"/>
                <a:sym typeface="Arial Bold"/>
              </a:rPr>
              <a:t>SDGs</a:t>
            </a:r>
            <a:endParaRPr lang="fr-CA" sz="2000" b="1" dirty="0">
              <a:solidFill>
                <a:schemeClr val="accent6"/>
              </a:solidFill>
              <a:ea typeface="Arial Bold"/>
              <a:cs typeface="Arial" panose="020B0604020202020204" pitchFamily="34" charset="0"/>
              <a:sym typeface="Arial Bold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kumimoji="1" lang="fr-CA" dirty="0">
              <a:solidFill>
                <a:srgbClr val="002060"/>
              </a:solidFill>
            </a:endParaRPr>
          </a:p>
          <a:p>
            <a:pPr marL="285750" lvl="1" indent="-285750" defTabSz="914400">
              <a:buFont typeface="Arial" panose="020B0604020202020204" pitchFamily="34" charset="0"/>
              <a:buChar char="•"/>
            </a:pPr>
            <a:r>
              <a:rPr kumimoji="1" lang="en-AU" dirty="0">
                <a:solidFill>
                  <a:srgbClr val="002060"/>
                </a:solidFill>
              </a:rPr>
              <a:t>3rd meeting of the IAEG-SDGs in </a:t>
            </a:r>
            <a:r>
              <a:rPr kumimoji="1" lang="en-AU" dirty="0" smtClean="0">
                <a:solidFill>
                  <a:srgbClr val="002060"/>
                </a:solidFill>
              </a:rPr>
              <a:t>Mexico (30 March-1 April): </a:t>
            </a:r>
            <a:r>
              <a:rPr lang="en-AU" dirty="0"/>
              <a:t>creation of a geospatial information </a:t>
            </a:r>
            <a:r>
              <a:rPr lang="en-AU" dirty="0" smtClean="0"/>
              <a:t>subgroup</a:t>
            </a:r>
          </a:p>
          <a:p>
            <a:pPr marL="285750" lvl="1" indent="-285750" defTabSz="914400">
              <a:buFont typeface="Arial" panose="020B0604020202020204" pitchFamily="34" charset="0"/>
              <a:buChar char="•"/>
            </a:pPr>
            <a:endParaRPr kumimoji="1" lang="en-AU" b="1" dirty="0">
              <a:solidFill>
                <a:srgbClr val="FF0000"/>
              </a:solidFill>
            </a:endParaRPr>
          </a:p>
          <a:p>
            <a:pPr marL="285750" lvl="1" indent="-285750" defTabSz="914400">
              <a:buFont typeface="Arial" panose="020B0604020202020204" pitchFamily="34" charset="0"/>
              <a:buChar char="•"/>
            </a:pPr>
            <a:r>
              <a:rPr kumimoji="1" lang="en-AU" dirty="0">
                <a:solidFill>
                  <a:srgbClr val="002060"/>
                </a:solidFill>
              </a:rPr>
              <a:t>Most updated SDG indicators list (24 March 2016): “Provisional Proposed Tiers for Global SDG</a:t>
            </a:r>
            <a:r>
              <a:rPr kumimoji="1" lang="en-AU" dirty="0" smtClean="0">
                <a:solidFill>
                  <a:srgbClr val="002060"/>
                </a:solidFill>
              </a:rPr>
              <a:t>”: </a:t>
            </a:r>
            <a:endParaRPr kumimoji="1" lang="en-AU" dirty="0">
              <a:solidFill>
                <a:srgbClr val="002060"/>
              </a:solidFill>
            </a:endParaRPr>
          </a:p>
          <a:p>
            <a:pPr lvl="2" indent="0" defTabSz="914400"/>
            <a:r>
              <a:rPr kumimoji="1" lang="en-AU" dirty="0" smtClean="0">
                <a:solidFill>
                  <a:srgbClr val="002060"/>
                </a:solidFill>
              </a:rPr>
              <a:t>	</a:t>
            </a:r>
            <a:r>
              <a:rPr kumimoji="1" lang="en-CA" u="sng" dirty="0" smtClean="0">
                <a:solidFill>
                  <a:srgbClr val="002060"/>
                </a:solidFill>
              </a:rPr>
              <a:t>Tier </a:t>
            </a:r>
            <a:r>
              <a:rPr kumimoji="1" lang="en-CA" u="sng" dirty="0">
                <a:solidFill>
                  <a:srgbClr val="002060"/>
                </a:solidFill>
              </a:rPr>
              <a:t>I:</a:t>
            </a:r>
            <a:r>
              <a:rPr kumimoji="1" lang="en-CA" dirty="0">
                <a:solidFill>
                  <a:srgbClr val="002060"/>
                </a:solidFill>
              </a:rPr>
              <a:t> Indicator conceptually clear, established methodology and </a:t>
            </a:r>
            <a:r>
              <a:rPr kumimoji="1" lang="en-CA" dirty="0" smtClean="0">
                <a:solidFill>
                  <a:srgbClr val="002060"/>
                </a:solidFill>
              </a:rPr>
              <a:t>	standards </a:t>
            </a:r>
            <a:r>
              <a:rPr kumimoji="1" lang="en-CA" dirty="0">
                <a:solidFill>
                  <a:srgbClr val="002060"/>
                </a:solidFill>
              </a:rPr>
              <a:t>available and data regularly produced by countries.</a:t>
            </a:r>
          </a:p>
          <a:p>
            <a:pPr lvl="1" indent="0" defTabSz="914400"/>
            <a:r>
              <a:rPr kumimoji="1" lang="en-CA" dirty="0" smtClean="0">
                <a:solidFill>
                  <a:srgbClr val="002060"/>
                </a:solidFill>
              </a:rPr>
              <a:t>	</a:t>
            </a:r>
            <a:r>
              <a:rPr kumimoji="1" lang="en-CA" u="sng" dirty="0" smtClean="0">
                <a:solidFill>
                  <a:srgbClr val="002060"/>
                </a:solidFill>
              </a:rPr>
              <a:t>Tier </a:t>
            </a:r>
            <a:r>
              <a:rPr kumimoji="1" lang="en-CA" u="sng" dirty="0">
                <a:solidFill>
                  <a:srgbClr val="002060"/>
                </a:solidFill>
              </a:rPr>
              <a:t>II</a:t>
            </a:r>
            <a:r>
              <a:rPr kumimoji="1" lang="en-CA" dirty="0">
                <a:solidFill>
                  <a:srgbClr val="002060"/>
                </a:solidFill>
              </a:rPr>
              <a:t>: Indicator conceptually clear, established methodology and </a:t>
            </a:r>
            <a:r>
              <a:rPr kumimoji="1" lang="en-CA" dirty="0" smtClean="0">
                <a:solidFill>
                  <a:srgbClr val="002060"/>
                </a:solidFill>
              </a:rPr>
              <a:t>	standards </a:t>
            </a:r>
            <a:r>
              <a:rPr kumimoji="1" lang="en-CA" dirty="0">
                <a:solidFill>
                  <a:srgbClr val="002060"/>
                </a:solidFill>
              </a:rPr>
              <a:t>available but data are not regularly produced by countries.</a:t>
            </a:r>
          </a:p>
          <a:p>
            <a:pPr lvl="1" indent="0" defTabSz="914400"/>
            <a:r>
              <a:rPr kumimoji="1" lang="en-CA" dirty="0" smtClean="0">
                <a:solidFill>
                  <a:srgbClr val="002060"/>
                </a:solidFill>
              </a:rPr>
              <a:t>	</a:t>
            </a:r>
            <a:r>
              <a:rPr kumimoji="1" lang="en-CA" u="sng" dirty="0" smtClean="0">
                <a:solidFill>
                  <a:srgbClr val="002060"/>
                </a:solidFill>
              </a:rPr>
              <a:t>Tier </a:t>
            </a:r>
            <a:r>
              <a:rPr kumimoji="1" lang="en-CA" u="sng" dirty="0">
                <a:solidFill>
                  <a:srgbClr val="002060"/>
                </a:solidFill>
              </a:rPr>
              <a:t>III</a:t>
            </a:r>
            <a:r>
              <a:rPr kumimoji="1" lang="en-CA" dirty="0">
                <a:solidFill>
                  <a:srgbClr val="002060"/>
                </a:solidFill>
              </a:rPr>
              <a:t>: Indicator for which there are no established methodology and </a:t>
            </a:r>
            <a:r>
              <a:rPr kumimoji="1" lang="en-CA" dirty="0" smtClean="0">
                <a:solidFill>
                  <a:srgbClr val="002060"/>
                </a:solidFill>
              </a:rPr>
              <a:t>	standards </a:t>
            </a:r>
            <a:r>
              <a:rPr kumimoji="1" lang="en-CA" dirty="0">
                <a:solidFill>
                  <a:srgbClr val="002060"/>
                </a:solidFill>
              </a:rPr>
              <a:t>or methodology/standards are being developed/tested.</a:t>
            </a:r>
            <a:endParaRPr kumimoji="1" lang="en-AU" dirty="0" smtClean="0">
              <a:solidFill>
                <a:srgbClr val="002060"/>
              </a:solidFill>
            </a:endParaRPr>
          </a:p>
          <a:p>
            <a:pPr marL="273050" lvl="1" indent="0" defTabSz="914400"/>
            <a:r>
              <a:rPr kumimoji="1" lang="en-AU" sz="2000" b="1" dirty="0" smtClean="0">
                <a:solidFill>
                  <a:srgbClr val="FF0000"/>
                </a:solidFill>
                <a:hlinkClick r:id="rId3"/>
              </a:rPr>
              <a:t>http</a:t>
            </a:r>
            <a:r>
              <a:rPr kumimoji="1" lang="en-AU" sz="2000" b="1" dirty="0">
                <a:solidFill>
                  <a:srgbClr val="FF0000"/>
                </a:solidFill>
                <a:hlinkClick r:id="rId3"/>
              </a:rPr>
              <a:t>://</a:t>
            </a:r>
            <a:r>
              <a:rPr kumimoji="1" lang="en-AU" sz="2000" b="1" dirty="0" smtClean="0">
                <a:solidFill>
                  <a:srgbClr val="FF0000"/>
                </a:solidFill>
                <a:hlinkClick r:id="rId3"/>
              </a:rPr>
              <a:t>unstats.un.org/sdgs/files/meetings/iaeg-sdgs-meeting-03/Provisional-Proposed-Tiers-for-SDG-Indicators-24-03-16.pdf</a:t>
            </a:r>
            <a:endParaRPr kumimoji="1" lang="en-AU" sz="2000" b="1" dirty="0" smtClean="0">
              <a:solidFill>
                <a:srgbClr val="FF0000"/>
              </a:solidFill>
            </a:endParaRPr>
          </a:p>
          <a:p>
            <a:pPr marL="285750" lvl="2" indent="-285750" defTabSz="914400">
              <a:buFont typeface="Arial" panose="020B0604020202020204" pitchFamily="34" charset="0"/>
              <a:buChar char="•"/>
            </a:pPr>
            <a:endParaRPr kumimoji="1" lang="en-AU" dirty="0">
              <a:solidFill>
                <a:srgbClr val="002060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5410200" cy="533400"/>
          </a:xfrm>
        </p:spPr>
        <p:txBody>
          <a:bodyPr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 Bold"/>
              </a:rPr>
              <a:t>1- UN SDGs</a:t>
            </a:r>
            <a:endParaRPr lang="en-CA" sz="1600" dirty="0">
              <a:solidFill>
                <a:srgbClr val="FFFFFF"/>
              </a:solidFill>
              <a:latin typeface="Arial Bold"/>
            </a:endParaRPr>
          </a:p>
          <a:p>
            <a:pPr algn="ctr"/>
            <a:r>
              <a:rPr lang="en-AU" b="1" dirty="0" smtClean="0"/>
              <a:t>Most </a:t>
            </a:r>
            <a:r>
              <a:rPr lang="en-AU" b="1" dirty="0"/>
              <a:t>r</a:t>
            </a:r>
            <a:r>
              <a:rPr lang="en-AU" b="1" dirty="0" smtClean="0"/>
              <a:t>ecent News</a:t>
            </a: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34271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419100" y="1219200"/>
            <a:ext cx="8343900" cy="5791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lvl="1" indent="0" defTabSz="914400">
              <a:spcBef>
                <a:spcPts val="0"/>
              </a:spcBef>
              <a:spcAft>
                <a:spcPts val="600"/>
              </a:spcAft>
              <a:buNone/>
            </a:pPr>
            <a:r>
              <a:rPr lang="en-CA" sz="1800" dirty="0" smtClean="0">
                <a:solidFill>
                  <a:srgbClr val="002060"/>
                </a:solidFill>
              </a:rPr>
              <a:t>CEOS followed GEO actions (GI 18)… </a:t>
            </a:r>
          </a:p>
          <a:p>
            <a:pPr marL="538163" lvl="2" indent="-342900" defTabSz="91440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CA" sz="1800" dirty="0">
                <a:solidFill>
                  <a:srgbClr val="002060"/>
                </a:solidFill>
              </a:rPr>
              <a:t>CEOS principals attended the side event at GEO-XII Plenary in Mexico (Nov 2015): documents on CEOS </a:t>
            </a:r>
            <a:r>
              <a:rPr lang="en-CA" sz="1800" dirty="0" smtClean="0">
                <a:solidFill>
                  <a:srgbClr val="002060"/>
                </a:solidFill>
              </a:rPr>
              <a:t>website: </a:t>
            </a:r>
            <a:r>
              <a:rPr lang="en-CA" sz="1100" dirty="0" smtClean="0">
                <a:solidFill>
                  <a:srgbClr val="002060"/>
                </a:solidFill>
                <a:hlinkClick r:id="rId3"/>
              </a:rPr>
              <a:t>http</a:t>
            </a:r>
            <a:r>
              <a:rPr lang="en-CA" sz="1100" dirty="0">
                <a:solidFill>
                  <a:srgbClr val="002060"/>
                </a:solidFill>
                <a:hlinkClick r:id="rId3"/>
              </a:rPr>
              <a:t>://ceos.org/documents/#</a:t>
            </a:r>
            <a:r>
              <a:rPr lang="en-CA" sz="1100" dirty="0" smtClean="0">
                <a:solidFill>
                  <a:srgbClr val="002060"/>
                </a:solidFill>
                <a:hlinkClick r:id="rId3"/>
              </a:rPr>
              <a:t>elf_l1_VU5TREcvU0RHX01lZXRpbmdzL0dFTyBYSUkgUGxlbmFyeV9NZXhpY29fMTExNQ</a:t>
            </a:r>
            <a:endParaRPr lang="en-CA" sz="1100" dirty="0">
              <a:solidFill>
                <a:srgbClr val="002060"/>
              </a:solidFill>
            </a:endParaRPr>
          </a:p>
          <a:p>
            <a:pPr marL="538163" lvl="2" indent="-342900" defTabSz="91440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CA" sz="1800" dirty="0">
                <a:solidFill>
                  <a:srgbClr val="002060"/>
                </a:solidFill>
              </a:rPr>
              <a:t>GI-18: GEO initiative on SDGs includes CEOS </a:t>
            </a:r>
            <a:r>
              <a:rPr lang="en-CA" sz="1800" dirty="0" smtClean="0">
                <a:solidFill>
                  <a:srgbClr val="002060"/>
                </a:solidFill>
              </a:rPr>
              <a:t>members (regular international teleconferences with GEO and UNGGIM)</a:t>
            </a:r>
            <a:endParaRPr lang="en-CA" sz="1800" dirty="0">
              <a:solidFill>
                <a:srgbClr val="002060"/>
              </a:solidFill>
            </a:endParaRPr>
          </a:p>
          <a:p>
            <a:pPr marL="0" lvl="1" indent="0" defTabSz="914400">
              <a:spcBef>
                <a:spcPts val="0"/>
              </a:spcBef>
              <a:spcAft>
                <a:spcPts val="600"/>
              </a:spcAft>
              <a:buNone/>
            </a:pPr>
            <a:endParaRPr lang="en-CA" sz="1800" dirty="0" smtClean="0">
              <a:solidFill>
                <a:srgbClr val="002060"/>
              </a:solidFill>
            </a:endParaRPr>
          </a:p>
          <a:p>
            <a:pPr marL="0" lvl="1" indent="0" defTabSz="914400">
              <a:spcBef>
                <a:spcPts val="0"/>
              </a:spcBef>
              <a:spcAft>
                <a:spcPts val="600"/>
              </a:spcAft>
              <a:buNone/>
            </a:pPr>
            <a:r>
              <a:rPr lang="en-CA" sz="1800" dirty="0" smtClean="0">
                <a:solidFill>
                  <a:srgbClr val="002060"/>
                </a:solidFill>
              </a:rPr>
              <a:t>CEOS to </a:t>
            </a:r>
            <a:r>
              <a:rPr lang="en-CA" sz="1800" dirty="0">
                <a:solidFill>
                  <a:srgbClr val="002060"/>
                </a:solidFill>
              </a:rPr>
              <a:t>stay well </a:t>
            </a:r>
            <a:r>
              <a:rPr lang="en-CA" sz="1800" dirty="0" smtClean="0">
                <a:solidFill>
                  <a:srgbClr val="002060"/>
                </a:solidFill>
              </a:rPr>
              <a:t>informed on the UNSDGs process:</a:t>
            </a:r>
          </a:p>
          <a:p>
            <a:pPr marL="538163" lvl="2" indent="-342900" defTabSz="91440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CA" sz="1800" dirty="0">
                <a:solidFill>
                  <a:srgbClr val="002060"/>
                </a:solidFill>
              </a:rPr>
              <a:t>CSIRO (A</a:t>
            </a:r>
            <a:r>
              <a:rPr lang="en-CA" sz="1800" dirty="0" smtClean="0">
                <a:solidFill>
                  <a:srgbClr val="002060"/>
                </a:solidFill>
              </a:rPr>
              <a:t>. Held</a:t>
            </a:r>
            <a:r>
              <a:rPr lang="en-CA" sz="1800" dirty="0">
                <a:solidFill>
                  <a:srgbClr val="002060"/>
                </a:solidFill>
              </a:rPr>
              <a:t>) participated in a UNCCD </a:t>
            </a:r>
            <a:r>
              <a:rPr lang="en-AU" sz="1800" dirty="0">
                <a:solidFill>
                  <a:srgbClr val="002060"/>
                </a:solidFill>
              </a:rPr>
              <a:t>Expert meeting on a land indicator (15.3) in Washington</a:t>
            </a:r>
            <a:endParaRPr lang="en-CA" sz="1800" dirty="0">
              <a:solidFill>
                <a:srgbClr val="002060"/>
              </a:solidFill>
            </a:endParaRPr>
          </a:p>
          <a:p>
            <a:pPr marL="538163" lvl="2" indent="-342900" defTabSz="91440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CA" sz="1800" dirty="0">
                <a:solidFill>
                  <a:srgbClr val="002060"/>
                </a:solidFill>
              </a:rPr>
              <a:t>CEOS agencies are building strong partnerships with their national statistical agencies (CSIRO with the Australian Bureau of Statistics, ABS – for the GWG on </a:t>
            </a:r>
            <a:r>
              <a:rPr lang="en-CA" sz="1800" dirty="0" err="1">
                <a:solidFill>
                  <a:srgbClr val="002060"/>
                </a:solidFill>
              </a:rPr>
              <a:t>BigData</a:t>
            </a:r>
            <a:r>
              <a:rPr lang="en-CA" sz="1800" dirty="0">
                <a:solidFill>
                  <a:srgbClr val="002060"/>
                </a:solidFill>
              </a:rPr>
              <a:t>)</a:t>
            </a:r>
          </a:p>
          <a:p>
            <a:pPr marL="538163" lvl="2" indent="-342900" defTabSz="91440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CA" sz="1800" dirty="0" smtClean="0">
                <a:solidFill>
                  <a:srgbClr val="002060"/>
                </a:solidFill>
              </a:rPr>
              <a:t>CEOS followed carefully the 47</a:t>
            </a:r>
            <a:r>
              <a:rPr lang="en-CA" sz="1800" baseline="30000" dirty="0" smtClean="0">
                <a:solidFill>
                  <a:srgbClr val="002060"/>
                </a:solidFill>
              </a:rPr>
              <a:t>th</a:t>
            </a:r>
            <a:r>
              <a:rPr lang="en-CA" sz="1800" dirty="0" smtClean="0">
                <a:solidFill>
                  <a:srgbClr val="002060"/>
                </a:solidFill>
              </a:rPr>
              <a:t> UNSC and communicated accordingly (Twitter/FB/emailing principals)</a:t>
            </a:r>
          </a:p>
          <a:p>
            <a:pPr marL="538163" lvl="2" indent="-342900" defTabSz="91440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CA" sz="1800" dirty="0">
                <a:solidFill>
                  <a:srgbClr val="002060"/>
                </a:solidFill>
              </a:rPr>
              <a:t>CEOS website (document management): creation of a specific location to store all relevant documentation on </a:t>
            </a:r>
            <a:r>
              <a:rPr lang="en-CA" sz="1800" dirty="0" smtClean="0">
                <a:solidFill>
                  <a:srgbClr val="002060"/>
                </a:solidFill>
              </a:rPr>
              <a:t>UNSDGs: </a:t>
            </a:r>
            <a:r>
              <a:rPr lang="en-CA" sz="1100" dirty="0">
                <a:solidFill>
                  <a:srgbClr val="3333FF"/>
                </a:solidFill>
              </a:rPr>
              <a:t>ht</a:t>
            </a:r>
            <a:r>
              <a:rPr lang="en-CA" sz="1100" dirty="0">
                <a:solidFill>
                  <a:srgbClr val="3333FF"/>
                </a:solidFill>
                <a:hlinkClick r:id="rId4"/>
              </a:rPr>
              <a:t>t</a:t>
            </a:r>
            <a:r>
              <a:rPr lang="en-CA" sz="1100" dirty="0">
                <a:solidFill>
                  <a:schemeClr val="tx1"/>
                </a:solidFill>
                <a:hlinkClick r:id="rId4"/>
              </a:rPr>
              <a:t>p</a:t>
            </a:r>
            <a:r>
              <a:rPr lang="en-CA" sz="1100" dirty="0" smtClean="0">
                <a:solidFill>
                  <a:schemeClr val="tx1"/>
                </a:solidFill>
                <a:hlinkClick r:id="rId4"/>
              </a:rPr>
              <a:t>://ceos.org/documents</a:t>
            </a:r>
            <a:r>
              <a:rPr lang="en-CA" sz="1100" dirty="0">
                <a:solidFill>
                  <a:schemeClr val="tx1"/>
                </a:solidFill>
                <a:hlinkClick r:id="rId4"/>
              </a:rPr>
              <a:t>/#elf_l1_VU5TREc</a:t>
            </a:r>
            <a:endParaRPr lang="en-CA" sz="1100" dirty="0">
              <a:solidFill>
                <a:schemeClr val="tx1"/>
              </a:solidFill>
            </a:endParaRPr>
          </a:p>
          <a:p>
            <a:pPr marL="762692" lvl="2" indent="-342900" defTabSz="91440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endParaRPr lang="en-CA" sz="1800" dirty="0" smtClean="0">
              <a:solidFill>
                <a:schemeClr val="tx1"/>
              </a:solidFill>
            </a:endParaRPr>
          </a:p>
          <a:p>
            <a:pPr marL="457200" lvl="1" indent="0" defTabSz="914400">
              <a:spcBef>
                <a:spcPts val="0"/>
              </a:spcBef>
              <a:spcAft>
                <a:spcPts val="600"/>
              </a:spcAft>
              <a:buNone/>
            </a:pPr>
            <a:endParaRPr lang="en-CA" sz="1800" i="1" dirty="0" smtClean="0">
              <a:solidFill>
                <a:schemeClr val="tx1"/>
              </a:solidFill>
            </a:endParaRPr>
          </a:p>
          <a:p>
            <a:pPr marL="457200" lvl="1" indent="0" defTabSz="914400">
              <a:spcBef>
                <a:spcPts val="0"/>
              </a:spcBef>
              <a:spcAft>
                <a:spcPts val="600"/>
              </a:spcAft>
              <a:buNone/>
            </a:pPr>
            <a:endParaRPr lang="en-CA" sz="1800" i="1" dirty="0" smtClean="0">
              <a:solidFill>
                <a:schemeClr val="tx1"/>
              </a:solidFill>
            </a:endParaRPr>
          </a:p>
          <a:p>
            <a:pPr marL="457200" lvl="1" indent="0" defTabSz="914400">
              <a:spcBef>
                <a:spcPts val="0"/>
              </a:spcBef>
              <a:spcAft>
                <a:spcPts val="600"/>
              </a:spcAft>
              <a:buNone/>
            </a:pPr>
            <a:endParaRPr lang="en-CA" sz="1800" i="1" dirty="0">
              <a:solidFill>
                <a:schemeClr val="tx1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5410200" cy="533400"/>
          </a:xfrm>
        </p:spPr>
        <p:txBody>
          <a:bodyPr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 Bold"/>
              </a:rPr>
              <a:t>1- UN </a:t>
            </a:r>
            <a:r>
              <a:rPr lang="en-US" sz="1600" dirty="0" smtClean="0">
                <a:solidFill>
                  <a:srgbClr val="FFFFFF"/>
                </a:solidFill>
                <a:latin typeface="Arial Bold"/>
              </a:rPr>
              <a:t>SDGs</a:t>
            </a:r>
            <a:endParaRPr lang="en-AU" dirty="0" smtClean="0"/>
          </a:p>
          <a:p>
            <a:pPr algn="ctr"/>
            <a:r>
              <a:rPr lang="en-AU" b="1" dirty="0" smtClean="0"/>
              <a:t>CEOS Past and Current Actions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25013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10879</TotalTime>
  <Words>2174</Words>
  <Application>Microsoft Office PowerPoint</Application>
  <PresentationFormat>On-screen Show (4:3)</PresentationFormat>
  <Paragraphs>228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Symbol</vt:lpstr>
      <vt:lpstr>Times New Roman</vt:lpstr>
      <vt:lpstr>Wingdings</vt:lpstr>
      <vt:lpstr>Default</vt:lpstr>
      <vt:lpstr>1_Blank Presentation</vt:lpstr>
      <vt:lpstr>The UN Sustainable Development Goals (SDGs) Process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Kerblat, Flora (L&amp;W, Black Mountain)</cp:lastModifiedBy>
  <cp:revision>133</cp:revision>
  <dcterms:modified xsi:type="dcterms:W3CDTF">2016-04-19T08:21:02Z</dcterms:modified>
</cp:coreProperties>
</file>