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Lst>
  <p:notesMasterIdLst>
    <p:notesMasterId r:id="rId24"/>
  </p:notesMasterIdLst>
  <p:sldIdLst>
    <p:sldId id="256" r:id="rId3"/>
    <p:sldId id="262" r:id="rId4"/>
    <p:sldId id="279" r:id="rId5"/>
    <p:sldId id="277" r:id="rId6"/>
    <p:sldId id="278" r:id="rId7"/>
    <p:sldId id="289" r:id="rId8"/>
    <p:sldId id="280" r:id="rId9"/>
    <p:sldId id="281" r:id="rId10"/>
    <p:sldId id="266" r:id="rId11"/>
    <p:sldId id="268" r:id="rId12"/>
    <p:sldId id="261" r:id="rId13"/>
    <p:sldId id="285" r:id="rId14"/>
    <p:sldId id="286" r:id="rId15"/>
    <p:sldId id="284" r:id="rId16"/>
    <p:sldId id="270" r:id="rId17"/>
    <p:sldId id="272" r:id="rId18"/>
    <p:sldId id="283" r:id="rId19"/>
    <p:sldId id="290" r:id="rId20"/>
    <p:sldId id="291" r:id="rId21"/>
    <p:sldId id="287" r:id="rId22"/>
    <p:sldId id="288" r:id="rId2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0971" autoAdjust="0"/>
  </p:normalViewPr>
  <p:slideViewPr>
    <p:cSldViewPr>
      <p:cViewPr varScale="1">
        <p:scale>
          <a:sx n="81" d="100"/>
          <a:sy n="81" d="100"/>
        </p:scale>
        <p:origin x="941"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with an ongoing statement – first goal is more free</a:t>
            </a:r>
            <a:r>
              <a:rPr lang="en-US" baseline="0" dirty="0" smtClean="0"/>
              <a:t> and open access to data. Package SAR within that (rather than leading with it). </a:t>
            </a:r>
          </a:p>
          <a:p>
            <a:endParaRPr lang="en-US" baseline="0" dirty="0" smtClean="0"/>
          </a:p>
          <a:p>
            <a:r>
              <a:rPr lang="en-US" baseline="0" dirty="0" smtClean="0"/>
              <a:t>Making a point – this is the group that could have a major impact on food security. </a:t>
            </a:r>
          </a:p>
          <a:p>
            <a:pPr marL="342900" indent="-342900">
              <a:buFontTx/>
              <a:buChar char="-"/>
            </a:pPr>
            <a:r>
              <a:rPr lang="en-US" baseline="0" dirty="0" smtClean="0"/>
              <a:t>What is the residual cost on acquiring some S1 data for agriculture? – not much, could be a huge impact </a:t>
            </a:r>
          </a:p>
          <a:p>
            <a:pPr marL="342900" indent="-342900">
              <a:buFontTx/>
              <a:buChar char="-"/>
            </a:pPr>
            <a:r>
              <a:rPr lang="en-US" baseline="0" dirty="0" smtClean="0"/>
              <a:t>If you’re putting a capability up there, if you aren’t fully exploiting it, you’re wasting capability</a:t>
            </a:r>
          </a:p>
          <a:p>
            <a:pPr marL="342900" indent="-342900">
              <a:buFontTx/>
              <a:buChar char="-"/>
            </a:pPr>
            <a:r>
              <a:rPr lang="en-US" baseline="0" dirty="0" smtClean="0"/>
              <a:t>Then could say, “We do have requirements out there that could be met” – ask CEOS, how do we go about having them actually met? </a:t>
            </a:r>
          </a:p>
          <a:p>
            <a:pPr marL="342900" indent="-342900">
              <a:buFontTx/>
              <a:buChar char="-"/>
            </a:pPr>
            <a:r>
              <a:rPr lang="en-US" baseline="0" dirty="0" smtClean="0"/>
              <a:t>Mention that we do HAVE specific requirements that need CEOS intervention (put it in a positive tone)</a:t>
            </a:r>
          </a:p>
          <a:p>
            <a:pPr marL="342900" indent="-342900">
              <a:buFontTx/>
              <a:buChar char="-"/>
            </a:pPr>
            <a:endParaRPr lang="en-US" dirty="0"/>
          </a:p>
        </p:txBody>
      </p:sp>
    </p:spTree>
    <p:extLst>
      <p:ext uri="{BB962C8B-B14F-4D97-AF65-F5344CB8AC3E}">
        <p14:creationId xmlns:p14="http://schemas.microsoft.com/office/powerpoint/2010/main" val="1109660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15</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316170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suggest that we add other “new” tasks such as (RAPP, SIGMA, EWCM) and delete the word “prototype.”  We suggest we add some highlights/key events that GEOGLAM impacted or were an impact on GEOGLAM of the previous year, including the Sentinel data agreement.    More than 1 slide is probably needed.</a:t>
            </a:r>
            <a:endParaRPr lang="en-US" dirty="0"/>
          </a:p>
        </p:txBody>
      </p:sp>
    </p:spTree>
    <p:extLst>
      <p:ext uri="{BB962C8B-B14F-4D97-AF65-F5344CB8AC3E}">
        <p14:creationId xmlns:p14="http://schemas.microsoft.com/office/powerpoint/2010/main" val="208628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a:t>
            </a:r>
            <a:r>
              <a:rPr lang="en-US" baseline="0" dirty="0" smtClean="0"/>
              <a:t> we should be prepared to explain what “national/regional monitoring contexts” means.  Some will see high resolution and national/regional monitoring and assume blanket coverage is needed.  I think there is an opportunity with GEOGLAM datasets that we may be able to utilize moderate and coarse scale analyses from CEOS space agencies to stratify and intelligently sample regional/national AO’s to capture small fields.  We should discuss this further in our side meetings.</a:t>
            </a:r>
          </a:p>
          <a:p>
            <a:r>
              <a:rPr lang="en-US" baseline="0" dirty="0" smtClean="0"/>
              <a:t>AKW reply (4/4/2016) </a:t>
            </a:r>
            <a:r>
              <a:rPr lang="en-US" baseline="0" dirty="0" smtClean="0">
                <a:sym typeface="Wingdings" panose="05000000000000000000" pitchFamily="2" charset="2"/>
              </a:rPr>
              <a:t> good point. It is used here to indicate that these are nationally driven requirements for national statistics generation (as opposed to broad brush global scale monitoring requirements). It doesn’t mean blanket wall-to-wall, however it will mean some sampling of finer resolution data (as per the requirements table). </a:t>
            </a:r>
            <a:endParaRPr lang="en-US" baseline="0" dirty="0" smtClean="0"/>
          </a:p>
          <a:p>
            <a:endParaRPr lang="en-US" baseline="0" dirty="0" smtClean="0"/>
          </a:p>
        </p:txBody>
      </p:sp>
    </p:spTree>
    <p:extLst>
      <p:ext uri="{BB962C8B-B14F-4D97-AF65-F5344CB8AC3E}">
        <p14:creationId xmlns:p14="http://schemas.microsoft.com/office/powerpoint/2010/main" val="153678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553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point</a:t>
            </a:r>
            <a:r>
              <a:rPr lang="en-US" baseline="0" dirty="0" smtClean="0"/>
              <a:t> is really asking, “if requirements are well-vetted and within the already endorsed GEOGLAM data requirements… what expectation can GEOGLAM have that their requirements will be met?” This will really help with a) further methods development; b) operationalization of methods (institutional buy-in)</a:t>
            </a:r>
            <a:endParaRPr lang="en-US" dirty="0"/>
          </a:p>
        </p:txBody>
      </p:sp>
    </p:spTree>
    <p:extLst>
      <p:ext uri="{BB962C8B-B14F-4D97-AF65-F5344CB8AC3E}">
        <p14:creationId xmlns:p14="http://schemas.microsoft.com/office/powerpoint/2010/main" val="272625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50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dirty="0" smtClean="0"/>
              <a:t>The chart on the left is from Guido</a:t>
            </a:r>
            <a:r>
              <a:rPr lang="en-US" baseline="0" dirty="0" smtClean="0"/>
              <a:t> Lemoine, JRC - </a:t>
            </a:r>
            <a:r>
              <a:rPr lang="en-US" sz="2400" dirty="0" smtClean="0">
                <a:effectLst/>
                <a:latin typeface="+mn-lt"/>
                <a:ea typeface="+mn-ea"/>
                <a:cs typeface="+mn-cs"/>
                <a:sym typeface="Avenir Roman"/>
              </a:rPr>
              <a:t>A time series of extracted sigma_0 (backscattering coefficient) for a (single) winter wheat field in central Czech Republic, which is covered by 2 ascending and 2 descending relative orbits of Sentinel-1A. This has led to 97 observations over less than one year, translating to much denser coverage than 30 observations expected by the 12 days revisit alone. Note that many areas in Europe are covered by 3, rather than 4, relative orbits, meaning 50 to 60 observations, though that is still more than that which is required to monitor agriculture. This allows</a:t>
            </a:r>
            <a:r>
              <a:rPr lang="en-US" sz="2400" baseline="0" dirty="0" smtClean="0">
                <a:effectLst/>
                <a:latin typeface="+mn-lt"/>
                <a:ea typeface="+mn-ea"/>
                <a:cs typeface="+mn-cs"/>
                <a:sym typeface="Avenir Roman"/>
              </a:rPr>
              <a:t> for within-season monitoring, which can inform food policy! </a:t>
            </a:r>
          </a:p>
          <a:p>
            <a:pPr marL="0" marR="0" indent="0" defTabSz="457200" eaLnBrk="1" fontAlgn="auto" latinLnBrk="0" hangingPunct="1">
              <a:lnSpc>
                <a:spcPct val="125000"/>
              </a:lnSpc>
              <a:spcBef>
                <a:spcPts val="0"/>
              </a:spcBef>
              <a:spcAft>
                <a:spcPts val="0"/>
              </a:spcAft>
              <a:buClrTx/>
              <a:buSzTx/>
              <a:buFontTx/>
              <a:buNone/>
              <a:tabLst/>
              <a:defRPr/>
            </a:pPr>
            <a:endParaRPr lang="en-US" sz="2400" dirty="0" smtClean="0">
              <a:effectLst/>
              <a:latin typeface="+mn-lt"/>
              <a:ea typeface="+mn-ea"/>
              <a:cs typeface="+mn-cs"/>
              <a:sym typeface="Avenir Roman"/>
            </a:endParaRPr>
          </a:p>
          <a:p>
            <a:pPr marL="0" marR="0" indent="0" defTabSz="457200" eaLnBrk="1" fontAlgn="auto" latinLnBrk="0" hangingPunct="1">
              <a:lnSpc>
                <a:spcPct val="125000"/>
              </a:lnSpc>
              <a:spcBef>
                <a:spcPts val="0"/>
              </a:spcBef>
              <a:spcAft>
                <a:spcPts val="0"/>
              </a:spcAft>
              <a:buClrTx/>
              <a:buSzTx/>
              <a:buFontTx/>
              <a:buNone/>
              <a:tabLst/>
              <a:defRPr/>
            </a:pPr>
            <a:r>
              <a:rPr lang="en-US" sz="2400" dirty="0" smtClean="0">
                <a:effectLst/>
                <a:latin typeface="+mn-lt"/>
                <a:ea typeface="+mn-ea"/>
                <a:cs typeface="+mn-cs"/>
                <a:sym typeface="Avenir Roman"/>
              </a:rPr>
              <a:t>SO – WE COULD USE SENTINEL-1B</a:t>
            </a:r>
            <a:r>
              <a:rPr lang="en-US" sz="2400" baseline="0" dirty="0" smtClean="0">
                <a:effectLst/>
                <a:latin typeface="+mn-lt"/>
                <a:ea typeface="+mn-ea"/>
                <a:cs typeface="+mn-cs"/>
                <a:sym typeface="Avenir Roman"/>
              </a:rPr>
              <a:t> ACQUISITIONS ELSEWHERE </a:t>
            </a:r>
          </a:p>
          <a:p>
            <a:pPr marL="0" marR="0" indent="0" defTabSz="457200" eaLnBrk="1" fontAlgn="auto" latinLnBrk="0" hangingPunct="1">
              <a:lnSpc>
                <a:spcPct val="125000"/>
              </a:lnSpc>
              <a:spcBef>
                <a:spcPts val="0"/>
              </a:spcBef>
              <a:spcAft>
                <a:spcPts val="0"/>
              </a:spcAft>
              <a:buClrTx/>
              <a:buSzTx/>
              <a:buFontTx/>
              <a:buNone/>
              <a:tabLst/>
              <a:defRPr/>
            </a:pPr>
            <a:endParaRPr lang="en-US" sz="2400" baseline="0" dirty="0" smtClean="0">
              <a:effectLst/>
              <a:latin typeface="+mn-lt"/>
              <a:ea typeface="+mn-ea"/>
              <a:cs typeface="+mn-cs"/>
              <a:sym typeface="Avenir Roman"/>
            </a:endParaRPr>
          </a:p>
          <a:p>
            <a:pPr marL="0" marR="0" indent="0" defTabSz="457200" eaLnBrk="1" fontAlgn="auto" latinLnBrk="0" hangingPunct="1">
              <a:lnSpc>
                <a:spcPct val="125000"/>
              </a:lnSpc>
              <a:spcBef>
                <a:spcPts val="0"/>
              </a:spcBef>
              <a:spcAft>
                <a:spcPts val="0"/>
              </a:spcAft>
              <a:buClrTx/>
              <a:buSzTx/>
              <a:buFontTx/>
              <a:buNone/>
              <a:tabLst/>
              <a:defRPr/>
            </a:pPr>
            <a:r>
              <a:rPr lang="en-US" sz="2400" baseline="0" dirty="0" smtClean="0">
                <a:effectLst/>
                <a:latin typeface="+mn-lt"/>
                <a:ea typeface="+mn-ea"/>
                <a:cs typeface="+mn-cs"/>
                <a:sym typeface="Avenir Roman"/>
              </a:rPr>
              <a:t>The 2</a:t>
            </a:r>
            <a:r>
              <a:rPr lang="en-US" sz="2400" baseline="30000" dirty="0" smtClean="0">
                <a:effectLst/>
                <a:latin typeface="+mn-lt"/>
                <a:ea typeface="+mn-ea"/>
                <a:cs typeface="+mn-cs"/>
                <a:sym typeface="Avenir Roman"/>
              </a:rPr>
              <a:t>nd</a:t>
            </a:r>
            <a:r>
              <a:rPr lang="en-US" sz="2400" baseline="0" dirty="0" smtClean="0">
                <a:effectLst/>
                <a:latin typeface="+mn-lt"/>
                <a:ea typeface="+mn-ea"/>
                <a:cs typeface="+mn-cs"/>
                <a:sym typeface="Avenir Roman"/>
              </a:rPr>
              <a:t> image (map) shows </a:t>
            </a:r>
            <a:r>
              <a:rPr lang="en-CA" sz="2400" baseline="0" dirty="0" smtClean="0">
                <a:effectLst/>
                <a:latin typeface="+mn-lt"/>
                <a:ea typeface="+mn-ea"/>
                <a:cs typeface="+mn-cs"/>
                <a:sym typeface="Avenir Roman"/>
              </a:rPr>
              <a:t>t</a:t>
            </a:r>
            <a:r>
              <a:rPr lang="en-CA" sz="2400" dirty="0" smtClean="0">
                <a:effectLst/>
                <a:latin typeface="+mn-lt"/>
                <a:ea typeface="+mn-ea"/>
                <a:cs typeface="+mn-cs"/>
                <a:sym typeface="Avenir Roman"/>
              </a:rPr>
              <a:t>he number of months for which there is a failure in capabilities of existing moderate spatial resolution optical remote sensing to meet EO data requirements for agriculture monitoring, due to persistent cloud coverage during important periods of the agricultural growing season. This analysis shows two thresholds of acceptable cloud coverage: &lt; 5% cloudy. These are the areas and times which would benefit greatly from SAR acquisition. (Whitcraft et al., 2015).</a:t>
            </a:r>
          </a:p>
          <a:p>
            <a:pPr marL="0" marR="0" indent="0" defTabSz="457200" eaLnBrk="1" fontAlgn="auto" latinLnBrk="0" hangingPunct="1">
              <a:lnSpc>
                <a:spcPct val="125000"/>
              </a:lnSpc>
              <a:spcBef>
                <a:spcPts val="0"/>
              </a:spcBef>
              <a:spcAft>
                <a:spcPts val="0"/>
              </a:spcAft>
              <a:buClrTx/>
              <a:buSzTx/>
              <a:buFontTx/>
              <a:buNone/>
              <a:tabLst/>
              <a:defRPr/>
            </a:pPr>
            <a:endParaRPr lang="en-CA" sz="2400" dirty="0" smtClean="0">
              <a:effectLst/>
              <a:latin typeface="+mn-lt"/>
              <a:ea typeface="+mn-ea"/>
              <a:cs typeface="+mn-cs"/>
              <a:sym typeface="Avenir Roman"/>
            </a:endParaRPr>
          </a:p>
          <a:p>
            <a:pPr marL="0" marR="0" indent="0" defTabSz="457200" eaLnBrk="1" fontAlgn="auto" latinLnBrk="0" hangingPunct="1">
              <a:lnSpc>
                <a:spcPct val="125000"/>
              </a:lnSpc>
              <a:spcBef>
                <a:spcPts val="0"/>
              </a:spcBef>
              <a:spcAft>
                <a:spcPts val="0"/>
              </a:spcAft>
              <a:buClrTx/>
              <a:buSzTx/>
              <a:buFontTx/>
              <a:buNone/>
              <a:tabLst/>
              <a:defRPr/>
            </a:pPr>
            <a:r>
              <a:rPr lang="en-CA" sz="2400" dirty="0" smtClean="0">
                <a:effectLst/>
                <a:latin typeface="+mn-lt"/>
                <a:ea typeface="+mn-ea"/>
                <a:cs typeface="+mn-cs"/>
                <a:sym typeface="Avenir Roman"/>
              </a:rPr>
              <a:t>4/5/2016</a:t>
            </a:r>
            <a:r>
              <a:rPr lang="en-CA" sz="2400" baseline="0" dirty="0" smtClean="0">
                <a:effectLst/>
                <a:latin typeface="+mn-lt"/>
                <a:ea typeface="+mn-ea"/>
                <a:cs typeface="+mn-cs"/>
                <a:sym typeface="Avenir Roman"/>
              </a:rPr>
              <a:t> </a:t>
            </a:r>
            <a:r>
              <a:rPr lang="en-CA" sz="2400" baseline="0" dirty="0" smtClean="0">
                <a:effectLst/>
                <a:latin typeface="+mn-lt"/>
                <a:ea typeface="+mn-ea"/>
                <a:cs typeface="+mn-cs"/>
                <a:sym typeface="Wingdings" panose="05000000000000000000" pitchFamily="2" charset="2"/>
              </a:rPr>
              <a:t> WE COULD ADD THE CZECH REPUBLIC CROPLAND MAP HERE (IF IT IS READY AND PUBLISHABLE IN TIME FOR SIT) – A GREAT SUCCESS!</a:t>
            </a:r>
            <a:endParaRPr lang="en-US" sz="2400" dirty="0" smtClean="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2200299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2185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Acknowledging</a:t>
            </a:r>
            <a:r>
              <a:rPr lang="en-US" baseline="0" dirty="0" smtClean="0"/>
              <a:t> they want to keep GEOGLAM background to a minimum, this short refresher primes for the rest of the presentation (original endorsement; structure of organization; system of systems approach)</a:t>
            </a:r>
            <a:endParaRPr lang="en-US" dirty="0"/>
          </a:p>
        </p:txBody>
      </p:sp>
    </p:spTree>
    <p:extLst>
      <p:ext uri="{BB962C8B-B14F-4D97-AF65-F5344CB8AC3E}">
        <p14:creationId xmlns:p14="http://schemas.microsoft.com/office/powerpoint/2010/main" val="93791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Brad/Selma: Good description,</a:t>
            </a:r>
            <a:r>
              <a:rPr lang="en-US" baseline="0" dirty="0" smtClean="0"/>
              <a:t> but we think a short description with a description of either preliminary results/example responses/</a:t>
            </a:r>
            <a:r>
              <a:rPr lang="en-US" baseline="0" dirty="0" err="1" smtClean="0"/>
              <a:t>etc</a:t>
            </a:r>
            <a:r>
              <a:rPr lang="en-US" baseline="0" dirty="0" smtClean="0"/>
              <a:t> would provide the SIT a real sign of action, especially as it pertains to the last bullet and the idea of really impacting CEOS requests/processes.</a:t>
            </a:r>
          </a:p>
          <a:p>
            <a:r>
              <a:rPr lang="en-US" baseline="0" dirty="0" smtClean="0"/>
              <a:t>From Alyssa (3/1/2016) </a:t>
            </a:r>
            <a:r>
              <a:rPr lang="en-US" baseline="0" dirty="0" smtClean="0">
                <a:sym typeface="Wingdings" panose="05000000000000000000" pitchFamily="2" charset="2"/>
              </a:rPr>
              <a:t> Survey is ready. Will be deployed in the end of the month, after I announce it to the Crop Monitor communities on the next call. There may be some responses by SIT, cannot guarantee. Put some screen-caps of the survey on the next slide.</a:t>
            </a:r>
            <a:endParaRPr lang="en-US" dirty="0"/>
          </a:p>
        </p:txBody>
      </p:sp>
    </p:spTree>
    <p:extLst>
      <p:ext uri="{BB962C8B-B14F-4D97-AF65-F5344CB8AC3E}">
        <p14:creationId xmlns:p14="http://schemas.microsoft.com/office/powerpoint/2010/main" val="2664889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3D58F2BF-88AC-4996-9A7D-0C9CE470F0B4}" type="datetimeFigureOut">
              <a:rPr lang="fr-FR">
                <a:solidFill>
                  <a:prstClr val="black">
                    <a:tint val="75000"/>
                  </a:prstClr>
                </a:solidFill>
              </a:rPr>
              <a:pPr>
                <a:defRPr/>
              </a:pPr>
              <a:t>18/04/2016</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fld id="{F08DB149-D1B4-441D-B86C-D668117262E0}" type="slidenum">
              <a:rPr lang="fr-FR" altLang="en-US"/>
              <a:pPr/>
              <a:t>‹#›</a:t>
            </a:fld>
            <a:endParaRPr lang="fr-FR" altLang="en-US"/>
          </a:p>
        </p:txBody>
      </p:sp>
    </p:spTree>
    <p:extLst>
      <p:ext uri="{BB962C8B-B14F-4D97-AF65-F5344CB8AC3E}">
        <p14:creationId xmlns:p14="http://schemas.microsoft.com/office/powerpoint/2010/main" val="109887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DDCD61A-6CE7-4BD8-B207-5685A481E9F2}" type="datetimeFigureOut">
              <a:rPr lang="fr-FR">
                <a:solidFill>
                  <a:prstClr val="black">
                    <a:tint val="75000"/>
                  </a:prstClr>
                </a:solidFill>
              </a:rPr>
              <a:pPr>
                <a:defRPr/>
              </a:pPr>
              <a:t>18/04/2016</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fld id="{876047B0-1E08-4625-AB3B-CA070B7FFEA7}" type="slidenum">
              <a:rPr lang="fr-FR" altLang="en-US"/>
              <a:pPr/>
              <a:t>‹#›</a:t>
            </a:fld>
            <a:endParaRPr lang="fr-FR" altLang="en-US"/>
          </a:p>
        </p:txBody>
      </p:sp>
    </p:spTree>
    <p:extLst>
      <p:ext uri="{BB962C8B-B14F-4D97-AF65-F5344CB8AC3E}">
        <p14:creationId xmlns:p14="http://schemas.microsoft.com/office/powerpoint/2010/main" val="4232059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8639E5E-C050-4919-A1D0-EBFBDBF48AD8}" type="datetimeFigureOut">
              <a:rPr lang="fr-FR">
                <a:solidFill>
                  <a:prstClr val="black">
                    <a:tint val="75000"/>
                  </a:prstClr>
                </a:solidFill>
              </a:rPr>
              <a:pPr>
                <a:defRPr/>
              </a:pPr>
              <a:t>18/04/2016</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fld id="{5F4FB162-765C-42A4-9AC6-403B97A59C8F}" type="slidenum">
              <a:rPr lang="fr-FR" altLang="en-US"/>
              <a:pPr/>
              <a:t>‹#›</a:t>
            </a:fld>
            <a:endParaRPr lang="fr-FR" altLang="en-US"/>
          </a:p>
        </p:txBody>
      </p:sp>
    </p:spTree>
    <p:extLst>
      <p:ext uri="{BB962C8B-B14F-4D97-AF65-F5344CB8AC3E}">
        <p14:creationId xmlns:p14="http://schemas.microsoft.com/office/powerpoint/2010/main" val="1256836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84FFF57-D638-47D4-B2DE-02414022115F}" type="datetimeFigureOut">
              <a:rPr lang="fr-FR">
                <a:solidFill>
                  <a:prstClr val="black">
                    <a:tint val="75000"/>
                  </a:prstClr>
                </a:solidFill>
              </a:rPr>
              <a:pPr>
                <a:defRPr/>
              </a:pPr>
              <a:t>18/04/2016</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fld id="{3C280CD7-9B78-4818-AE07-0EF8768E7ED1}" type="slidenum">
              <a:rPr lang="fr-FR" altLang="en-US"/>
              <a:pPr/>
              <a:t>‹#›</a:t>
            </a:fld>
            <a:endParaRPr lang="fr-FR" altLang="en-US"/>
          </a:p>
        </p:txBody>
      </p:sp>
    </p:spTree>
    <p:extLst>
      <p:ext uri="{BB962C8B-B14F-4D97-AF65-F5344CB8AC3E}">
        <p14:creationId xmlns:p14="http://schemas.microsoft.com/office/powerpoint/2010/main" val="1971409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E54CCB4-CAF6-46CB-9217-9C3E639B6C23}" type="datetimeFigureOut">
              <a:rPr lang="fr-FR">
                <a:solidFill>
                  <a:prstClr val="black">
                    <a:tint val="75000"/>
                  </a:prstClr>
                </a:solidFill>
              </a:rPr>
              <a:pPr>
                <a:defRPr/>
              </a:pPr>
              <a:t>18/04/2016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0D31560C-9858-4996-8CB1-426A2E149AE3}" type="slidenum">
              <a:rPr lang="fr-FR" altLang="en-US"/>
              <a:pPr/>
              <a:t>‹#›</a:t>
            </a:fld>
            <a:endParaRPr lang="fr-FR" altLang="en-US"/>
          </a:p>
        </p:txBody>
      </p:sp>
    </p:spTree>
    <p:extLst>
      <p:ext uri="{BB962C8B-B14F-4D97-AF65-F5344CB8AC3E}">
        <p14:creationId xmlns:p14="http://schemas.microsoft.com/office/powerpoint/2010/main" val="3210310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5A60A66-633D-434C-930E-57644487DCB5}" type="datetimeFigureOut">
              <a:rPr lang="fr-FR">
                <a:solidFill>
                  <a:prstClr val="black">
                    <a:tint val="75000"/>
                  </a:prstClr>
                </a:solidFill>
              </a:rPr>
              <a:pPr>
                <a:defRPr/>
              </a:pPr>
              <a:t>18/04/2016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446F6C81-08C9-4695-B887-BDE3E8A245DD}" type="slidenum">
              <a:rPr lang="fr-FR" altLang="en-US"/>
              <a:pPr/>
              <a:t>‹#›</a:t>
            </a:fld>
            <a:endParaRPr lang="fr-FR" altLang="en-US"/>
          </a:p>
        </p:txBody>
      </p:sp>
    </p:spTree>
    <p:extLst>
      <p:ext uri="{BB962C8B-B14F-4D97-AF65-F5344CB8AC3E}">
        <p14:creationId xmlns:p14="http://schemas.microsoft.com/office/powerpoint/2010/main" val="1277733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a:latin typeface="Century Gothic" panose="020B0502020202020204" pitchFamily="34" charset="0"/>
              </a:defRPr>
            </a:lvl1pPr>
          </a:lstStyle>
          <a:p>
            <a:fld id="{F8353AEC-BE62-458D-97E2-FA4DB4613E63}" type="slidenum">
              <a:rPr lang="en-US" altLang="en-US"/>
              <a:pPr/>
              <a:t>‹#›</a:t>
            </a:fld>
            <a:r>
              <a:rPr lang="en-US" altLang="en-US"/>
              <a:t>/22</a:t>
            </a:r>
          </a:p>
        </p:txBody>
      </p:sp>
    </p:spTree>
    <p:extLst>
      <p:ext uri="{BB962C8B-B14F-4D97-AF65-F5344CB8AC3E}">
        <p14:creationId xmlns:p14="http://schemas.microsoft.com/office/powerpoint/2010/main" val="247048173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smtClean="0"/>
              <a:t>Title Goes Here</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SIT-31,</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ESRIN, 19-20 </a:t>
            </a:r>
            <a:r>
              <a:rPr lang="en-AU" sz="1100" i="1" smtClean="0">
                <a:solidFill>
                  <a:schemeClr val="tx2"/>
                </a:solidFill>
                <a:latin typeface="+mj-ea"/>
                <a:ea typeface="+mj-ea"/>
                <a:cs typeface="Proxima Nova Regular"/>
                <a:sym typeface="Proxima Nova Regular"/>
              </a:rPr>
              <a:t>Apr 2016</a:t>
            </a:r>
            <a:endParaRPr sz="1100" i="1" dirty="0">
              <a:solidFill>
                <a:schemeClr val="tx2"/>
              </a:solidFill>
              <a:latin typeface="+mj-ea"/>
              <a:ea typeface="+mj-ea"/>
              <a:cs typeface="Proxima Nova Regular"/>
              <a:sym typeface="Proxima Nova Regula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xfrm>
            <a:off x="7239000" y="6400800"/>
            <a:ext cx="1905000" cy="457200"/>
          </a:xfrm>
        </p:spPr>
        <p:txBody>
          <a:bodyPr/>
          <a:lstStyle>
            <a:lvl1pPr>
              <a:defRPr>
                <a:latin typeface="Arial Unicode MS" charset="0"/>
              </a:defRPr>
            </a:lvl1pPr>
          </a:lstStyle>
          <a:p>
            <a:pPr>
              <a:defRPr/>
            </a:pPr>
            <a:fld id="{EC3FFFD2-AA3A-EE4E-9461-7856104AAD48}" type="slidenum">
              <a:rPr lang="en-US"/>
              <a:pPr>
                <a:defRPr/>
              </a:pPr>
              <a:t>‹#›</a:t>
            </a:fld>
            <a:endParaRPr lang="en-US" dirty="0"/>
          </a:p>
        </p:txBody>
      </p:sp>
    </p:spTree>
    <p:extLst>
      <p:ext uri="{BB962C8B-B14F-4D97-AF65-F5344CB8AC3E}">
        <p14:creationId xmlns:p14="http://schemas.microsoft.com/office/powerpoint/2010/main" val="192714665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1490654-F2D2-421A-9775-3F21F38DA562}" type="datetimeFigureOut">
              <a:rPr lang="en-US" smtClean="0"/>
              <a:t>4/18/2016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239000" y="6546850"/>
            <a:ext cx="1905000" cy="246221"/>
          </a:xfrm>
        </p:spPr>
        <p:txBody>
          <a:bodyPr/>
          <a:lstStyle/>
          <a:p>
            <a:fld id="{6F007CFD-903B-4E64-B3D9-BB421AABE188}" type="slidenum">
              <a:rPr lang="en-US" smtClean="0"/>
              <a:t>‹#›</a:t>
            </a:fld>
            <a:endParaRPr lang="en-US"/>
          </a:p>
        </p:txBody>
      </p:sp>
    </p:spTree>
    <p:extLst>
      <p:ext uri="{BB962C8B-B14F-4D97-AF65-F5344CB8AC3E}">
        <p14:creationId xmlns:p14="http://schemas.microsoft.com/office/powerpoint/2010/main" val="103817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20A3443A-F38A-46E6-BB01-6B8191AF3510}" type="datetimeFigureOut">
              <a:rPr lang="fr-FR">
                <a:solidFill>
                  <a:prstClr val="black">
                    <a:tint val="75000"/>
                  </a:prstClr>
                </a:solidFill>
              </a:rPr>
              <a:pPr>
                <a:defRPr/>
              </a:pPr>
              <a:t>18/04/2016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022F0AF4-AC4A-464F-8E75-8A6B4FCA58B6}" type="slidenum">
              <a:rPr lang="fr-FR" altLang="en-US"/>
              <a:pPr/>
              <a:t>‹#›</a:t>
            </a:fld>
            <a:endParaRPr lang="fr-FR" altLang="en-US"/>
          </a:p>
        </p:txBody>
      </p:sp>
    </p:spTree>
    <p:extLst>
      <p:ext uri="{BB962C8B-B14F-4D97-AF65-F5344CB8AC3E}">
        <p14:creationId xmlns:p14="http://schemas.microsoft.com/office/powerpoint/2010/main" val="89964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0CDD76B-A6E0-444B-A857-5BDDD578AED4}" type="datetimeFigureOut">
              <a:rPr lang="fr-FR">
                <a:solidFill>
                  <a:prstClr val="black">
                    <a:tint val="75000"/>
                  </a:prstClr>
                </a:solidFill>
              </a:rPr>
              <a:pPr>
                <a:defRPr/>
              </a:pPr>
              <a:t>18/04/2016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42029ADA-ED76-4075-A083-B7FFCA497D5D}" type="slidenum">
              <a:rPr lang="fr-FR" altLang="en-US"/>
              <a:pPr/>
              <a:t>‹#›</a:t>
            </a:fld>
            <a:endParaRPr lang="fr-FR" altLang="en-US"/>
          </a:p>
        </p:txBody>
      </p:sp>
    </p:spTree>
    <p:extLst>
      <p:ext uri="{BB962C8B-B14F-4D97-AF65-F5344CB8AC3E}">
        <p14:creationId xmlns:p14="http://schemas.microsoft.com/office/powerpoint/2010/main" val="396306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8EC7018-8476-493B-A66D-93B811009BBA}" type="datetimeFigureOut">
              <a:rPr lang="fr-FR">
                <a:solidFill>
                  <a:prstClr val="black">
                    <a:tint val="75000"/>
                  </a:prstClr>
                </a:solidFill>
              </a:rPr>
              <a:pPr>
                <a:defRPr/>
              </a:pPr>
              <a:t>18/04/2016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E071DCA6-DD42-445C-A4DA-C4AD4D7D99FB}" type="slidenum">
              <a:rPr lang="fr-FR" altLang="en-US"/>
              <a:pPr/>
              <a:t>‹#›</a:t>
            </a:fld>
            <a:endParaRPr lang="fr-FR" altLang="en-US"/>
          </a:p>
        </p:txBody>
      </p:sp>
    </p:spTree>
    <p:extLst>
      <p:ext uri="{BB962C8B-B14F-4D97-AF65-F5344CB8AC3E}">
        <p14:creationId xmlns:p14="http://schemas.microsoft.com/office/powerpoint/2010/main" val="281051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9C2E1AC1-AEB8-408D-8638-9E05F91E5F33}" type="datetimeFigureOut">
              <a:rPr lang="fr-FR">
                <a:solidFill>
                  <a:prstClr val="black">
                    <a:tint val="75000"/>
                  </a:prstClr>
                </a:solidFill>
              </a:rPr>
              <a:pPr>
                <a:defRPr/>
              </a:pPr>
              <a:t>18/04/2016</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fld id="{C231B56A-635A-43BD-B6E5-CD7DFD6D4411}" type="slidenum">
              <a:rPr lang="fr-FR" altLang="en-US"/>
              <a:pPr/>
              <a:t>‹#›</a:t>
            </a:fld>
            <a:endParaRPr lang="fr-FR" altLang="en-US"/>
          </a:p>
        </p:txBody>
      </p:sp>
    </p:spTree>
    <p:extLst>
      <p:ext uri="{BB962C8B-B14F-4D97-AF65-F5344CB8AC3E}">
        <p14:creationId xmlns:p14="http://schemas.microsoft.com/office/powerpoint/2010/main" val="339633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D9ABF956-CC7C-4F28-B9AA-4790C30F8B4D}" type="datetimeFigureOut">
              <a:rPr lang="fr-FR">
                <a:solidFill>
                  <a:prstClr val="black">
                    <a:tint val="75000"/>
                  </a:prstClr>
                </a:solidFill>
              </a:rPr>
              <a:pPr>
                <a:defRPr/>
              </a:pPr>
              <a:t>18/04/2016</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fld id="{CE9B1A37-DFE6-4749-A271-867529BE9874}" type="slidenum">
              <a:rPr lang="fr-FR" altLang="en-US"/>
              <a:pPr/>
              <a:t>‹#›</a:t>
            </a:fld>
            <a:endParaRPr lang="fr-FR" altLang="en-US"/>
          </a:p>
        </p:txBody>
      </p:sp>
    </p:spTree>
    <p:extLst>
      <p:ext uri="{BB962C8B-B14F-4D97-AF65-F5344CB8AC3E}">
        <p14:creationId xmlns:p14="http://schemas.microsoft.com/office/powerpoint/2010/main" val="831179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914400" rtl="0">
              <a:defRPr/>
            </a:pPr>
            <a:fld id="{1EB6388C-5F76-49CC-9272-C4A3200B72A3}" type="datetimeFigureOut">
              <a:rPr lang="fr-FR" kern="1200">
                <a:solidFill>
                  <a:prstClr val="black">
                    <a:tint val="75000"/>
                  </a:prstClr>
                </a:solidFill>
                <a:ea typeface="+mn-ea"/>
              </a:rPr>
              <a:pPr defTabSz="914400" rtl="0">
                <a:defRPr/>
              </a:pPr>
              <a:t>18/04/2016</a:t>
            </a:fld>
            <a:endParaRPr lang="fr-FR" kern="1200">
              <a:solidFill>
                <a:prstClr val="black">
                  <a:tint val="75000"/>
                </a:prstClr>
              </a:solidFill>
              <a:ea typeface="+mn-ea"/>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defTabSz="914400" rtl="0">
              <a:defRPr/>
            </a:pPr>
            <a:endParaRPr lang="fr-FR" kern="1200">
              <a:solidFill>
                <a:prstClr val="black">
                  <a:tint val="75000"/>
                </a:prstClr>
              </a:solidFill>
              <a:ea typeface="+mn-ea"/>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914400" rtl="0" fontAlgn="base">
              <a:spcBef>
                <a:spcPct val="0"/>
              </a:spcBef>
              <a:spcAft>
                <a:spcPct val="0"/>
              </a:spcAft>
            </a:pPr>
            <a:fld id="{2AC92ED8-4842-42EC-BD97-28BF38936030}" type="slidenum">
              <a:rPr lang="fr-FR" altLang="en-US" kern="1200">
                <a:ea typeface="+mn-ea"/>
                <a:cs typeface="Arial" panose="020B0604020202020204" pitchFamily="34" charset="0"/>
              </a:rPr>
              <a:pPr defTabSz="914400" rtl="0" fontAlgn="base">
                <a:spcBef>
                  <a:spcPct val="0"/>
                </a:spcBef>
                <a:spcAft>
                  <a:spcPct val="0"/>
                </a:spcAft>
              </a:pPr>
              <a:t>‹#›</a:t>
            </a:fld>
            <a:endParaRPr lang="fr-FR" altLang="en-US" kern="1200">
              <a:ea typeface="+mn-ea"/>
              <a:cs typeface="Arial" panose="020B0604020202020204" pitchFamily="34" charset="0"/>
            </a:endParaRPr>
          </a:p>
        </p:txBody>
      </p:sp>
    </p:spTree>
    <p:extLst>
      <p:ext uri="{BB962C8B-B14F-4D97-AF65-F5344CB8AC3E}">
        <p14:creationId xmlns:p14="http://schemas.microsoft.com/office/powerpoint/2010/main" val="227594633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goo.gl/dmV87v"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GEOGLAM</a:t>
            </a:r>
            <a:br>
              <a:rPr lang="en-US" sz="4200" b="1" dirty="0" smtClean="0">
                <a:solidFill>
                  <a:srgbClr val="FFFFFF"/>
                </a:solidFill>
                <a:latin typeface="+mj-lt"/>
              </a:rPr>
            </a:br>
            <a:r>
              <a:rPr lang="en-US" dirty="0" smtClean="0">
                <a:solidFill>
                  <a:schemeClr val="bg1"/>
                </a:solidFill>
                <a:latin typeface="+mj-lt"/>
              </a:rPr>
              <a:t>Strategic Issues for EO Data Coordination</a:t>
            </a:r>
            <a:endParaRPr sz="4200" b="1" dirty="0">
              <a:solidFill>
                <a:schemeClr val="bg1"/>
              </a:solidFill>
              <a:latin typeface="+mj-lt"/>
            </a:endParaRPr>
          </a:p>
        </p:txBody>
      </p:sp>
      <p:sp>
        <p:nvSpPr>
          <p:cNvPr id="11" name="Shape 11"/>
          <p:cNvSpPr/>
          <p:nvPr/>
        </p:nvSpPr>
        <p:spPr>
          <a:xfrm>
            <a:off x="622788" y="3759200"/>
            <a:ext cx="5016011"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Selma Cherchali (CNES) &amp; Brad Doorn (NASA) co-leads, CEOS Ad Hoc WG for GEOGLAM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SIT</a:t>
            </a:r>
            <a:r>
              <a:rPr lang="en-AU" dirty="0" smtClean="0">
                <a:solidFill>
                  <a:srgbClr val="FFFFFF"/>
                </a:solidFill>
                <a:latin typeface="+mj-lt"/>
                <a:ea typeface="Arial Bold"/>
                <a:cs typeface="Arial Bold"/>
                <a:sym typeface="Arial Bold"/>
              </a:rPr>
              <a:t>-31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S</a:t>
            </a:r>
            <a:r>
              <a:rPr lang="en-AU" dirty="0" err="1" smtClean="0">
                <a:solidFill>
                  <a:srgbClr val="FFFFFF"/>
                </a:solidFill>
                <a:latin typeface="+mj-lt"/>
                <a:ea typeface="Arial Bold"/>
                <a:cs typeface="Arial Bold"/>
                <a:sym typeface="Arial Bold"/>
              </a:rPr>
              <a:t>trategic</a:t>
            </a:r>
            <a:r>
              <a:rPr lang="en-AU" dirty="0" smtClean="0">
                <a:solidFill>
                  <a:srgbClr val="FFFFFF"/>
                </a:solidFill>
                <a:latin typeface="+mj-lt"/>
                <a:ea typeface="Arial Bold"/>
                <a:cs typeface="Arial Bold"/>
                <a:sym typeface="Arial Bold"/>
              </a:rPr>
              <a:t> Implementation Team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ESA/ESRIN, </a:t>
            </a:r>
            <a:r>
              <a:rPr lang="en-AU" dirty="0" err="1" smtClean="0">
                <a:solidFill>
                  <a:srgbClr val="FFFFFF"/>
                </a:solidFill>
                <a:latin typeface="+mj-lt"/>
                <a:ea typeface="Arial Bold"/>
                <a:cs typeface="Arial Bold"/>
                <a:sym typeface="Arial Bold"/>
              </a:rPr>
              <a:t>Frascati</a:t>
            </a:r>
            <a:r>
              <a:rPr lang="en-AU" dirty="0" smtClean="0">
                <a:solidFill>
                  <a:srgbClr val="FFFFFF"/>
                </a:solidFill>
                <a:latin typeface="+mj-lt"/>
                <a:ea typeface="Arial Bold"/>
                <a:cs typeface="Arial Bold"/>
                <a:sym typeface="Arial Bold"/>
              </a:rPr>
              <a:t>,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-20</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April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8000"/>
              <a:t>Backup Slides</a:t>
            </a:r>
          </a:p>
        </p:txBody>
      </p:sp>
    </p:spTree>
    <p:extLst>
      <p:ext uri="{BB962C8B-B14F-4D97-AF65-F5344CB8AC3E}">
        <p14:creationId xmlns:p14="http://schemas.microsoft.com/office/powerpoint/2010/main" val="3800987343"/>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23" y="3810000"/>
            <a:ext cx="9144000" cy="3060325"/>
          </a:xfrm>
        </p:spPr>
        <p:txBody>
          <a:bodyPr/>
          <a:lstStyle/>
          <a:p>
            <a:r>
              <a:rPr lang="en-US" sz="1800" dirty="0" smtClean="0">
                <a:latin typeface="Arial" panose="020B0604020202020204" pitchFamily="34" charset="0"/>
                <a:cs typeface="Arial" panose="020B0604020202020204" pitchFamily="34" charset="0"/>
              </a:rPr>
              <a:t>GEOGLAM is a </a:t>
            </a:r>
            <a:r>
              <a:rPr lang="en-US" sz="1800" i="1" dirty="0" smtClean="0">
                <a:latin typeface="Arial" panose="020B0604020202020204" pitchFamily="34" charset="0"/>
                <a:cs typeface="Arial" panose="020B0604020202020204" pitchFamily="34" charset="0"/>
              </a:rPr>
              <a:t>system of systems</a:t>
            </a:r>
            <a:r>
              <a:rPr lang="en-US" sz="1800" dirty="0" smtClean="0">
                <a:latin typeface="Arial" panose="020B0604020202020204" pitchFamily="34" charset="0"/>
                <a:cs typeface="Arial" panose="020B0604020202020204" pitchFamily="34" charset="0"/>
              </a:rPr>
              <a:t> </a:t>
            </a:r>
          </a:p>
          <a:p>
            <a:pPr lvl="1"/>
            <a:r>
              <a:rPr lang="en-US" sz="1600" i="1" dirty="0" smtClean="0">
                <a:latin typeface="Arial" panose="020B0604020202020204" pitchFamily="34" charset="0"/>
                <a:cs typeface="Arial" panose="020B0604020202020204" pitchFamily="34" charset="0"/>
              </a:rPr>
              <a:t>Community Centric Dynamic Implementation</a:t>
            </a:r>
          </a:p>
          <a:p>
            <a:pPr lvl="1"/>
            <a:r>
              <a:rPr lang="en-US" sz="1600" dirty="0">
                <a:latin typeface="Arial" panose="020B0604020202020204" pitchFamily="34" charset="0"/>
                <a:cs typeface="Arial" panose="020B0604020202020204" pitchFamily="34" charset="0"/>
              </a:rPr>
              <a:t>R</a:t>
            </a:r>
            <a:r>
              <a:rPr lang="en-US" sz="1600" dirty="0" smtClean="0">
                <a:latin typeface="Arial" panose="020B0604020202020204" pitchFamily="34" charset="0"/>
                <a:cs typeface="Arial" panose="020B0604020202020204" pitchFamily="34" charset="0"/>
              </a:rPr>
              <a:t>esponding </a:t>
            </a:r>
            <a:r>
              <a:rPr lang="en-US" sz="1600" dirty="0">
                <a:latin typeface="Arial" panose="020B0604020202020204" pitchFamily="34" charset="0"/>
                <a:cs typeface="Arial" panose="020B0604020202020204" pitchFamily="34" charset="0"/>
              </a:rPr>
              <a:t>to intergovernmental and </a:t>
            </a:r>
            <a:r>
              <a:rPr lang="en-US" sz="1600" u="sng" dirty="0">
                <a:latin typeface="Arial" panose="020B0604020202020204" pitchFamily="34" charset="0"/>
                <a:cs typeface="Arial" panose="020B0604020202020204" pitchFamily="34" charset="0"/>
              </a:rPr>
              <a:t>national</a:t>
            </a:r>
            <a:r>
              <a:rPr lang="en-US" sz="1600" dirty="0">
                <a:latin typeface="Arial" panose="020B0604020202020204" pitchFamily="34" charset="0"/>
                <a:cs typeface="Arial" panose="020B0604020202020204" pitchFamily="34" charset="0"/>
              </a:rPr>
              <a:t> end-user </a:t>
            </a:r>
            <a:r>
              <a:rPr lang="en-US" sz="1600" dirty="0" smtClean="0">
                <a:latin typeface="Arial" panose="020B0604020202020204" pitchFamily="34" charset="0"/>
                <a:cs typeface="Arial" panose="020B0604020202020204" pitchFamily="34" charset="0"/>
              </a:rPr>
              <a:t>needs</a:t>
            </a:r>
          </a:p>
          <a:p>
            <a:r>
              <a:rPr lang="en-US" sz="1800" dirty="0" smtClean="0">
                <a:latin typeface="Arial" panose="020B0604020202020204" pitchFamily="34" charset="0"/>
                <a:cs typeface="Arial" panose="020B0604020202020204" pitchFamily="34" charset="0"/>
              </a:rPr>
              <a:t>Harmonizing, centralizing, “glue” functions </a:t>
            </a:r>
            <a:r>
              <a:rPr lang="en-US" sz="1400" dirty="0" smtClean="0">
                <a:latin typeface="Arial" panose="020B0604020202020204" pitchFamily="34" charset="0"/>
                <a:cs typeface="Arial" panose="020B0604020202020204" pitchFamily="34" charset="0"/>
              </a:rPr>
              <a:t>(</a:t>
            </a:r>
            <a:r>
              <a:rPr lang="en-US" sz="1400" b="1" dirty="0" smtClean="0">
                <a:latin typeface="Arial" panose="020B0604020202020204" pitchFamily="34" charset="0"/>
                <a:cs typeface="Arial" panose="020B0604020202020204" pitchFamily="34" charset="0"/>
              </a:rPr>
              <a:t>GEOGLAM Secretariat</a:t>
            </a:r>
            <a:r>
              <a:rPr lang="en-US" sz="140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a:t>
            </a:r>
          </a:p>
          <a:p>
            <a:pPr lvl="1"/>
            <a:r>
              <a:rPr lang="en-US" sz="1600" dirty="0" smtClean="0">
                <a:latin typeface="Arial" panose="020B0604020202020204" pitchFamily="34" charset="0"/>
                <a:cs typeface="Arial" panose="020B0604020202020204" pitchFamily="34" charset="0"/>
              </a:rPr>
              <a:t>Coordinating Crop Monitors (AMIS, Early Warning): </a:t>
            </a:r>
            <a:r>
              <a:rPr lang="en-US" sz="1600" u="sng" dirty="0" smtClean="0">
                <a:latin typeface="Arial" panose="020B0604020202020204" pitchFamily="34" charset="0"/>
                <a:cs typeface="Arial" panose="020B0604020202020204" pitchFamily="34" charset="0"/>
              </a:rPr>
              <a:t>consensus</a:t>
            </a:r>
            <a:r>
              <a:rPr lang="en-US" sz="1600" dirty="0" smtClean="0">
                <a:latin typeface="Arial" panose="020B0604020202020204" pitchFamily="34" charset="0"/>
                <a:cs typeface="Arial" panose="020B0604020202020204" pitchFamily="34" charset="0"/>
              </a:rPr>
              <a:t> crop conditions</a:t>
            </a:r>
          </a:p>
          <a:p>
            <a:pPr lvl="1"/>
            <a:r>
              <a:rPr lang="en-US" sz="1600" dirty="0" smtClean="0">
                <a:latin typeface="Arial" panose="020B0604020202020204" pitchFamily="34" charset="0"/>
                <a:cs typeface="Arial" panose="020B0604020202020204" pitchFamily="34" charset="0"/>
              </a:rPr>
              <a:t>EO Data Coordination with CEOS: for R&amp;D activities, baseline dataset generation, and developing/implementing community requirements</a:t>
            </a:r>
          </a:p>
          <a:p>
            <a:pPr lvl="1"/>
            <a:r>
              <a:rPr lang="en-US" sz="1600" dirty="0" smtClean="0">
                <a:latin typeface="Arial" panose="020B0604020202020204" pitchFamily="34" charset="0"/>
                <a:cs typeface="Arial" panose="020B0604020202020204" pitchFamily="34" charset="0"/>
              </a:rPr>
              <a:t>Operational R&amp;D (JECAM, Asia-RICE)</a:t>
            </a:r>
          </a:p>
          <a:p>
            <a:pPr lvl="1"/>
            <a:r>
              <a:rPr lang="en-US" sz="1600" dirty="0" smtClean="0">
                <a:latin typeface="Arial" panose="020B0604020202020204" pitchFamily="34" charset="0"/>
                <a:cs typeface="Arial" panose="020B0604020202020204" pitchFamily="34" charset="0"/>
              </a:rPr>
              <a:t>Capacity Development coordination</a:t>
            </a:r>
            <a:endParaRPr lang="en-US" sz="1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228600"/>
            <a:ext cx="8229600" cy="838200"/>
          </a:xfrm>
        </p:spPr>
        <p:txBody>
          <a:bodyPr/>
          <a:lstStyle/>
          <a:p>
            <a:pPr algn="ctr"/>
            <a:r>
              <a:rPr lang="en-US" dirty="0" smtClean="0"/>
              <a:t>The GEOGLAM Initiative</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500" t="26296" r="13334" b="27778"/>
          <a:stretch/>
        </p:blipFill>
        <p:spPr>
          <a:xfrm>
            <a:off x="5029200" y="2337979"/>
            <a:ext cx="3657600" cy="127399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6232180"/>
            <a:ext cx="2241146" cy="510752"/>
          </a:xfrm>
          <a:prstGeom prst="rect">
            <a:avLst/>
          </a:prstGeom>
        </p:spPr>
      </p:pic>
      <p:sp>
        <p:nvSpPr>
          <p:cNvPr id="6" name="Content Placeholder 2"/>
          <p:cNvSpPr txBox="1">
            <a:spLocks/>
          </p:cNvSpPr>
          <p:nvPr/>
        </p:nvSpPr>
        <p:spPr>
          <a:xfrm>
            <a:off x="163362" y="1606723"/>
            <a:ext cx="4789638" cy="223108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sz="1800" dirty="0" smtClean="0">
                <a:latin typeface="Arial" panose="020B0604020202020204" pitchFamily="34" charset="0"/>
                <a:cs typeface="Arial" panose="020B0604020202020204" pitchFamily="34" charset="0"/>
              </a:rPr>
              <a:t>Established in 2011 by G20 to provide timely, accurate, and actionable information on crop production…</a:t>
            </a:r>
          </a:p>
          <a:p>
            <a:pPr lvl="1"/>
            <a:r>
              <a:rPr lang="en-US" sz="1600" dirty="0" smtClean="0">
                <a:latin typeface="Arial" panose="020B0604020202020204" pitchFamily="34" charset="0"/>
                <a:cs typeface="Arial" panose="020B0604020202020204" pitchFamily="34" charset="0"/>
              </a:rPr>
              <a:t>…by improving the international </a:t>
            </a:r>
            <a:br>
              <a:rPr lang="en-US" sz="1600" dirty="0" smtClean="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community’s capacity to </a:t>
            </a:r>
            <a:r>
              <a:rPr lang="en-US" sz="1600" dirty="0" smtClean="0">
                <a:latin typeface="Arial" panose="020B0604020202020204" pitchFamily="34" charset="0"/>
                <a:cs typeface="Arial" panose="020B0604020202020204" pitchFamily="34" charset="0"/>
              </a:rPr>
              <a:t>utilize </a:t>
            </a:r>
            <a:r>
              <a:rPr lang="en-US" sz="1600" dirty="0">
                <a:latin typeface="Arial" panose="020B0604020202020204" pitchFamily="34" charset="0"/>
                <a:cs typeface="Arial" panose="020B0604020202020204" pitchFamily="34" charset="0"/>
              </a:rPr>
              <a:t>EO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data for </a:t>
            </a:r>
            <a:r>
              <a:rPr lang="en-US" sz="1600" dirty="0" smtClean="0">
                <a:latin typeface="Arial" panose="020B0604020202020204" pitchFamily="34" charset="0"/>
                <a:cs typeface="Arial" panose="020B0604020202020204" pitchFamily="34" charset="0"/>
              </a:rPr>
              <a:t>agricultural monitoring at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national, regional, and global levels</a:t>
            </a:r>
          </a:p>
          <a:p>
            <a:pPr lvl="1"/>
            <a:r>
              <a:rPr lang="en-US" sz="1600" dirty="0" smtClean="0">
                <a:solidFill>
                  <a:srgbClr val="71AF47"/>
                </a:solidFill>
                <a:latin typeface="Arial" panose="020B0604020202020204" pitchFamily="34" charset="0"/>
                <a:cs typeface="Arial" panose="020B0604020202020204" pitchFamily="34" charset="0"/>
              </a:rPr>
              <a:t>Seeking re-endorsement, November 2016</a:t>
            </a:r>
          </a:p>
        </p:txBody>
      </p:sp>
      <p:sp>
        <p:nvSpPr>
          <p:cNvPr id="14" name="Left Brace 13"/>
          <p:cNvSpPr/>
          <p:nvPr/>
        </p:nvSpPr>
        <p:spPr>
          <a:xfrm rot="5400000">
            <a:off x="6617164" y="432495"/>
            <a:ext cx="481672" cy="3657600"/>
          </a:xfrm>
          <a:prstGeom prst="leftBrace">
            <a:avLst>
              <a:gd name="adj1" fmla="val 8333"/>
              <a:gd name="adj2" fmla="val 79630"/>
            </a:avLst>
          </a:prstGeom>
          <a:noFill/>
          <a:ln w="25400" cap="flat">
            <a:solidFill>
              <a:schemeClr val="accent4">
                <a:lumMod val="90000"/>
                <a:lumOff val="10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5" name="Rectangle 14"/>
          <p:cNvSpPr/>
          <p:nvPr/>
        </p:nvSpPr>
        <p:spPr>
          <a:xfrm>
            <a:off x="5181600" y="1714415"/>
            <a:ext cx="1600200" cy="276997"/>
          </a:xfrm>
          <a:prstGeom prst="rect">
            <a:avLst/>
          </a:prstGeom>
          <a:solidFill>
            <a:srgbClr val="FFFFFF"/>
          </a:solidFill>
          <a:ln w="25400" cap="flat">
            <a:solidFill>
              <a:schemeClr val="accent4">
                <a:lumMod val="90000"/>
                <a:lumOff val="1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2569"/>
                </a:solidFill>
                <a:effectLst/>
                <a:uFillTx/>
              </a:rPr>
              <a:t>Implementation Team</a:t>
            </a:r>
            <a:endParaRPr kumimoji="0" lang="en-US" sz="1200" b="0" i="0" u="none" strike="noStrike" cap="none" spc="0" normalizeH="0" baseline="0" dirty="0">
              <a:ln>
                <a:noFill/>
              </a:ln>
              <a:solidFill>
                <a:srgbClr val="002569"/>
              </a:solidFill>
              <a:effectLst/>
              <a:uFillTx/>
            </a:endParaRPr>
          </a:p>
        </p:txBody>
      </p:sp>
      <p:sp>
        <p:nvSpPr>
          <p:cNvPr id="16" name="Rectangle 15"/>
          <p:cNvSpPr/>
          <p:nvPr/>
        </p:nvSpPr>
        <p:spPr>
          <a:xfrm>
            <a:off x="7010400" y="1714415"/>
            <a:ext cx="1600200" cy="276997"/>
          </a:xfrm>
          <a:prstGeom prst="rect">
            <a:avLst/>
          </a:prstGeom>
          <a:solidFill>
            <a:srgbClr val="FFFFFF"/>
          </a:solidFill>
          <a:ln w="25400" cap="flat">
            <a:solidFill>
              <a:schemeClr val="accent4">
                <a:lumMod val="90000"/>
                <a:lumOff val="1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2569"/>
                </a:solidFill>
                <a:effectLst/>
                <a:uFillTx/>
              </a:rPr>
              <a:t>Advisory</a:t>
            </a:r>
            <a:r>
              <a:rPr kumimoji="0" lang="en-US" sz="1200" b="0" i="0" u="none" strike="noStrike" cap="none" spc="0" normalizeH="0" dirty="0" smtClean="0">
                <a:ln>
                  <a:noFill/>
                </a:ln>
                <a:solidFill>
                  <a:srgbClr val="002569"/>
                </a:solidFill>
                <a:effectLst/>
                <a:uFillTx/>
              </a:rPr>
              <a:t> Committee</a:t>
            </a:r>
            <a:endParaRPr kumimoji="0" lang="en-US" sz="1200" b="0" i="0" u="none" strike="noStrike" cap="none" spc="0" normalizeH="0" baseline="0" dirty="0">
              <a:ln>
                <a:noFill/>
              </a:ln>
              <a:solidFill>
                <a:srgbClr val="002569"/>
              </a:solidFill>
              <a:effectLst/>
              <a:uFillTx/>
            </a:endParaRPr>
          </a:p>
        </p:txBody>
      </p:sp>
      <p:cxnSp>
        <p:nvCxnSpPr>
          <p:cNvPr id="18" name="Straight Connector 17"/>
          <p:cNvCxnSpPr>
            <a:stCxn id="15" idx="3"/>
            <a:endCxn id="16" idx="1"/>
          </p:cNvCxnSpPr>
          <p:nvPr/>
        </p:nvCxnSpPr>
        <p:spPr>
          <a:xfrm>
            <a:off x="6781800" y="1852914"/>
            <a:ext cx="228600" cy="0"/>
          </a:xfrm>
          <a:prstGeom prst="line">
            <a:avLst/>
          </a:prstGeom>
          <a:noFill/>
          <a:ln w="25400" cap="flat">
            <a:solidFill>
              <a:schemeClr val="accent4">
                <a:lumMod val="90000"/>
                <a:lumOff val="10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2" name="Rectangle 21"/>
          <p:cNvSpPr/>
          <p:nvPr/>
        </p:nvSpPr>
        <p:spPr>
          <a:xfrm>
            <a:off x="5321149" y="3837803"/>
            <a:ext cx="709613" cy="276997"/>
          </a:xfrm>
          <a:prstGeom prst="rect">
            <a:avLst/>
          </a:prstGeom>
          <a:solidFill>
            <a:srgbClr val="FFFFFF"/>
          </a:solidFill>
          <a:ln w="25400" cap="flat">
            <a:solidFill>
              <a:schemeClr val="accent4">
                <a:lumMod val="90000"/>
                <a:lumOff val="1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2569"/>
                </a:solidFill>
                <a:effectLst/>
                <a:uFillTx/>
              </a:rPr>
              <a:t>Systems</a:t>
            </a:r>
            <a:endParaRPr kumimoji="0" lang="en-US" sz="1200" b="0" i="0" u="none" strike="noStrike" cap="none" spc="0" normalizeH="0" baseline="0" dirty="0">
              <a:ln>
                <a:noFill/>
              </a:ln>
              <a:solidFill>
                <a:srgbClr val="002569"/>
              </a:solidFill>
              <a:effectLst/>
              <a:uFillTx/>
            </a:endParaRPr>
          </a:p>
        </p:txBody>
      </p:sp>
      <p:sp>
        <p:nvSpPr>
          <p:cNvPr id="23" name="Rectangle 22"/>
          <p:cNvSpPr/>
          <p:nvPr/>
        </p:nvSpPr>
        <p:spPr>
          <a:xfrm>
            <a:off x="6504138" y="3837803"/>
            <a:ext cx="707724" cy="276997"/>
          </a:xfrm>
          <a:prstGeom prst="rect">
            <a:avLst/>
          </a:prstGeom>
          <a:solidFill>
            <a:srgbClr val="FFFFFF"/>
          </a:solidFill>
          <a:ln w="25400" cap="flat">
            <a:solidFill>
              <a:schemeClr val="accent4">
                <a:lumMod val="90000"/>
                <a:lumOff val="1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2569"/>
                </a:solidFill>
                <a:effectLst/>
                <a:uFillTx/>
              </a:rPr>
              <a:t>Systems</a:t>
            </a:r>
            <a:endParaRPr kumimoji="0" lang="en-US" sz="1200" b="0" i="0" u="none" strike="noStrike" cap="none" spc="0" normalizeH="0" baseline="0" dirty="0">
              <a:ln>
                <a:noFill/>
              </a:ln>
              <a:solidFill>
                <a:srgbClr val="002569"/>
              </a:solidFill>
              <a:effectLst/>
              <a:uFillTx/>
            </a:endParaRPr>
          </a:p>
        </p:txBody>
      </p:sp>
      <p:sp>
        <p:nvSpPr>
          <p:cNvPr id="24" name="Rectangle 23"/>
          <p:cNvSpPr/>
          <p:nvPr/>
        </p:nvSpPr>
        <p:spPr>
          <a:xfrm>
            <a:off x="7725270" y="3837803"/>
            <a:ext cx="762000" cy="276997"/>
          </a:xfrm>
          <a:prstGeom prst="rect">
            <a:avLst/>
          </a:prstGeom>
          <a:solidFill>
            <a:srgbClr val="FFFFFF"/>
          </a:solidFill>
          <a:ln w="25400" cap="flat">
            <a:solidFill>
              <a:schemeClr val="accent4">
                <a:lumMod val="90000"/>
                <a:lumOff val="1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2569"/>
                </a:solidFill>
                <a:effectLst/>
                <a:uFillTx/>
              </a:rPr>
              <a:t>Systems</a:t>
            </a:r>
            <a:endParaRPr kumimoji="0" lang="en-US" sz="1200" b="0" i="0" u="none" strike="noStrike" cap="none" spc="0" normalizeH="0" baseline="0" dirty="0">
              <a:ln>
                <a:noFill/>
              </a:ln>
              <a:solidFill>
                <a:srgbClr val="002569"/>
              </a:solidFill>
              <a:effectLst/>
              <a:uFillTx/>
            </a:endParaRPr>
          </a:p>
        </p:txBody>
      </p:sp>
      <p:sp>
        <p:nvSpPr>
          <p:cNvPr id="26" name="Up-Down Arrow 25"/>
          <p:cNvSpPr/>
          <p:nvPr/>
        </p:nvSpPr>
        <p:spPr>
          <a:xfrm>
            <a:off x="5561656" y="3486795"/>
            <a:ext cx="220263" cy="344485"/>
          </a:xfrm>
          <a:prstGeom prst="upDownArrow">
            <a:avLst/>
          </a:prstGeom>
          <a:solidFill>
            <a:srgbClr val="FFFFFF"/>
          </a:solidFill>
          <a:ln w="25400" cap="flat">
            <a:solidFill>
              <a:schemeClr val="accent4">
                <a:lumMod val="90000"/>
                <a:lumOff val="1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7" name="Rectangle 6"/>
          <p:cNvSpPr/>
          <p:nvPr/>
        </p:nvSpPr>
        <p:spPr>
          <a:xfrm>
            <a:off x="171050" y="1227893"/>
            <a:ext cx="8870546" cy="400110"/>
          </a:xfrm>
          <a:prstGeom prst="rect">
            <a:avLst/>
          </a:prstGeom>
        </p:spPr>
        <p:txBody>
          <a:bodyPr wrap="square">
            <a:spAutoFit/>
          </a:bodyPr>
          <a:lstStyle/>
          <a:p>
            <a:pPr marL="0" indent="0" algn="ctr">
              <a:buFont typeface="Arial"/>
              <a:buNone/>
            </a:pPr>
            <a:r>
              <a:rPr lang="en-US" sz="2000" b="1" dirty="0">
                <a:solidFill>
                  <a:srgbClr val="71AF47"/>
                </a:solidFill>
                <a:latin typeface="Arial" panose="020B0604020202020204" pitchFamily="34" charset="0"/>
                <a:cs typeface="Arial" panose="020B0604020202020204" pitchFamily="34" charset="0"/>
              </a:rPr>
              <a:t>Group on Earth Observation Global Agricultural Monitoring Initiative</a:t>
            </a:r>
          </a:p>
        </p:txBody>
      </p:sp>
      <p:sp>
        <p:nvSpPr>
          <p:cNvPr id="19" name="Up-Down Arrow 18"/>
          <p:cNvSpPr/>
          <p:nvPr/>
        </p:nvSpPr>
        <p:spPr>
          <a:xfrm>
            <a:off x="6748685" y="3479416"/>
            <a:ext cx="220263" cy="344485"/>
          </a:xfrm>
          <a:prstGeom prst="upDownArrow">
            <a:avLst/>
          </a:prstGeom>
          <a:solidFill>
            <a:srgbClr val="FFFFFF"/>
          </a:solidFill>
          <a:ln w="25400" cap="flat">
            <a:solidFill>
              <a:schemeClr val="accent4">
                <a:lumMod val="90000"/>
                <a:lumOff val="1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0" name="Up-Down Arrow 19"/>
          <p:cNvSpPr/>
          <p:nvPr/>
        </p:nvSpPr>
        <p:spPr>
          <a:xfrm>
            <a:off x="7935714" y="3472037"/>
            <a:ext cx="220263" cy="344485"/>
          </a:xfrm>
          <a:prstGeom prst="upDownArrow">
            <a:avLst/>
          </a:prstGeom>
          <a:solidFill>
            <a:srgbClr val="FFFFFF"/>
          </a:solidFill>
          <a:ln w="25400" cap="flat">
            <a:solidFill>
              <a:schemeClr val="accent4">
                <a:lumMod val="90000"/>
                <a:lumOff val="1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12978479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500"/>
                                        <p:tgtEl>
                                          <p:spTgt spid="3">
                                            <p:txEl>
                                              <p:pRg st="4" end="4"/>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500"/>
                                        <p:tgtEl>
                                          <p:spTgt spid="3">
                                            <p:txEl>
                                              <p:pRg st="5" end="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500"/>
                                        <p:tgtEl>
                                          <p:spTgt spid="3">
                                            <p:txEl>
                                              <p:pRg st="6" end="6"/>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2" grpId="0" animBg="1"/>
      <p:bldP spid="23" grpId="0" animBg="1"/>
      <p:bldP spid="24" grpId="0" animBg="1"/>
      <p:bldP spid="26"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45637" y="4877738"/>
            <a:ext cx="317525" cy="230832"/>
          </a:xfrm>
          <a:prstGeom prst="rect">
            <a:avLst/>
          </a:prstGeom>
          <a:noFill/>
        </p:spPr>
        <p:txBody>
          <a:bodyPr wrap="square" rtlCol="0">
            <a:spAutoFit/>
          </a:bodyPr>
          <a:lstStyle/>
          <a:p>
            <a:fld id="{6BF3EC25-37C9-C74A-AA3D-72D90092C487}" type="slidenum">
              <a:rPr lang="en-US" sz="900">
                <a:solidFill>
                  <a:srgbClr val="FFFFFF"/>
                </a:solidFill>
                <a:latin typeface="Calibri"/>
              </a:rPr>
              <a:pPr/>
              <a:t>12</a:t>
            </a:fld>
            <a:endParaRPr lang="en-US" sz="900" dirty="0">
              <a:solidFill>
                <a:srgbClr val="FFFFFF"/>
              </a:solidFill>
              <a:latin typeface="Calibri"/>
            </a:endParaRPr>
          </a:p>
        </p:txBody>
      </p:sp>
      <p:sp>
        <p:nvSpPr>
          <p:cNvPr id="9" name="Title 1"/>
          <p:cNvSpPr txBox="1">
            <a:spLocks/>
          </p:cNvSpPr>
          <p:nvPr/>
        </p:nvSpPr>
        <p:spPr bwMode="auto">
          <a:xfrm>
            <a:off x="679330" y="304800"/>
            <a:ext cx="7744364" cy="4572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algn="ctr">
              <a:defRPr/>
            </a:pPr>
            <a:r>
              <a:rPr lang="en-US" sz="2100" b="1" dirty="0">
                <a:solidFill>
                  <a:schemeClr val="bg1"/>
                </a:solidFill>
                <a:latin typeface="Arial" panose="020B0604020202020204" pitchFamily="34" charset="0"/>
                <a:cs typeface="Arial" panose="020B0604020202020204" pitchFamily="34" charset="0"/>
              </a:rPr>
              <a:t>GEOGLAM’s </a:t>
            </a:r>
            <a:endParaRPr lang="en-US" sz="2100" b="1" dirty="0" smtClean="0">
              <a:solidFill>
                <a:schemeClr val="bg1"/>
              </a:solidFill>
              <a:latin typeface="Arial" panose="020B0604020202020204" pitchFamily="34" charset="0"/>
              <a:cs typeface="Arial" panose="020B0604020202020204" pitchFamily="34" charset="0"/>
            </a:endParaRPr>
          </a:p>
          <a:p>
            <a:pPr algn="ctr">
              <a:defRPr/>
            </a:pPr>
            <a:r>
              <a:rPr lang="en-US" sz="2100" b="1" dirty="0" smtClean="0">
                <a:solidFill>
                  <a:schemeClr val="bg1"/>
                </a:solidFill>
                <a:latin typeface="Arial" panose="020B0604020202020204" pitchFamily="34" charset="0"/>
                <a:cs typeface="Arial" panose="020B0604020202020204" pitchFamily="34" charset="0"/>
              </a:rPr>
              <a:t>Data </a:t>
            </a:r>
            <a:r>
              <a:rPr lang="en-US" sz="2100" b="1" dirty="0">
                <a:solidFill>
                  <a:schemeClr val="bg1"/>
                </a:solidFill>
                <a:latin typeface="Arial" panose="020B0604020202020204" pitchFamily="34" charset="0"/>
                <a:cs typeface="Arial" panose="020B0604020202020204" pitchFamily="34" charset="0"/>
              </a:rPr>
              <a:t>Requirements Submission Tool (1/3) </a:t>
            </a:r>
            <a:endParaRPr lang="en-US" sz="2100" dirty="0">
              <a:solidFill>
                <a:schemeClr val="bg1"/>
              </a:solidFill>
              <a:latin typeface="Arial" panose="020B0604020202020204" pitchFamily="34" charset="0"/>
              <a:cs typeface="Arial" panose="020B0604020202020204" pitchFamily="34" charset="0"/>
            </a:endParaRPr>
          </a:p>
        </p:txBody>
      </p:sp>
      <p:sp>
        <p:nvSpPr>
          <p:cNvPr id="11" name="Rectangle 3"/>
          <p:cNvSpPr txBox="1">
            <a:spLocks noChangeArrowheads="1"/>
          </p:cNvSpPr>
          <p:nvPr/>
        </p:nvSpPr>
        <p:spPr bwMode="auto">
          <a:xfrm>
            <a:off x="152400" y="1228284"/>
            <a:ext cx="8839200" cy="3885122"/>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p>
            <a:pPr marL="89297" lvl="1" indent="0">
              <a:spcBef>
                <a:spcPct val="20000"/>
              </a:spcBef>
              <a:buClr>
                <a:srgbClr val="3B812F"/>
              </a:buClr>
              <a:buSzPct val="60000"/>
              <a:defRPr/>
            </a:pPr>
            <a:r>
              <a:rPr lang="en-US" b="1" kern="0" dirty="0">
                <a:solidFill>
                  <a:srgbClr val="002060"/>
                </a:solidFill>
                <a:latin typeface="Arial"/>
              </a:rPr>
              <a:t>What? </a:t>
            </a:r>
            <a:r>
              <a:rPr lang="en-US" dirty="0">
                <a:solidFill>
                  <a:srgbClr val="002060"/>
                </a:solidFill>
                <a:latin typeface="Arial"/>
              </a:rPr>
              <a:t>A mechanism for GEOGLAM </a:t>
            </a:r>
            <a:r>
              <a:rPr lang="en-US" dirty="0" smtClean="0">
                <a:solidFill>
                  <a:srgbClr val="002060"/>
                </a:solidFill>
                <a:latin typeface="Arial"/>
              </a:rPr>
              <a:t>community members to communicate their space-based </a:t>
            </a:r>
            <a:r>
              <a:rPr lang="en-US" dirty="0">
                <a:solidFill>
                  <a:srgbClr val="002060"/>
                </a:solidFill>
                <a:latin typeface="Arial"/>
              </a:rPr>
              <a:t>EO data </a:t>
            </a:r>
            <a:r>
              <a:rPr lang="en-US" dirty="0" smtClean="0">
                <a:solidFill>
                  <a:srgbClr val="002060"/>
                </a:solidFill>
                <a:latin typeface="Arial"/>
              </a:rPr>
              <a:t>needs </a:t>
            </a:r>
          </a:p>
          <a:p>
            <a:pPr marL="457200" lvl="2" indent="-214313">
              <a:spcBef>
                <a:spcPct val="20000"/>
              </a:spcBef>
              <a:buClr>
                <a:srgbClr val="3B812F"/>
              </a:buClr>
              <a:buSzPct val="60000"/>
              <a:buFont typeface="Wingdings" panose="05000000000000000000" pitchFamily="2" charset="2"/>
              <a:buChar char="q"/>
              <a:defRPr/>
            </a:pPr>
            <a:r>
              <a:rPr lang="en-US" dirty="0">
                <a:solidFill>
                  <a:srgbClr val="002060"/>
                </a:solidFill>
                <a:latin typeface="Arial"/>
              </a:rPr>
              <a:t>Forward looking (new) data needs </a:t>
            </a:r>
          </a:p>
          <a:p>
            <a:pPr marL="457200" lvl="2" indent="-214313">
              <a:spcBef>
                <a:spcPct val="20000"/>
              </a:spcBef>
              <a:buClr>
                <a:srgbClr val="3B812F"/>
              </a:buClr>
              <a:buSzPct val="60000"/>
              <a:buFont typeface="Wingdings" panose="05000000000000000000" pitchFamily="2" charset="2"/>
              <a:buChar char="q"/>
              <a:defRPr/>
            </a:pPr>
            <a:r>
              <a:rPr lang="en-US" dirty="0">
                <a:solidFill>
                  <a:srgbClr val="002060"/>
                </a:solidFill>
                <a:latin typeface="Arial"/>
              </a:rPr>
              <a:t>Backward looking (archival) data needs </a:t>
            </a:r>
          </a:p>
          <a:p>
            <a:pPr marL="457200" lvl="2" indent="-214313">
              <a:spcBef>
                <a:spcPct val="20000"/>
              </a:spcBef>
              <a:buClr>
                <a:srgbClr val="3B812F"/>
              </a:buClr>
              <a:buSzPct val="60000"/>
              <a:buFont typeface="Wingdings" panose="05000000000000000000" pitchFamily="2" charset="2"/>
              <a:buChar char="q"/>
              <a:defRPr/>
            </a:pPr>
            <a:r>
              <a:rPr lang="en-US" dirty="0">
                <a:solidFill>
                  <a:srgbClr val="002060"/>
                </a:solidFill>
                <a:latin typeface="Arial"/>
              </a:rPr>
              <a:t>…so that GEOGLAM can work with CEOS and space agencies to meet GEOGLAM’s needs</a:t>
            </a:r>
          </a:p>
          <a:p>
            <a:pPr marL="89297" lvl="1" indent="0">
              <a:spcBef>
                <a:spcPct val="20000"/>
              </a:spcBef>
              <a:buClr>
                <a:srgbClr val="3B812F"/>
              </a:buClr>
              <a:buSzPct val="60000"/>
              <a:defRPr/>
            </a:pPr>
            <a:r>
              <a:rPr lang="en-US" b="1" kern="0" dirty="0" smtClean="0">
                <a:solidFill>
                  <a:srgbClr val="002060"/>
                </a:solidFill>
                <a:latin typeface="Arial"/>
              </a:rPr>
              <a:t>Why? </a:t>
            </a:r>
            <a:r>
              <a:rPr lang="en-US" dirty="0" smtClean="0">
                <a:solidFill>
                  <a:srgbClr val="002060"/>
                </a:solidFill>
                <a:latin typeface="Arial"/>
              </a:rPr>
              <a:t>The </a:t>
            </a:r>
            <a:r>
              <a:rPr lang="en-US" u="sng" dirty="0">
                <a:solidFill>
                  <a:srgbClr val="002060"/>
                </a:solidFill>
                <a:latin typeface="Arial"/>
              </a:rPr>
              <a:t>first step</a:t>
            </a:r>
            <a:r>
              <a:rPr lang="en-US" dirty="0">
                <a:solidFill>
                  <a:srgbClr val="002060"/>
                </a:solidFill>
                <a:latin typeface="Arial"/>
              </a:rPr>
              <a:t> in a pipeline to request and obtain space-based EO data for agricultural monitoring applications (e.g. crop conditions, crop yield forecasting &amp; estimation, cropland &amp; crop type mask, crop calendars</a:t>
            </a:r>
            <a:r>
              <a:rPr lang="en-US" dirty="0" smtClean="0">
                <a:solidFill>
                  <a:srgbClr val="002060"/>
                </a:solidFill>
                <a:latin typeface="Arial"/>
              </a:rPr>
              <a:t>) – coordinated data for GEOGLAM.</a:t>
            </a:r>
          </a:p>
          <a:p>
            <a:pPr marL="457200" lvl="2" indent="-214313">
              <a:spcBef>
                <a:spcPct val="20000"/>
              </a:spcBef>
              <a:buClr>
                <a:srgbClr val="3B812F"/>
              </a:buClr>
              <a:buSzPct val="60000"/>
              <a:buFont typeface="Wingdings" panose="05000000000000000000" pitchFamily="2" charset="2"/>
              <a:buChar char="q"/>
              <a:defRPr/>
            </a:pPr>
            <a:r>
              <a:rPr lang="en-US" dirty="0" smtClean="0">
                <a:solidFill>
                  <a:srgbClr val="002060"/>
                </a:solidFill>
                <a:latin typeface="Arial"/>
              </a:rPr>
              <a:t>A request ≠ a guarantee of fulfillment </a:t>
            </a:r>
            <a:endParaRPr lang="en-US" dirty="0">
              <a:solidFill>
                <a:srgbClr val="002060"/>
              </a:solidFill>
              <a:latin typeface="Arial"/>
            </a:endParaRPr>
          </a:p>
          <a:p>
            <a:pPr marL="89297" lvl="1" indent="0">
              <a:spcBef>
                <a:spcPct val="20000"/>
              </a:spcBef>
              <a:buClr>
                <a:srgbClr val="3B812F"/>
              </a:buClr>
              <a:buSzPct val="60000"/>
              <a:defRPr/>
            </a:pPr>
            <a:r>
              <a:rPr lang="en-US" b="1" dirty="0">
                <a:solidFill>
                  <a:srgbClr val="002060"/>
                </a:solidFill>
                <a:latin typeface="Arial"/>
              </a:rPr>
              <a:t>Who?</a:t>
            </a:r>
            <a:r>
              <a:rPr lang="en-US" dirty="0">
                <a:solidFill>
                  <a:srgbClr val="002060"/>
                </a:solidFill>
                <a:latin typeface="Arial"/>
              </a:rPr>
              <a:t> </a:t>
            </a:r>
            <a:endParaRPr lang="en-US" dirty="0" smtClean="0">
              <a:solidFill>
                <a:srgbClr val="002060"/>
              </a:solidFill>
              <a:latin typeface="Arial"/>
            </a:endParaRPr>
          </a:p>
          <a:p>
            <a:pPr marL="457200" lvl="2" indent="-214313">
              <a:spcBef>
                <a:spcPct val="20000"/>
              </a:spcBef>
              <a:buClr>
                <a:srgbClr val="3B812F"/>
              </a:buClr>
              <a:buSzPct val="60000"/>
              <a:buFont typeface="Wingdings" panose="05000000000000000000" pitchFamily="2" charset="2"/>
              <a:buChar char="q"/>
              <a:defRPr/>
            </a:pPr>
            <a:r>
              <a:rPr lang="en-US" dirty="0">
                <a:solidFill>
                  <a:srgbClr val="002060"/>
                </a:solidFill>
                <a:latin typeface="Arial"/>
              </a:rPr>
              <a:t>Requests from: Remote sensing analysts who participate in GEOGLAM who need support in discovering, requesting, and/or obtaining space-based EO data </a:t>
            </a:r>
          </a:p>
          <a:p>
            <a:pPr marL="457200" lvl="2" indent="-214313">
              <a:spcBef>
                <a:spcPct val="20000"/>
              </a:spcBef>
              <a:buClr>
                <a:srgbClr val="3B812F"/>
              </a:buClr>
              <a:buSzPct val="60000"/>
              <a:buFont typeface="Wingdings" panose="05000000000000000000" pitchFamily="2" charset="2"/>
              <a:buChar char="q"/>
              <a:defRPr/>
            </a:pPr>
            <a:r>
              <a:rPr lang="en-US" dirty="0">
                <a:solidFill>
                  <a:srgbClr val="002060"/>
                </a:solidFill>
                <a:latin typeface="Arial"/>
              </a:rPr>
              <a:t>Requests to: CEOS, the CEOS Ad Hoc Working Group for GEOGLAM, and the space agencies </a:t>
            </a:r>
          </a:p>
        </p:txBody>
      </p:sp>
    </p:spTree>
    <p:extLst>
      <p:ext uri="{BB962C8B-B14F-4D97-AF65-F5344CB8AC3E}">
        <p14:creationId xmlns:p14="http://schemas.microsoft.com/office/powerpoint/2010/main" val="410759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732" y="2667000"/>
            <a:ext cx="8578970" cy="3771901"/>
          </a:xfrm>
        </p:spPr>
        <p:txBody>
          <a:bodyPr>
            <a:normAutofit fontScale="92500" lnSpcReduction="10000"/>
          </a:bodyPr>
          <a:lstStyle/>
          <a:p>
            <a:pPr marL="0" indent="0">
              <a:spcBef>
                <a:spcPct val="20000"/>
              </a:spcBef>
              <a:buClr>
                <a:srgbClr val="3B812F"/>
              </a:buClr>
              <a:buSzPct val="60000"/>
              <a:buNone/>
              <a:defRPr/>
            </a:pPr>
            <a:r>
              <a:rPr lang="en-US" sz="1425" b="1" dirty="0">
                <a:solidFill>
                  <a:srgbClr val="002060"/>
                </a:solidFill>
                <a:latin typeface="Arial"/>
              </a:rPr>
              <a:t>Free &amp; Open Datasets:</a:t>
            </a:r>
            <a:endParaRPr lang="en-US" sz="1425" dirty="0">
              <a:solidFill>
                <a:srgbClr val="002060"/>
              </a:solidFill>
              <a:latin typeface="Arial"/>
            </a:endParaRPr>
          </a:p>
          <a:p>
            <a:pPr lvl="1">
              <a:spcBef>
                <a:spcPct val="20000"/>
              </a:spcBef>
              <a:buClr>
                <a:srgbClr val="3B812F"/>
              </a:buClr>
              <a:buSzPct val="60000"/>
              <a:defRPr/>
            </a:pPr>
            <a:r>
              <a:rPr lang="en-US" sz="1425" dirty="0">
                <a:solidFill>
                  <a:srgbClr val="002060"/>
                </a:solidFill>
                <a:latin typeface="Arial"/>
              </a:rPr>
              <a:t>Landsat 5 (1985 – 2012)</a:t>
            </a:r>
          </a:p>
          <a:p>
            <a:pPr lvl="1">
              <a:spcBef>
                <a:spcPct val="20000"/>
              </a:spcBef>
              <a:buClr>
                <a:srgbClr val="3B812F"/>
              </a:buClr>
              <a:buSzPct val="60000"/>
              <a:defRPr/>
            </a:pPr>
            <a:r>
              <a:rPr lang="en-US" sz="1425" dirty="0">
                <a:solidFill>
                  <a:srgbClr val="002060"/>
                </a:solidFill>
                <a:latin typeface="Arial"/>
              </a:rPr>
              <a:t>Landsat 7 (1999 – Present; 2003 – Present SLC-off era)</a:t>
            </a:r>
          </a:p>
          <a:p>
            <a:pPr lvl="1">
              <a:spcBef>
                <a:spcPct val="20000"/>
              </a:spcBef>
              <a:buClr>
                <a:srgbClr val="3B812F"/>
              </a:buClr>
              <a:buSzPct val="60000"/>
              <a:defRPr/>
            </a:pPr>
            <a:r>
              <a:rPr lang="en-US" sz="1425" dirty="0">
                <a:solidFill>
                  <a:srgbClr val="002060"/>
                </a:solidFill>
                <a:latin typeface="Arial"/>
              </a:rPr>
              <a:t>Landsat 8 (Feb 2013 – Present) </a:t>
            </a:r>
          </a:p>
          <a:p>
            <a:pPr lvl="1">
              <a:spcBef>
                <a:spcPct val="20000"/>
              </a:spcBef>
              <a:buClr>
                <a:srgbClr val="3B812F"/>
              </a:buClr>
              <a:buSzPct val="60000"/>
              <a:defRPr/>
            </a:pPr>
            <a:r>
              <a:rPr lang="en-US" sz="1425" dirty="0">
                <a:solidFill>
                  <a:srgbClr val="002060"/>
                </a:solidFill>
                <a:latin typeface="Arial"/>
              </a:rPr>
              <a:t>Sentinel 2A (Jun 2015 – Present) </a:t>
            </a:r>
          </a:p>
          <a:p>
            <a:pPr lvl="1">
              <a:spcBef>
                <a:spcPct val="20000"/>
              </a:spcBef>
              <a:buClr>
                <a:srgbClr val="3B812F"/>
              </a:buClr>
              <a:buSzPct val="60000"/>
              <a:defRPr/>
            </a:pPr>
            <a:r>
              <a:rPr lang="en-US" sz="1425" dirty="0">
                <a:solidFill>
                  <a:srgbClr val="002060"/>
                </a:solidFill>
                <a:latin typeface="Arial"/>
              </a:rPr>
              <a:t>Sentinel 1A (Apr 2014 – Present) </a:t>
            </a:r>
          </a:p>
          <a:p>
            <a:pPr marL="0" indent="0">
              <a:spcBef>
                <a:spcPct val="20000"/>
              </a:spcBef>
              <a:buClr>
                <a:srgbClr val="3B812F"/>
              </a:buClr>
              <a:buSzPct val="60000"/>
              <a:buNone/>
              <a:defRPr/>
            </a:pPr>
            <a:endParaRPr lang="en-US" sz="1425" b="1" dirty="0">
              <a:solidFill>
                <a:srgbClr val="002060"/>
              </a:solidFill>
              <a:latin typeface="Arial"/>
            </a:endParaRPr>
          </a:p>
          <a:p>
            <a:pPr marL="0" indent="0">
              <a:spcBef>
                <a:spcPct val="20000"/>
              </a:spcBef>
              <a:buClr>
                <a:srgbClr val="3B812F"/>
              </a:buClr>
              <a:buSzPct val="60000"/>
              <a:buNone/>
              <a:defRPr/>
            </a:pPr>
            <a:r>
              <a:rPr lang="en-US" sz="1425" b="1" dirty="0">
                <a:solidFill>
                  <a:srgbClr val="002060"/>
                </a:solidFill>
                <a:latin typeface="Arial"/>
              </a:rPr>
              <a:t>Restricted Datasets: </a:t>
            </a:r>
            <a:r>
              <a:rPr lang="en-US" sz="1425" dirty="0">
                <a:solidFill>
                  <a:srgbClr val="002060"/>
                </a:solidFill>
                <a:latin typeface="Arial"/>
              </a:rPr>
              <a:t>(fee-based, or use-restricted; requiring CEOS intervention)</a:t>
            </a:r>
          </a:p>
          <a:p>
            <a:pPr lvl="1">
              <a:spcBef>
                <a:spcPct val="20000"/>
              </a:spcBef>
              <a:buClr>
                <a:srgbClr val="3B812F"/>
              </a:buClr>
              <a:buSzPct val="60000"/>
              <a:defRPr/>
            </a:pPr>
            <a:r>
              <a:rPr lang="en-US" sz="1425" dirty="0">
                <a:solidFill>
                  <a:srgbClr val="002060"/>
                </a:solidFill>
                <a:latin typeface="Arial"/>
              </a:rPr>
              <a:t>SPOT 5 (May 2002 – 2015)</a:t>
            </a:r>
          </a:p>
          <a:p>
            <a:pPr lvl="1">
              <a:spcBef>
                <a:spcPct val="20000"/>
              </a:spcBef>
              <a:buClr>
                <a:srgbClr val="3B812F"/>
              </a:buClr>
              <a:buSzPct val="60000"/>
              <a:defRPr/>
            </a:pPr>
            <a:r>
              <a:rPr lang="en-US" sz="1425" dirty="0">
                <a:solidFill>
                  <a:srgbClr val="002060"/>
                </a:solidFill>
                <a:latin typeface="Arial"/>
              </a:rPr>
              <a:t>SPOT 4 (1998 – 2013)</a:t>
            </a:r>
          </a:p>
          <a:p>
            <a:pPr lvl="1">
              <a:spcBef>
                <a:spcPct val="20000"/>
              </a:spcBef>
              <a:buClr>
                <a:srgbClr val="3B812F"/>
              </a:buClr>
              <a:buSzPct val="60000"/>
              <a:defRPr/>
            </a:pPr>
            <a:r>
              <a:rPr lang="en-US" sz="1425" dirty="0">
                <a:solidFill>
                  <a:srgbClr val="002060"/>
                </a:solidFill>
                <a:latin typeface="Arial"/>
              </a:rPr>
              <a:t>SPOT 3 (1993 – 1997)</a:t>
            </a:r>
          </a:p>
          <a:p>
            <a:pPr lvl="1">
              <a:spcBef>
                <a:spcPct val="20000"/>
              </a:spcBef>
              <a:buClr>
                <a:srgbClr val="3B812F"/>
              </a:buClr>
              <a:buSzPct val="60000"/>
              <a:defRPr/>
            </a:pPr>
            <a:r>
              <a:rPr lang="en-US" sz="1425" dirty="0">
                <a:solidFill>
                  <a:srgbClr val="002060"/>
                </a:solidFill>
                <a:latin typeface="Arial"/>
              </a:rPr>
              <a:t>SPOT 2 (1990 – 2009) </a:t>
            </a:r>
            <a:endParaRPr lang="en-US" sz="1425" dirty="0" smtClean="0">
              <a:solidFill>
                <a:srgbClr val="002060"/>
              </a:solidFill>
              <a:latin typeface="Arial"/>
            </a:endParaRPr>
          </a:p>
          <a:p>
            <a:pPr lvl="1">
              <a:spcBef>
                <a:spcPct val="20000"/>
              </a:spcBef>
              <a:buClr>
                <a:srgbClr val="3B812F"/>
              </a:buClr>
              <a:buSzPct val="60000"/>
              <a:defRPr/>
            </a:pPr>
            <a:r>
              <a:rPr lang="en-US" sz="1400" dirty="0">
                <a:solidFill>
                  <a:srgbClr val="002060"/>
                </a:solidFill>
                <a:latin typeface="Arial"/>
              </a:rPr>
              <a:t>Pleiades (2011 – Present)</a:t>
            </a:r>
          </a:p>
          <a:p>
            <a:pPr lvl="1">
              <a:spcBef>
                <a:spcPct val="20000"/>
              </a:spcBef>
              <a:buClr>
                <a:srgbClr val="3B812F"/>
              </a:buClr>
              <a:buSzPct val="60000"/>
              <a:defRPr/>
            </a:pPr>
            <a:r>
              <a:rPr lang="en-US" sz="1400" dirty="0">
                <a:solidFill>
                  <a:srgbClr val="002060"/>
                </a:solidFill>
                <a:latin typeface="Arial"/>
              </a:rPr>
              <a:t>Radarsat-2 (fine quad, </a:t>
            </a:r>
            <a:r>
              <a:rPr lang="en-US" sz="1400" dirty="0" err="1">
                <a:solidFill>
                  <a:srgbClr val="002060"/>
                </a:solidFill>
                <a:latin typeface="Arial"/>
              </a:rPr>
              <a:t>ScanSar</a:t>
            </a:r>
            <a:r>
              <a:rPr lang="en-US" sz="1425" dirty="0">
                <a:solidFill>
                  <a:srgbClr val="002060"/>
                </a:solidFill>
                <a:latin typeface="Arial"/>
              </a:rPr>
              <a:t>) - (December 2007 – Present)</a:t>
            </a:r>
          </a:p>
          <a:p>
            <a:pPr lvl="1">
              <a:spcBef>
                <a:spcPct val="20000"/>
              </a:spcBef>
              <a:buClr>
                <a:srgbClr val="3B812F"/>
              </a:buClr>
              <a:buSzPct val="60000"/>
              <a:defRPr/>
            </a:pPr>
            <a:r>
              <a:rPr lang="en-US" sz="1425" dirty="0">
                <a:solidFill>
                  <a:srgbClr val="002060"/>
                </a:solidFill>
                <a:latin typeface="Arial"/>
              </a:rPr>
              <a:t>ALOS-1 (2006 – 2001) </a:t>
            </a:r>
          </a:p>
          <a:p>
            <a:pPr lvl="1">
              <a:spcBef>
                <a:spcPct val="20000"/>
              </a:spcBef>
              <a:buClr>
                <a:srgbClr val="3B812F"/>
              </a:buClr>
              <a:buSzPct val="60000"/>
              <a:defRPr/>
            </a:pPr>
            <a:r>
              <a:rPr lang="en-US" sz="1425" dirty="0" err="1">
                <a:solidFill>
                  <a:srgbClr val="002060"/>
                </a:solidFill>
                <a:latin typeface="Arial"/>
              </a:rPr>
              <a:t>TerraSar</a:t>
            </a:r>
            <a:r>
              <a:rPr lang="en-US" sz="1425" dirty="0">
                <a:solidFill>
                  <a:srgbClr val="002060"/>
                </a:solidFill>
                <a:latin typeface="Arial"/>
              </a:rPr>
              <a:t>-X (2007 – Present) </a:t>
            </a:r>
          </a:p>
          <a:p>
            <a:endParaRPr lang="en-US" dirty="0"/>
          </a:p>
        </p:txBody>
      </p:sp>
      <p:sp>
        <p:nvSpPr>
          <p:cNvPr id="4" name="Title 1"/>
          <p:cNvSpPr txBox="1">
            <a:spLocks/>
          </p:cNvSpPr>
          <p:nvPr/>
        </p:nvSpPr>
        <p:spPr bwMode="auto">
          <a:xfrm>
            <a:off x="689035" y="304800"/>
            <a:ext cx="7744364" cy="4572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algn="ctr">
              <a:defRPr/>
            </a:pPr>
            <a:r>
              <a:rPr lang="en-US" sz="2100" b="1" dirty="0" smtClean="0">
                <a:solidFill>
                  <a:schemeClr val="bg1"/>
                </a:solidFill>
                <a:latin typeface="Arial" panose="020B0604020202020204" pitchFamily="34" charset="0"/>
                <a:cs typeface="Arial" panose="020B0604020202020204" pitchFamily="34" charset="0"/>
              </a:rPr>
              <a:t>GEOGLAM’s Data Requirements </a:t>
            </a:r>
          </a:p>
          <a:p>
            <a:pPr algn="ctr">
              <a:defRPr/>
            </a:pPr>
            <a:r>
              <a:rPr lang="en-US" sz="2100" b="1" dirty="0" smtClean="0">
                <a:solidFill>
                  <a:schemeClr val="bg1"/>
                </a:solidFill>
                <a:latin typeface="Arial" panose="020B0604020202020204" pitchFamily="34" charset="0"/>
                <a:cs typeface="Arial" panose="020B0604020202020204" pitchFamily="34" charset="0"/>
              </a:rPr>
              <a:t>Submission Tool (2/3)</a:t>
            </a:r>
          </a:p>
        </p:txBody>
      </p:sp>
      <p:sp>
        <p:nvSpPr>
          <p:cNvPr id="5" name="Rectangle 4"/>
          <p:cNvSpPr/>
          <p:nvPr/>
        </p:nvSpPr>
        <p:spPr>
          <a:xfrm>
            <a:off x="152400" y="1219200"/>
            <a:ext cx="8839200" cy="1311128"/>
          </a:xfrm>
          <a:prstGeom prst="rect">
            <a:avLst/>
          </a:prstGeom>
        </p:spPr>
        <p:txBody>
          <a:bodyPr wrap="square">
            <a:spAutoFit/>
          </a:bodyPr>
          <a:lstStyle/>
          <a:p>
            <a:pPr marL="89297" lvl="1" indent="0">
              <a:spcBef>
                <a:spcPct val="20000"/>
              </a:spcBef>
              <a:buClr>
                <a:srgbClr val="3B812F"/>
              </a:buClr>
              <a:buSzPct val="60000"/>
              <a:defRPr/>
            </a:pPr>
            <a:r>
              <a:rPr lang="en-US" b="1" dirty="0">
                <a:solidFill>
                  <a:srgbClr val="002060"/>
                </a:solidFill>
                <a:latin typeface="Arial"/>
              </a:rPr>
              <a:t>Which Data?</a:t>
            </a:r>
          </a:p>
          <a:p>
            <a:pPr marL="603647" lvl="2" indent="-171450">
              <a:spcBef>
                <a:spcPct val="20000"/>
              </a:spcBef>
              <a:buClr>
                <a:srgbClr val="3B812F"/>
              </a:buClr>
              <a:buSzPct val="60000"/>
              <a:buFont typeface="Wingdings" pitchFamily="2" charset="2"/>
              <a:buChar char="q"/>
              <a:defRPr/>
            </a:pPr>
            <a:r>
              <a:rPr lang="en-US" dirty="0">
                <a:solidFill>
                  <a:srgbClr val="002060"/>
                </a:solidFill>
                <a:latin typeface="Arial"/>
              </a:rPr>
              <a:t>New Acquisitions: any mission currently operational from a civil space agency </a:t>
            </a:r>
          </a:p>
          <a:p>
            <a:pPr marL="603647" lvl="2" indent="-171450">
              <a:spcBef>
                <a:spcPct val="20000"/>
              </a:spcBef>
              <a:buClr>
                <a:srgbClr val="3B812F"/>
              </a:buClr>
              <a:buSzPct val="60000"/>
              <a:buFont typeface="Wingdings" pitchFamily="2" charset="2"/>
              <a:buChar char="q"/>
              <a:defRPr/>
            </a:pPr>
            <a:r>
              <a:rPr lang="en-US" dirty="0">
                <a:solidFill>
                  <a:srgbClr val="002060"/>
                </a:solidFill>
                <a:latin typeface="Arial"/>
              </a:rPr>
              <a:t>Archival Data: a few missions currently available, working to expand (see next slide)</a:t>
            </a:r>
          </a:p>
        </p:txBody>
      </p:sp>
    </p:spTree>
    <p:extLst>
      <p:ext uri="{BB962C8B-B14F-4D97-AF65-F5344CB8AC3E}">
        <p14:creationId xmlns:p14="http://schemas.microsoft.com/office/powerpoint/2010/main" val="3240994714"/>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142" y="1371601"/>
            <a:ext cx="8546621" cy="5410200"/>
          </a:xfrm>
        </p:spPr>
        <p:txBody>
          <a:bodyPr>
            <a:normAutofit fontScale="92500" lnSpcReduction="20000"/>
          </a:bodyPr>
          <a:lstStyle/>
          <a:p>
            <a:pPr marL="0" lvl="1" indent="0">
              <a:spcBef>
                <a:spcPct val="20000"/>
              </a:spcBef>
              <a:buClr>
                <a:srgbClr val="3B812F"/>
              </a:buClr>
              <a:buSzPct val="60000"/>
              <a:buNone/>
              <a:defRPr/>
            </a:pPr>
            <a:r>
              <a:rPr lang="en-US" sz="1600" b="1" dirty="0">
                <a:solidFill>
                  <a:srgbClr val="002060"/>
                </a:solidFill>
                <a:latin typeface="Arial"/>
              </a:rPr>
              <a:t>How?</a:t>
            </a:r>
            <a:r>
              <a:rPr lang="en-US" sz="1400" dirty="0">
                <a:solidFill>
                  <a:srgbClr val="002060"/>
                </a:solidFill>
                <a:latin typeface="Arial"/>
                <a:sym typeface="Wingdings" panose="05000000000000000000" pitchFamily="2" charset="2"/>
              </a:rPr>
              <a:t> </a:t>
            </a:r>
          </a:p>
          <a:p>
            <a:pPr marL="260747" lvl="1">
              <a:spcBef>
                <a:spcPct val="20000"/>
              </a:spcBef>
              <a:buClr>
                <a:srgbClr val="3B812F"/>
              </a:buClr>
              <a:buSzPct val="60000"/>
              <a:buFont typeface="Wingdings" pitchFamily="2" charset="2"/>
              <a:buChar char="q"/>
              <a:defRPr/>
            </a:pPr>
            <a:r>
              <a:rPr lang="en-US" sz="1400" b="1" dirty="0">
                <a:solidFill>
                  <a:srgbClr val="002060"/>
                </a:solidFill>
                <a:latin typeface="Arial"/>
                <a:sym typeface="Wingdings" panose="05000000000000000000" pitchFamily="2" charset="2"/>
              </a:rPr>
              <a:t>Step 1: </a:t>
            </a:r>
            <a:r>
              <a:rPr lang="en-US" sz="1400" b="1" dirty="0">
                <a:solidFill>
                  <a:srgbClr val="C00000"/>
                </a:solidFill>
                <a:latin typeface="Arial"/>
                <a:sym typeface="Wingdings" panose="05000000000000000000" pitchFamily="2" charset="2"/>
              </a:rPr>
              <a:t>Submit requests here</a:t>
            </a:r>
            <a:r>
              <a:rPr lang="en-US" sz="1400" dirty="0">
                <a:solidFill>
                  <a:srgbClr val="C00000"/>
                </a:solidFill>
                <a:latin typeface="Arial"/>
                <a:sym typeface="Wingdings" panose="05000000000000000000" pitchFamily="2" charset="2"/>
              </a:rPr>
              <a:t>: </a:t>
            </a:r>
            <a:r>
              <a:rPr lang="en-US" sz="1400" dirty="0" smtClean="0">
                <a:solidFill>
                  <a:srgbClr val="C00000"/>
                </a:solidFill>
                <a:hlinkClick r:id="rId2"/>
              </a:rPr>
              <a:t>https://goo.gl/dmV87v</a:t>
            </a:r>
            <a:r>
              <a:rPr lang="en-US" sz="1400" dirty="0" smtClean="0">
                <a:solidFill>
                  <a:srgbClr val="C00000"/>
                </a:solidFill>
              </a:rPr>
              <a:t> </a:t>
            </a:r>
            <a:endParaRPr lang="en-US" sz="1400" dirty="0" smtClean="0">
              <a:solidFill>
                <a:srgbClr val="C00000"/>
              </a:solidFill>
              <a:latin typeface="Arial"/>
              <a:sym typeface="Wingdings" panose="05000000000000000000" pitchFamily="2" charset="2"/>
            </a:endParaRPr>
          </a:p>
          <a:p>
            <a:pPr marL="603647" lvl="2">
              <a:spcBef>
                <a:spcPct val="20000"/>
              </a:spcBef>
              <a:buClr>
                <a:srgbClr val="3B812F"/>
              </a:buClr>
              <a:buSzPct val="60000"/>
              <a:buFont typeface="Wingdings" pitchFamily="2" charset="2"/>
              <a:buChar char="q"/>
              <a:defRPr/>
            </a:pPr>
            <a:r>
              <a:rPr lang="en-US" sz="1400" dirty="0" smtClean="0">
                <a:solidFill>
                  <a:srgbClr val="002060"/>
                </a:solidFill>
                <a:latin typeface="Arial"/>
                <a:sym typeface="Wingdings" panose="05000000000000000000" pitchFamily="2" charset="2"/>
              </a:rPr>
              <a:t>Which data (spectral/spatial resolution), when, where, how frequently? </a:t>
            </a:r>
          </a:p>
          <a:p>
            <a:pPr marL="603647" lvl="2">
              <a:spcBef>
                <a:spcPct val="20000"/>
              </a:spcBef>
              <a:buClr>
                <a:srgbClr val="3B812F"/>
              </a:buClr>
              <a:buSzPct val="60000"/>
              <a:buFont typeface="Wingdings" pitchFamily="2" charset="2"/>
              <a:buChar char="q"/>
              <a:defRPr/>
            </a:pPr>
            <a:r>
              <a:rPr lang="en-US" sz="1400" dirty="0" smtClean="0">
                <a:solidFill>
                  <a:srgbClr val="002060"/>
                </a:solidFill>
                <a:latin typeface="Arial"/>
                <a:sym typeface="Wingdings" panose="05000000000000000000" pitchFamily="2" charset="2"/>
              </a:rPr>
              <a:t>For </a:t>
            </a:r>
            <a:r>
              <a:rPr lang="en-US" sz="1400" dirty="0">
                <a:solidFill>
                  <a:srgbClr val="002060"/>
                </a:solidFill>
                <a:latin typeface="Arial"/>
                <a:sym typeface="Wingdings" panose="05000000000000000000" pitchFamily="2" charset="2"/>
              </a:rPr>
              <a:t>what purpose? </a:t>
            </a:r>
          </a:p>
          <a:p>
            <a:pPr marL="603647" lvl="2">
              <a:spcBef>
                <a:spcPct val="20000"/>
              </a:spcBef>
              <a:buClr>
                <a:srgbClr val="3B812F"/>
              </a:buClr>
              <a:buSzPct val="60000"/>
              <a:buFont typeface="Wingdings" pitchFamily="2" charset="2"/>
              <a:buChar char="q"/>
              <a:defRPr/>
            </a:pPr>
            <a:r>
              <a:rPr lang="en-US" sz="1400" dirty="0">
                <a:solidFill>
                  <a:srgbClr val="002060"/>
                </a:solidFill>
                <a:latin typeface="Arial"/>
                <a:sym typeface="Wingdings" panose="05000000000000000000" pitchFamily="2" charset="2"/>
              </a:rPr>
              <a:t>Do you need help with downloading, storing, or pre-processing data?</a:t>
            </a:r>
          </a:p>
          <a:p>
            <a:pPr marL="260747" lvl="1">
              <a:spcBef>
                <a:spcPct val="20000"/>
              </a:spcBef>
              <a:buClr>
                <a:srgbClr val="3B812F"/>
              </a:buClr>
              <a:buSzPct val="60000"/>
              <a:buFont typeface="Wingdings" pitchFamily="2" charset="2"/>
              <a:buChar char="q"/>
              <a:defRPr/>
            </a:pPr>
            <a:r>
              <a:rPr lang="en-US" sz="1400" b="1" dirty="0">
                <a:solidFill>
                  <a:srgbClr val="002060"/>
                </a:solidFill>
                <a:latin typeface="Arial"/>
                <a:sym typeface="Wingdings" panose="05000000000000000000" pitchFamily="2" charset="2"/>
              </a:rPr>
              <a:t>Step 2: </a:t>
            </a:r>
            <a:r>
              <a:rPr lang="en-US" sz="1400" dirty="0">
                <a:solidFill>
                  <a:srgbClr val="002060"/>
                </a:solidFill>
                <a:latin typeface="Arial"/>
                <a:sym typeface="Wingdings" panose="05000000000000000000" pitchFamily="2" charset="2"/>
              </a:rPr>
              <a:t>GEOGLAM Secretariat &amp; CEOS Ad Hoc WG evaluate submissions</a:t>
            </a:r>
          </a:p>
          <a:p>
            <a:pPr marL="603647" lvl="2">
              <a:spcBef>
                <a:spcPct val="20000"/>
              </a:spcBef>
              <a:buClr>
                <a:srgbClr val="3B812F"/>
              </a:buClr>
              <a:buSzPct val="60000"/>
              <a:buFont typeface="Wingdings" pitchFamily="2" charset="2"/>
              <a:buChar char="q"/>
              <a:defRPr/>
            </a:pPr>
            <a:r>
              <a:rPr lang="en-US" sz="1400" dirty="0">
                <a:solidFill>
                  <a:srgbClr val="002060"/>
                </a:solidFill>
                <a:latin typeface="Arial"/>
                <a:sym typeface="Wingdings" panose="05000000000000000000" pitchFamily="2" charset="2"/>
              </a:rPr>
              <a:t>For archival data requests – we search the metadata archives to see what exists, then submit requests to agencies</a:t>
            </a:r>
          </a:p>
          <a:p>
            <a:pPr marL="603647" lvl="2">
              <a:spcBef>
                <a:spcPct val="20000"/>
              </a:spcBef>
              <a:buClr>
                <a:srgbClr val="3B812F"/>
              </a:buClr>
              <a:buSzPct val="60000"/>
              <a:buFont typeface="Wingdings" pitchFamily="2" charset="2"/>
              <a:buChar char="q"/>
              <a:defRPr/>
            </a:pPr>
            <a:r>
              <a:rPr lang="en-US" sz="1400" dirty="0">
                <a:solidFill>
                  <a:srgbClr val="002060"/>
                </a:solidFill>
                <a:latin typeface="Arial"/>
                <a:sym typeface="Wingdings" panose="05000000000000000000" pitchFamily="2" charset="2"/>
              </a:rPr>
              <a:t>For new acquisition requests – we evaluate capabilities to meet requirements, and request acquisition plan modifications to accommodate </a:t>
            </a:r>
            <a:r>
              <a:rPr lang="en-US" sz="1400" dirty="0" smtClean="0">
                <a:solidFill>
                  <a:srgbClr val="002060"/>
                </a:solidFill>
                <a:latin typeface="Arial"/>
                <a:sym typeface="Wingdings" panose="05000000000000000000" pitchFamily="2" charset="2"/>
              </a:rPr>
              <a:t>them</a:t>
            </a:r>
            <a:endParaRPr lang="en-US" sz="1400" dirty="0">
              <a:solidFill>
                <a:srgbClr val="002060"/>
              </a:solidFill>
              <a:latin typeface="Arial"/>
              <a:sym typeface="Wingdings" panose="05000000000000000000" pitchFamily="2" charset="2"/>
            </a:endParaRPr>
          </a:p>
          <a:p>
            <a:pPr marL="347663" lvl="1" indent="-228600" algn="ctr">
              <a:spcBef>
                <a:spcPct val="20000"/>
              </a:spcBef>
              <a:buClr>
                <a:srgbClr val="3B812F"/>
              </a:buClr>
              <a:buSzPct val="60000"/>
              <a:buFont typeface="Wingdings" pitchFamily="2" charset="2"/>
              <a:buChar char="q"/>
              <a:defRPr/>
            </a:pPr>
            <a:r>
              <a:rPr lang="en-US" sz="1700" b="1" i="1" dirty="0">
                <a:solidFill>
                  <a:srgbClr val="002060"/>
                </a:solidFill>
                <a:latin typeface="Arial"/>
              </a:rPr>
              <a:t>CEOS to respond with support via</a:t>
            </a:r>
            <a:r>
              <a:rPr lang="en-US" sz="1700" b="1" dirty="0">
                <a:solidFill>
                  <a:srgbClr val="002060"/>
                </a:solidFill>
                <a:latin typeface="Arial"/>
              </a:rPr>
              <a:t>: </a:t>
            </a:r>
          </a:p>
          <a:p>
            <a:pPr marL="404813" lvl="1" indent="-285750">
              <a:spcBef>
                <a:spcPct val="20000"/>
              </a:spcBef>
              <a:buClr>
                <a:srgbClr val="3B812F"/>
              </a:buClr>
              <a:buSzPct val="60000"/>
              <a:buFont typeface="Wingdings" panose="05000000000000000000" pitchFamily="2" charset="2"/>
              <a:buChar char="Ø"/>
              <a:defRPr/>
            </a:pPr>
            <a:r>
              <a:rPr lang="en-US" sz="1600" dirty="0">
                <a:solidFill>
                  <a:srgbClr val="002060"/>
                </a:solidFill>
                <a:latin typeface="Arial"/>
              </a:rPr>
              <a:t>a) COVE tool analyses of archival and future data availability; b) Adjustments of CEOS acquisition plans to accommodate needs; c) CEOS support in pursuing restricted datasets; d) CEOS development &amp; prototyping of data services</a:t>
            </a:r>
          </a:p>
          <a:p>
            <a:pPr marL="603647" lvl="2">
              <a:spcBef>
                <a:spcPct val="20000"/>
              </a:spcBef>
              <a:buClr>
                <a:srgbClr val="3B812F"/>
              </a:buClr>
              <a:buSzPct val="60000"/>
              <a:buFont typeface="Wingdings" pitchFamily="2" charset="2"/>
              <a:buChar char="q"/>
              <a:defRPr/>
            </a:pPr>
            <a:endParaRPr lang="en-US" sz="1400" dirty="0">
              <a:solidFill>
                <a:srgbClr val="002060"/>
              </a:solidFill>
              <a:latin typeface="Arial"/>
              <a:sym typeface="Wingdings" panose="05000000000000000000" pitchFamily="2" charset="2"/>
            </a:endParaRPr>
          </a:p>
          <a:p>
            <a:pPr marL="0" lvl="1" indent="0">
              <a:spcBef>
                <a:spcPts val="750"/>
              </a:spcBef>
              <a:buNone/>
            </a:pPr>
            <a:r>
              <a:rPr lang="en-US" sz="1600" b="1" dirty="0">
                <a:solidFill>
                  <a:srgbClr val="002060"/>
                </a:solidFill>
                <a:latin typeface="Arial"/>
                <a:sym typeface="Wingdings" panose="05000000000000000000" pitchFamily="2" charset="2"/>
              </a:rPr>
              <a:t>When to submit requests?</a:t>
            </a:r>
          </a:p>
          <a:p>
            <a:pPr marL="260747" lvl="1">
              <a:spcBef>
                <a:spcPct val="20000"/>
              </a:spcBef>
              <a:buClr>
                <a:srgbClr val="3B812F"/>
              </a:buClr>
              <a:buSzPct val="60000"/>
              <a:buFont typeface="Wingdings" pitchFamily="2" charset="2"/>
              <a:buChar char="q"/>
              <a:defRPr/>
            </a:pPr>
            <a:r>
              <a:rPr lang="en-US" sz="1400" dirty="0">
                <a:solidFill>
                  <a:srgbClr val="002060"/>
                </a:solidFill>
                <a:latin typeface="Arial"/>
                <a:sym typeface="Wingdings" panose="05000000000000000000" pitchFamily="2" charset="2"/>
              </a:rPr>
              <a:t>Starting now, only when you are </a:t>
            </a:r>
            <a:r>
              <a:rPr lang="en-US" sz="1400" b="1" dirty="0">
                <a:solidFill>
                  <a:srgbClr val="002060"/>
                </a:solidFill>
                <a:latin typeface="Arial"/>
                <a:sym typeface="Wingdings" panose="05000000000000000000" pitchFamily="2" charset="2"/>
              </a:rPr>
              <a:t>ready and willing</a:t>
            </a:r>
            <a:r>
              <a:rPr lang="en-US" sz="1400" dirty="0">
                <a:solidFill>
                  <a:srgbClr val="002060"/>
                </a:solidFill>
                <a:latin typeface="Arial"/>
                <a:sym typeface="Wingdings" panose="05000000000000000000" pitchFamily="2" charset="2"/>
              </a:rPr>
              <a:t> to use the data </a:t>
            </a:r>
          </a:p>
          <a:p>
            <a:pPr marL="260747" lvl="1">
              <a:spcBef>
                <a:spcPct val="20000"/>
              </a:spcBef>
              <a:buClr>
                <a:srgbClr val="3B812F"/>
              </a:buClr>
              <a:buSzPct val="60000"/>
              <a:buFont typeface="Wingdings" pitchFamily="2" charset="2"/>
              <a:buChar char="q"/>
              <a:defRPr/>
            </a:pPr>
            <a:r>
              <a:rPr lang="en-US" sz="1400" dirty="0">
                <a:solidFill>
                  <a:srgbClr val="002060"/>
                </a:solidFill>
                <a:latin typeface="Arial"/>
                <a:sym typeface="Wingdings" panose="05000000000000000000" pitchFamily="2" charset="2"/>
              </a:rPr>
              <a:t>Data readiness definitions: </a:t>
            </a:r>
          </a:p>
          <a:p>
            <a:pPr marL="557213" lvl="2" indent="-214313">
              <a:spcBef>
                <a:spcPts val="750"/>
              </a:spcBef>
            </a:pPr>
            <a:r>
              <a:rPr lang="en-US" sz="1400" b="1" dirty="0">
                <a:solidFill>
                  <a:srgbClr val="002060"/>
                </a:solidFill>
                <a:latin typeface="Arial"/>
                <a:sym typeface="Wingdings" panose="05000000000000000000" pitchFamily="2" charset="2"/>
              </a:rPr>
              <a:t>Level 1</a:t>
            </a:r>
            <a:r>
              <a:rPr lang="en-US" sz="1400" dirty="0">
                <a:solidFill>
                  <a:srgbClr val="002060"/>
                </a:solidFill>
                <a:latin typeface="Arial"/>
                <a:sym typeface="Wingdings" panose="05000000000000000000" pitchFamily="2" charset="2"/>
              </a:rPr>
              <a:t>: You have the desire and capacity to analyze the satellite data, but lack the capacity to download, store, and/or preprocess data for use. Therefore, a data services solution is desired to manage any data.</a:t>
            </a:r>
          </a:p>
          <a:p>
            <a:pPr marL="557213" lvl="2" indent="-214313">
              <a:spcBef>
                <a:spcPts val="750"/>
              </a:spcBef>
            </a:pPr>
            <a:r>
              <a:rPr lang="en-US" sz="1400" b="1" dirty="0">
                <a:solidFill>
                  <a:srgbClr val="002060"/>
                </a:solidFill>
                <a:latin typeface="Arial"/>
                <a:sym typeface="Wingdings" panose="05000000000000000000" pitchFamily="2" charset="2"/>
              </a:rPr>
              <a:t>Level 2</a:t>
            </a:r>
            <a:r>
              <a:rPr lang="en-US" sz="1400" dirty="0">
                <a:solidFill>
                  <a:srgbClr val="002060"/>
                </a:solidFill>
                <a:latin typeface="Arial"/>
                <a:sym typeface="Wingdings" panose="05000000000000000000" pitchFamily="2" charset="2"/>
              </a:rPr>
              <a:t>: You have the desire and capacity to download, store, preprocess, and analyze satellite data, but require CEOS intervention to do so (including: mode selection, coverage expansion, license assistance, etc.).</a:t>
            </a:r>
          </a:p>
          <a:p>
            <a:pPr marL="557213" lvl="2" indent="-214313">
              <a:spcBef>
                <a:spcPts val="750"/>
              </a:spcBef>
            </a:pPr>
            <a:r>
              <a:rPr lang="en-US" sz="1400" b="1" dirty="0">
                <a:solidFill>
                  <a:srgbClr val="002060"/>
                </a:solidFill>
                <a:latin typeface="Arial"/>
                <a:sym typeface="Wingdings" panose="05000000000000000000" pitchFamily="2" charset="2"/>
              </a:rPr>
              <a:t>Level 3</a:t>
            </a:r>
            <a:r>
              <a:rPr lang="en-US" sz="1400" dirty="0">
                <a:solidFill>
                  <a:srgbClr val="002060"/>
                </a:solidFill>
                <a:latin typeface="Arial"/>
                <a:sym typeface="Wingdings" panose="05000000000000000000" pitchFamily="2" charset="2"/>
              </a:rPr>
              <a:t>: You have the desire and capacity to download, store, preprocess, and analyze satellite data, but you require NO intervention on the part of CEOS (no new acquisition requests or aid in securing archival datasets). </a:t>
            </a:r>
          </a:p>
          <a:p>
            <a:pPr marL="0" lvl="1" indent="0">
              <a:spcBef>
                <a:spcPts val="750"/>
              </a:spcBef>
              <a:buNone/>
            </a:pPr>
            <a:endParaRPr lang="en-US" sz="1275" dirty="0">
              <a:solidFill>
                <a:srgbClr val="002060"/>
              </a:solidFill>
              <a:latin typeface="Arial"/>
              <a:sym typeface="Wingdings" panose="05000000000000000000" pitchFamily="2" charset="2"/>
            </a:endParaRPr>
          </a:p>
          <a:p>
            <a:pPr marL="0" indent="0">
              <a:buNone/>
            </a:pPr>
            <a:endParaRPr lang="en-US" dirty="0"/>
          </a:p>
        </p:txBody>
      </p:sp>
      <p:sp>
        <p:nvSpPr>
          <p:cNvPr id="7" name="Title 1"/>
          <p:cNvSpPr txBox="1">
            <a:spLocks/>
          </p:cNvSpPr>
          <p:nvPr/>
        </p:nvSpPr>
        <p:spPr bwMode="auto">
          <a:xfrm>
            <a:off x="914400" y="304800"/>
            <a:ext cx="7744364" cy="4572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algn="ctr">
              <a:defRPr/>
            </a:pPr>
            <a:r>
              <a:rPr lang="en-US" sz="2100" b="1" dirty="0">
                <a:solidFill>
                  <a:schemeClr val="bg1"/>
                </a:solidFill>
                <a:latin typeface="Arial" panose="020B0604020202020204" pitchFamily="34" charset="0"/>
                <a:cs typeface="Arial" panose="020B0604020202020204" pitchFamily="34" charset="0"/>
              </a:rPr>
              <a:t>GEOGLAM’s </a:t>
            </a:r>
            <a:endParaRPr lang="en-US" sz="2100" b="1" dirty="0" smtClean="0">
              <a:solidFill>
                <a:schemeClr val="bg1"/>
              </a:solidFill>
              <a:latin typeface="Arial" panose="020B0604020202020204" pitchFamily="34" charset="0"/>
              <a:cs typeface="Arial" panose="020B0604020202020204" pitchFamily="34" charset="0"/>
            </a:endParaRPr>
          </a:p>
          <a:p>
            <a:pPr algn="ctr">
              <a:defRPr/>
            </a:pPr>
            <a:r>
              <a:rPr lang="en-US" sz="2100" b="1" dirty="0" smtClean="0">
                <a:solidFill>
                  <a:schemeClr val="bg1"/>
                </a:solidFill>
                <a:latin typeface="Arial" panose="020B0604020202020204" pitchFamily="34" charset="0"/>
                <a:cs typeface="Arial" panose="020B0604020202020204" pitchFamily="34" charset="0"/>
              </a:rPr>
              <a:t>Data </a:t>
            </a:r>
            <a:r>
              <a:rPr lang="en-US" sz="2100" b="1" dirty="0">
                <a:solidFill>
                  <a:schemeClr val="bg1"/>
                </a:solidFill>
                <a:latin typeface="Arial" panose="020B0604020202020204" pitchFamily="34" charset="0"/>
                <a:cs typeface="Arial" panose="020B0604020202020204" pitchFamily="34" charset="0"/>
              </a:rPr>
              <a:t>Requirements Submission Tool (3/3) </a:t>
            </a:r>
            <a:endParaRPr lang="en-US" sz="2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0786095"/>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93938" y="268069"/>
            <a:ext cx="5402262" cy="646331"/>
          </a:xfrm>
        </p:spPr>
        <p:txBody>
          <a:bodyPr wrap="square">
            <a:spAutoFit/>
          </a:bodyPr>
          <a:lstStyle/>
          <a:p>
            <a:pPr algn="l" eaLnBrk="1" hangingPunct="1"/>
            <a:r>
              <a:rPr lang="en-US" sz="3600" b="1" dirty="0">
                <a:latin typeface="Tahoma" charset="0"/>
                <a:ea typeface="ＭＳ Ｐゴシック" charset="0"/>
                <a:cs typeface="ＭＳ Ｐゴシック" charset="0"/>
              </a:rPr>
              <a:t>Recent COVE News</a:t>
            </a:r>
            <a:endParaRPr lang="en-US" sz="40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76200" y="1293813"/>
            <a:ext cx="4267200" cy="5259387"/>
          </a:xfrm>
        </p:spPr>
        <p:txBody>
          <a:bodyPr/>
          <a:lstStyle/>
          <a:p>
            <a:pPr marL="177800" indent="-177800">
              <a:buFont typeface="Wingdings" charset="2"/>
              <a:buChar char="§"/>
            </a:pPr>
            <a:r>
              <a:rPr lang="en-US" sz="2100" b="1" dirty="0">
                <a:solidFill>
                  <a:schemeClr val="tx1"/>
                </a:solidFill>
                <a:latin typeface="Calibri" charset="0"/>
                <a:ea typeface="ＭＳ Ｐゴシック" charset="0"/>
                <a:cs typeface="Calibri" charset="0"/>
              </a:rPr>
              <a:t>January 2016</a:t>
            </a:r>
            <a:r>
              <a:rPr lang="en-US" sz="2100" dirty="0">
                <a:solidFill>
                  <a:schemeClr val="tx1"/>
                </a:solidFill>
                <a:latin typeface="Calibri" charset="0"/>
                <a:ea typeface="ＭＳ Ｐゴシック" charset="0"/>
                <a:cs typeface="Calibri" charset="0"/>
              </a:rPr>
              <a:t>: Changed </a:t>
            </a:r>
            <a:r>
              <a:rPr lang="en-US" sz="2100" b="0" dirty="0">
                <a:solidFill>
                  <a:schemeClr val="tx1"/>
                </a:solidFill>
                <a:latin typeface="Calibri" charset="0"/>
                <a:ea typeface="ＭＳ Ｐゴシック" charset="0"/>
                <a:cs typeface="Calibri" charset="0"/>
              </a:rPr>
              <a:t>from Google Earth </a:t>
            </a:r>
            <a:r>
              <a:rPr lang="en-US" sz="2100" dirty="0">
                <a:solidFill>
                  <a:schemeClr val="tx1"/>
                </a:solidFill>
                <a:latin typeface="Calibri" charset="0"/>
                <a:ea typeface="ＭＳ Ｐゴシック" charset="0"/>
                <a:cs typeface="Calibri" charset="0"/>
              </a:rPr>
              <a:t>to </a:t>
            </a:r>
            <a:r>
              <a:rPr lang="en-US" sz="2100" u="sng" dirty="0">
                <a:solidFill>
                  <a:schemeClr val="tx1"/>
                </a:solidFill>
                <a:latin typeface="Calibri" charset="0"/>
                <a:ea typeface="ＭＳ Ｐゴシック" charset="0"/>
                <a:cs typeface="Calibri" charset="0"/>
              </a:rPr>
              <a:t>Cesium</a:t>
            </a:r>
            <a:r>
              <a:rPr lang="en-US" sz="2100" dirty="0">
                <a:solidFill>
                  <a:schemeClr val="tx1"/>
                </a:solidFill>
                <a:latin typeface="Calibri" charset="0"/>
                <a:ea typeface="ＭＳ Ｐゴシック" charset="0"/>
                <a:cs typeface="Calibri" charset="0"/>
              </a:rPr>
              <a:t> for globe interface</a:t>
            </a:r>
            <a:endParaRPr lang="en-US" sz="2100" b="0" dirty="0">
              <a:solidFill>
                <a:schemeClr val="tx1"/>
              </a:solidFill>
              <a:latin typeface="Calibri" charset="0"/>
              <a:ea typeface="ＭＳ Ｐゴシック" charset="0"/>
              <a:cs typeface="Calibri" charset="0"/>
            </a:endParaRPr>
          </a:p>
          <a:p>
            <a:pPr marL="171450" indent="-171450">
              <a:buFont typeface="Wingdings" charset="2"/>
              <a:buChar char="§"/>
            </a:pPr>
            <a:r>
              <a:rPr lang="en-US" sz="2100" b="1" dirty="0">
                <a:solidFill>
                  <a:schemeClr val="tx1"/>
                </a:solidFill>
                <a:latin typeface="Calibri" charset="0"/>
                <a:ea typeface="ＭＳ Ｐゴシック" charset="0"/>
                <a:cs typeface="Calibri" charset="0"/>
              </a:rPr>
              <a:t>Added New Missions</a:t>
            </a:r>
            <a:r>
              <a:rPr lang="en-US" sz="2100" dirty="0">
                <a:solidFill>
                  <a:schemeClr val="tx1"/>
                </a:solidFill>
                <a:latin typeface="Calibri" charset="0"/>
                <a:ea typeface="ＭＳ Ｐゴシック" charset="0"/>
                <a:cs typeface="Calibri" charset="0"/>
              </a:rPr>
              <a:t>: Sentinel-1A/2A, CBERS-4, RCM 1-3 (notional), FY-3C, PROBA-V, TET-1.</a:t>
            </a:r>
            <a:endParaRPr lang="en-US" sz="2100" b="0" dirty="0">
              <a:solidFill>
                <a:schemeClr val="tx1"/>
              </a:solidFill>
              <a:latin typeface="Calibri" charset="0"/>
              <a:ea typeface="ＭＳ Ｐゴシック" charset="0"/>
              <a:cs typeface="Calibri" charset="0"/>
            </a:endParaRPr>
          </a:p>
          <a:p>
            <a:pPr marL="169863" indent="-169863" eaLnBrk="1" hangingPunct="1">
              <a:buFont typeface="Wingdings" charset="0"/>
              <a:buChar char="§"/>
            </a:pPr>
            <a:r>
              <a:rPr lang="en-US" sz="2100" b="1" dirty="0">
                <a:solidFill>
                  <a:schemeClr val="tx1"/>
                </a:solidFill>
                <a:latin typeface="Calibri" charset="0"/>
                <a:ea typeface="ＭＳ Ｐゴシック" charset="0"/>
                <a:cs typeface="Calibri" charset="0"/>
              </a:rPr>
              <a:t>Added New Overlays</a:t>
            </a:r>
            <a:r>
              <a:rPr lang="en-US" sz="2100" b="0" dirty="0">
                <a:solidFill>
                  <a:schemeClr val="tx1"/>
                </a:solidFill>
                <a:latin typeface="Calibri" charset="0"/>
                <a:ea typeface="ＭＳ Ｐゴシック" charset="0"/>
                <a:cs typeface="Calibri" charset="0"/>
              </a:rPr>
              <a:t>: Landsat/Sentinel constellation revisit performance, </a:t>
            </a:r>
            <a:r>
              <a:rPr lang="en-US" sz="2100" u="sng" dirty="0">
                <a:solidFill>
                  <a:schemeClr val="tx1"/>
                </a:solidFill>
                <a:latin typeface="Calibri" charset="0"/>
                <a:ea typeface="ＭＳ Ｐゴシック" charset="0"/>
                <a:cs typeface="Calibri" charset="0"/>
              </a:rPr>
              <a:t>Global Phenology </a:t>
            </a:r>
            <a:r>
              <a:rPr lang="en-US" sz="2100" b="0" dirty="0">
                <a:solidFill>
                  <a:schemeClr val="tx1"/>
                </a:solidFill>
                <a:latin typeface="Calibri" charset="0"/>
                <a:ea typeface="ＭＳ Ｐゴシック" charset="0"/>
                <a:cs typeface="Calibri" charset="0"/>
              </a:rPr>
              <a:t>(2001/2014 monthly NDVI Min/Max)</a:t>
            </a:r>
          </a:p>
          <a:p>
            <a:pPr marL="169863" indent="-169863">
              <a:buFont typeface="Wingdings" charset="0"/>
              <a:buChar char="§"/>
            </a:pPr>
            <a:r>
              <a:rPr lang="en-US" sz="2100" b="1" dirty="0">
                <a:solidFill>
                  <a:schemeClr val="tx1"/>
                </a:solidFill>
                <a:latin typeface="Calibri" charset="0"/>
                <a:ea typeface="ＭＳ Ｐゴシック" charset="0"/>
                <a:cs typeface="Calibri" charset="0"/>
              </a:rPr>
              <a:t>Increased Data Archive Links:   </a:t>
            </a:r>
            <a:r>
              <a:rPr lang="en-US" sz="2100" dirty="0">
                <a:solidFill>
                  <a:schemeClr val="tx1"/>
                </a:solidFill>
                <a:latin typeface="Calibri" charset="0"/>
                <a:ea typeface="ＭＳ Ｐゴシック" charset="0"/>
                <a:cs typeface="Calibri" charset="0"/>
              </a:rPr>
              <a:t>Landsat, SPOT, Pleaides, Radarsat-2, ALOS-1, TerraSAR-X, Sentinel-1A (new), and Sentinel-2A (coming soon).</a:t>
            </a:r>
            <a:endParaRPr lang="en-US" sz="2100" b="1" dirty="0">
              <a:solidFill>
                <a:srgbClr val="FF0000"/>
              </a:solidFill>
              <a:latin typeface="Calibri" charset="0"/>
              <a:ea typeface="ＭＳ Ｐゴシック" charset="0"/>
              <a:cs typeface="Calibri" charset="0"/>
            </a:endParaRPr>
          </a:p>
          <a:p>
            <a:pPr marL="169863" indent="-169863" eaLnBrk="1" hangingPunct="1">
              <a:buFont typeface="Wingdings" charset="0"/>
              <a:buChar char="§"/>
            </a:pPr>
            <a:endParaRPr lang="en-US" sz="2100" b="1" dirty="0">
              <a:solidFill>
                <a:srgbClr val="FF0000"/>
              </a:solidFill>
              <a:latin typeface="Calibri" charset="0"/>
              <a:ea typeface="ＭＳ Ｐゴシック" charset="0"/>
              <a:cs typeface="Calibri"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pic>
        <p:nvPicPr>
          <p:cNvPr id="3" name="Picture 2"/>
          <p:cNvPicPr>
            <a:picLocks noChangeAspect="1"/>
          </p:cNvPicPr>
          <p:nvPr/>
        </p:nvPicPr>
        <p:blipFill>
          <a:blip r:embed="rId3"/>
          <a:stretch>
            <a:fillRect/>
          </a:stretch>
        </p:blipFill>
        <p:spPr>
          <a:xfrm>
            <a:off x="4372712" y="1295400"/>
            <a:ext cx="4674330" cy="3429000"/>
          </a:xfrm>
          <a:prstGeom prst="rect">
            <a:avLst/>
          </a:prstGeom>
        </p:spPr>
      </p:pic>
      <p:sp>
        <p:nvSpPr>
          <p:cNvPr id="4" name="TextBox 3"/>
          <p:cNvSpPr txBox="1"/>
          <p:nvPr/>
        </p:nvSpPr>
        <p:spPr>
          <a:xfrm>
            <a:off x="4800600" y="4848763"/>
            <a:ext cx="3962400" cy="16312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2000">
                <a:latin typeface="Calibri"/>
                <a:cs typeface="Calibri"/>
              </a:rPr>
              <a:t>Example of COVE connection to the</a:t>
            </a:r>
            <a:br>
              <a:rPr lang="en-US" sz="2000">
                <a:latin typeface="Calibri"/>
                <a:cs typeface="Calibri"/>
              </a:rPr>
            </a:br>
            <a:r>
              <a:rPr lang="en-US" sz="2000">
                <a:latin typeface="Calibri"/>
                <a:cs typeface="Calibri"/>
              </a:rPr>
              <a:t>Sentinel-1A data archive. COVE now</a:t>
            </a:r>
            <a:br>
              <a:rPr lang="en-US" sz="2000">
                <a:latin typeface="Calibri"/>
                <a:cs typeface="Calibri"/>
              </a:rPr>
            </a:br>
            <a:r>
              <a:rPr lang="en-US" sz="2000">
                <a:latin typeface="Calibri"/>
                <a:cs typeface="Calibri"/>
              </a:rPr>
              <a:t>shows actual acquired data locations,</a:t>
            </a:r>
            <a:br>
              <a:rPr lang="en-US" sz="2000">
                <a:latin typeface="Calibri"/>
                <a:cs typeface="Calibri"/>
              </a:rPr>
            </a:br>
            <a:r>
              <a:rPr lang="en-US" sz="2000">
                <a:latin typeface="Calibri"/>
                <a:cs typeface="Calibri"/>
              </a:rPr>
              <a:t>quick-look images, and links to order the data.</a:t>
            </a:r>
          </a:p>
        </p:txBody>
      </p:sp>
    </p:spTree>
    <p:extLst>
      <p:ext uri="{BB962C8B-B14F-4D97-AF65-F5344CB8AC3E}">
        <p14:creationId xmlns:p14="http://schemas.microsoft.com/office/powerpoint/2010/main" val="3625630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03516" y="5360650"/>
            <a:ext cx="423366" cy="276999"/>
          </a:xfrm>
          <a:prstGeom prst="rect">
            <a:avLst/>
          </a:prstGeom>
          <a:noFill/>
        </p:spPr>
        <p:txBody>
          <a:bodyPr wrap="square" rtlCol="0">
            <a:spAutoFit/>
          </a:bodyPr>
          <a:lstStyle/>
          <a:p>
            <a:pPr fontAlgn="auto">
              <a:spcBef>
                <a:spcPts val="0"/>
              </a:spcBef>
              <a:spcAft>
                <a:spcPts val="0"/>
              </a:spcAft>
            </a:pPr>
            <a:fld id="{6BF3EC25-37C9-C74A-AA3D-72D90092C487}" type="slidenum">
              <a:rPr lang="en-US" sz="1200" smtClean="0">
                <a:solidFill>
                  <a:srgbClr val="FFFFFF"/>
                </a:solidFill>
                <a:latin typeface="Calibri"/>
                <a:ea typeface="+mn-ea"/>
              </a:rPr>
              <a:pPr fontAlgn="auto">
                <a:spcBef>
                  <a:spcPts val="0"/>
                </a:spcBef>
                <a:spcAft>
                  <a:spcPts val="0"/>
                </a:spcAft>
              </a:pPr>
              <a:t>16</a:t>
            </a:fld>
            <a:endParaRPr lang="en-US" sz="1200" dirty="0">
              <a:solidFill>
                <a:srgbClr val="FFFFFF"/>
              </a:solidFill>
              <a:latin typeface="Calibri"/>
              <a:ea typeface="+mn-ea"/>
            </a:endParaRPr>
          </a:p>
        </p:txBody>
      </p:sp>
      <p:sp>
        <p:nvSpPr>
          <p:cNvPr id="9" name="Title 1"/>
          <p:cNvSpPr txBox="1">
            <a:spLocks/>
          </p:cNvSpPr>
          <p:nvPr/>
        </p:nvSpPr>
        <p:spPr bwMode="auto">
          <a:xfrm>
            <a:off x="2083857" y="287405"/>
            <a:ext cx="553614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914400">
              <a:defRPr/>
            </a:pPr>
            <a:r>
              <a:rPr lang="en-US" sz="2800" b="1" kern="0" dirty="0">
                <a:solidFill>
                  <a:srgbClr val="FFFFFF"/>
                </a:solidFill>
                <a:latin typeface="Arial" panose="020B0604020202020204" pitchFamily="34" charset="0"/>
                <a:cs typeface="Arial" panose="020B0604020202020204" pitchFamily="34" charset="0"/>
              </a:rPr>
              <a:t>GEOGLAM Data Services </a:t>
            </a:r>
            <a:r>
              <a:rPr lang="en-US" sz="2800" kern="0" dirty="0">
                <a:solidFill>
                  <a:srgbClr val="FFFFFF"/>
                </a:solidFill>
                <a:latin typeface="Arial" panose="020B0604020202020204" pitchFamily="34" charset="0"/>
                <a:cs typeface="Arial" panose="020B0604020202020204" pitchFamily="34" charset="0"/>
              </a:rPr>
              <a:t>Status of Prototype Projects </a:t>
            </a:r>
            <a:r>
              <a:rPr lang="en-US" sz="2800" kern="0" dirty="0">
                <a:solidFill>
                  <a:srgbClr val="FFFF00"/>
                </a:solidFill>
                <a:latin typeface="Arial" panose="020B0604020202020204" pitchFamily="34" charset="0"/>
                <a:cs typeface="Arial" panose="020B0604020202020204" pitchFamily="34" charset="0"/>
              </a:rPr>
              <a:t> </a:t>
            </a:r>
            <a:endParaRPr lang="en-US" sz="2800" kern="0" dirty="0" smtClean="0">
              <a:solidFill>
                <a:srgbClr val="FFFF00"/>
              </a:solidFill>
              <a:latin typeface="Arial" panose="020B0604020202020204" pitchFamily="34" charset="0"/>
              <a:cs typeface="Arial" panose="020B0604020202020204" pitchFamily="34" charset="0"/>
            </a:endParaRPr>
          </a:p>
        </p:txBody>
      </p:sp>
      <p:sp>
        <p:nvSpPr>
          <p:cNvPr id="11" name="Rectangle 3"/>
          <p:cNvSpPr txBox="1">
            <a:spLocks noChangeArrowheads="1"/>
          </p:cNvSpPr>
          <p:nvPr/>
        </p:nvSpPr>
        <p:spPr bwMode="auto">
          <a:xfrm>
            <a:off x="152400" y="1371600"/>
            <a:ext cx="8790544"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a:spcBef>
                <a:spcPct val="20000"/>
              </a:spcBef>
              <a:buClr>
                <a:srgbClr val="3B812F"/>
              </a:buClr>
              <a:buSzPct val="60000"/>
              <a:buFont typeface="Wingdings" pitchFamily="2" charset="2"/>
              <a:buChar char="q"/>
              <a:defRPr/>
            </a:pPr>
            <a:r>
              <a:rPr lang="en-US" b="1" kern="0" dirty="0" smtClean="0">
                <a:solidFill>
                  <a:srgbClr val="002060"/>
                </a:solidFill>
                <a:latin typeface="Arial"/>
              </a:rPr>
              <a:t>Asia-</a:t>
            </a:r>
            <a:r>
              <a:rPr lang="en-US" b="1" kern="0" dirty="0" err="1" smtClean="0">
                <a:solidFill>
                  <a:srgbClr val="002060"/>
                </a:solidFill>
                <a:latin typeface="Arial"/>
              </a:rPr>
              <a:t>RiCE</a:t>
            </a:r>
            <a:r>
              <a:rPr lang="en-US" b="1" kern="0" dirty="0" smtClean="0">
                <a:solidFill>
                  <a:srgbClr val="002060"/>
                </a:solidFill>
                <a:latin typeface="Arial"/>
              </a:rPr>
              <a:t> </a:t>
            </a:r>
            <a:r>
              <a:rPr lang="en-US" kern="0" dirty="0" smtClean="0">
                <a:solidFill>
                  <a:srgbClr val="002060"/>
                </a:solidFill>
                <a:latin typeface="Arial"/>
              </a:rPr>
              <a:t>(POC: Shin-</a:t>
            </a:r>
            <a:r>
              <a:rPr lang="en-US" kern="0" dirty="0" err="1" smtClean="0">
                <a:solidFill>
                  <a:srgbClr val="002060"/>
                </a:solidFill>
                <a:latin typeface="Arial"/>
              </a:rPr>
              <a:t>Ichi</a:t>
            </a:r>
            <a:r>
              <a:rPr lang="en-US" kern="0" dirty="0" smtClean="0">
                <a:solidFill>
                  <a:srgbClr val="002060"/>
                </a:solidFill>
                <a:latin typeface="Arial"/>
              </a:rPr>
              <a:t> </a:t>
            </a:r>
            <a:r>
              <a:rPr lang="en-US" kern="0" dirty="0" err="1" smtClean="0">
                <a:solidFill>
                  <a:srgbClr val="002060"/>
                </a:solidFill>
                <a:latin typeface="Arial"/>
              </a:rPr>
              <a:t>Sobue</a:t>
            </a:r>
            <a:r>
              <a:rPr lang="en-US" kern="0" dirty="0" smtClean="0">
                <a:solidFill>
                  <a:srgbClr val="002060"/>
                </a:solidFill>
                <a:latin typeface="Arial"/>
              </a:rPr>
              <a:t>) – The SEO is </a:t>
            </a:r>
            <a:r>
              <a:rPr lang="en-US" dirty="0" smtClean="0">
                <a:solidFill>
                  <a:srgbClr val="002060"/>
                </a:solidFill>
                <a:latin typeface="Arial"/>
              </a:rPr>
              <a:t>working with Asia-</a:t>
            </a:r>
            <a:r>
              <a:rPr lang="en-US" dirty="0" err="1" smtClean="0">
                <a:solidFill>
                  <a:srgbClr val="002060"/>
                </a:solidFill>
                <a:latin typeface="Arial"/>
              </a:rPr>
              <a:t>RiCE</a:t>
            </a:r>
            <a:r>
              <a:rPr lang="en-US" dirty="0" smtClean="0">
                <a:solidFill>
                  <a:srgbClr val="002060"/>
                </a:solidFill>
                <a:latin typeface="Arial"/>
              </a:rPr>
              <a:t> to enhance </a:t>
            </a:r>
            <a:r>
              <a:rPr lang="en-US" dirty="0">
                <a:solidFill>
                  <a:srgbClr val="002060"/>
                </a:solidFill>
                <a:latin typeface="Arial"/>
              </a:rPr>
              <a:t>the cloud-based storage and processing tool. The system is hosting Radarsat-2 data (from CSA) and runs the INAHOR processing tool. Performance has improved </a:t>
            </a:r>
            <a:r>
              <a:rPr lang="en-US" dirty="0" smtClean="0">
                <a:solidFill>
                  <a:srgbClr val="002060"/>
                </a:solidFill>
                <a:latin typeface="Arial"/>
              </a:rPr>
              <a:t>with a move </a:t>
            </a:r>
            <a:r>
              <a:rPr lang="en-US" dirty="0">
                <a:solidFill>
                  <a:srgbClr val="002060"/>
                </a:solidFill>
                <a:latin typeface="Arial"/>
              </a:rPr>
              <a:t>of the Amazon cloud server to Singapore. </a:t>
            </a:r>
            <a:endParaRPr lang="en-US" dirty="0" smtClean="0">
              <a:solidFill>
                <a:srgbClr val="002060"/>
              </a:solidFill>
              <a:latin typeface="Arial"/>
            </a:endParaRPr>
          </a:p>
          <a:p>
            <a:pPr marL="320040" lvl="4" indent="0">
              <a:spcBef>
                <a:spcPct val="20000"/>
              </a:spcBef>
              <a:buClr>
                <a:srgbClr val="3B812F"/>
              </a:buClr>
              <a:buSzPct val="60000"/>
              <a:defRPr/>
            </a:pPr>
            <a:r>
              <a:rPr lang="en-US" dirty="0" smtClean="0">
                <a:solidFill>
                  <a:srgbClr val="002060"/>
                </a:solidFill>
                <a:latin typeface="Arial"/>
              </a:rPr>
              <a:t/>
            </a:r>
            <a:br>
              <a:rPr lang="en-US" dirty="0" smtClean="0">
                <a:solidFill>
                  <a:srgbClr val="002060"/>
                </a:solidFill>
                <a:latin typeface="Arial"/>
              </a:rPr>
            </a:br>
            <a:r>
              <a:rPr lang="en-US" dirty="0" smtClean="0">
                <a:solidFill>
                  <a:srgbClr val="002060"/>
                </a:solidFill>
                <a:latin typeface="Arial"/>
              </a:rPr>
              <a:t>Asia-Rice </a:t>
            </a:r>
            <a:r>
              <a:rPr lang="en-US" dirty="0">
                <a:solidFill>
                  <a:srgbClr val="002060"/>
                </a:solidFill>
                <a:latin typeface="Arial"/>
              </a:rPr>
              <a:t>has recently expressed a desire for </a:t>
            </a:r>
            <a:r>
              <a:rPr lang="en-US" dirty="0" smtClean="0">
                <a:solidFill>
                  <a:srgbClr val="002060"/>
                </a:solidFill>
                <a:latin typeface="Arial"/>
              </a:rPr>
              <a:t>national coverage of cropland extent for Thailand, Vietnam, and Indonesia, </a:t>
            </a:r>
            <a:r>
              <a:rPr lang="en-US" dirty="0">
                <a:solidFill>
                  <a:srgbClr val="002060"/>
                </a:solidFill>
                <a:latin typeface="Arial"/>
              </a:rPr>
              <a:t>which may expand the requirements of the system. The </a:t>
            </a:r>
            <a:r>
              <a:rPr lang="en-US" dirty="0" smtClean="0">
                <a:solidFill>
                  <a:srgbClr val="002060"/>
                </a:solidFill>
                <a:latin typeface="Arial"/>
              </a:rPr>
              <a:t>SEO plans </a:t>
            </a:r>
            <a:r>
              <a:rPr lang="en-US" dirty="0">
                <a:solidFill>
                  <a:srgbClr val="002060"/>
                </a:solidFill>
                <a:latin typeface="Arial"/>
              </a:rPr>
              <a:t>to support the </a:t>
            </a:r>
            <a:r>
              <a:rPr lang="en-US" dirty="0" smtClean="0">
                <a:solidFill>
                  <a:srgbClr val="002060"/>
                </a:solidFill>
                <a:latin typeface="Arial"/>
              </a:rPr>
              <a:t>Asia-</a:t>
            </a:r>
            <a:r>
              <a:rPr lang="en-US" dirty="0" err="1" smtClean="0">
                <a:solidFill>
                  <a:srgbClr val="002060"/>
                </a:solidFill>
                <a:latin typeface="Arial"/>
              </a:rPr>
              <a:t>RiCE</a:t>
            </a:r>
            <a:r>
              <a:rPr lang="en-US" dirty="0" smtClean="0">
                <a:solidFill>
                  <a:srgbClr val="002060"/>
                </a:solidFill>
                <a:latin typeface="Arial"/>
              </a:rPr>
              <a:t> </a:t>
            </a:r>
            <a:r>
              <a:rPr lang="en-US" dirty="0">
                <a:solidFill>
                  <a:srgbClr val="002060"/>
                </a:solidFill>
                <a:latin typeface="Arial"/>
              </a:rPr>
              <a:t>services through 2016</a:t>
            </a:r>
            <a:r>
              <a:rPr lang="en-US" dirty="0" smtClean="0">
                <a:solidFill>
                  <a:srgbClr val="002060"/>
                </a:solidFill>
                <a:latin typeface="Arial"/>
              </a:rPr>
              <a:t>.</a:t>
            </a:r>
          </a:p>
          <a:p>
            <a:pPr marL="605790" lvl="4" indent="-285750">
              <a:spcBef>
                <a:spcPct val="20000"/>
              </a:spcBef>
              <a:buClr>
                <a:srgbClr val="3B812F"/>
              </a:buClr>
              <a:buSzPct val="60000"/>
              <a:buFont typeface="Arial" panose="020B0604020202020204" pitchFamily="34" charset="0"/>
              <a:buChar char="•"/>
              <a:defRPr/>
            </a:pPr>
            <a:endParaRPr lang="en-US" kern="0" dirty="0">
              <a:solidFill>
                <a:srgbClr val="002060"/>
              </a:solidFill>
              <a:latin typeface="Arial"/>
            </a:endParaRPr>
          </a:p>
          <a:p>
            <a:pPr marL="347663" lvl="1" indent="-228600">
              <a:spcBef>
                <a:spcPct val="20000"/>
              </a:spcBef>
              <a:buClr>
                <a:srgbClr val="3B812F"/>
              </a:buClr>
              <a:buSzPct val="60000"/>
              <a:buFont typeface="Wingdings" pitchFamily="2" charset="2"/>
              <a:buChar char="q"/>
              <a:defRPr/>
            </a:pPr>
            <a:r>
              <a:rPr lang="en-US" b="1" kern="0" dirty="0">
                <a:solidFill>
                  <a:srgbClr val="002060"/>
                </a:solidFill>
                <a:latin typeface="Arial"/>
              </a:rPr>
              <a:t>JECAM</a:t>
            </a:r>
            <a:r>
              <a:rPr lang="en-US" kern="0" dirty="0">
                <a:solidFill>
                  <a:srgbClr val="002060"/>
                </a:solidFill>
                <a:latin typeface="Arial"/>
              </a:rPr>
              <a:t> </a:t>
            </a:r>
            <a:r>
              <a:rPr lang="en-US" kern="0" dirty="0" smtClean="0">
                <a:solidFill>
                  <a:srgbClr val="002060"/>
                </a:solidFill>
                <a:latin typeface="Arial"/>
              </a:rPr>
              <a:t>(POC: Ian Jarvis) – </a:t>
            </a:r>
            <a:r>
              <a:rPr lang="en-US" kern="0" dirty="0">
                <a:solidFill>
                  <a:srgbClr val="002060"/>
                </a:solidFill>
                <a:latin typeface="Arial"/>
              </a:rPr>
              <a:t>The SEO is working with JECAM </a:t>
            </a:r>
            <a:r>
              <a:rPr lang="en-US" kern="0" dirty="0" smtClean="0">
                <a:solidFill>
                  <a:srgbClr val="002060"/>
                </a:solidFill>
                <a:latin typeface="Arial"/>
              </a:rPr>
              <a:t>to </a:t>
            </a:r>
            <a:r>
              <a:rPr lang="en-US" kern="0" dirty="0">
                <a:solidFill>
                  <a:srgbClr val="002060"/>
                </a:solidFill>
                <a:latin typeface="Arial"/>
              </a:rPr>
              <a:t>develop requirements and plans for a storage and processing tool to support a SAR intercomparison study. Due to the need to host restricted datasets, JECAM is </a:t>
            </a:r>
            <a:r>
              <a:rPr lang="en-US" kern="0" dirty="0" smtClean="0">
                <a:solidFill>
                  <a:srgbClr val="002060"/>
                </a:solidFill>
                <a:latin typeface="Arial"/>
              </a:rPr>
              <a:t>obtaining donated cloud-based </a:t>
            </a:r>
            <a:r>
              <a:rPr lang="en-US" kern="0" dirty="0">
                <a:solidFill>
                  <a:srgbClr val="002060"/>
                </a:solidFill>
                <a:latin typeface="Arial"/>
              </a:rPr>
              <a:t>computing resources from Microsoft. Once ready, the SEO will install all required data and </a:t>
            </a:r>
            <a:r>
              <a:rPr lang="en-US" kern="0" dirty="0" smtClean="0">
                <a:solidFill>
                  <a:srgbClr val="002060"/>
                </a:solidFill>
                <a:latin typeface="Arial"/>
              </a:rPr>
              <a:t>software to </a:t>
            </a:r>
            <a:r>
              <a:rPr lang="en-US" kern="0" dirty="0">
                <a:solidFill>
                  <a:srgbClr val="002060"/>
                </a:solidFill>
                <a:latin typeface="Arial"/>
              </a:rPr>
              <a:t>allow full use of the system for SAR processing. </a:t>
            </a:r>
            <a:endParaRPr lang="en-US" kern="0" dirty="0" smtClean="0">
              <a:solidFill>
                <a:srgbClr val="002060"/>
              </a:solidFill>
              <a:latin typeface="Arial"/>
            </a:endParaRPr>
          </a:p>
          <a:p>
            <a:pPr marL="262890" lvl="1" indent="0">
              <a:spcBef>
                <a:spcPct val="20000"/>
              </a:spcBef>
              <a:buClr>
                <a:srgbClr val="3B812F"/>
              </a:buClr>
              <a:buSzPct val="60000"/>
              <a:defRPr/>
            </a:pPr>
            <a:r>
              <a:rPr lang="en-US" dirty="0" smtClean="0">
                <a:solidFill>
                  <a:srgbClr val="002060"/>
                </a:solidFill>
                <a:latin typeface="Arial"/>
              </a:rPr>
              <a:t/>
            </a:r>
            <a:br>
              <a:rPr lang="en-US" dirty="0" smtClean="0">
                <a:solidFill>
                  <a:srgbClr val="002060"/>
                </a:solidFill>
                <a:latin typeface="Arial"/>
              </a:rPr>
            </a:br>
            <a:r>
              <a:rPr lang="en-US" dirty="0" smtClean="0">
                <a:solidFill>
                  <a:srgbClr val="002060"/>
                </a:solidFill>
                <a:latin typeface="Arial"/>
              </a:rPr>
              <a:t>Test Sites: Ukraine, Belgium, South Africa, Argentina, Germany, Canada </a:t>
            </a:r>
            <a:br>
              <a:rPr lang="en-US" dirty="0" smtClean="0">
                <a:solidFill>
                  <a:srgbClr val="002060"/>
                </a:solidFill>
                <a:latin typeface="Arial"/>
              </a:rPr>
            </a:br>
            <a:r>
              <a:rPr lang="en-US" dirty="0" smtClean="0">
                <a:solidFill>
                  <a:srgbClr val="002060"/>
                </a:solidFill>
                <a:latin typeface="Arial"/>
              </a:rPr>
              <a:t>Datasets: Radarsat-2, </a:t>
            </a:r>
            <a:r>
              <a:rPr lang="en-US" dirty="0" err="1" smtClean="0">
                <a:solidFill>
                  <a:srgbClr val="002060"/>
                </a:solidFill>
                <a:latin typeface="Arial"/>
              </a:rPr>
              <a:t>TerraSAR</a:t>
            </a:r>
            <a:r>
              <a:rPr lang="en-US" dirty="0" smtClean="0">
                <a:solidFill>
                  <a:srgbClr val="002060"/>
                </a:solidFill>
                <a:latin typeface="Arial"/>
              </a:rPr>
              <a:t>-X, and other optical datasets. </a:t>
            </a:r>
            <a:endParaRPr lang="en-US" kern="0" dirty="0">
              <a:solidFill>
                <a:srgbClr val="002060"/>
              </a:solidFill>
              <a:latin typeface="Arial"/>
            </a:endParaRPr>
          </a:p>
          <a:p>
            <a:pPr marL="347663" lvl="1" indent="-228600">
              <a:spcBef>
                <a:spcPct val="20000"/>
              </a:spcBef>
              <a:buClr>
                <a:srgbClr val="3B812F"/>
              </a:buClr>
              <a:buSzPct val="60000"/>
              <a:buFont typeface="Wingdings" pitchFamily="2" charset="2"/>
              <a:buChar char="q"/>
              <a:defRPr/>
            </a:pPr>
            <a:endParaRPr lang="en-US" kern="0" dirty="0">
              <a:solidFill>
                <a:srgbClr val="000000"/>
              </a:solidFill>
              <a:latin typeface="Arial"/>
            </a:endParaRPr>
          </a:p>
          <a:p>
            <a:pPr marL="347663" lvl="1" indent="-228600">
              <a:spcBef>
                <a:spcPct val="20000"/>
              </a:spcBef>
              <a:buClr>
                <a:srgbClr val="3B812F"/>
              </a:buClr>
              <a:buSzPct val="60000"/>
              <a:buFont typeface="Wingdings" pitchFamily="2" charset="2"/>
              <a:buChar char="q"/>
              <a:defRPr/>
            </a:pPr>
            <a:endParaRPr lang="en-US" kern="0" dirty="0">
              <a:solidFill>
                <a:srgbClr val="000000"/>
              </a:solidFill>
              <a:latin typeface="Arial"/>
            </a:endParaRPr>
          </a:p>
        </p:txBody>
      </p:sp>
    </p:spTree>
    <p:extLst>
      <p:ext uri="{BB962C8B-B14F-4D97-AF65-F5344CB8AC3E}">
        <p14:creationId xmlns:p14="http://schemas.microsoft.com/office/powerpoint/2010/main" val="3112045290"/>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Ground Validation from </a:t>
            </a:r>
            <a:br>
              <a:rPr lang="en-US" dirty="0" smtClean="0"/>
            </a:br>
            <a:r>
              <a:rPr lang="en-US" dirty="0" smtClean="0"/>
              <a:t>JECAM &amp; GEO-Rice</a:t>
            </a:r>
            <a:endParaRPr lang="en-US" dirty="0"/>
          </a:p>
        </p:txBody>
      </p:sp>
      <p:sp>
        <p:nvSpPr>
          <p:cNvPr id="3" name="Content Placeholder 2"/>
          <p:cNvSpPr>
            <a:spLocks noGrp="1"/>
          </p:cNvSpPr>
          <p:nvPr>
            <p:ph idx="1"/>
          </p:nvPr>
        </p:nvSpPr>
        <p:spPr/>
        <p:txBody>
          <a:bodyPr/>
          <a:lstStyle/>
          <a:p>
            <a:r>
              <a:rPr lang="en-US" dirty="0" smtClean="0"/>
              <a:t>A point to be fuller developed during the side meeting on the 21</a:t>
            </a:r>
            <a:r>
              <a:rPr lang="en-US" baseline="30000" dirty="0" smtClean="0"/>
              <a:t>st</a:t>
            </a:r>
            <a:r>
              <a:rPr lang="en-US" dirty="0" smtClean="0"/>
              <a:t>, and presented at CEOS Plenary</a:t>
            </a:r>
          </a:p>
          <a:p>
            <a:endParaRPr lang="en-US" dirty="0"/>
          </a:p>
          <a:p>
            <a:r>
              <a:rPr lang="en-US" dirty="0"/>
              <a:t>Involvement of JECAM Sites in </a:t>
            </a:r>
            <a:r>
              <a:rPr lang="en-US" dirty="0" smtClean="0"/>
              <a:t>LPV</a:t>
            </a:r>
          </a:p>
          <a:p>
            <a:pPr lvl="1"/>
            <a:r>
              <a:rPr lang="en-US" dirty="0" smtClean="0"/>
              <a:t>Nest the </a:t>
            </a:r>
            <a:r>
              <a:rPr lang="en-US" dirty="0"/>
              <a:t>JECAM sites under the Land Product Validation (LPV) site network</a:t>
            </a:r>
          </a:p>
          <a:p>
            <a:pPr lvl="1"/>
            <a:r>
              <a:rPr lang="en-US" i="1" dirty="0"/>
              <a:t>[this idea needs more development and will be discussed at the side meeting on 21</a:t>
            </a:r>
            <a:r>
              <a:rPr lang="en-US" i="1" baseline="30000" dirty="0"/>
              <a:t>st</a:t>
            </a:r>
            <a:r>
              <a:rPr lang="en-US" i="1" dirty="0"/>
              <a:t> April]</a:t>
            </a:r>
          </a:p>
          <a:p>
            <a:endParaRPr lang="en-US" dirty="0"/>
          </a:p>
        </p:txBody>
      </p:sp>
      <p:sp>
        <p:nvSpPr>
          <p:cNvPr id="4" name="Slide Number Placeholder 3"/>
          <p:cNvSpPr>
            <a:spLocks noGrp="1"/>
          </p:cNvSpPr>
          <p:nvPr>
            <p:ph type="sldNum" sz="quarter" idx="10"/>
          </p:nvPr>
        </p:nvSpPr>
        <p:spPr/>
        <p:txBody>
          <a:bodyPr/>
          <a:lstStyle/>
          <a:p>
            <a:pPr>
              <a:defRPr/>
            </a:pPr>
            <a:fld id="{EC3FFFD2-AA3A-EE4E-9461-7856104AAD48}" type="slidenum">
              <a:rPr lang="en-US" smtClean="0"/>
              <a:pPr>
                <a:defRPr/>
              </a:pPr>
              <a:t>17</a:t>
            </a:fld>
            <a:endParaRPr lang="en-US" dirty="0"/>
          </a:p>
        </p:txBody>
      </p:sp>
    </p:spTree>
    <p:extLst>
      <p:ext uri="{BB962C8B-B14F-4D97-AF65-F5344CB8AC3E}">
        <p14:creationId xmlns:p14="http://schemas.microsoft.com/office/powerpoint/2010/main" val="2207475285"/>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Archival Data Requests</a:t>
            </a:r>
            <a:endParaRPr lang="en-US" dirty="0"/>
          </a:p>
        </p:txBody>
      </p:sp>
      <p:graphicFrame>
        <p:nvGraphicFramePr>
          <p:cNvPr id="4" name="Table 3"/>
          <p:cNvGraphicFramePr>
            <a:graphicFrameLocks noGrp="1"/>
          </p:cNvGraphicFramePr>
          <p:nvPr>
            <p:extLst/>
          </p:nvPr>
        </p:nvGraphicFramePr>
        <p:xfrm>
          <a:off x="361950" y="2523337"/>
          <a:ext cx="8420100" cy="2858928"/>
        </p:xfrm>
        <a:graphic>
          <a:graphicData uri="http://schemas.openxmlformats.org/drawingml/2006/table">
            <a:tbl>
              <a:tblPr>
                <a:tableStyleId>{5C22544A-7EE6-4342-B048-85BDC9FD1C3A}</a:tableStyleId>
              </a:tblPr>
              <a:tblGrid>
                <a:gridCol w="747713"/>
                <a:gridCol w="659947"/>
                <a:gridCol w="939291"/>
                <a:gridCol w="1797785"/>
                <a:gridCol w="864734"/>
                <a:gridCol w="593952"/>
                <a:gridCol w="2816678"/>
              </a:tblGrid>
              <a:tr h="371475">
                <a:tc>
                  <a:txBody>
                    <a:bodyPr/>
                    <a:lstStyle/>
                    <a:p>
                      <a:pPr algn="ctr" fontAlgn="b"/>
                      <a:r>
                        <a:rPr lang="en-US" sz="1200" b="1" u="none" strike="noStrike" dirty="0">
                          <a:effectLst/>
                        </a:rPr>
                        <a:t>Missions</a:t>
                      </a:r>
                      <a:endParaRPr lang="en-US" sz="12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b="1" u="none" strike="noStrike">
                          <a:effectLst/>
                        </a:rPr>
                        <a:t>Modes</a:t>
                      </a:r>
                      <a:endParaRPr lang="en-US" sz="12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b="1" u="none" strike="noStrike">
                          <a:effectLst/>
                        </a:rPr>
                        <a:t>Location</a:t>
                      </a:r>
                      <a:endParaRPr lang="en-US" sz="12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b="1" u="none" strike="noStrike">
                          <a:effectLst/>
                        </a:rPr>
                        <a:t>Time Periods</a:t>
                      </a:r>
                      <a:endParaRPr lang="en-US" sz="12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b="1" u="none" strike="noStrike">
                          <a:effectLst/>
                        </a:rPr>
                        <a:t>Frequency</a:t>
                      </a:r>
                      <a:endParaRPr lang="en-US" sz="12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b="1" u="none" strike="noStrike">
                          <a:effectLst/>
                        </a:rPr>
                        <a:t>Max Cloud</a:t>
                      </a:r>
                      <a:endParaRPr lang="en-US" sz="12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b="1" u="none" strike="noStrike" dirty="0">
                          <a:effectLst/>
                        </a:rPr>
                        <a:t>Purpose </a:t>
                      </a:r>
                      <a:endParaRPr lang="en-US" sz="1200" b="1" i="0" u="none" strike="noStrike" dirty="0">
                        <a:solidFill>
                          <a:srgbClr val="000000"/>
                        </a:solidFill>
                        <a:effectLst/>
                        <a:latin typeface="Calibri" panose="020F0502020204030204" pitchFamily="34" charset="0"/>
                      </a:endParaRPr>
                    </a:p>
                  </a:txBody>
                  <a:tcPr marL="5715" marR="5715" marT="5715" marB="0" anchor="b"/>
                </a:tc>
              </a:tr>
              <a:tr h="554355">
                <a:tc>
                  <a:txBody>
                    <a:bodyPr/>
                    <a:lstStyle/>
                    <a:p>
                      <a:pPr algn="ctr" fontAlgn="b"/>
                      <a:r>
                        <a:rPr lang="en-US" sz="1200" u="none" strike="noStrike" dirty="0">
                          <a:effectLst/>
                        </a:rPr>
                        <a:t>SPOT 5</a:t>
                      </a:r>
                      <a:endParaRPr lang="en-US" sz="1200" b="0"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Kiev Region (Ukraine)</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March-October; 2010-Present (priority April-July)</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Weekly</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dirty="0">
                          <a:effectLst/>
                        </a:rPr>
                        <a:t>Crop state assessment, crop classification, LAI/FAPAR mapping</a:t>
                      </a:r>
                      <a:endParaRPr lang="en-US" sz="1200" b="0" i="0" u="none" strike="noStrike" dirty="0">
                        <a:solidFill>
                          <a:srgbClr val="000000"/>
                        </a:solidFill>
                        <a:effectLst/>
                        <a:latin typeface="Calibri" panose="020F0502020204030204" pitchFamily="34" charset="0"/>
                      </a:endParaRPr>
                    </a:p>
                  </a:txBody>
                  <a:tcPr marL="5715" marR="5715" marT="5715" marB="0" anchor="b"/>
                </a:tc>
              </a:tr>
              <a:tr h="517794">
                <a:tc>
                  <a:txBody>
                    <a:bodyPr/>
                    <a:lstStyle/>
                    <a:p>
                      <a:pPr algn="ctr" fontAlgn="b"/>
                      <a:r>
                        <a:rPr lang="en-US" sz="1200" u="none" strike="noStrike">
                          <a:effectLst/>
                        </a:rPr>
                        <a:t>SPOT 4</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dirty="0">
                          <a:effectLst/>
                        </a:rPr>
                        <a:t>Kiev Region (Ukraine)</a:t>
                      </a:r>
                      <a:endParaRPr lang="en-US" sz="1200" b="0"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March-October; 2013-Present</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Weekly</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Crop state assessment, crop classification, LAI/FAPAR mapping</a:t>
                      </a:r>
                      <a:endParaRPr lang="en-US" sz="1200" b="0" i="0" u="none" strike="noStrike">
                        <a:solidFill>
                          <a:srgbClr val="000000"/>
                        </a:solidFill>
                        <a:effectLst/>
                        <a:latin typeface="Calibri" panose="020F0502020204030204" pitchFamily="34" charset="0"/>
                      </a:endParaRPr>
                    </a:p>
                  </a:txBody>
                  <a:tcPr marL="5715" marR="5715" marT="5715" marB="0" anchor="b"/>
                </a:tc>
              </a:tr>
              <a:tr h="517794">
                <a:tc>
                  <a:txBody>
                    <a:bodyPr/>
                    <a:lstStyle/>
                    <a:p>
                      <a:pPr algn="ctr" fontAlgn="b"/>
                      <a:r>
                        <a:rPr lang="en-US" sz="1200" u="none" strike="noStrike">
                          <a:effectLst/>
                        </a:rPr>
                        <a:t>Landsat 4-7</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Ukraine</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dirty="0">
                          <a:effectLst/>
                        </a:rPr>
                        <a:t>March-October; 2010-Present</a:t>
                      </a:r>
                      <a:endParaRPr lang="en-US" sz="1200" b="0"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Weekly</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Crop type classification, crop state monitoring, yield forecasting</a:t>
                      </a:r>
                      <a:endParaRPr lang="en-US" sz="1200" b="0" i="0" u="none" strike="noStrike">
                        <a:solidFill>
                          <a:srgbClr val="000000"/>
                        </a:solidFill>
                        <a:effectLst/>
                        <a:latin typeface="Calibri" panose="020F0502020204030204" pitchFamily="34" charset="0"/>
                      </a:endParaRPr>
                    </a:p>
                  </a:txBody>
                  <a:tcPr marL="5715" marR="5715" marT="5715" marB="0" anchor="b"/>
                </a:tc>
              </a:tr>
              <a:tr h="379716">
                <a:tc>
                  <a:txBody>
                    <a:bodyPr/>
                    <a:lstStyle/>
                    <a:p>
                      <a:pPr algn="ctr" fontAlgn="b"/>
                      <a:r>
                        <a:rPr lang="en-US" sz="1200" u="none" strike="noStrike">
                          <a:effectLst/>
                        </a:rPr>
                        <a:t>Sentinel-1</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All Available</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Ukraine</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March-October; 2013-Present</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Weekly</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Crop classification</a:t>
                      </a:r>
                      <a:endParaRPr lang="en-US" sz="1200" b="0" i="0" u="none" strike="noStrike">
                        <a:solidFill>
                          <a:srgbClr val="000000"/>
                        </a:solidFill>
                        <a:effectLst/>
                        <a:latin typeface="Calibri" panose="020F0502020204030204" pitchFamily="34" charset="0"/>
                      </a:endParaRPr>
                    </a:p>
                  </a:txBody>
                  <a:tcPr marL="5715" marR="5715" marT="5715" marB="0" anchor="b"/>
                </a:tc>
              </a:tr>
              <a:tr h="517794">
                <a:tc>
                  <a:txBody>
                    <a:bodyPr/>
                    <a:lstStyle/>
                    <a:p>
                      <a:pPr algn="ctr" fontAlgn="b"/>
                      <a:r>
                        <a:rPr lang="en-US" sz="1200" u="none" strike="noStrike">
                          <a:effectLst/>
                        </a:rPr>
                        <a:t>Radarsat-2</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All Available</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Kiev Region (Ukraine)</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March-October; 2013-Present</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a:effectLst/>
                        </a:rPr>
                        <a:t>Weekly</a:t>
                      </a:r>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200" u="none" strike="noStrike" dirty="0">
                          <a:effectLst/>
                        </a:rPr>
                        <a:t>Crop state assessment, crop classification</a:t>
                      </a:r>
                      <a:endParaRPr lang="en-US" sz="1200" b="0" i="0" u="none" strike="noStrike" dirty="0">
                        <a:solidFill>
                          <a:srgbClr val="000000"/>
                        </a:solidFill>
                        <a:effectLst/>
                        <a:latin typeface="Calibri" panose="020F0502020204030204" pitchFamily="34" charset="0"/>
                      </a:endParaRPr>
                    </a:p>
                  </a:txBody>
                  <a:tcPr marL="5715" marR="5715" marT="5715" marB="0" anchor="b"/>
                </a:tc>
              </a:tr>
            </a:tbl>
          </a:graphicData>
        </a:graphic>
      </p:graphicFrame>
      <p:sp>
        <p:nvSpPr>
          <p:cNvPr id="5" name="TextBox 4"/>
          <p:cNvSpPr txBox="1"/>
          <p:nvPr/>
        </p:nvSpPr>
        <p:spPr>
          <a:xfrm>
            <a:off x="457200" y="1690689"/>
            <a:ext cx="6931479" cy="923330"/>
          </a:xfrm>
          <a:prstGeom prst="rect">
            <a:avLst/>
          </a:prstGeom>
          <a:noFill/>
        </p:spPr>
        <p:txBody>
          <a:bodyPr wrap="square" rtlCol="0">
            <a:spAutoFit/>
          </a:bodyPr>
          <a:lstStyle/>
          <a:p>
            <a:r>
              <a:rPr lang="en-US" b="1" dirty="0" smtClean="0"/>
              <a:t>Level 2 User: </a:t>
            </a:r>
            <a:r>
              <a:rPr lang="en-US" dirty="0" smtClean="0"/>
              <a:t>Natalia </a:t>
            </a:r>
            <a:r>
              <a:rPr lang="en-US" dirty="0" err="1" smtClean="0"/>
              <a:t>Kussul</a:t>
            </a:r>
            <a:r>
              <a:rPr lang="en-US" dirty="0" smtClean="0"/>
              <a:t>, Space Research Institute NAS Ukraine and SSA Ukraine </a:t>
            </a:r>
          </a:p>
          <a:p>
            <a:endParaRPr lang="en-US" b="1" dirty="0"/>
          </a:p>
        </p:txBody>
      </p:sp>
    </p:spTree>
    <p:extLst>
      <p:ext uri="{BB962C8B-B14F-4D97-AF65-F5344CB8AC3E}">
        <p14:creationId xmlns:p14="http://schemas.microsoft.com/office/powerpoint/2010/main" val="1287455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81862" y="2921407"/>
          <a:ext cx="8119829" cy="2381698"/>
        </p:xfrm>
        <a:graphic>
          <a:graphicData uri="http://schemas.openxmlformats.org/drawingml/2006/table">
            <a:tbl>
              <a:tblPr>
                <a:tableStyleId>{5C22544A-7EE6-4342-B048-85BDC9FD1C3A}</a:tableStyleId>
              </a:tblPr>
              <a:tblGrid>
                <a:gridCol w="1101850"/>
                <a:gridCol w="894461"/>
                <a:gridCol w="1356645"/>
                <a:gridCol w="976124"/>
                <a:gridCol w="788969"/>
                <a:gridCol w="3001780"/>
              </a:tblGrid>
              <a:tr h="530073">
                <a:tc>
                  <a:txBody>
                    <a:bodyPr/>
                    <a:lstStyle/>
                    <a:p>
                      <a:pPr algn="ctr" fontAlgn="b"/>
                      <a:r>
                        <a:rPr lang="en-US" sz="1400" b="1" u="none" strike="noStrike" dirty="0" smtClean="0">
                          <a:effectLst/>
                        </a:rPr>
                        <a:t>Missions</a:t>
                      </a:r>
                      <a:r>
                        <a:rPr lang="en-US" sz="1400" b="1" u="none" strike="noStrike" baseline="0" dirty="0" smtClean="0">
                          <a:effectLst/>
                        </a:rPr>
                        <a:t> &amp; </a:t>
                      </a:r>
                      <a:r>
                        <a:rPr lang="en-US" sz="1400" b="1" u="none" strike="noStrike" dirty="0" smtClean="0">
                          <a:effectLst/>
                        </a:rPr>
                        <a:t>Modes</a:t>
                      </a:r>
                      <a:endParaRPr lang="en-US" sz="14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b="1" u="none" strike="noStrike" dirty="0">
                          <a:effectLst/>
                        </a:rPr>
                        <a:t>Location</a:t>
                      </a:r>
                      <a:endParaRPr lang="en-US" sz="14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b="1" u="none" strike="noStrike" dirty="0">
                          <a:effectLst/>
                        </a:rPr>
                        <a:t>Time Periods</a:t>
                      </a:r>
                      <a:endParaRPr lang="en-US" sz="14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b="1" u="none" strike="noStrike" dirty="0">
                          <a:effectLst/>
                        </a:rPr>
                        <a:t>Frequency</a:t>
                      </a:r>
                      <a:endParaRPr lang="en-US" sz="14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b="1" u="none" strike="noStrike" dirty="0">
                          <a:effectLst/>
                        </a:rPr>
                        <a:t>Max Cloud</a:t>
                      </a:r>
                      <a:endParaRPr lang="en-US" sz="14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b="1" u="none" strike="noStrike" dirty="0">
                          <a:effectLst/>
                        </a:rPr>
                        <a:t>Purpose </a:t>
                      </a:r>
                      <a:endParaRPr lang="en-US" sz="1400" b="1" i="0" u="none" strike="noStrike" dirty="0">
                        <a:solidFill>
                          <a:srgbClr val="000000"/>
                        </a:solidFill>
                        <a:effectLst/>
                        <a:latin typeface="Calibri" panose="020F0502020204030204" pitchFamily="34" charset="0"/>
                      </a:endParaRPr>
                    </a:p>
                  </a:txBody>
                  <a:tcPr marL="5715" marR="5715" marT="5715" marB="0" anchor="b"/>
                </a:tc>
              </a:tr>
              <a:tr h="530073">
                <a:tc>
                  <a:txBody>
                    <a:bodyPr/>
                    <a:lstStyle/>
                    <a:p>
                      <a:pPr algn="ctr" fontAlgn="b"/>
                      <a:r>
                        <a:rPr lang="en-US" sz="1400" u="none" strike="noStrike">
                          <a:effectLst/>
                        </a:rPr>
                        <a:t>L8, S2</a:t>
                      </a:r>
                      <a:endParaRPr lang="en-US" sz="14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u="none" strike="noStrike" dirty="0">
                          <a:effectLst/>
                        </a:rPr>
                        <a:t>Ukraine</a:t>
                      </a:r>
                      <a:endParaRPr lang="en-US" sz="1400" b="0"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u="none" strike="noStrike">
                          <a:effectLst/>
                        </a:rPr>
                        <a:t>March-October</a:t>
                      </a:r>
                      <a:endParaRPr lang="en-US" sz="14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u="none" strike="noStrike">
                          <a:effectLst/>
                        </a:rPr>
                        <a:t>Weekly</a:t>
                      </a:r>
                      <a:endParaRPr lang="en-US" sz="14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u="none" strike="noStrike">
                          <a:effectLst/>
                        </a:rPr>
                        <a:t>Crop type classification, crop state monitoring, yield forecasting</a:t>
                      </a:r>
                      <a:endParaRPr lang="en-US" sz="1400" b="0" i="0" u="none" strike="noStrike">
                        <a:solidFill>
                          <a:srgbClr val="000000"/>
                        </a:solidFill>
                        <a:effectLst/>
                        <a:latin typeface="Calibri" panose="020F0502020204030204" pitchFamily="34" charset="0"/>
                      </a:endParaRPr>
                    </a:p>
                  </a:txBody>
                  <a:tcPr marL="5715" marR="5715" marT="5715" marB="0" anchor="b"/>
                </a:tc>
              </a:tr>
              <a:tr h="791479">
                <a:tc>
                  <a:txBody>
                    <a:bodyPr/>
                    <a:lstStyle/>
                    <a:p>
                      <a:pPr algn="ctr" fontAlgn="b"/>
                      <a:r>
                        <a:rPr lang="en-US" sz="1400" u="none" strike="sngStrike" dirty="0">
                          <a:effectLst/>
                        </a:rPr>
                        <a:t>Spot 5</a:t>
                      </a:r>
                      <a:endParaRPr lang="en-US" sz="1400" b="0" i="0" u="none" strike="sng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u="none" strike="sngStrike">
                          <a:effectLst/>
                        </a:rPr>
                        <a:t>Kiev Region (Ukraine)</a:t>
                      </a:r>
                      <a:endParaRPr lang="en-US" sz="1400" b="0" i="0" u="none" strike="sng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u="none" strike="sngStrike">
                          <a:effectLst/>
                        </a:rPr>
                        <a:t>March-October (priority Apr-Jul)</a:t>
                      </a:r>
                      <a:endParaRPr lang="en-US" sz="1400" b="0" i="0" u="none" strike="sng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u="none" strike="sngStrike">
                          <a:effectLst/>
                        </a:rPr>
                        <a:t>Weekly</a:t>
                      </a:r>
                      <a:endParaRPr lang="en-US" sz="1400" b="0" i="0" u="none" strike="sng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u="none" strike="sngStrike">
                          <a:effectLst/>
                        </a:rPr>
                        <a:t>10-20%</a:t>
                      </a:r>
                      <a:endParaRPr lang="en-US" sz="1400" b="0" i="0" u="none" strike="sng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u="none" strike="sngStrike" dirty="0">
                          <a:effectLst/>
                        </a:rPr>
                        <a:t>Crop classification, crop state monitoring, </a:t>
                      </a:r>
                      <a:r>
                        <a:rPr lang="en-US" sz="1400" u="none" strike="sngStrike" dirty="0" err="1">
                          <a:effectLst/>
                        </a:rPr>
                        <a:t>biopar</a:t>
                      </a:r>
                      <a:r>
                        <a:rPr lang="en-US" sz="1400" u="none" strike="sngStrike" dirty="0">
                          <a:effectLst/>
                        </a:rPr>
                        <a:t> mapping (LAI, FAPAR)</a:t>
                      </a:r>
                      <a:endParaRPr lang="en-US" sz="1400" b="0" i="0" u="none" strike="sngStrike" dirty="0">
                        <a:solidFill>
                          <a:srgbClr val="000000"/>
                        </a:solidFill>
                        <a:effectLst/>
                        <a:latin typeface="Calibri" panose="020F0502020204030204" pitchFamily="34" charset="0"/>
                      </a:endParaRPr>
                    </a:p>
                  </a:txBody>
                  <a:tcPr marL="5715" marR="5715" marT="5715" marB="0" anchor="b"/>
                </a:tc>
              </a:tr>
              <a:tr h="530073">
                <a:tc>
                  <a:txBody>
                    <a:bodyPr/>
                    <a:lstStyle/>
                    <a:p>
                      <a:pPr algn="ctr" fontAlgn="b"/>
                      <a:r>
                        <a:rPr lang="en-US" sz="1400" u="none" strike="noStrike">
                          <a:effectLst/>
                        </a:rPr>
                        <a:t>Sentinel-1</a:t>
                      </a:r>
                      <a:endParaRPr lang="en-US" sz="14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u="none" strike="noStrike">
                          <a:effectLst/>
                        </a:rPr>
                        <a:t>Ukraine</a:t>
                      </a:r>
                      <a:endParaRPr lang="en-US" sz="14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u="none" strike="noStrike">
                          <a:effectLst/>
                        </a:rPr>
                        <a:t>March-October</a:t>
                      </a:r>
                      <a:endParaRPr lang="en-US" sz="14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u="none" strike="noStrike">
                          <a:effectLst/>
                        </a:rPr>
                        <a:t>Weekly</a:t>
                      </a:r>
                      <a:endParaRPr lang="en-US" sz="14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400" u="none" strike="noStrike" dirty="0">
                          <a:effectLst/>
                        </a:rPr>
                        <a:t>Crop classification</a:t>
                      </a:r>
                      <a:endParaRPr lang="en-US" sz="1400" b="0" i="0" u="none" strike="noStrike" dirty="0">
                        <a:solidFill>
                          <a:srgbClr val="000000"/>
                        </a:solidFill>
                        <a:effectLst/>
                        <a:latin typeface="Calibri" panose="020F0502020204030204" pitchFamily="34" charset="0"/>
                      </a:endParaRPr>
                    </a:p>
                  </a:txBody>
                  <a:tcPr marL="5715" marR="5715" marT="5715" marB="0" anchor="b"/>
                </a:tc>
              </a:tr>
            </a:tbl>
          </a:graphicData>
        </a:graphic>
      </p:graphicFrame>
      <p:sp>
        <p:nvSpPr>
          <p:cNvPr id="5" name="Title 4"/>
          <p:cNvSpPr>
            <a:spLocks noGrp="1"/>
          </p:cNvSpPr>
          <p:nvPr>
            <p:ph type="title"/>
          </p:nvPr>
        </p:nvSpPr>
        <p:spPr>
          <a:xfrm>
            <a:off x="611368" y="13355"/>
            <a:ext cx="7886700" cy="1325563"/>
          </a:xfrm>
        </p:spPr>
        <p:txBody>
          <a:bodyPr/>
          <a:lstStyle/>
          <a:p>
            <a:pPr algn="ctr"/>
            <a:r>
              <a:rPr lang="en-US" dirty="0" smtClean="0"/>
              <a:t>New Acquisition Requests </a:t>
            </a:r>
            <a:br>
              <a:rPr lang="en-US" dirty="0" smtClean="0"/>
            </a:br>
            <a:r>
              <a:rPr lang="en-US" dirty="0" smtClean="0"/>
              <a:t>(alter </a:t>
            </a:r>
            <a:r>
              <a:rPr lang="en-US" dirty="0" err="1" smtClean="0"/>
              <a:t>acq</a:t>
            </a:r>
            <a:r>
              <a:rPr lang="en-US" dirty="0" smtClean="0"/>
              <a:t>. Plans)</a:t>
            </a:r>
            <a:endParaRPr lang="en-US" dirty="0"/>
          </a:p>
        </p:txBody>
      </p:sp>
      <p:sp>
        <p:nvSpPr>
          <p:cNvPr id="6" name="TextBox 5"/>
          <p:cNvSpPr txBox="1"/>
          <p:nvPr/>
        </p:nvSpPr>
        <p:spPr>
          <a:xfrm>
            <a:off x="628650" y="2038588"/>
            <a:ext cx="6931479" cy="923330"/>
          </a:xfrm>
          <a:prstGeom prst="rect">
            <a:avLst/>
          </a:prstGeom>
          <a:noFill/>
        </p:spPr>
        <p:txBody>
          <a:bodyPr wrap="square" rtlCol="0">
            <a:spAutoFit/>
          </a:bodyPr>
          <a:lstStyle/>
          <a:p>
            <a:r>
              <a:rPr lang="en-US" b="1" dirty="0" smtClean="0"/>
              <a:t>Level 2 User: </a:t>
            </a:r>
            <a:r>
              <a:rPr lang="en-US" dirty="0" smtClean="0"/>
              <a:t>Natalia </a:t>
            </a:r>
            <a:r>
              <a:rPr lang="en-US" dirty="0" err="1" smtClean="0"/>
              <a:t>Kussul</a:t>
            </a:r>
            <a:r>
              <a:rPr lang="en-US" dirty="0" smtClean="0"/>
              <a:t>, Space Research Institute NAS Ukraine and SSA Ukraine </a:t>
            </a:r>
          </a:p>
          <a:p>
            <a:endParaRPr lang="en-US" b="1" dirty="0"/>
          </a:p>
        </p:txBody>
      </p:sp>
    </p:spTree>
    <p:extLst>
      <p:ext uri="{BB962C8B-B14F-4D97-AF65-F5344CB8AC3E}">
        <p14:creationId xmlns:p14="http://schemas.microsoft.com/office/powerpoint/2010/main" val="131733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5257800"/>
          </a:xfrm>
        </p:spPr>
        <p:txBody>
          <a:bodyPr/>
          <a:lstStyle/>
          <a:p>
            <a:r>
              <a:rPr lang="en-US" sz="2000" dirty="0" smtClean="0">
                <a:latin typeface="Arial" panose="020B0604020202020204" pitchFamily="34" charset="0"/>
                <a:cs typeface="Arial" panose="020B0604020202020204" pitchFamily="34" charset="0"/>
              </a:rPr>
              <a:t>GEOGLAM responded to CEOS</a:t>
            </a:r>
            <a:r>
              <a:rPr lang="en-US" sz="2000" dirty="0">
                <a:latin typeface="Arial" panose="020B0604020202020204" pitchFamily="34" charset="0"/>
                <a:cs typeface="Arial" panose="020B0604020202020204" pitchFamily="34" charset="0"/>
              </a:rPr>
              <a:t>' request for high-level </a:t>
            </a:r>
            <a:r>
              <a:rPr lang="en-US" sz="2000" dirty="0" smtClean="0">
                <a:latin typeface="Arial" panose="020B0604020202020204" pitchFamily="34" charset="0"/>
                <a:cs typeface="Arial" panose="020B0604020202020204" pitchFamily="34" charset="0"/>
              </a:rPr>
              <a:t>guidance </a:t>
            </a:r>
            <a:r>
              <a:rPr lang="en-US" sz="2000" dirty="0">
                <a:latin typeface="Arial" panose="020B0604020202020204" pitchFamily="34" charset="0"/>
                <a:cs typeface="Arial" panose="020B0604020202020204" pitchFamily="34" charset="0"/>
              </a:rPr>
              <a:t>via our external </a:t>
            </a:r>
            <a:r>
              <a:rPr lang="en-US" sz="2000" b="1" dirty="0">
                <a:latin typeface="Arial" panose="020B0604020202020204" pitchFamily="34" charset="0"/>
                <a:cs typeface="Arial" panose="020B0604020202020204" pitchFamily="34" charset="0"/>
              </a:rPr>
              <a:t>Advisory Committee (AC)</a:t>
            </a:r>
            <a:r>
              <a:rPr lang="en-US" sz="2000" dirty="0">
                <a:latin typeface="Arial" panose="020B0604020202020204" pitchFamily="34" charset="0"/>
                <a:cs typeface="Arial" panose="020B0604020202020204" pitchFamily="34" charset="0"/>
              </a:rPr>
              <a:t>, upon which the CEOS Chair sits. </a:t>
            </a:r>
            <a:endParaRPr lang="en-US" sz="2000" dirty="0" smtClean="0">
              <a:latin typeface="Arial" panose="020B0604020202020204" pitchFamily="34" charset="0"/>
              <a:cs typeface="Arial" panose="020B0604020202020204" pitchFamily="34" charset="0"/>
            </a:endParaRPr>
          </a:p>
          <a:p>
            <a:pPr lvl="1" algn="l"/>
            <a:r>
              <a:rPr lang="en-US" sz="2000" dirty="0" smtClean="0">
                <a:latin typeface="Arial" panose="020B0604020202020204" pitchFamily="34" charset="0"/>
                <a:cs typeface="Arial" panose="020B0604020202020204" pitchFamily="34" charset="0"/>
              </a:rPr>
              <a:t>AC recommendation: </a:t>
            </a:r>
            <a:r>
              <a:rPr lang="en-US" sz="2000" b="1" dirty="0" smtClean="0">
                <a:latin typeface="Arial" panose="020B0604020202020204" pitchFamily="34" charset="0"/>
                <a:cs typeface="Arial" panose="020B0604020202020204" pitchFamily="34" charset="0"/>
              </a:rPr>
              <a:t>Working </a:t>
            </a:r>
            <a:r>
              <a:rPr lang="en-US" sz="2000" b="1" dirty="0">
                <a:latin typeface="Arial" panose="020B0604020202020204" pitchFamily="34" charset="0"/>
                <a:cs typeface="Arial" panose="020B0604020202020204" pitchFamily="34" charset="0"/>
              </a:rPr>
              <a:t>with CEOS to coordinate satellite data is of the highest priority </a:t>
            </a:r>
            <a:r>
              <a:rPr lang="en-US" sz="2000" b="1" dirty="0" smtClean="0">
                <a:latin typeface="Arial" panose="020B0604020202020204" pitchFamily="34" charset="0"/>
                <a:cs typeface="Arial" panose="020B0604020202020204" pitchFamily="34" charset="0"/>
              </a:rPr>
              <a:t>for GEOGLAM.</a:t>
            </a:r>
          </a:p>
          <a:p>
            <a:pPr lvl="1" algn="l"/>
            <a:r>
              <a:rPr lang="en-US" sz="2000" dirty="0">
                <a:latin typeface="Arial" panose="020B0604020202020204" pitchFamily="34" charset="0"/>
                <a:cs typeface="Arial" panose="020B0604020202020204" pitchFamily="34" charset="0"/>
              </a:rPr>
              <a:t>Free &amp; open </a:t>
            </a:r>
            <a:r>
              <a:rPr lang="en-US" sz="2000" dirty="0" smtClean="0">
                <a:latin typeface="Arial" panose="020B0604020202020204" pitchFamily="34" charset="0"/>
                <a:cs typeface="Arial" panose="020B0604020202020204" pitchFamily="34" charset="0"/>
              </a:rPr>
              <a:t>access</a:t>
            </a:r>
            <a:endParaRPr lang="en-US" sz="2000" b="1" dirty="0" smtClean="0">
              <a:latin typeface="Arial" panose="020B0604020202020204" pitchFamily="34" charset="0"/>
              <a:cs typeface="Arial" panose="020B0604020202020204" pitchFamily="34" charset="0"/>
            </a:endParaRPr>
          </a:p>
          <a:p>
            <a:pPr algn="l"/>
            <a:r>
              <a:rPr lang="en-US" sz="2000" dirty="0" smtClean="0">
                <a:latin typeface="Arial" panose="020B0604020202020204" pitchFamily="34" charset="0"/>
                <a:cs typeface="Arial" panose="020B0604020202020204" pitchFamily="34" charset="0"/>
              </a:rPr>
              <a:t>End-users (decision makers) vs. intermediate (remote sensing) analysts</a:t>
            </a:r>
          </a:p>
          <a:p>
            <a:r>
              <a:rPr lang="en-US" sz="2000" dirty="0" smtClean="0">
                <a:latin typeface="Arial" panose="020B0604020202020204" pitchFamily="34" charset="0"/>
                <a:cs typeface="Arial" panose="020B0604020202020204" pitchFamily="34" charset="0"/>
              </a:rPr>
              <a:t>In November, </a:t>
            </a:r>
            <a:r>
              <a:rPr lang="en-US" sz="2000" b="1" dirty="0" smtClean="0">
                <a:latin typeface="Arial" panose="020B0604020202020204" pitchFamily="34" charset="0"/>
                <a:cs typeface="Arial" panose="020B0604020202020204" pitchFamily="34" charset="0"/>
              </a:rPr>
              <a:t>GEOGLAM </a:t>
            </a:r>
            <a:r>
              <a:rPr lang="en-US" sz="2000" b="1" dirty="0">
                <a:latin typeface="Arial" panose="020B0604020202020204" pitchFamily="34" charset="0"/>
                <a:cs typeface="Arial" panose="020B0604020202020204" pitchFamily="34" charset="0"/>
              </a:rPr>
              <a:t>is refreshing its G20 </a:t>
            </a:r>
            <a:r>
              <a:rPr lang="en-US" sz="2000" b="1" dirty="0" smtClean="0">
                <a:latin typeface="Arial" panose="020B0604020202020204" pitchFamily="34" charset="0"/>
                <a:cs typeface="Arial" panose="020B0604020202020204" pitchFamily="34" charset="0"/>
              </a:rPr>
              <a:t>mandate</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Monitoring major production zones</a:t>
            </a:r>
          </a:p>
          <a:p>
            <a:pPr lvl="1"/>
            <a:r>
              <a:rPr lang="en-US" sz="2000" dirty="0" smtClean="0">
                <a:latin typeface="Arial" panose="020B0604020202020204" pitchFamily="34" charset="0"/>
                <a:cs typeface="Arial" panose="020B0604020202020204" pitchFamily="34" charset="0"/>
              </a:rPr>
              <a:t>An enhanced </a:t>
            </a:r>
            <a:r>
              <a:rPr lang="en-US" sz="2000" dirty="0">
                <a:latin typeface="Arial" panose="020B0604020202020204" pitchFamily="34" charset="0"/>
                <a:cs typeface="Arial" panose="020B0604020202020204" pitchFamily="34" charset="0"/>
              </a:rPr>
              <a:t>focus on food security and smallholder </a:t>
            </a:r>
            <a:r>
              <a:rPr lang="en-US" sz="2000" dirty="0" smtClean="0">
                <a:latin typeface="Arial" panose="020B0604020202020204" pitchFamily="34" charset="0"/>
                <a:cs typeface="Arial" panose="020B0604020202020204" pitchFamily="34" charset="0"/>
              </a:rPr>
              <a:t>systems (small fields, complex landscapes)</a:t>
            </a:r>
          </a:p>
          <a:p>
            <a:pPr lvl="2"/>
            <a:r>
              <a:rPr lang="en-US" sz="2000" dirty="0" smtClean="0">
                <a:latin typeface="Arial" panose="020B0604020202020204" pitchFamily="34" charset="0"/>
                <a:cs typeface="Arial" panose="020B0604020202020204" pitchFamily="34" charset="0"/>
              </a:rPr>
              <a:t>Alignment with global development agenda </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GEOGLAM has begun coordinating with CEOS </a:t>
            </a:r>
            <a:r>
              <a:rPr lang="en-US" sz="2000" dirty="0" err="1" smtClean="0">
                <a:latin typeface="Arial" panose="020B0604020202020204" pitchFamily="34" charset="0"/>
                <a:cs typeface="Arial" panose="020B0604020202020204" pitchFamily="34" charset="0"/>
              </a:rPr>
              <a:t>WGCapDev</a:t>
            </a:r>
            <a:r>
              <a:rPr lang="en-US" sz="2000" dirty="0" smtClean="0">
                <a:latin typeface="Arial" panose="020B0604020202020204" pitchFamily="34" charset="0"/>
                <a:cs typeface="Arial" panose="020B0604020202020204" pitchFamily="34" charset="0"/>
              </a:rPr>
              <a:t> </a:t>
            </a:r>
          </a:p>
          <a:p>
            <a:pPr lvl="1"/>
            <a:r>
              <a:rPr lang="en-US" sz="2000" dirty="0" smtClean="0">
                <a:latin typeface="Arial" panose="020B0604020202020204" pitchFamily="34" charset="0"/>
                <a:cs typeface="Arial" panose="020B0604020202020204" pitchFamily="34" charset="0"/>
              </a:rPr>
              <a:t>Initiated coordination around development of SAR training modules </a:t>
            </a:r>
          </a:p>
          <a:p>
            <a:endParaRPr lang="en-US" sz="2000" dirty="0">
              <a:latin typeface="Arial" panose="020B0604020202020204" pitchFamily="34" charset="0"/>
              <a:cs typeface="Arial" panose="020B0604020202020204" pitchFamily="34" charset="0"/>
            </a:endParaRPr>
          </a:p>
          <a:p>
            <a:endParaRPr lang="en-US" sz="2200" b="1"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09600" y="228600"/>
            <a:ext cx="8229600" cy="1143000"/>
          </a:xfrm>
        </p:spPr>
        <p:txBody>
          <a:bodyPr/>
          <a:lstStyle/>
          <a:p>
            <a:pPr algn="ctr"/>
            <a:r>
              <a:rPr lang="en-US" sz="3600" b="1" dirty="0" smtClean="0"/>
              <a:t>Relevant News</a:t>
            </a:r>
            <a:endParaRPr lang="en-US" sz="3600" b="1" dirty="0"/>
          </a:p>
        </p:txBody>
      </p:sp>
    </p:spTree>
    <p:extLst>
      <p:ext uri="{BB962C8B-B14F-4D97-AF65-F5344CB8AC3E}">
        <p14:creationId xmlns:p14="http://schemas.microsoft.com/office/powerpoint/2010/main" val="1953610454"/>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07950" y="188913"/>
            <a:ext cx="6483350" cy="609600"/>
          </a:xfrm>
          <a:prstGeom prst="rect">
            <a:avLst/>
          </a:prstGeom>
          <a:noFill/>
          <a:ln w="9525">
            <a:noFill/>
            <a:miter lim="800000"/>
            <a:headEnd/>
            <a:tailEnd/>
          </a:ln>
        </p:spPr>
        <p:txBody>
          <a:bodyPr anchor="ctr"/>
          <a:lstStyle/>
          <a:p>
            <a:pPr algn="ctr" defTabSz="914400" rtl="0">
              <a:defRPr/>
            </a:pPr>
            <a:r>
              <a:rPr lang="en-US" sz="2800" b="1" dirty="0">
                <a:solidFill>
                  <a:prstClr val="black"/>
                </a:solidFill>
                <a:latin typeface="Calibri"/>
                <a:ea typeface="+mn-ea"/>
                <a:cs typeface="Tahoma" pitchFamily="-106" charset="0"/>
              </a:rPr>
              <a:t>Ground data collection for Asia-Rice</a:t>
            </a:r>
          </a:p>
        </p:txBody>
      </p:sp>
      <p:sp>
        <p:nvSpPr>
          <p:cNvPr id="4" name="TextBox 3"/>
          <p:cNvSpPr txBox="1"/>
          <p:nvPr/>
        </p:nvSpPr>
        <p:spPr>
          <a:xfrm>
            <a:off x="971550" y="2276475"/>
            <a:ext cx="6553200" cy="1570038"/>
          </a:xfrm>
          <a:prstGeom prst="rect">
            <a:avLst/>
          </a:prstGeom>
          <a:solidFill>
            <a:schemeClr val="accent5">
              <a:lumMod val="20000"/>
              <a:lumOff val="80000"/>
            </a:schemeClr>
          </a:solidFill>
        </p:spPr>
        <p:txBody>
          <a:bodyPr>
            <a:spAutoFit/>
          </a:bodyPr>
          <a:lstStyle/>
          <a:p>
            <a:pPr marL="457200" indent="-457200" algn="l" defTabSz="914400" rtl="0">
              <a:defRPr/>
            </a:pPr>
            <a:r>
              <a:rPr lang="en-US" sz="1600" kern="1200" dirty="0">
                <a:solidFill>
                  <a:prstClr val="black"/>
                </a:solidFill>
                <a:latin typeface="Calibri"/>
                <a:ea typeface="+mn-ea"/>
                <a:cs typeface="Arial" panose="020B0604020202020204" pitchFamily="34" charset="0"/>
              </a:rPr>
              <a:t>The ground data collection scheme depends on the objective pursued:</a:t>
            </a:r>
          </a:p>
          <a:p>
            <a:pPr marL="457200" indent="-457200" algn="l" defTabSz="914400" rtl="0">
              <a:buFont typeface="+mj-lt"/>
              <a:buAutoNum type="arabicPeriod"/>
              <a:defRPr/>
            </a:pPr>
            <a:r>
              <a:rPr lang="en-US" sz="1600" kern="1200" dirty="0">
                <a:solidFill>
                  <a:prstClr val="black"/>
                </a:solidFill>
                <a:latin typeface="Calibri"/>
                <a:ea typeface="+mn-ea"/>
                <a:cs typeface="Arial" panose="020B0604020202020204" pitchFamily="34" charset="0"/>
              </a:rPr>
              <a:t>Ground data for </a:t>
            </a:r>
            <a:r>
              <a:rPr lang="en-US" sz="1600" b="1" kern="1200" dirty="0">
                <a:solidFill>
                  <a:prstClr val="black"/>
                </a:solidFill>
                <a:latin typeface="Calibri"/>
                <a:ea typeface="+mn-ea"/>
                <a:cs typeface="Arial" panose="020B0604020202020204" pitchFamily="34" charset="0"/>
              </a:rPr>
              <a:t>validation of rice area map </a:t>
            </a:r>
          </a:p>
          <a:p>
            <a:pPr marL="457200" indent="-457200" algn="l" defTabSz="914400" rtl="0">
              <a:buFont typeface="+mj-lt"/>
              <a:buAutoNum type="arabicPeriod"/>
              <a:defRPr/>
            </a:pPr>
            <a:r>
              <a:rPr lang="en-US" sz="1600" kern="1200" dirty="0">
                <a:solidFill>
                  <a:prstClr val="black"/>
                </a:solidFill>
                <a:latin typeface="Calibri"/>
                <a:ea typeface="+mn-ea"/>
                <a:cs typeface="Arial" panose="020B0604020202020204" pitchFamily="34" charset="0"/>
              </a:rPr>
              <a:t>Ground data for </a:t>
            </a:r>
            <a:r>
              <a:rPr lang="en-US" sz="1600" b="1" kern="1200" dirty="0">
                <a:solidFill>
                  <a:prstClr val="black"/>
                </a:solidFill>
                <a:latin typeface="Calibri"/>
                <a:ea typeface="+mn-ea"/>
                <a:cs typeface="Arial" panose="020B0604020202020204" pitchFamily="34" charset="0"/>
              </a:rPr>
              <a:t>analysis of the SAR measurements </a:t>
            </a:r>
            <a:r>
              <a:rPr lang="en-US" sz="1600" kern="1200" dirty="0">
                <a:solidFill>
                  <a:prstClr val="black"/>
                </a:solidFill>
                <a:latin typeface="Calibri"/>
                <a:ea typeface="+mn-ea"/>
                <a:cs typeface="Arial" panose="020B0604020202020204" pitchFamily="34" charset="0"/>
              </a:rPr>
              <a:t>(method training)</a:t>
            </a:r>
          </a:p>
          <a:p>
            <a:pPr marL="457200" indent="-457200" algn="l" defTabSz="914400" rtl="0">
              <a:buFont typeface="+mj-lt"/>
              <a:buAutoNum type="arabicPeriod"/>
              <a:defRPr/>
            </a:pPr>
            <a:r>
              <a:rPr lang="en-US" sz="1600" kern="1200" dirty="0">
                <a:solidFill>
                  <a:prstClr val="black"/>
                </a:solidFill>
                <a:latin typeface="Calibri"/>
                <a:ea typeface="+mn-ea"/>
                <a:cs typeface="Arial" panose="020B0604020202020204" pitchFamily="34" charset="0"/>
              </a:rPr>
              <a:t>Ground data for </a:t>
            </a:r>
            <a:r>
              <a:rPr lang="en-US" sz="1600" b="1" kern="1200" dirty="0">
                <a:solidFill>
                  <a:prstClr val="black"/>
                </a:solidFill>
                <a:latin typeface="Calibri"/>
                <a:ea typeface="+mn-ea"/>
                <a:cs typeface="Arial" panose="020B0604020202020204" pitchFamily="34" charset="0"/>
              </a:rPr>
              <a:t>estimating rice biophysical variables </a:t>
            </a:r>
          </a:p>
          <a:p>
            <a:pPr marL="457200" indent="-457200" algn="l" defTabSz="914400" rtl="0">
              <a:buFont typeface="+mj-lt"/>
              <a:buAutoNum type="arabicPeriod"/>
              <a:defRPr/>
            </a:pPr>
            <a:r>
              <a:rPr lang="en-US" sz="1600" kern="1200" dirty="0">
                <a:solidFill>
                  <a:prstClr val="black"/>
                </a:solidFill>
                <a:latin typeface="Calibri"/>
                <a:ea typeface="+mn-ea"/>
                <a:cs typeface="Arial" panose="020B0604020202020204" pitchFamily="34" charset="0"/>
              </a:rPr>
              <a:t>Ground data for </a:t>
            </a:r>
            <a:r>
              <a:rPr lang="en-US" sz="1600" b="1" kern="1200" dirty="0">
                <a:solidFill>
                  <a:prstClr val="black"/>
                </a:solidFill>
                <a:latin typeface="Calibri"/>
                <a:ea typeface="+mn-ea"/>
                <a:cs typeface="Arial" panose="020B0604020202020204" pitchFamily="34" charset="0"/>
              </a:rPr>
              <a:t>crop growth </a:t>
            </a:r>
            <a:r>
              <a:rPr lang="en-US" sz="1600" b="1" kern="1200" dirty="0" err="1">
                <a:solidFill>
                  <a:prstClr val="black"/>
                </a:solidFill>
                <a:latin typeface="Calibri"/>
                <a:ea typeface="+mn-ea"/>
                <a:cs typeface="Arial" panose="020B0604020202020204" pitchFamily="34" charset="0"/>
              </a:rPr>
              <a:t>modelling</a:t>
            </a:r>
            <a:endParaRPr lang="en-US" sz="1600" b="1" kern="1200" dirty="0">
              <a:solidFill>
                <a:prstClr val="black"/>
              </a:solidFill>
              <a:latin typeface="Calibri"/>
              <a:ea typeface="+mn-ea"/>
              <a:cs typeface="Arial" panose="020B0604020202020204" pitchFamily="34" charset="0"/>
            </a:endParaRPr>
          </a:p>
          <a:p>
            <a:pPr marL="457200" indent="-457200" algn="l" defTabSz="914400" rtl="0">
              <a:buFont typeface="+mj-lt"/>
              <a:buAutoNum type="arabicPeriod"/>
              <a:defRPr/>
            </a:pPr>
            <a:r>
              <a:rPr lang="en-US" sz="1600" kern="1200" dirty="0">
                <a:solidFill>
                  <a:prstClr val="black"/>
                </a:solidFill>
                <a:latin typeface="Calibri"/>
                <a:ea typeface="+mn-ea"/>
                <a:cs typeface="Arial" panose="020B0604020202020204" pitchFamily="34" charset="0"/>
              </a:rPr>
              <a:t>Ground data for </a:t>
            </a:r>
            <a:r>
              <a:rPr lang="en-US" sz="1600" b="1" kern="1200" dirty="0">
                <a:solidFill>
                  <a:prstClr val="black"/>
                </a:solidFill>
                <a:latin typeface="Calibri"/>
                <a:ea typeface="+mn-ea"/>
                <a:cs typeface="Arial" panose="020B0604020202020204" pitchFamily="34" charset="0"/>
              </a:rPr>
              <a:t>radar backscatter </a:t>
            </a:r>
            <a:r>
              <a:rPr lang="en-US" sz="1600" b="1" kern="1200" dirty="0" err="1">
                <a:solidFill>
                  <a:prstClr val="black"/>
                </a:solidFill>
                <a:latin typeface="Calibri"/>
                <a:ea typeface="+mn-ea"/>
                <a:cs typeface="Arial" panose="020B0604020202020204" pitchFamily="34" charset="0"/>
              </a:rPr>
              <a:t>modelling</a:t>
            </a:r>
            <a:r>
              <a:rPr lang="en-US" sz="1600" b="1" kern="1200" dirty="0">
                <a:solidFill>
                  <a:prstClr val="black"/>
                </a:solidFill>
                <a:latin typeface="Calibri"/>
                <a:ea typeface="+mn-ea"/>
                <a:cs typeface="Arial" panose="020B0604020202020204" pitchFamily="34" charset="0"/>
              </a:rPr>
              <a:t> </a:t>
            </a:r>
          </a:p>
        </p:txBody>
      </p:sp>
      <p:sp>
        <p:nvSpPr>
          <p:cNvPr id="3076" name="Rectangle 2"/>
          <p:cNvSpPr>
            <a:spLocks noChangeArrowheads="1"/>
          </p:cNvSpPr>
          <p:nvPr/>
        </p:nvSpPr>
        <p:spPr bwMode="auto">
          <a:xfrm>
            <a:off x="11113" y="928688"/>
            <a:ext cx="9144000" cy="73025"/>
          </a:xfrm>
          <a:prstGeom prst="rect">
            <a:avLst/>
          </a:prstGeom>
          <a:gradFill rotWithShape="0">
            <a:gsLst>
              <a:gs pos="0">
                <a:srgbClr val="5C96FE"/>
              </a:gs>
              <a:gs pos="100000">
                <a:srgbClr val="2C58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defTabSz="914400" rtl="0" fontAlgn="base">
              <a:spcBef>
                <a:spcPct val="0"/>
              </a:spcBef>
              <a:spcAft>
                <a:spcPct val="0"/>
              </a:spcAft>
            </a:pPr>
            <a:endParaRPr lang="en-US" altLang="en-US" kern="1200">
              <a:solidFill>
                <a:prstClr val="black"/>
              </a:solidFill>
              <a:ea typeface="+mn-ea"/>
              <a:cs typeface="Arial" panose="020B0604020202020204" pitchFamily="34" charset="0"/>
            </a:endParaRPr>
          </a:p>
        </p:txBody>
      </p:sp>
      <p:sp>
        <p:nvSpPr>
          <p:cNvPr id="19" name="ZoneTexte 18"/>
          <p:cNvSpPr txBox="1"/>
          <p:nvPr/>
        </p:nvSpPr>
        <p:spPr>
          <a:xfrm>
            <a:off x="179388" y="3940175"/>
            <a:ext cx="8640762" cy="2801938"/>
          </a:xfrm>
          <a:prstGeom prst="rect">
            <a:avLst/>
          </a:prstGeom>
          <a:solidFill>
            <a:schemeClr val="accent4">
              <a:lumMod val="20000"/>
              <a:lumOff val="80000"/>
            </a:schemeClr>
          </a:solidFill>
        </p:spPr>
        <p:txBody>
          <a:bodyPr>
            <a:spAutoFit/>
          </a:bodyPr>
          <a:lstStyle/>
          <a:p>
            <a:pPr algn="l" defTabSz="914400" rtl="0">
              <a:buFont typeface="Arial" pitchFamily="34" charset="0"/>
              <a:buChar char="•"/>
              <a:defRPr/>
            </a:pPr>
            <a:r>
              <a:rPr lang="fr-FR" sz="1600" kern="1200" dirty="0">
                <a:solidFill>
                  <a:prstClr val="black"/>
                </a:solidFill>
                <a:latin typeface="Calibri"/>
                <a:ea typeface="+mn-ea"/>
                <a:cs typeface="Arial" panose="020B0604020202020204" pitchFamily="34" charset="0"/>
              </a:rPr>
              <a:t>The </a:t>
            </a:r>
            <a:r>
              <a:rPr lang="fr-FR" sz="1600" kern="1200" dirty="0" err="1">
                <a:solidFill>
                  <a:prstClr val="black"/>
                </a:solidFill>
                <a:latin typeface="Calibri"/>
                <a:ea typeface="+mn-ea"/>
                <a:cs typeface="Arial" panose="020B0604020202020204" pitchFamily="34" charset="0"/>
              </a:rPr>
              <a:t>sampling</a:t>
            </a:r>
            <a:r>
              <a:rPr lang="fr-FR" sz="1600" kern="1200" dirty="0">
                <a:solidFill>
                  <a:prstClr val="black"/>
                </a:solidFill>
                <a:latin typeface="Calibri"/>
                <a:ea typeface="+mn-ea"/>
                <a:cs typeface="Arial" panose="020B0604020202020204" pitchFamily="34" charset="0"/>
              </a:rPr>
              <a:t> design </a:t>
            </a:r>
            <a:r>
              <a:rPr lang="fr-FR" sz="1600" kern="1200" dirty="0" err="1">
                <a:solidFill>
                  <a:prstClr val="black"/>
                </a:solidFill>
                <a:latin typeface="Calibri"/>
                <a:ea typeface="+mn-ea"/>
                <a:cs typeface="Arial" panose="020B0604020202020204" pitchFamily="34" charset="0"/>
              </a:rPr>
              <a:t>can</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follow</a:t>
            </a:r>
            <a:r>
              <a:rPr lang="fr-FR" sz="1600" kern="1200" dirty="0">
                <a:solidFill>
                  <a:prstClr val="black"/>
                </a:solidFill>
                <a:latin typeface="Calibri"/>
                <a:ea typeface="+mn-ea"/>
                <a:cs typeface="Arial" panose="020B0604020202020204" pitchFamily="34" charset="0"/>
              </a:rPr>
              <a:t>  JECAM sites guidelines. The </a:t>
            </a:r>
            <a:r>
              <a:rPr lang="fr-FR" sz="1600" kern="1200" dirty="0" err="1">
                <a:solidFill>
                  <a:prstClr val="black"/>
                </a:solidFill>
                <a:latin typeface="Calibri"/>
                <a:ea typeface="+mn-ea"/>
                <a:cs typeface="Arial" panose="020B0604020202020204" pitchFamily="34" charset="0"/>
              </a:rPr>
              <a:t>sampling</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density</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depends</a:t>
            </a:r>
            <a:r>
              <a:rPr lang="fr-FR" sz="1600" kern="1200" dirty="0">
                <a:solidFill>
                  <a:prstClr val="black"/>
                </a:solidFill>
                <a:latin typeface="Calibri"/>
                <a:ea typeface="+mn-ea"/>
                <a:cs typeface="Arial" panose="020B0604020202020204" pitchFamily="34" charset="0"/>
              </a:rPr>
              <a:t> on the spatial distribution of </a:t>
            </a:r>
            <a:r>
              <a:rPr lang="fr-FR" sz="1600" kern="1200" dirty="0" err="1">
                <a:solidFill>
                  <a:prstClr val="black"/>
                </a:solidFill>
                <a:latin typeface="Calibri"/>
                <a:ea typeface="+mn-ea"/>
                <a:cs typeface="Arial" panose="020B0604020202020204" pitchFamily="34" charset="0"/>
              </a:rPr>
              <a:t>rice</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crop</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species</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calendar</a:t>
            </a:r>
            <a:r>
              <a:rPr lang="fr-FR" sz="1600" kern="1200" dirty="0">
                <a:solidFill>
                  <a:prstClr val="black"/>
                </a:solidFill>
                <a:latin typeface="Calibri"/>
                <a:ea typeface="+mn-ea"/>
                <a:cs typeface="Arial" panose="020B0604020202020204" pitchFamily="34" charset="0"/>
              </a:rPr>
              <a:t> and </a:t>
            </a:r>
            <a:r>
              <a:rPr lang="fr-FR" sz="1600" kern="1200" dirty="0" err="1">
                <a:solidFill>
                  <a:prstClr val="black"/>
                </a:solidFill>
                <a:latin typeface="Calibri"/>
                <a:ea typeface="+mn-ea"/>
                <a:cs typeface="Arial" panose="020B0604020202020204" pitchFamily="34" charset="0"/>
              </a:rPr>
              <a:t>field</a:t>
            </a:r>
            <a:r>
              <a:rPr lang="fr-FR" sz="1600" kern="1200" dirty="0">
                <a:solidFill>
                  <a:prstClr val="black"/>
                </a:solidFill>
                <a:latin typeface="Calibri"/>
                <a:ea typeface="+mn-ea"/>
                <a:cs typeface="Arial" panose="020B0604020202020204" pitchFamily="34" charset="0"/>
              </a:rPr>
              <a:t> management (</a:t>
            </a:r>
            <a:r>
              <a:rPr lang="fr-FR" sz="1600" kern="1200" dirty="0" err="1">
                <a:solidFill>
                  <a:prstClr val="black"/>
                </a:solidFill>
                <a:latin typeface="Calibri"/>
                <a:ea typeface="+mn-ea"/>
                <a:cs typeface="Arial" panose="020B0604020202020204" pitchFamily="34" charset="0"/>
              </a:rPr>
              <a:t>sowing</a:t>
            </a:r>
            <a:r>
              <a:rPr lang="fr-FR" sz="1600" kern="1200" dirty="0">
                <a:solidFill>
                  <a:prstClr val="black"/>
                </a:solidFill>
                <a:latin typeface="Calibri"/>
                <a:ea typeface="+mn-ea"/>
                <a:cs typeface="Arial" panose="020B0604020202020204" pitchFamily="34" charset="0"/>
              </a:rPr>
              <a:t>, irrigation..). For validation of </a:t>
            </a:r>
            <a:r>
              <a:rPr lang="fr-FR" sz="1600" kern="1200" dirty="0" err="1">
                <a:solidFill>
                  <a:prstClr val="black"/>
                </a:solidFill>
                <a:latin typeface="Calibri"/>
                <a:ea typeface="+mn-ea"/>
                <a:cs typeface="Arial" panose="020B0604020202020204" pitchFamily="34" charset="0"/>
              </a:rPr>
              <a:t>rice</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map</a:t>
            </a:r>
            <a:r>
              <a:rPr lang="fr-FR" sz="1600" kern="1200" dirty="0">
                <a:solidFill>
                  <a:prstClr val="black"/>
                </a:solidFill>
                <a:latin typeface="Calibri"/>
                <a:ea typeface="+mn-ea"/>
                <a:cs typeface="Arial" panose="020B0604020202020204" pitchFamily="34" charset="0"/>
              </a:rPr>
              <a:t>, about 100 </a:t>
            </a:r>
            <a:r>
              <a:rPr lang="fr-FR" sz="1600" kern="1200" dirty="0" err="1">
                <a:solidFill>
                  <a:prstClr val="black"/>
                </a:solidFill>
                <a:latin typeface="Calibri"/>
                <a:ea typeface="+mn-ea"/>
                <a:cs typeface="Arial" panose="020B0604020202020204" pitchFamily="34" charset="0"/>
              </a:rPr>
              <a:t>fields</a:t>
            </a:r>
            <a:r>
              <a:rPr lang="fr-FR" sz="1600" kern="1200" dirty="0">
                <a:solidFill>
                  <a:prstClr val="black"/>
                </a:solidFill>
                <a:latin typeface="Calibri"/>
                <a:ea typeface="+mn-ea"/>
                <a:cs typeface="Arial" panose="020B0604020202020204" pitchFamily="34" charset="0"/>
              </a:rPr>
              <a:t> of </a:t>
            </a:r>
            <a:r>
              <a:rPr lang="fr-FR" sz="1600" kern="1200" dirty="0" err="1">
                <a:solidFill>
                  <a:prstClr val="black"/>
                </a:solidFill>
                <a:latin typeface="Calibri"/>
                <a:ea typeface="+mn-ea"/>
                <a:cs typeface="Arial" panose="020B0604020202020204" pitchFamily="34" charset="0"/>
              </a:rPr>
              <a:t>rice</a:t>
            </a:r>
            <a:r>
              <a:rPr lang="fr-FR" sz="1600" kern="1200" dirty="0">
                <a:solidFill>
                  <a:prstClr val="black"/>
                </a:solidFill>
                <a:latin typeface="Calibri"/>
                <a:ea typeface="+mn-ea"/>
                <a:cs typeface="Arial" panose="020B0604020202020204" pitchFamily="34" charset="0"/>
              </a:rPr>
              <a:t> and </a:t>
            </a:r>
            <a:r>
              <a:rPr lang="fr-FR" sz="1600" kern="1200" dirty="0" err="1">
                <a:solidFill>
                  <a:prstClr val="black"/>
                </a:solidFill>
                <a:latin typeface="Calibri"/>
                <a:ea typeface="+mn-ea"/>
                <a:cs typeface="Arial" panose="020B0604020202020204" pitchFamily="34" charset="0"/>
              </a:rPr>
              <a:t>other</a:t>
            </a:r>
            <a:r>
              <a:rPr lang="fr-FR" sz="1600" kern="1200" dirty="0">
                <a:solidFill>
                  <a:prstClr val="black"/>
                </a:solidFill>
                <a:latin typeface="Calibri"/>
                <a:ea typeface="+mn-ea"/>
                <a:cs typeface="Arial" panose="020B0604020202020204" pitchFamily="34" charset="0"/>
              </a:rPr>
              <a:t> LULC </a:t>
            </a:r>
            <a:r>
              <a:rPr lang="fr-FR" sz="1600" kern="1200" dirty="0" err="1">
                <a:solidFill>
                  <a:prstClr val="black"/>
                </a:solidFill>
                <a:latin typeface="Calibri"/>
                <a:ea typeface="+mn-ea"/>
                <a:cs typeface="Arial" panose="020B0604020202020204" pitchFamily="34" charset="0"/>
              </a:rPr>
              <a:t>at</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each</a:t>
            </a:r>
            <a:r>
              <a:rPr lang="fr-FR" sz="1600" kern="1200" dirty="0">
                <a:solidFill>
                  <a:prstClr val="black"/>
                </a:solidFill>
                <a:latin typeface="Calibri"/>
                <a:ea typeface="+mn-ea"/>
                <a:cs typeface="Arial" panose="020B0604020202020204" pitchFamily="34" charset="0"/>
              </a:rPr>
              <a:t> of the </a:t>
            </a:r>
            <a:r>
              <a:rPr lang="fr-FR" sz="1600" kern="1200" dirty="0" err="1">
                <a:solidFill>
                  <a:prstClr val="black"/>
                </a:solidFill>
                <a:latin typeface="Calibri"/>
                <a:ea typeface="+mn-ea"/>
                <a:cs typeface="Arial" panose="020B0604020202020204" pitchFamily="34" charset="0"/>
              </a:rPr>
              <a:t>sampling</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regions</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identified</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with</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historical</a:t>
            </a:r>
            <a:r>
              <a:rPr lang="fr-FR" sz="1600" kern="1200" dirty="0">
                <a:solidFill>
                  <a:prstClr val="black"/>
                </a:solidFill>
                <a:latin typeface="Calibri"/>
                <a:ea typeface="+mn-ea"/>
                <a:cs typeface="Arial" panose="020B0604020202020204" pitchFamily="34" charset="0"/>
              </a:rPr>
              <a:t> data (for ex, 5 </a:t>
            </a:r>
            <a:r>
              <a:rPr lang="fr-FR" sz="1600" kern="1200" dirty="0" err="1">
                <a:solidFill>
                  <a:prstClr val="black"/>
                </a:solidFill>
                <a:latin typeface="Calibri"/>
                <a:ea typeface="+mn-ea"/>
                <a:cs typeface="Arial" panose="020B0604020202020204" pitchFamily="34" charset="0"/>
              </a:rPr>
              <a:t>sampling</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regions</a:t>
            </a:r>
            <a:r>
              <a:rPr lang="fr-FR" sz="1600" kern="1200" dirty="0">
                <a:solidFill>
                  <a:prstClr val="black"/>
                </a:solidFill>
                <a:latin typeface="Calibri"/>
                <a:ea typeface="+mn-ea"/>
                <a:cs typeface="Arial" panose="020B0604020202020204" pitchFamily="34" charset="0"/>
              </a:rPr>
              <a:t> of 60x60 km in the  290x290 km </a:t>
            </a:r>
            <a:r>
              <a:rPr lang="fr-FR" sz="1600" kern="1200" dirty="0" err="1">
                <a:solidFill>
                  <a:prstClr val="black"/>
                </a:solidFill>
                <a:latin typeface="Calibri"/>
                <a:ea typeface="+mn-ea"/>
                <a:cs typeface="Arial" panose="020B0604020202020204" pitchFamily="34" charset="0"/>
              </a:rPr>
              <a:t>Sentinel</a:t>
            </a:r>
            <a:r>
              <a:rPr lang="fr-FR" sz="1600" kern="1200" dirty="0">
                <a:solidFill>
                  <a:prstClr val="black"/>
                </a:solidFill>
                <a:latin typeface="Calibri"/>
                <a:ea typeface="+mn-ea"/>
                <a:cs typeface="Arial" panose="020B0604020202020204" pitchFamily="34" charset="0"/>
              </a:rPr>
              <a:t>-1 frame of the </a:t>
            </a:r>
            <a:r>
              <a:rPr lang="fr-FR" sz="1600" kern="1200" dirty="0" err="1">
                <a:solidFill>
                  <a:prstClr val="black"/>
                </a:solidFill>
                <a:latin typeface="Calibri"/>
                <a:ea typeface="+mn-ea"/>
                <a:cs typeface="Arial" panose="020B0604020202020204" pitchFamily="34" charset="0"/>
              </a:rPr>
              <a:t>Mekong</a:t>
            </a:r>
            <a:r>
              <a:rPr lang="fr-FR" sz="1600" kern="1200" dirty="0">
                <a:solidFill>
                  <a:prstClr val="black"/>
                </a:solidFill>
                <a:latin typeface="Calibri"/>
                <a:ea typeface="+mn-ea"/>
                <a:cs typeface="Arial" panose="020B0604020202020204" pitchFamily="34" charset="0"/>
              </a:rPr>
              <a:t> Delta)</a:t>
            </a:r>
          </a:p>
          <a:p>
            <a:pPr algn="l" defTabSz="914400" rtl="0">
              <a:buFont typeface="Arial" pitchFamily="34" charset="0"/>
              <a:buChar char="•"/>
              <a:defRPr/>
            </a:pPr>
            <a:r>
              <a:rPr lang="fr-FR" sz="1600" kern="1200" dirty="0">
                <a:solidFill>
                  <a:prstClr val="black"/>
                </a:solidFill>
                <a:latin typeface="Calibri"/>
                <a:ea typeface="+mn-ea"/>
                <a:cs typeface="Arial" panose="020B0604020202020204" pitchFamily="34" charset="0"/>
              </a:rPr>
              <a:t>  For the </a:t>
            </a:r>
            <a:r>
              <a:rPr lang="fr-FR" sz="1600" kern="1200" dirty="0" err="1">
                <a:solidFill>
                  <a:prstClr val="black"/>
                </a:solidFill>
                <a:latin typeface="Calibri"/>
                <a:ea typeface="+mn-ea"/>
                <a:cs typeface="Arial" panose="020B0604020202020204" pitchFamily="34" charset="0"/>
              </a:rPr>
              <a:t>other</a:t>
            </a:r>
            <a:r>
              <a:rPr lang="fr-FR" sz="1600" kern="1200" dirty="0">
                <a:solidFill>
                  <a:prstClr val="black"/>
                </a:solidFill>
                <a:latin typeface="Calibri"/>
                <a:ea typeface="+mn-ea"/>
                <a:cs typeface="Arial" panose="020B0604020202020204" pitchFamily="34" charset="0"/>
              </a:rPr>
              <a:t> objectives, the </a:t>
            </a:r>
            <a:r>
              <a:rPr lang="fr-FR" sz="1600" kern="1200" dirty="0" err="1">
                <a:solidFill>
                  <a:prstClr val="black"/>
                </a:solidFill>
                <a:latin typeface="Calibri"/>
                <a:ea typeface="+mn-ea"/>
                <a:cs typeface="Arial" panose="020B0604020202020204" pitchFamily="34" charset="0"/>
              </a:rPr>
              <a:t>field</a:t>
            </a:r>
            <a:r>
              <a:rPr lang="fr-FR" sz="1600" kern="1200" dirty="0">
                <a:solidFill>
                  <a:prstClr val="black"/>
                </a:solidFill>
                <a:latin typeface="Calibri"/>
                <a:ea typeface="+mn-ea"/>
                <a:cs typeface="Arial" panose="020B0604020202020204" pitchFamily="34" charset="0"/>
              </a:rPr>
              <a:t> size </a:t>
            </a:r>
            <a:r>
              <a:rPr lang="fr-FR" sz="1600" kern="1200" dirty="0" err="1">
                <a:solidFill>
                  <a:prstClr val="black"/>
                </a:solidFill>
                <a:latin typeface="Calibri"/>
                <a:ea typeface="+mn-ea"/>
                <a:cs typeface="Arial" panose="020B0604020202020204" pitchFamily="34" charset="0"/>
              </a:rPr>
              <a:t>need</a:t>
            </a:r>
            <a:r>
              <a:rPr lang="fr-FR" sz="1600" kern="1200" dirty="0">
                <a:solidFill>
                  <a:prstClr val="black"/>
                </a:solidFill>
                <a:latin typeface="Calibri"/>
                <a:ea typeface="+mn-ea"/>
                <a:cs typeface="Arial" panose="020B0604020202020204" pitchFamily="34" charset="0"/>
              </a:rPr>
              <a:t> to </a:t>
            </a:r>
            <a:r>
              <a:rPr lang="fr-FR" sz="1600" kern="1200" dirty="0" err="1">
                <a:solidFill>
                  <a:prstClr val="black"/>
                </a:solidFill>
                <a:latin typeface="Calibri"/>
                <a:ea typeface="+mn-ea"/>
                <a:cs typeface="Arial" panose="020B0604020202020204" pitchFamily="34" charset="0"/>
              </a:rPr>
              <a:t>be</a:t>
            </a:r>
            <a:r>
              <a:rPr lang="fr-FR" sz="1600" kern="1200" dirty="0">
                <a:solidFill>
                  <a:prstClr val="black"/>
                </a:solidFill>
                <a:latin typeface="Calibri"/>
                <a:ea typeface="+mn-ea"/>
                <a:cs typeface="Arial" panose="020B0604020202020204" pitchFamily="34" charset="0"/>
              </a:rPr>
              <a:t> large </a:t>
            </a:r>
            <a:r>
              <a:rPr lang="fr-FR" sz="1600" kern="1200" dirty="0" err="1">
                <a:solidFill>
                  <a:prstClr val="black"/>
                </a:solidFill>
                <a:latin typeface="Calibri"/>
                <a:ea typeface="+mn-ea"/>
                <a:cs typeface="Arial" panose="020B0604020202020204" pitchFamily="34" charset="0"/>
              </a:rPr>
              <a:t>enough</a:t>
            </a:r>
            <a:r>
              <a:rPr lang="fr-FR" sz="1600" kern="1200" dirty="0">
                <a:solidFill>
                  <a:prstClr val="black"/>
                </a:solidFill>
                <a:latin typeface="Calibri"/>
                <a:ea typeface="+mn-ea"/>
                <a:cs typeface="Arial" panose="020B0604020202020204" pitchFamily="34" charset="0"/>
              </a:rPr>
              <a:t> for SAR </a:t>
            </a:r>
            <a:r>
              <a:rPr lang="fr-FR" sz="1600" kern="1200" dirty="0" err="1">
                <a:solidFill>
                  <a:prstClr val="black"/>
                </a:solidFill>
                <a:latin typeface="Calibri"/>
                <a:ea typeface="+mn-ea"/>
                <a:cs typeface="Arial" panose="020B0604020202020204" pitchFamily="34" charset="0"/>
              </a:rPr>
              <a:t>analysis</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uncertainties</a:t>
            </a:r>
            <a:r>
              <a:rPr lang="fr-FR" sz="1600" kern="1200" dirty="0">
                <a:solidFill>
                  <a:prstClr val="black"/>
                </a:solidFill>
                <a:latin typeface="Calibri"/>
                <a:ea typeface="+mn-ea"/>
                <a:cs typeface="Arial" panose="020B0604020202020204" pitchFamily="34" charset="0"/>
              </a:rPr>
              <a:t> </a:t>
            </a:r>
          </a:p>
          <a:p>
            <a:pPr algn="l" defTabSz="914400" rtl="0">
              <a:defRPr/>
            </a:pPr>
            <a:r>
              <a:rPr lang="fr-FR" sz="1600" kern="1200" dirty="0">
                <a:solidFill>
                  <a:prstClr val="black"/>
                </a:solidFill>
                <a:latin typeface="Calibri"/>
                <a:ea typeface="+mn-ea"/>
                <a:cs typeface="Arial" panose="020B0604020202020204" pitchFamily="34" charset="0"/>
              </a:rPr>
              <a:t> of </a:t>
            </a:r>
            <a:r>
              <a:rPr lang="fr-FR" sz="1600" kern="1200" dirty="0">
                <a:solidFill>
                  <a:prstClr val="black"/>
                </a:solidFill>
                <a:latin typeface="Symbol" pitchFamily="18" charset="2"/>
                <a:ea typeface="+mn-ea"/>
                <a:cs typeface="Arial" panose="020B0604020202020204" pitchFamily="34" charset="0"/>
              </a:rPr>
              <a:t>s</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e.g</a:t>
            </a:r>
            <a:r>
              <a:rPr lang="fr-FR" sz="1600" kern="1200" dirty="0">
                <a:solidFill>
                  <a:prstClr val="black"/>
                </a:solidFill>
                <a:latin typeface="Calibri"/>
                <a:ea typeface="+mn-ea"/>
                <a:cs typeface="Arial" panose="020B0604020202020204" pitchFamily="34" charset="0"/>
              </a:rPr>
              <a:t>. for S1 </a:t>
            </a:r>
            <a:r>
              <a:rPr lang="fr-FR" sz="1600" kern="1200" dirty="0" err="1">
                <a:solidFill>
                  <a:prstClr val="black"/>
                </a:solidFill>
                <a:latin typeface="Calibri"/>
                <a:ea typeface="+mn-ea"/>
                <a:cs typeface="Arial" panose="020B0604020202020204" pitchFamily="34" charset="0"/>
              </a:rPr>
              <a:t>with</a:t>
            </a:r>
            <a:r>
              <a:rPr lang="fr-FR" sz="1600" kern="1200" dirty="0">
                <a:solidFill>
                  <a:prstClr val="black"/>
                </a:solidFill>
                <a:latin typeface="Calibri"/>
                <a:ea typeface="+mn-ea"/>
                <a:cs typeface="Arial" panose="020B0604020202020204" pitchFamily="34" charset="0"/>
              </a:rPr>
              <a:t> 20 m </a:t>
            </a:r>
            <a:r>
              <a:rPr lang="fr-FR" sz="1600" kern="1200" dirty="0" err="1">
                <a:solidFill>
                  <a:prstClr val="black"/>
                </a:solidFill>
                <a:latin typeface="Calibri"/>
                <a:ea typeface="+mn-ea"/>
                <a:cs typeface="Arial" panose="020B0604020202020204" pitchFamily="34" charset="0"/>
              </a:rPr>
              <a:t>resolution</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fields</a:t>
            </a:r>
            <a:r>
              <a:rPr lang="fr-FR" sz="1600" kern="1200" dirty="0">
                <a:solidFill>
                  <a:prstClr val="black"/>
                </a:solidFill>
                <a:latin typeface="Calibri"/>
                <a:ea typeface="+mn-ea"/>
                <a:cs typeface="Arial" panose="020B0604020202020204" pitchFamily="34" charset="0"/>
              </a:rPr>
              <a:t> of </a:t>
            </a:r>
            <a:r>
              <a:rPr lang="fr-FR" sz="1600" kern="1200" dirty="0" err="1">
                <a:solidFill>
                  <a:prstClr val="black"/>
                </a:solidFill>
                <a:latin typeface="Calibri"/>
                <a:ea typeface="+mn-ea"/>
                <a:cs typeface="Arial" panose="020B0604020202020204" pitchFamily="34" charset="0"/>
              </a:rPr>
              <a:t>width</a:t>
            </a:r>
            <a:r>
              <a:rPr lang="fr-FR" sz="1600" kern="1200" dirty="0">
                <a:solidFill>
                  <a:prstClr val="black"/>
                </a:solidFill>
                <a:latin typeface="Calibri"/>
                <a:ea typeface="+mn-ea"/>
                <a:cs typeface="Arial" panose="020B0604020202020204" pitchFamily="34" charset="0"/>
              </a:rPr>
              <a:t> &gt; 40 m  and area &gt; 0.5 ha . Observation  and </a:t>
            </a:r>
            <a:r>
              <a:rPr lang="fr-FR" sz="1600" kern="1200" dirty="0" err="1">
                <a:solidFill>
                  <a:prstClr val="black"/>
                </a:solidFill>
                <a:latin typeface="Calibri"/>
                <a:ea typeface="+mn-ea"/>
                <a:cs typeface="Arial" panose="020B0604020202020204" pitchFamily="34" charset="0"/>
              </a:rPr>
              <a:t>measurements</a:t>
            </a:r>
            <a:r>
              <a:rPr lang="fr-FR" sz="1600" kern="1200" dirty="0">
                <a:solidFill>
                  <a:prstClr val="black"/>
                </a:solidFill>
                <a:latin typeface="Calibri"/>
                <a:ea typeface="+mn-ea"/>
                <a:cs typeface="Arial" panose="020B0604020202020204" pitchFamily="34" charset="0"/>
              </a:rPr>
              <a:t>  of  plant </a:t>
            </a:r>
            <a:r>
              <a:rPr lang="fr-FR" sz="1600" kern="1200" dirty="0" err="1">
                <a:solidFill>
                  <a:prstClr val="black"/>
                </a:solidFill>
                <a:latin typeface="Calibri"/>
                <a:ea typeface="+mn-ea"/>
                <a:cs typeface="Arial" panose="020B0604020202020204" pitchFamily="34" charset="0"/>
              </a:rPr>
              <a:t>phenological</a:t>
            </a:r>
            <a:r>
              <a:rPr lang="fr-FR" sz="1600" kern="1200" dirty="0">
                <a:solidFill>
                  <a:prstClr val="black"/>
                </a:solidFill>
                <a:latin typeface="Calibri"/>
                <a:ea typeface="+mn-ea"/>
                <a:cs typeface="Arial" panose="020B0604020202020204" pitchFamily="34" charset="0"/>
              </a:rPr>
              <a:t> stage, plant </a:t>
            </a:r>
            <a:r>
              <a:rPr lang="fr-FR" sz="1600" kern="1200" dirty="0" err="1">
                <a:solidFill>
                  <a:prstClr val="black"/>
                </a:solidFill>
                <a:latin typeface="Calibri"/>
                <a:ea typeface="+mn-ea"/>
                <a:cs typeface="Arial" panose="020B0604020202020204" pitchFamily="34" charset="0"/>
              </a:rPr>
              <a:t>height</a:t>
            </a:r>
            <a:r>
              <a:rPr lang="fr-FR" sz="1600" kern="1200" dirty="0">
                <a:solidFill>
                  <a:prstClr val="black"/>
                </a:solidFill>
                <a:latin typeface="Calibri"/>
                <a:ea typeface="+mn-ea"/>
                <a:cs typeface="Arial" panose="020B0604020202020204" pitchFamily="34" charset="0"/>
              </a:rPr>
              <a:t>, plant </a:t>
            </a:r>
            <a:r>
              <a:rPr lang="fr-FR" sz="1600" kern="1200" dirty="0" err="1">
                <a:solidFill>
                  <a:prstClr val="black"/>
                </a:solidFill>
                <a:latin typeface="Calibri"/>
                <a:ea typeface="+mn-ea"/>
                <a:cs typeface="Arial" panose="020B0604020202020204" pitchFamily="34" charset="0"/>
              </a:rPr>
              <a:t>biomass</a:t>
            </a:r>
            <a:r>
              <a:rPr lang="fr-FR" sz="1600" kern="1200" dirty="0">
                <a:solidFill>
                  <a:prstClr val="black"/>
                </a:solidFill>
                <a:latin typeface="Calibri"/>
                <a:ea typeface="+mn-ea"/>
                <a:cs typeface="Arial" panose="020B0604020202020204" pitchFamily="34" charset="0"/>
              </a:rPr>
              <a:t>, LAI, water layer </a:t>
            </a:r>
            <a:r>
              <a:rPr lang="fr-FR" sz="1600" kern="1200" dirty="0" err="1">
                <a:solidFill>
                  <a:prstClr val="black"/>
                </a:solidFill>
                <a:latin typeface="Calibri"/>
                <a:ea typeface="+mn-ea"/>
                <a:cs typeface="Arial" panose="020B0604020202020204" pitchFamily="34" charset="0"/>
              </a:rPr>
              <a:t>thickness</a:t>
            </a:r>
            <a:r>
              <a:rPr lang="fr-FR" sz="1600" kern="1200" dirty="0">
                <a:solidFill>
                  <a:prstClr val="black"/>
                </a:solidFill>
                <a:latin typeface="Calibri"/>
                <a:ea typeface="+mn-ea"/>
                <a:cs typeface="Arial" panose="020B0604020202020204" pitchFamily="34" charset="0"/>
              </a:rPr>
              <a:t> or </a:t>
            </a:r>
            <a:r>
              <a:rPr lang="fr-FR" sz="1600" kern="1200" dirty="0" err="1">
                <a:solidFill>
                  <a:prstClr val="black"/>
                </a:solidFill>
                <a:latin typeface="Calibri"/>
                <a:ea typeface="+mn-ea"/>
                <a:cs typeface="Arial" panose="020B0604020202020204" pitchFamily="34" charset="0"/>
              </a:rPr>
              <a:t>soil</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moisture</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meteorological</a:t>
            </a:r>
            <a:r>
              <a:rPr lang="fr-FR" sz="1600" kern="1200" dirty="0">
                <a:solidFill>
                  <a:prstClr val="black"/>
                </a:solidFill>
                <a:latin typeface="Calibri"/>
                <a:ea typeface="+mn-ea"/>
                <a:cs typeface="Arial" panose="020B0604020202020204" pitchFamily="34" charset="0"/>
              </a:rPr>
              <a:t> data</a:t>
            </a:r>
          </a:p>
          <a:p>
            <a:pPr algn="l" defTabSz="914400" rtl="0">
              <a:buFont typeface="Arial" pitchFamily="34" charset="0"/>
              <a:buChar char="•"/>
              <a:defRPr/>
            </a:pPr>
            <a:r>
              <a:rPr lang="fr-FR" sz="1600" kern="1200" dirty="0">
                <a:solidFill>
                  <a:prstClr val="black"/>
                </a:solidFill>
                <a:latin typeface="Calibri"/>
                <a:ea typeface="+mn-ea"/>
                <a:cs typeface="Arial" panose="020B0604020202020204" pitchFamily="34" charset="0"/>
              </a:rPr>
              <a:t>  For </a:t>
            </a:r>
            <a:r>
              <a:rPr lang="fr-FR" sz="1600" kern="1200" dirty="0" err="1">
                <a:solidFill>
                  <a:prstClr val="black"/>
                </a:solidFill>
                <a:latin typeface="Calibri"/>
                <a:ea typeface="+mn-ea"/>
                <a:cs typeface="Arial" panose="020B0604020202020204" pitchFamily="34" charset="0"/>
              </a:rPr>
              <a:t>modelling</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additional</a:t>
            </a:r>
            <a:r>
              <a:rPr lang="fr-FR" sz="1600" kern="1200" dirty="0">
                <a:solidFill>
                  <a:prstClr val="black"/>
                </a:solidFill>
                <a:latin typeface="Calibri"/>
                <a:ea typeface="+mn-ea"/>
                <a:cs typeface="Arial" panose="020B0604020202020204" pitchFamily="34" charset="0"/>
              </a:rPr>
              <a:t> information </a:t>
            </a:r>
            <a:r>
              <a:rPr lang="fr-FR" sz="1600" kern="1200" dirty="0" err="1">
                <a:solidFill>
                  <a:prstClr val="black"/>
                </a:solidFill>
                <a:latin typeface="Calibri"/>
                <a:ea typeface="+mn-ea"/>
                <a:cs typeface="Arial" panose="020B0604020202020204" pitchFamily="34" charset="0"/>
              </a:rPr>
              <a:t>needed</a:t>
            </a:r>
            <a:r>
              <a:rPr lang="fr-FR" sz="1600" kern="1200" dirty="0">
                <a:solidFill>
                  <a:prstClr val="black"/>
                </a:solidFill>
                <a:latin typeface="Calibri"/>
                <a:ea typeface="+mn-ea"/>
                <a:cs typeface="Arial" panose="020B0604020202020204" pitchFamily="34" charset="0"/>
              </a:rPr>
              <a:t>: </a:t>
            </a:r>
            <a:r>
              <a:rPr lang="fr-FR" sz="1600" kern="1200" dirty="0" err="1">
                <a:solidFill>
                  <a:prstClr val="black"/>
                </a:solidFill>
                <a:latin typeface="Calibri"/>
                <a:ea typeface="+mn-ea"/>
                <a:cs typeface="Arial" panose="020B0604020202020204" pitchFamily="34" charset="0"/>
              </a:rPr>
              <a:t>chemical</a:t>
            </a:r>
            <a:r>
              <a:rPr lang="fr-FR" sz="1600" kern="1200" dirty="0">
                <a:solidFill>
                  <a:prstClr val="black"/>
                </a:solidFill>
                <a:latin typeface="Calibri"/>
                <a:ea typeface="+mn-ea"/>
                <a:cs typeface="Arial" panose="020B0604020202020204" pitchFamily="34" charset="0"/>
              </a:rPr>
              <a:t>/</a:t>
            </a:r>
            <a:r>
              <a:rPr lang="fr-FR" sz="1600" kern="1200" dirty="0" err="1">
                <a:solidFill>
                  <a:prstClr val="black"/>
                </a:solidFill>
                <a:latin typeface="Calibri"/>
                <a:ea typeface="+mn-ea"/>
                <a:cs typeface="Arial" panose="020B0604020202020204" pitchFamily="34" charset="0"/>
              </a:rPr>
              <a:t>natural</a:t>
            </a:r>
            <a:r>
              <a:rPr lang="fr-FR" sz="1600" kern="1200" dirty="0">
                <a:solidFill>
                  <a:prstClr val="black"/>
                </a:solidFill>
                <a:latin typeface="Calibri"/>
                <a:ea typeface="+mn-ea"/>
                <a:cs typeface="Arial" panose="020B0604020202020204" pitchFamily="34" charset="0"/>
              </a:rPr>
              <a:t> input, </a:t>
            </a:r>
            <a:r>
              <a:rPr lang="fr-FR" sz="1600" kern="1200" dirty="0" err="1">
                <a:solidFill>
                  <a:prstClr val="black"/>
                </a:solidFill>
                <a:latin typeface="Calibri"/>
                <a:ea typeface="+mn-ea"/>
                <a:cs typeface="Arial" panose="020B0604020202020204" pitchFamily="34" charset="0"/>
              </a:rPr>
              <a:t>soil</a:t>
            </a:r>
            <a:r>
              <a:rPr lang="fr-FR" sz="1600" kern="1200" dirty="0">
                <a:solidFill>
                  <a:prstClr val="black"/>
                </a:solidFill>
                <a:latin typeface="Calibri"/>
                <a:ea typeface="+mn-ea"/>
                <a:cs typeface="Arial" panose="020B0604020202020204" pitchFamily="34" charset="0"/>
              </a:rPr>
              <a:t> type..for (4),  </a:t>
            </a:r>
            <a:r>
              <a:rPr lang="fr-FR" sz="1600" kern="1200" dirty="0" err="1">
                <a:solidFill>
                  <a:prstClr val="black"/>
                </a:solidFill>
                <a:latin typeface="Calibri"/>
                <a:ea typeface="+mn-ea"/>
                <a:cs typeface="Arial" panose="020B0604020202020204" pitchFamily="34" charset="0"/>
              </a:rPr>
              <a:t>detailed</a:t>
            </a:r>
            <a:r>
              <a:rPr lang="fr-FR" sz="1600" kern="1200" dirty="0">
                <a:solidFill>
                  <a:prstClr val="black"/>
                </a:solidFill>
                <a:latin typeface="Calibri"/>
                <a:ea typeface="+mn-ea"/>
                <a:cs typeface="Arial" panose="020B0604020202020204" pitchFamily="34" charset="0"/>
              </a:rPr>
              <a:t> description of </a:t>
            </a:r>
            <a:r>
              <a:rPr lang="fr-FR" sz="1600" kern="1200" dirty="0" err="1">
                <a:solidFill>
                  <a:prstClr val="black"/>
                </a:solidFill>
                <a:latin typeface="Calibri"/>
                <a:ea typeface="+mn-ea"/>
                <a:cs typeface="Arial" panose="020B0604020202020204" pitchFamily="34" charset="0"/>
              </a:rPr>
              <a:t>rice</a:t>
            </a:r>
            <a:r>
              <a:rPr lang="fr-FR" sz="1600" kern="1200" dirty="0">
                <a:solidFill>
                  <a:prstClr val="black"/>
                </a:solidFill>
                <a:latin typeface="Calibri"/>
                <a:ea typeface="+mn-ea"/>
                <a:cs typeface="Arial" panose="020B0604020202020204" pitchFamily="34" charset="0"/>
              </a:rPr>
              <a:t> plants (5) </a:t>
            </a:r>
          </a:p>
        </p:txBody>
      </p:sp>
      <p:sp>
        <p:nvSpPr>
          <p:cNvPr id="21" name="ZoneTexte 20"/>
          <p:cNvSpPr txBox="1"/>
          <p:nvPr/>
        </p:nvSpPr>
        <p:spPr>
          <a:xfrm>
            <a:off x="66675" y="1052513"/>
            <a:ext cx="8969375" cy="1200150"/>
          </a:xfrm>
          <a:prstGeom prst="rect">
            <a:avLst/>
          </a:prstGeom>
          <a:solidFill>
            <a:schemeClr val="accent3">
              <a:lumMod val="20000"/>
              <a:lumOff val="80000"/>
            </a:schemeClr>
          </a:solidFill>
        </p:spPr>
        <p:txBody>
          <a:bodyPr>
            <a:spAutoFit/>
          </a:bodyPr>
          <a:lstStyle/>
          <a:p>
            <a:pPr algn="l" defTabSz="914400" rtl="0">
              <a:defRPr/>
            </a:pPr>
            <a:r>
              <a:rPr lang="fr-FR" kern="1200" dirty="0">
                <a:solidFill>
                  <a:prstClr val="black"/>
                </a:solidFill>
                <a:latin typeface="Calibri"/>
                <a:ea typeface="+mn-ea"/>
                <a:cs typeface="Arial" panose="020B0604020202020204" pitchFamily="34" charset="0"/>
              </a:rPr>
              <a:t>A </a:t>
            </a:r>
            <a:r>
              <a:rPr lang="fr-FR" kern="1200" dirty="0" err="1">
                <a:solidFill>
                  <a:prstClr val="black"/>
                </a:solidFill>
                <a:latin typeface="Calibri"/>
                <a:ea typeface="+mn-ea"/>
                <a:cs typeface="Arial" panose="020B0604020202020204" pitchFamily="34" charset="0"/>
              </a:rPr>
              <a:t>general</a:t>
            </a:r>
            <a:r>
              <a:rPr lang="fr-FR" kern="1200" dirty="0">
                <a:solidFill>
                  <a:prstClr val="black"/>
                </a:solidFill>
                <a:latin typeface="Calibri"/>
                <a:ea typeface="+mn-ea"/>
                <a:cs typeface="Arial" panose="020B0604020202020204" pitchFamily="34" charset="0"/>
              </a:rPr>
              <a:t> </a:t>
            </a:r>
            <a:r>
              <a:rPr lang="fr-FR" kern="1200" dirty="0" err="1">
                <a:solidFill>
                  <a:prstClr val="black"/>
                </a:solidFill>
                <a:latin typeface="Calibri"/>
                <a:ea typeface="+mn-ea"/>
                <a:cs typeface="Arial" panose="020B0604020202020204" pitchFamily="34" charset="0"/>
              </a:rPr>
              <a:t>ground</a:t>
            </a:r>
            <a:r>
              <a:rPr lang="fr-FR" kern="1200" dirty="0">
                <a:solidFill>
                  <a:prstClr val="black"/>
                </a:solidFill>
                <a:latin typeface="Calibri"/>
                <a:ea typeface="+mn-ea"/>
                <a:cs typeface="Arial" panose="020B0604020202020204" pitchFamily="34" charset="0"/>
              </a:rPr>
              <a:t> data collection </a:t>
            </a:r>
            <a:r>
              <a:rPr lang="fr-FR" kern="1200" dirty="0" err="1">
                <a:solidFill>
                  <a:prstClr val="black"/>
                </a:solidFill>
                <a:latin typeface="Calibri"/>
                <a:ea typeface="+mn-ea"/>
                <a:cs typeface="Arial" panose="020B0604020202020204" pitchFamily="34" charset="0"/>
              </a:rPr>
              <a:t>scheme</a:t>
            </a:r>
            <a:r>
              <a:rPr lang="fr-FR" kern="1200" dirty="0">
                <a:solidFill>
                  <a:prstClr val="black"/>
                </a:solidFill>
                <a:latin typeface="Calibri"/>
                <a:ea typeface="+mn-ea"/>
                <a:cs typeface="Arial" panose="020B0604020202020204" pitchFamily="34" charset="0"/>
              </a:rPr>
              <a:t> </a:t>
            </a:r>
            <a:r>
              <a:rPr lang="fr-FR" kern="1200" dirty="0" err="1">
                <a:solidFill>
                  <a:prstClr val="black"/>
                </a:solidFill>
                <a:latin typeface="Calibri"/>
                <a:ea typeface="+mn-ea"/>
                <a:cs typeface="Arial" panose="020B0604020202020204" pitchFamily="34" charset="0"/>
              </a:rPr>
              <a:t>is</a:t>
            </a:r>
            <a:r>
              <a:rPr lang="fr-FR" kern="1200" dirty="0">
                <a:solidFill>
                  <a:prstClr val="black"/>
                </a:solidFill>
                <a:latin typeface="Calibri"/>
                <a:ea typeface="+mn-ea"/>
                <a:cs typeface="Arial" panose="020B0604020202020204" pitchFamily="34" charset="0"/>
              </a:rPr>
              <a:t> </a:t>
            </a:r>
            <a:r>
              <a:rPr lang="fr-FR" kern="1200" dirty="0" err="1">
                <a:solidFill>
                  <a:prstClr val="black"/>
                </a:solidFill>
                <a:latin typeface="Calibri"/>
                <a:ea typeface="+mn-ea"/>
                <a:cs typeface="Arial" panose="020B0604020202020204" pitchFamily="34" charset="0"/>
              </a:rPr>
              <a:t>usually</a:t>
            </a:r>
            <a:r>
              <a:rPr lang="fr-FR" kern="1200" dirty="0">
                <a:solidFill>
                  <a:prstClr val="black"/>
                </a:solidFill>
                <a:latin typeface="Calibri"/>
                <a:ea typeface="+mn-ea"/>
                <a:cs typeface="Arial" panose="020B0604020202020204" pitchFamily="34" charset="0"/>
              </a:rPr>
              <a:t> </a:t>
            </a:r>
            <a:r>
              <a:rPr lang="fr-FR" kern="1200" dirty="0" err="1">
                <a:solidFill>
                  <a:prstClr val="black"/>
                </a:solidFill>
                <a:latin typeface="Calibri"/>
                <a:ea typeface="+mn-ea"/>
                <a:cs typeface="Arial" panose="020B0604020202020204" pitchFamily="34" charset="0"/>
              </a:rPr>
              <a:t>designed</a:t>
            </a:r>
            <a:r>
              <a:rPr lang="fr-FR" kern="1200" dirty="0">
                <a:solidFill>
                  <a:prstClr val="black"/>
                </a:solidFill>
                <a:latin typeface="Calibri"/>
                <a:ea typeface="+mn-ea"/>
                <a:cs typeface="Arial" panose="020B0604020202020204" pitchFamily="34" charset="0"/>
              </a:rPr>
              <a:t> for a </a:t>
            </a:r>
            <a:r>
              <a:rPr lang="fr-FR" kern="1200" dirty="0" err="1">
                <a:solidFill>
                  <a:prstClr val="black"/>
                </a:solidFill>
                <a:latin typeface="Calibri"/>
                <a:ea typeface="+mn-ea"/>
                <a:cs typeface="Arial" panose="020B0604020202020204" pitchFamily="34" charset="0"/>
              </a:rPr>
              <a:t>diversity</a:t>
            </a:r>
            <a:r>
              <a:rPr lang="fr-FR" kern="1200" dirty="0">
                <a:solidFill>
                  <a:prstClr val="black"/>
                </a:solidFill>
                <a:latin typeface="Calibri"/>
                <a:ea typeface="+mn-ea"/>
                <a:cs typeface="Arial" panose="020B0604020202020204" pitchFamily="34" charset="0"/>
              </a:rPr>
              <a:t> of agricultural  </a:t>
            </a:r>
          </a:p>
          <a:p>
            <a:pPr algn="l" defTabSz="914400" rtl="0">
              <a:defRPr/>
            </a:pPr>
            <a:r>
              <a:rPr lang="fr-FR" kern="1200" dirty="0" err="1">
                <a:solidFill>
                  <a:prstClr val="black"/>
                </a:solidFill>
                <a:latin typeface="Calibri"/>
                <a:ea typeface="+mn-ea"/>
                <a:cs typeface="Arial" panose="020B0604020202020204" pitchFamily="34" charset="0"/>
              </a:rPr>
              <a:t>scenes</a:t>
            </a:r>
            <a:r>
              <a:rPr lang="fr-FR" kern="1200" dirty="0">
                <a:solidFill>
                  <a:prstClr val="black"/>
                </a:solidFill>
                <a:latin typeface="Calibri"/>
                <a:ea typeface="+mn-ea"/>
                <a:cs typeface="Arial" panose="020B0604020202020204" pitchFamily="34" charset="0"/>
              </a:rPr>
              <a:t> and </a:t>
            </a:r>
            <a:r>
              <a:rPr lang="fr-FR" kern="1200" dirty="0" err="1">
                <a:solidFill>
                  <a:prstClr val="black"/>
                </a:solidFill>
                <a:latin typeface="Calibri"/>
                <a:ea typeface="+mn-ea"/>
                <a:cs typeface="Arial" panose="020B0604020202020204" pitchFamily="34" charset="0"/>
              </a:rPr>
              <a:t>applied</a:t>
            </a:r>
            <a:r>
              <a:rPr lang="fr-FR" kern="1200" dirty="0">
                <a:solidFill>
                  <a:prstClr val="black"/>
                </a:solidFill>
                <a:latin typeface="Calibri"/>
                <a:ea typeface="+mn-ea"/>
                <a:cs typeface="Arial" panose="020B0604020202020204" pitchFamily="34" charset="0"/>
              </a:rPr>
              <a:t> to </a:t>
            </a:r>
            <a:r>
              <a:rPr lang="fr-FR" kern="1200" dirty="0" err="1">
                <a:solidFill>
                  <a:prstClr val="black"/>
                </a:solidFill>
                <a:latin typeface="Calibri"/>
                <a:ea typeface="+mn-ea"/>
                <a:cs typeface="Arial" panose="020B0604020202020204" pitchFamily="34" charset="0"/>
              </a:rPr>
              <a:t>various</a:t>
            </a:r>
            <a:r>
              <a:rPr lang="fr-FR" kern="1200" dirty="0">
                <a:solidFill>
                  <a:prstClr val="black"/>
                </a:solidFill>
                <a:latin typeface="Calibri"/>
                <a:ea typeface="+mn-ea"/>
                <a:cs typeface="Arial" panose="020B0604020202020204" pitchFamily="34" charset="0"/>
              </a:rPr>
              <a:t> satellite data. </a:t>
            </a:r>
            <a:r>
              <a:rPr lang="fr-FR" kern="1200" dirty="0" err="1">
                <a:solidFill>
                  <a:prstClr val="black"/>
                </a:solidFill>
                <a:latin typeface="Calibri"/>
                <a:ea typeface="+mn-ea"/>
                <a:cs typeface="Arial" panose="020B0604020202020204" pitchFamily="34" charset="0"/>
              </a:rPr>
              <a:t>However</a:t>
            </a:r>
            <a:r>
              <a:rPr lang="fr-FR" kern="1200" dirty="0">
                <a:solidFill>
                  <a:prstClr val="black"/>
                </a:solidFill>
                <a:latin typeface="Calibri"/>
                <a:ea typeface="+mn-ea"/>
                <a:cs typeface="Arial" panose="020B0604020202020204" pitchFamily="34" charset="0"/>
              </a:rPr>
              <a:t>, for </a:t>
            </a:r>
            <a:r>
              <a:rPr lang="fr-FR" kern="1200" dirty="0" err="1">
                <a:solidFill>
                  <a:prstClr val="black"/>
                </a:solidFill>
                <a:latin typeface="Calibri"/>
                <a:ea typeface="+mn-ea"/>
                <a:cs typeface="Arial" panose="020B0604020202020204" pitchFamily="34" charset="0"/>
              </a:rPr>
              <a:t>rice</a:t>
            </a:r>
            <a:r>
              <a:rPr lang="fr-FR" kern="1200" dirty="0">
                <a:solidFill>
                  <a:prstClr val="black"/>
                </a:solidFill>
                <a:latin typeface="Calibri"/>
                <a:ea typeface="+mn-ea"/>
                <a:cs typeface="Arial" panose="020B0604020202020204" pitchFamily="34" charset="0"/>
              </a:rPr>
              <a:t> monitoring </a:t>
            </a:r>
            <a:r>
              <a:rPr lang="fr-FR" kern="1200" dirty="0" err="1">
                <a:solidFill>
                  <a:prstClr val="black"/>
                </a:solidFill>
                <a:latin typeface="Calibri"/>
                <a:ea typeface="+mn-ea"/>
                <a:cs typeface="Arial" panose="020B0604020202020204" pitchFamily="34" charset="0"/>
              </a:rPr>
              <a:t>within</a:t>
            </a:r>
            <a:r>
              <a:rPr lang="fr-FR" kern="1200" dirty="0">
                <a:solidFill>
                  <a:prstClr val="black"/>
                </a:solidFill>
                <a:latin typeface="Calibri"/>
                <a:ea typeface="+mn-ea"/>
                <a:cs typeface="Arial" panose="020B0604020202020204" pitchFamily="34" charset="0"/>
              </a:rPr>
              <a:t> </a:t>
            </a:r>
            <a:r>
              <a:rPr lang="fr-FR" kern="1200" dirty="0" err="1">
                <a:solidFill>
                  <a:prstClr val="black"/>
                </a:solidFill>
                <a:latin typeface="Calibri"/>
                <a:ea typeface="+mn-ea"/>
                <a:cs typeface="Arial" panose="020B0604020202020204" pitchFamily="34" charset="0"/>
              </a:rPr>
              <a:t>Asia</a:t>
            </a:r>
            <a:r>
              <a:rPr lang="fr-FR" kern="1200" dirty="0">
                <a:solidFill>
                  <a:prstClr val="black"/>
                </a:solidFill>
                <a:latin typeface="Calibri"/>
                <a:ea typeface="+mn-ea"/>
                <a:cs typeface="Arial" panose="020B0604020202020204" pitchFamily="34" charset="0"/>
              </a:rPr>
              <a:t>-</a:t>
            </a:r>
            <a:r>
              <a:rPr lang="fr-FR" kern="1200" dirty="0" err="1">
                <a:solidFill>
                  <a:prstClr val="black"/>
                </a:solidFill>
                <a:latin typeface="Calibri"/>
                <a:ea typeface="+mn-ea"/>
                <a:cs typeface="Arial" panose="020B0604020202020204" pitchFamily="34" charset="0"/>
              </a:rPr>
              <a:t>Rice</a:t>
            </a:r>
            <a:r>
              <a:rPr lang="fr-FR" kern="1200" dirty="0">
                <a:solidFill>
                  <a:prstClr val="black"/>
                </a:solidFill>
                <a:latin typeface="Calibri"/>
                <a:ea typeface="+mn-ea"/>
                <a:cs typeface="Arial" panose="020B0604020202020204" pitchFamily="34" charset="0"/>
              </a:rPr>
              <a:t>, </a:t>
            </a:r>
          </a:p>
          <a:p>
            <a:pPr algn="l" defTabSz="914400" rtl="0">
              <a:defRPr/>
            </a:pPr>
            <a:r>
              <a:rPr lang="fr-FR" kern="1200" dirty="0">
                <a:solidFill>
                  <a:prstClr val="black"/>
                </a:solidFill>
                <a:latin typeface="Calibri"/>
                <a:ea typeface="+mn-ea"/>
                <a:cs typeface="Arial" panose="020B0604020202020204" pitchFamily="34" charset="0"/>
              </a:rPr>
              <a:t>the </a:t>
            </a:r>
            <a:r>
              <a:rPr lang="fr-FR" kern="1200" dirty="0" err="1">
                <a:solidFill>
                  <a:prstClr val="black"/>
                </a:solidFill>
                <a:latin typeface="Calibri"/>
                <a:ea typeface="+mn-ea"/>
                <a:cs typeface="Arial" panose="020B0604020202020204" pitchFamily="34" charset="0"/>
              </a:rPr>
              <a:t>ground</a:t>
            </a:r>
            <a:r>
              <a:rPr lang="fr-FR" kern="1200" dirty="0">
                <a:solidFill>
                  <a:prstClr val="black"/>
                </a:solidFill>
                <a:latin typeface="Calibri"/>
                <a:ea typeface="+mn-ea"/>
                <a:cs typeface="Arial" panose="020B0604020202020204" pitchFamily="34" charset="0"/>
              </a:rPr>
              <a:t> data  </a:t>
            </a:r>
            <a:r>
              <a:rPr lang="fr-FR" kern="1200" dirty="0" err="1">
                <a:solidFill>
                  <a:prstClr val="black"/>
                </a:solidFill>
                <a:latin typeface="Calibri"/>
                <a:ea typeface="+mn-ea"/>
                <a:cs typeface="Arial" panose="020B0604020202020204" pitchFamily="34" charset="0"/>
              </a:rPr>
              <a:t>should</a:t>
            </a:r>
            <a:r>
              <a:rPr lang="fr-FR" kern="1200" dirty="0">
                <a:solidFill>
                  <a:prstClr val="black"/>
                </a:solidFill>
                <a:latin typeface="Calibri"/>
                <a:ea typeface="+mn-ea"/>
                <a:cs typeface="Arial" panose="020B0604020202020204" pitchFamily="34" charset="0"/>
              </a:rPr>
              <a:t>  </a:t>
            </a:r>
            <a:r>
              <a:rPr lang="fr-FR" kern="1200" dirty="0" err="1">
                <a:solidFill>
                  <a:prstClr val="black"/>
                </a:solidFill>
                <a:latin typeface="Calibri"/>
                <a:ea typeface="+mn-ea"/>
                <a:cs typeface="Arial" panose="020B0604020202020204" pitchFamily="34" charset="0"/>
              </a:rPr>
              <a:t>be</a:t>
            </a:r>
            <a:r>
              <a:rPr lang="fr-FR" kern="1200" dirty="0">
                <a:solidFill>
                  <a:prstClr val="black"/>
                </a:solidFill>
                <a:latin typeface="Calibri"/>
                <a:ea typeface="+mn-ea"/>
                <a:cs typeface="Arial" panose="020B0604020202020204" pitchFamily="34" charset="0"/>
              </a:rPr>
              <a:t> compatible </a:t>
            </a:r>
            <a:r>
              <a:rPr lang="fr-FR" kern="1200" dirty="0" err="1">
                <a:solidFill>
                  <a:prstClr val="black"/>
                </a:solidFill>
                <a:latin typeface="Calibri"/>
                <a:ea typeface="+mn-ea"/>
                <a:cs typeface="Arial" panose="020B0604020202020204" pitchFamily="34" charset="0"/>
              </a:rPr>
              <a:t>with</a:t>
            </a:r>
            <a:r>
              <a:rPr lang="fr-FR" kern="1200" dirty="0">
                <a:solidFill>
                  <a:prstClr val="black"/>
                </a:solidFill>
                <a:latin typeface="Calibri"/>
                <a:ea typeface="+mn-ea"/>
                <a:cs typeface="Arial" panose="020B0604020202020204" pitchFamily="34" charset="0"/>
              </a:rPr>
              <a:t> the use of SAR data, </a:t>
            </a:r>
            <a:r>
              <a:rPr lang="fr-FR" kern="1200" dirty="0" err="1">
                <a:solidFill>
                  <a:prstClr val="black"/>
                </a:solidFill>
                <a:latin typeface="Calibri"/>
                <a:ea typeface="+mn-ea"/>
                <a:cs typeface="Arial" panose="020B0604020202020204" pitchFamily="34" charset="0"/>
              </a:rPr>
              <a:t>which</a:t>
            </a:r>
            <a:r>
              <a:rPr lang="fr-FR" kern="1200" dirty="0">
                <a:solidFill>
                  <a:prstClr val="black"/>
                </a:solidFill>
                <a:latin typeface="Calibri"/>
                <a:ea typeface="+mn-ea"/>
                <a:cs typeface="Arial" panose="020B0604020202020204" pitchFamily="34" charset="0"/>
              </a:rPr>
              <a:t> are the main</a:t>
            </a:r>
          </a:p>
          <a:p>
            <a:pPr algn="l" defTabSz="914400" rtl="0">
              <a:defRPr/>
            </a:pPr>
            <a:r>
              <a:rPr lang="fr-FR" kern="1200" dirty="0">
                <a:solidFill>
                  <a:prstClr val="black"/>
                </a:solidFill>
                <a:latin typeface="Calibri"/>
                <a:ea typeface="+mn-ea"/>
                <a:cs typeface="Arial" panose="020B0604020202020204" pitchFamily="34" charset="0"/>
              </a:rPr>
              <a:t>data source in </a:t>
            </a:r>
            <a:r>
              <a:rPr lang="fr-FR" kern="1200" dirty="0" err="1">
                <a:solidFill>
                  <a:prstClr val="black"/>
                </a:solidFill>
                <a:latin typeface="Calibri"/>
                <a:ea typeface="+mn-ea"/>
                <a:cs typeface="Arial" panose="020B0604020202020204" pitchFamily="34" charset="0"/>
              </a:rPr>
              <a:t>these</a:t>
            </a:r>
            <a:r>
              <a:rPr lang="fr-FR" kern="1200" dirty="0">
                <a:solidFill>
                  <a:prstClr val="black"/>
                </a:solidFill>
                <a:latin typeface="Calibri"/>
                <a:ea typeface="+mn-ea"/>
                <a:cs typeface="Arial" panose="020B0604020202020204" pitchFamily="34" charset="0"/>
              </a:rPr>
              <a:t> </a:t>
            </a:r>
            <a:r>
              <a:rPr lang="fr-FR" kern="1200" dirty="0" err="1">
                <a:solidFill>
                  <a:prstClr val="black"/>
                </a:solidFill>
                <a:latin typeface="Calibri"/>
                <a:ea typeface="+mn-ea"/>
                <a:cs typeface="Arial" panose="020B0604020202020204" pitchFamily="34" charset="0"/>
              </a:rPr>
              <a:t>cloud</a:t>
            </a:r>
            <a:r>
              <a:rPr lang="fr-FR" kern="1200" dirty="0">
                <a:solidFill>
                  <a:prstClr val="black"/>
                </a:solidFill>
                <a:latin typeface="Calibri"/>
                <a:ea typeface="+mn-ea"/>
                <a:cs typeface="Arial" panose="020B0604020202020204" pitchFamily="34" charset="0"/>
              </a:rPr>
              <a:t>-</a:t>
            </a:r>
            <a:r>
              <a:rPr lang="fr-FR" kern="1200" dirty="0" err="1">
                <a:solidFill>
                  <a:prstClr val="black"/>
                </a:solidFill>
                <a:latin typeface="Calibri"/>
                <a:ea typeface="+mn-ea"/>
                <a:cs typeface="Arial" panose="020B0604020202020204" pitchFamily="34" charset="0"/>
              </a:rPr>
              <a:t>covered</a:t>
            </a:r>
            <a:r>
              <a:rPr lang="fr-FR" kern="1200" dirty="0">
                <a:solidFill>
                  <a:prstClr val="black"/>
                </a:solidFill>
                <a:latin typeface="Calibri"/>
                <a:ea typeface="+mn-ea"/>
                <a:cs typeface="Arial" panose="020B0604020202020204" pitchFamily="34" charset="0"/>
              </a:rPr>
              <a:t> </a:t>
            </a:r>
            <a:r>
              <a:rPr lang="fr-FR" kern="1200" dirty="0" err="1">
                <a:solidFill>
                  <a:prstClr val="black"/>
                </a:solidFill>
                <a:latin typeface="Calibri"/>
                <a:ea typeface="+mn-ea"/>
                <a:cs typeface="Arial" panose="020B0604020202020204" pitchFamily="34" charset="0"/>
              </a:rPr>
              <a:t>regions</a:t>
            </a:r>
            <a:endParaRPr lang="fr-FR" kern="1200" dirty="0">
              <a:solidFill>
                <a:prstClr val="black"/>
              </a:solidFill>
              <a:latin typeface="Calibri"/>
              <a:ea typeface="+mn-ea"/>
              <a:cs typeface="Arial" panose="020B0604020202020204" pitchFamily="34" charset="0"/>
            </a:endParaRPr>
          </a:p>
        </p:txBody>
      </p:sp>
      <p:pic>
        <p:nvPicPr>
          <p:cNvPr id="307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0"/>
            <a:ext cx="24447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39730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zm-cesbio-01.cesbio.cnes.fr/service/home/~/?auth=co&amp;loc=fr&amp;id=159547&amp;part=2"/>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defTabSz="914400" rtl="0" fontAlgn="base">
              <a:spcBef>
                <a:spcPct val="0"/>
              </a:spcBef>
              <a:spcAft>
                <a:spcPct val="0"/>
              </a:spcAft>
            </a:pPr>
            <a:endParaRPr lang="en-US" altLang="en-US" kern="1200">
              <a:solidFill>
                <a:prstClr val="black"/>
              </a:solidFill>
              <a:ea typeface="+mn-ea"/>
              <a:cs typeface="Arial" panose="020B0604020202020204"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035175"/>
            <a:ext cx="42862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0"/>
            <a:ext cx="2449513"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797425"/>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4868863"/>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989138"/>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l="56107" t="28073" r="19482" b="44304"/>
          <a:stretch>
            <a:fillRect/>
          </a:stretch>
        </p:blipFill>
        <p:spPr bwMode="auto">
          <a:xfrm>
            <a:off x="6207125" y="2420938"/>
            <a:ext cx="27606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ZoneTexte 10"/>
          <p:cNvSpPr txBox="1">
            <a:spLocks noChangeArrowheads="1"/>
          </p:cNvSpPr>
          <p:nvPr/>
        </p:nvSpPr>
        <p:spPr bwMode="auto">
          <a:xfrm>
            <a:off x="2843213" y="692150"/>
            <a:ext cx="55034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defTabSz="914400" rtl="0" fontAlgn="base">
              <a:spcBef>
                <a:spcPct val="0"/>
              </a:spcBef>
              <a:spcAft>
                <a:spcPct val="0"/>
              </a:spcAft>
            </a:pPr>
            <a:r>
              <a:rPr lang="en-US" altLang="en-US" sz="2800" kern="1200" dirty="0">
                <a:solidFill>
                  <a:prstClr val="black"/>
                </a:solidFill>
                <a:ea typeface="+mn-ea"/>
                <a:cs typeface="Arial" panose="020B0604020202020204" pitchFamily="34" charset="0"/>
              </a:rPr>
              <a:t>Validation of rice development </a:t>
            </a:r>
            <a:r>
              <a:rPr lang="en-US" altLang="en-US" sz="2800" kern="1200" dirty="0" smtClean="0">
                <a:solidFill>
                  <a:prstClr val="black"/>
                </a:solidFill>
                <a:ea typeface="+mn-ea"/>
                <a:cs typeface="Arial" panose="020B0604020202020204" pitchFamily="34" charset="0"/>
              </a:rPr>
              <a:t>stage</a:t>
            </a:r>
            <a:endParaRPr lang="en-US" altLang="en-US" sz="2800" kern="1200" dirty="0">
              <a:solidFill>
                <a:prstClr val="black"/>
              </a:solidFill>
              <a:ea typeface="+mn-ea"/>
              <a:cs typeface="Arial" panose="020B0604020202020204" pitchFamily="34" charset="0"/>
            </a:endParaRPr>
          </a:p>
          <a:p>
            <a:pPr algn="l" defTabSz="914400" rtl="0" fontAlgn="base">
              <a:spcBef>
                <a:spcPct val="0"/>
              </a:spcBef>
              <a:spcAft>
                <a:spcPct val="0"/>
              </a:spcAft>
            </a:pPr>
            <a:r>
              <a:rPr lang="en-US" altLang="en-US" sz="2800" kern="1200" dirty="0">
                <a:solidFill>
                  <a:prstClr val="black"/>
                </a:solidFill>
                <a:ea typeface="+mn-ea"/>
                <a:cs typeface="Arial" panose="020B0604020202020204" pitchFamily="34" charset="0"/>
              </a:rPr>
              <a:t>estimated by Sentinel-1 </a:t>
            </a:r>
            <a:r>
              <a:rPr lang="en-US" altLang="en-US" sz="2800" kern="1200" dirty="0" smtClean="0">
                <a:solidFill>
                  <a:prstClr val="black"/>
                </a:solidFill>
                <a:ea typeface="+mn-ea"/>
                <a:cs typeface="Arial" panose="020B0604020202020204" pitchFamily="34" charset="0"/>
              </a:rPr>
              <a:t>data</a:t>
            </a:r>
            <a:endParaRPr lang="en-US" altLang="en-US" sz="2800" kern="1200" dirty="0">
              <a:solidFill>
                <a:prstClr val="black"/>
              </a:solidFill>
              <a:ea typeface="+mn-ea"/>
              <a:cs typeface="Arial" panose="020B0604020202020204" pitchFamily="34" charset="0"/>
            </a:endParaRPr>
          </a:p>
          <a:p>
            <a:pPr algn="l" defTabSz="914400" rtl="0" fontAlgn="base">
              <a:spcBef>
                <a:spcPct val="0"/>
              </a:spcBef>
              <a:spcAft>
                <a:spcPct val="0"/>
              </a:spcAft>
            </a:pPr>
            <a:r>
              <a:rPr lang="en-US" altLang="en-US" sz="2400" kern="1200" dirty="0">
                <a:solidFill>
                  <a:prstClr val="black"/>
                </a:solidFill>
                <a:ea typeface="+mn-ea"/>
                <a:cs typeface="Arial" panose="020B0604020202020204" pitchFamily="34" charset="0"/>
              </a:rPr>
              <a:t>The Mekong River Delta, 30 January 2016</a:t>
            </a:r>
            <a:endParaRPr lang="fr-FR" altLang="en-US" kern="1200" dirty="0">
              <a:solidFill>
                <a:prstClr val="black"/>
              </a:solidFill>
              <a:ea typeface="+mn-ea"/>
              <a:cs typeface="Arial" panose="020B0604020202020204" pitchFamily="34" charset="0"/>
            </a:endParaRPr>
          </a:p>
        </p:txBody>
      </p:sp>
      <p:pic>
        <p:nvPicPr>
          <p:cNvPr id="410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4868863"/>
            <a:ext cx="1371600" cy="8096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7" name="Picture 2" descr="C:\Users\letoant\Videos\vas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5876925"/>
            <a:ext cx="100806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AutoShape 10" descr="See original image"/>
          <p:cNvSpPr>
            <a:spLocks noChangeAspect="1" noChangeArrowheads="1"/>
          </p:cNvSpPr>
          <p:nvPr/>
        </p:nvSpPr>
        <p:spPr bwMode="auto">
          <a:xfrm>
            <a:off x="155575" y="-433388"/>
            <a:ext cx="9144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defTabSz="914400" rtl="0" fontAlgn="base">
              <a:spcBef>
                <a:spcPct val="0"/>
              </a:spcBef>
              <a:spcAft>
                <a:spcPct val="0"/>
              </a:spcAft>
            </a:pPr>
            <a:endParaRPr lang="en-US" altLang="en-US" kern="1200">
              <a:solidFill>
                <a:prstClr val="black"/>
              </a:solidFill>
              <a:ea typeface="+mn-ea"/>
              <a:cs typeface="Arial" panose="020B0604020202020204" pitchFamily="34" charset="0"/>
            </a:endParaRPr>
          </a:p>
        </p:txBody>
      </p:sp>
      <p:pic>
        <p:nvPicPr>
          <p:cNvPr id="410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6463" y="5732463"/>
            <a:ext cx="6985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ZoneTexte 15"/>
          <p:cNvSpPr txBox="1">
            <a:spLocks noChangeArrowheads="1"/>
          </p:cNvSpPr>
          <p:nvPr/>
        </p:nvSpPr>
        <p:spPr bwMode="auto">
          <a:xfrm>
            <a:off x="755650" y="260350"/>
            <a:ext cx="103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defTabSz="914400" rtl="0" fontAlgn="base">
              <a:spcBef>
                <a:spcPct val="0"/>
              </a:spcBef>
              <a:spcAft>
                <a:spcPct val="0"/>
              </a:spcAft>
            </a:pPr>
            <a:r>
              <a:rPr lang="fr-FR" altLang="en-US" kern="1200">
                <a:solidFill>
                  <a:prstClr val="black"/>
                </a:solidFill>
                <a:ea typeface="+mn-ea"/>
                <a:cs typeface="Arial" panose="020B0604020202020204" pitchFamily="34" charset="0"/>
              </a:rPr>
              <a:t>An Giang</a:t>
            </a:r>
          </a:p>
        </p:txBody>
      </p:sp>
      <p:sp>
        <p:nvSpPr>
          <p:cNvPr id="4111" name="ZoneTexte 16"/>
          <p:cNvSpPr txBox="1">
            <a:spLocks noChangeArrowheads="1"/>
          </p:cNvSpPr>
          <p:nvPr/>
        </p:nvSpPr>
        <p:spPr bwMode="auto">
          <a:xfrm>
            <a:off x="539750" y="4365625"/>
            <a:ext cx="1187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defTabSz="914400" rtl="0" fontAlgn="base">
              <a:spcBef>
                <a:spcPct val="0"/>
              </a:spcBef>
              <a:spcAft>
                <a:spcPct val="0"/>
              </a:spcAft>
            </a:pPr>
            <a:r>
              <a:rPr lang="fr-FR" altLang="en-US" kern="1200">
                <a:solidFill>
                  <a:prstClr val="black"/>
                </a:solidFill>
                <a:ea typeface="+mn-ea"/>
                <a:cs typeface="Arial" panose="020B0604020202020204" pitchFamily="34" charset="0"/>
              </a:rPr>
              <a:t>Kien Giang</a:t>
            </a:r>
          </a:p>
        </p:txBody>
      </p:sp>
      <p:sp>
        <p:nvSpPr>
          <p:cNvPr id="4112" name="ZoneTexte 17"/>
          <p:cNvSpPr txBox="1">
            <a:spLocks noChangeArrowheads="1"/>
          </p:cNvSpPr>
          <p:nvPr/>
        </p:nvSpPr>
        <p:spPr bwMode="auto">
          <a:xfrm>
            <a:off x="6948488" y="4437063"/>
            <a:ext cx="949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defTabSz="914400" rtl="0" fontAlgn="base">
              <a:spcBef>
                <a:spcPct val="0"/>
              </a:spcBef>
              <a:spcAft>
                <a:spcPct val="0"/>
              </a:spcAft>
            </a:pPr>
            <a:r>
              <a:rPr lang="fr-FR" altLang="en-US" kern="1200">
                <a:solidFill>
                  <a:prstClr val="black"/>
                </a:solidFill>
                <a:ea typeface="+mn-ea"/>
                <a:cs typeface="Arial" panose="020B0604020202020204" pitchFamily="34" charset="0"/>
              </a:rPr>
              <a:t>Can Tho</a:t>
            </a:r>
          </a:p>
        </p:txBody>
      </p:sp>
      <p:sp>
        <p:nvSpPr>
          <p:cNvPr id="4113" name="AutoShape 13" descr="See original image"/>
          <p:cNvSpPr>
            <a:spLocks noChangeAspect="1" noChangeArrowheads="1"/>
          </p:cNvSpPr>
          <p:nvPr/>
        </p:nvSpPr>
        <p:spPr bwMode="auto">
          <a:xfrm>
            <a:off x="155575" y="-457200"/>
            <a:ext cx="3162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defTabSz="914400" rtl="0" fontAlgn="base">
              <a:spcBef>
                <a:spcPct val="0"/>
              </a:spcBef>
              <a:spcAft>
                <a:spcPct val="0"/>
              </a:spcAft>
            </a:pPr>
            <a:endParaRPr lang="en-US" altLang="en-US" kern="1200">
              <a:solidFill>
                <a:prstClr val="black"/>
              </a:solidFill>
              <a:ea typeface="+mn-ea"/>
              <a:cs typeface="Arial" panose="020B0604020202020204" pitchFamily="34" charset="0"/>
            </a:endParaRPr>
          </a:p>
        </p:txBody>
      </p:sp>
      <p:pic>
        <p:nvPicPr>
          <p:cNvPr id="4114"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6688" y="0"/>
            <a:ext cx="24447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Image 20" descr="innovators_georic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4663" y="5013325"/>
            <a:ext cx="1584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862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4" name="Content Placeholder 3"/>
          <p:cNvSpPr>
            <a:spLocks noGrp="1"/>
          </p:cNvSpPr>
          <p:nvPr>
            <p:ph sz="quarter" idx="11"/>
          </p:nvPr>
        </p:nvSpPr>
        <p:spPr>
          <a:xfrm>
            <a:off x="1905000" y="152400"/>
            <a:ext cx="5715000" cy="533400"/>
          </a:xfrm>
        </p:spPr>
        <p:txBody>
          <a:bodyPr/>
          <a:lstStyle/>
          <a:p>
            <a:pPr algn="ctr"/>
            <a:r>
              <a:rPr lang="en-US" b="1" dirty="0" smtClean="0"/>
              <a:t>Strategic Issue #1: </a:t>
            </a:r>
          </a:p>
          <a:p>
            <a:pPr algn="ctr"/>
            <a:r>
              <a:rPr lang="en-US" b="1" dirty="0" smtClean="0"/>
              <a:t>Improving data access and utilization</a:t>
            </a:r>
            <a:endParaRPr lang="en-US" b="1" dirty="0"/>
          </a:p>
        </p:txBody>
      </p:sp>
      <p:sp>
        <p:nvSpPr>
          <p:cNvPr id="6" name="Content Placeholder 2"/>
          <p:cNvSpPr txBox="1">
            <a:spLocks/>
          </p:cNvSpPr>
          <p:nvPr/>
        </p:nvSpPr>
        <p:spPr>
          <a:xfrm>
            <a:off x="169333" y="1295400"/>
            <a:ext cx="8746067" cy="5562600"/>
          </a:xfrm>
          <a:prstGeom prst="rect">
            <a:avLst/>
          </a:prstGeom>
          <a:noFill/>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sz="2000" dirty="0" smtClean="0">
                <a:latin typeface="Arial" panose="020B0604020202020204" pitchFamily="34" charset="0"/>
                <a:cs typeface="Arial" panose="020B0604020202020204" pitchFamily="34" charset="0"/>
              </a:rPr>
              <a:t>GEOGLAM needs sustained </a:t>
            </a:r>
            <a:r>
              <a:rPr lang="en-US" sz="2000" u="sng" dirty="0" smtClean="0">
                <a:latin typeface="Arial" panose="020B0604020202020204" pitchFamily="34" charset="0"/>
                <a:cs typeface="Arial" panose="020B0604020202020204" pitchFamily="34" charset="0"/>
              </a:rPr>
              <a:t>access to </a:t>
            </a:r>
            <a:r>
              <a:rPr lang="en-US" sz="2000" b="1" u="sng" dirty="0" smtClean="0">
                <a:latin typeface="Arial" panose="020B0604020202020204" pitchFamily="34" charset="0"/>
                <a:cs typeface="Arial" panose="020B0604020202020204" pitchFamily="34" charset="0"/>
              </a:rPr>
              <a:t>analysis-ready</a:t>
            </a:r>
            <a:r>
              <a:rPr lang="en-US" sz="2000" dirty="0" smtClean="0">
                <a:latin typeface="Arial" panose="020B0604020202020204" pitchFamily="34" charset="0"/>
                <a:cs typeface="Arial" panose="020B0604020202020204" pitchFamily="34" charset="0"/>
              </a:rPr>
              <a:t> coarse, moderate, and high resolution data including both optical and SAR, with </a:t>
            </a:r>
            <a:r>
              <a:rPr lang="en-US" sz="2000" u="sng" dirty="0" smtClean="0">
                <a:latin typeface="Arial" panose="020B0604020202020204" pitchFamily="34" charset="0"/>
                <a:cs typeface="Arial" panose="020B0604020202020204" pitchFamily="34" charset="0"/>
              </a:rPr>
              <a:t>supporting data services/dissemination</a:t>
            </a:r>
            <a:r>
              <a:rPr lang="en-US" sz="2000" dirty="0" smtClean="0">
                <a:latin typeface="Arial" panose="020B0604020202020204" pitchFamily="34" charset="0"/>
                <a:cs typeface="Arial" panose="020B0604020202020204" pitchFamily="34" charset="0"/>
              </a:rPr>
              <a:t> systems. </a:t>
            </a:r>
          </a:p>
          <a:p>
            <a:pPr defTabSz="914400"/>
            <a:r>
              <a:rPr lang="en-US" sz="2000" dirty="0" smtClean="0">
                <a:latin typeface="Arial" panose="020B0604020202020204" pitchFamily="34" charset="0"/>
                <a:cs typeface="Arial" panose="020B0604020202020204" pitchFamily="34" charset="0"/>
              </a:rPr>
              <a:t>GEOGLAM’s enhanced focus on food security requires SAR &amp; fine resolution optical data – both in R&amp;D </a:t>
            </a:r>
            <a:r>
              <a:rPr lang="en-US" sz="2000" i="1" dirty="0" smtClean="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national/regional monitoring contexts </a:t>
            </a:r>
            <a:r>
              <a:rPr lang="en-US" sz="2000" i="1" dirty="0" smtClean="0">
                <a:latin typeface="Arial" panose="020B0604020202020204" pitchFamily="34" charset="0"/>
                <a:cs typeface="Arial" panose="020B0604020202020204" pitchFamily="34" charset="0"/>
              </a:rPr>
              <a:t>(sampled basis)</a:t>
            </a:r>
            <a:r>
              <a:rPr lang="en-US" sz="2000" dirty="0" smtClean="0">
                <a:latin typeface="Arial" panose="020B0604020202020204" pitchFamily="34" charset="0"/>
                <a:cs typeface="Arial" panose="020B0604020202020204" pitchFamily="34" charset="0"/>
              </a:rPr>
              <a:t>. </a:t>
            </a:r>
          </a:p>
          <a:p>
            <a:pPr marL="0" indent="0" defTabSz="914400">
              <a:buFont typeface="Arial"/>
              <a:buNone/>
            </a:pPr>
            <a:r>
              <a:rPr lang="en-US" sz="2000" dirty="0" smtClean="0">
                <a:solidFill>
                  <a:srgbClr val="FF0000"/>
                </a:solidFill>
                <a:latin typeface="Arial" panose="020B0604020202020204" pitchFamily="34" charset="0"/>
                <a:cs typeface="Arial" panose="020B0604020202020204" pitchFamily="34" charset="0"/>
              </a:rPr>
              <a:t>What are the challenges? </a:t>
            </a:r>
            <a:r>
              <a:rPr lang="en-US" sz="2000" dirty="0" smtClean="0">
                <a:latin typeface="Arial" panose="020B0604020202020204" pitchFamily="34" charset="0"/>
                <a:cs typeface="Arial" panose="020B0604020202020204" pitchFamily="34" charset="0"/>
              </a:rPr>
              <a:t>Data coverage &amp; access for national-level needs; systematic processing of </a:t>
            </a:r>
            <a:r>
              <a:rPr lang="en-US" sz="2000" b="1" dirty="0" smtClean="0">
                <a:latin typeface="Arial" panose="020B0604020202020204" pitchFamily="34" charset="0"/>
                <a:cs typeface="Arial" panose="020B0604020202020204" pitchFamily="34" charset="0"/>
              </a:rPr>
              <a:t>analysis ready data</a:t>
            </a:r>
            <a:r>
              <a:rPr lang="en-US" sz="2000" dirty="0" smtClean="0">
                <a:latin typeface="Arial" panose="020B0604020202020204" pitchFamily="34" charset="0"/>
                <a:cs typeface="Arial" panose="020B0604020202020204" pitchFamily="34" charset="0"/>
              </a:rPr>
              <a:t>; access to restricted datasets; </a:t>
            </a:r>
            <a:r>
              <a:rPr lang="en-US" sz="2000" b="1" dirty="0" smtClean="0">
                <a:latin typeface="Arial" panose="020B0604020202020204" pitchFamily="34" charset="0"/>
                <a:cs typeface="Arial" panose="020B0604020202020204" pitchFamily="34" charset="0"/>
              </a:rPr>
              <a:t>R&amp;D activities for value-added products</a:t>
            </a:r>
            <a:r>
              <a:rPr lang="en-US" sz="2000" dirty="0" smtClean="0">
                <a:latin typeface="Arial" panose="020B0604020202020204" pitchFamily="34" charset="0"/>
                <a:cs typeface="Arial" panose="020B0604020202020204" pitchFamily="34" charset="0"/>
              </a:rPr>
              <a:t>; dataset cross-calibration </a:t>
            </a:r>
          </a:p>
          <a:p>
            <a:pPr marL="0" indent="0" defTabSz="914400">
              <a:buFont typeface="Arial"/>
              <a:buNone/>
            </a:pPr>
            <a:r>
              <a:rPr lang="en-US" sz="2000" dirty="0" smtClean="0">
                <a:solidFill>
                  <a:srgbClr val="FF0000"/>
                </a:solidFill>
                <a:latin typeface="Arial" panose="020B0604020202020204" pitchFamily="34" charset="0"/>
                <a:cs typeface="Arial" panose="020B0604020202020204" pitchFamily="34" charset="0"/>
              </a:rPr>
              <a:t>What are the opportunities? </a:t>
            </a:r>
            <a:r>
              <a:rPr lang="en-US" sz="2000" dirty="0">
                <a:latin typeface="Arial" panose="020B0604020202020204" pitchFamily="34" charset="0"/>
                <a:cs typeface="Arial" panose="020B0604020202020204" pitchFamily="34" charset="0"/>
              </a:rPr>
              <a:t>Expanding the base of users; </a:t>
            </a:r>
            <a:r>
              <a:rPr lang="en-US" sz="2000" dirty="0" smtClean="0">
                <a:latin typeface="Arial" panose="020B0604020202020204" pitchFamily="34" charset="0"/>
                <a:cs typeface="Arial" panose="020B0604020202020204" pitchFamily="34" charset="0"/>
              </a:rPr>
              <a:t>expanded use of multiple, interoperable datasets; cross-cutting impact for other global initiatives(e.g. water sustainability); ground validation data networks</a:t>
            </a:r>
          </a:p>
          <a:p>
            <a:pPr marL="0" indent="0" defTabSz="914400">
              <a:buFont typeface="Arial"/>
              <a:buNone/>
            </a:pPr>
            <a:r>
              <a:rPr lang="en-US" sz="2000" dirty="0" smtClean="0">
                <a:solidFill>
                  <a:srgbClr val="FF0000"/>
                </a:solidFill>
                <a:latin typeface="Arial" panose="020B0604020202020204" pitchFamily="34" charset="0"/>
                <a:cs typeface="Arial" panose="020B0604020202020204" pitchFamily="34" charset="0"/>
              </a:rPr>
              <a:t>What is the expectation?</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With proper planning and coordination, CEOS endorsements support will result in enhanced use and impact of EO datasets for global agriculture monitoring.</a:t>
            </a:r>
          </a:p>
        </p:txBody>
      </p:sp>
    </p:spTree>
    <p:extLst>
      <p:ext uri="{BB962C8B-B14F-4D97-AF65-F5344CB8AC3E}">
        <p14:creationId xmlns:p14="http://schemas.microsoft.com/office/powerpoint/2010/main" val="40861066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a:xfrm>
            <a:off x="457200" y="1295400"/>
            <a:ext cx="8153400" cy="5029200"/>
          </a:xfrm>
        </p:spPr>
        <p:txBody>
          <a:bodyPr/>
          <a:lstStyle/>
          <a:p>
            <a:r>
              <a:rPr lang="en-US" dirty="0" smtClean="0">
                <a:latin typeface="Arial" panose="020B0604020202020204" pitchFamily="34" charset="0"/>
              </a:rPr>
              <a:t>GEOGLAM Requirements well-established and documented (cf. Plenary 2012, 2013, 2014, 2015) </a:t>
            </a:r>
          </a:p>
          <a:p>
            <a:r>
              <a:rPr lang="en-US" dirty="0" smtClean="0">
                <a:latin typeface="Arial" panose="020B0604020202020204" pitchFamily="34" charset="0"/>
              </a:rPr>
              <a:t>GEOGLAM </a:t>
            </a:r>
            <a:r>
              <a:rPr lang="en-US" dirty="0">
                <a:latin typeface="Arial" panose="020B0604020202020204" pitchFamily="34" charset="0"/>
              </a:rPr>
              <a:t>will begin targeting </a:t>
            </a:r>
            <a:r>
              <a:rPr lang="en-US" b="1" dirty="0" smtClean="0">
                <a:latin typeface="Arial" panose="020B0604020202020204" pitchFamily="34" charset="0"/>
              </a:rPr>
              <a:t>national level analyses </a:t>
            </a:r>
            <a:r>
              <a:rPr lang="en-US" dirty="0">
                <a:latin typeface="Arial" panose="020B0604020202020204" pitchFamily="34" charset="0"/>
              </a:rPr>
              <a:t>in 2016</a:t>
            </a:r>
            <a:r>
              <a:rPr lang="en-US" dirty="0" smtClean="0">
                <a:latin typeface="Arial" panose="020B0604020202020204" pitchFamily="34" charset="0"/>
              </a:rPr>
              <a:t>.</a:t>
            </a:r>
          </a:p>
          <a:p>
            <a:pPr lvl="1"/>
            <a:r>
              <a:rPr lang="en-US" dirty="0" smtClean="0">
                <a:latin typeface="Arial" panose="020B0604020202020204" pitchFamily="34" charset="0"/>
              </a:rPr>
              <a:t>Beginning with Asia-</a:t>
            </a:r>
            <a:r>
              <a:rPr lang="en-US" dirty="0" err="1" smtClean="0">
                <a:latin typeface="Arial" panose="020B0604020202020204" pitchFamily="34" charset="0"/>
              </a:rPr>
              <a:t>RiCE</a:t>
            </a:r>
            <a:endParaRPr lang="en-US" dirty="0">
              <a:latin typeface="Arial" panose="020B0604020202020204" pitchFamily="34" charset="0"/>
            </a:endParaRPr>
          </a:p>
          <a:p>
            <a:pPr lvl="1"/>
            <a:r>
              <a:rPr lang="en-US" dirty="0" smtClean="0">
                <a:latin typeface="Arial" panose="020B0604020202020204" pitchFamily="34" charset="0"/>
              </a:rPr>
              <a:t>Continuing with </a:t>
            </a:r>
            <a:r>
              <a:rPr lang="en-US" dirty="0">
                <a:latin typeface="Arial" panose="020B0604020202020204" pitchFamily="34" charset="0"/>
              </a:rPr>
              <a:t>Ukraine and Argentina</a:t>
            </a:r>
          </a:p>
          <a:p>
            <a:r>
              <a:rPr lang="en-US" b="1" dirty="0" smtClean="0">
                <a:latin typeface="Arial" panose="020B0604020202020204" pitchFamily="34" charset="0"/>
              </a:rPr>
              <a:t>Data Requirements Submission Tool: </a:t>
            </a:r>
          </a:p>
          <a:p>
            <a:pPr lvl="1"/>
            <a:r>
              <a:rPr lang="en-US" dirty="0" smtClean="0">
                <a:latin typeface="Arial" panose="020B0604020202020204" pitchFamily="34" charset="0"/>
              </a:rPr>
              <a:t>Allows </a:t>
            </a:r>
            <a:r>
              <a:rPr lang="en-US" dirty="0">
                <a:latin typeface="Arial" panose="020B0604020202020204" pitchFamily="34" charset="0"/>
              </a:rPr>
              <a:t>GEOGLAM </a:t>
            </a:r>
            <a:r>
              <a:rPr lang="en-US" dirty="0" smtClean="0">
                <a:latin typeface="Arial" panose="020B0604020202020204" pitchFamily="34" charset="0"/>
              </a:rPr>
              <a:t>intermediate users </a:t>
            </a:r>
            <a:r>
              <a:rPr lang="en-US" dirty="0">
                <a:latin typeface="Arial" panose="020B0604020202020204" pitchFamily="34" charset="0"/>
              </a:rPr>
              <a:t>to self-report requirements for additional satellite data, </a:t>
            </a:r>
            <a:r>
              <a:rPr lang="en-US" dirty="0" smtClean="0">
                <a:latin typeface="Arial" panose="020B0604020202020204" pitchFamily="34" charset="0"/>
              </a:rPr>
              <a:t>when they are </a:t>
            </a:r>
            <a:r>
              <a:rPr lang="en-US" dirty="0">
                <a:latin typeface="Arial" panose="020B0604020202020204" pitchFamily="34" charset="0"/>
              </a:rPr>
              <a:t>ready.</a:t>
            </a:r>
          </a:p>
          <a:p>
            <a:pPr lvl="2"/>
            <a:r>
              <a:rPr lang="en-US" dirty="0">
                <a:latin typeface="Arial" panose="020B0604020202020204" pitchFamily="34" charset="0"/>
              </a:rPr>
              <a:t>New acquisition requests &amp; access to archival </a:t>
            </a:r>
            <a:r>
              <a:rPr lang="en-US" dirty="0" smtClean="0">
                <a:latin typeface="Arial" panose="020B0604020202020204" pitchFamily="34" charset="0"/>
              </a:rPr>
              <a:t>data</a:t>
            </a:r>
          </a:p>
          <a:p>
            <a:pPr lvl="1"/>
            <a:r>
              <a:rPr lang="en-US" dirty="0">
                <a:latin typeface="Arial" panose="020B0604020202020204" pitchFamily="34" charset="0"/>
              </a:rPr>
              <a:t>Provides enhanced communication of requirements from the national/regional level to the GEOGLAM </a:t>
            </a:r>
            <a:r>
              <a:rPr lang="en-US" dirty="0" smtClean="0">
                <a:latin typeface="Arial" panose="020B0604020202020204" pitchFamily="34" charset="0"/>
              </a:rPr>
              <a:t>and CEOS</a:t>
            </a:r>
            <a:r>
              <a:rPr lang="en-US" dirty="0" smtClean="0">
                <a:latin typeface="Arial" panose="020B0604020202020204" pitchFamily="34" charset="0"/>
              </a:rPr>
              <a:t>.</a:t>
            </a:r>
            <a:endParaRPr lang="en-US" dirty="0">
              <a:latin typeface="Arial" panose="020B0604020202020204" pitchFamily="34" charset="0"/>
            </a:endParaRPr>
          </a:p>
          <a:p>
            <a:pPr marL="0" indent="0" algn="ctr">
              <a:buNone/>
            </a:pPr>
            <a:r>
              <a:rPr lang="en-US" sz="2400" b="1" dirty="0" smtClean="0">
                <a:solidFill>
                  <a:srgbClr val="FF0000"/>
                </a:solidFill>
                <a:latin typeface="Arial" panose="020B0604020202020204" pitchFamily="34" charset="0"/>
              </a:rPr>
              <a:t>Strategic Issue #1a: </a:t>
            </a:r>
          </a:p>
          <a:p>
            <a:pPr marL="0" indent="0" algn="ctr">
              <a:buNone/>
            </a:pPr>
            <a:r>
              <a:rPr lang="en-US" sz="2400" b="1" dirty="0" smtClean="0">
                <a:solidFill>
                  <a:srgbClr val="FF0000"/>
                </a:solidFill>
                <a:latin typeface="Arial" panose="020B0604020202020204" pitchFamily="34" charset="0"/>
              </a:rPr>
              <a:t>Fulfilling GEOGLAM Data Requirements</a:t>
            </a:r>
          </a:p>
          <a:p>
            <a:pPr marL="0" indent="0" algn="ctr">
              <a:buNone/>
            </a:pPr>
            <a:r>
              <a:rPr lang="en-US" sz="2400" b="1" dirty="0" smtClean="0">
                <a:solidFill>
                  <a:srgbClr val="FF0000"/>
                </a:solidFill>
                <a:latin typeface="Arial" panose="020B0604020202020204" pitchFamily="34" charset="0"/>
              </a:rPr>
              <a:t>For analysis-ready data </a:t>
            </a:r>
          </a:p>
          <a:p>
            <a:endParaRPr lang="en-US" b="1" dirty="0">
              <a:solidFill>
                <a:srgbClr val="FF0000"/>
              </a:solidFill>
              <a:latin typeface="Arial" panose="020B0604020202020204" pitchFamily="34" charset="0"/>
            </a:endParaRPr>
          </a:p>
          <a:p>
            <a:endParaRPr lang="en-US" dirty="0"/>
          </a:p>
        </p:txBody>
      </p:sp>
      <p:sp>
        <p:nvSpPr>
          <p:cNvPr id="4" name="Content Placeholder 3"/>
          <p:cNvSpPr>
            <a:spLocks noGrp="1"/>
          </p:cNvSpPr>
          <p:nvPr>
            <p:ph sz="quarter" idx="11"/>
          </p:nvPr>
        </p:nvSpPr>
        <p:spPr>
          <a:xfrm>
            <a:off x="1828800" y="381000"/>
            <a:ext cx="5715000" cy="533400"/>
          </a:xfrm>
        </p:spPr>
        <p:txBody>
          <a:bodyPr/>
          <a:lstStyle/>
          <a:p>
            <a:pPr algn="ctr"/>
            <a:r>
              <a:rPr lang="en-US" b="1" dirty="0" smtClean="0"/>
              <a:t>Data Requirements Submission Tool</a:t>
            </a:r>
            <a:endParaRPr lang="en-US" b="1" dirty="0"/>
          </a:p>
        </p:txBody>
      </p:sp>
    </p:spTree>
    <p:extLst>
      <p:ext uri="{BB962C8B-B14F-4D97-AF65-F5344CB8AC3E}">
        <p14:creationId xmlns:p14="http://schemas.microsoft.com/office/powerpoint/2010/main" val="1673922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p:cNvSpPr>
            <a:spLocks noGrp="1"/>
          </p:cNvSpPr>
          <p:nvPr>
            <p:ph sz="quarter" idx="10"/>
          </p:nvPr>
        </p:nvSpPr>
        <p:spPr>
          <a:xfrm>
            <a:off x="457200" y="1219200"/>
            <a:ext cx="8153400" cy="5105400"/>
          </a:xfrm>
        </p:spPr>
        <p:txBody>
          <a:bodyPr/>
          <a:lstStyle/>
          <a:p>
            <a:pPr marL="0" indent="0" algn="ctr">
              <a:buNone/>
            </a:pPr>
            <a:r>
              <a:rPr lang="en-US" dirty="0" smtClean="0"/>
              <a:t>We already have replies to the Data Requirements Submission Tool:</a:t>
            </a:r>
          </a:p>
          <a:p>
            <a:pPr marL="0" indent="0" algn="ctr">
              <a:buNone/>
            </a:pPr>
            <a:r>
              <a:rPr lang="en-US" sz="1800" i="1" dirty="0" smtClean="0"/>
              <a:t>Highlighting value of &amp; need for coordinated acquisitions (</a:t>
            </a:r>
            <a:r>
              <a:rPr lang="en-US" sz="1800" i="1" dirty="0" err="1" smtClean="0"/>
              <a:t>optical+SAR</a:t>
            </a:r>
            <a:r>
              <a:rPr lang="en-US" sz="1800" i="1" dirty="0" smtClean="0"/>
              <a:t>)</a:t>
            </a:r>
          </a:p>
          <a:p>
            <a:pPr marL="0" indent="0">
              <a:buNone/>
            </a:pPr>
            <a:endParaRPr lang="en-US" dirty="0" smtClean="0"/>
          </a:p>
          <a:p>
            <a:endParaRPr lang="en-US" dirty="0"/>
          </a:p>
          <a:p>
            <a:endParaRPr lang="en-US" dirty="0" smtClean="0"/>
          </a:p>
          <a:p>
            <a:endParaRPr lang="en-US" dirty="0"/>
          </a:p>
        </p:txBody>
      </p:sp>
      <p:sp>
        <p:nvSpPr>
          <p:cNvPr id="4" name="Content Placeholder 3"/>
          <p:cNvSpPr>
            <a:spLocks noGrp="1"/>
          </p:cNvSpPr>
          <p:nvPr>
            <p:ph sz="quarter" idx="11"/>
          </p:nvPr>
        </p:nvSpPr>
        <p:spPr>
          <a:xfrm>
            <a:off x="1524000" y="209735"/>
            <a:ext cx="6248400" cy="533400"/>
          </a:xfrm>
        </p:spPr>
        <p:txBody>
          <a:bodyPr/>
          <a:lstStyle/>
          <a:p>
            <a:pPr algn="ctr"/>
            <a:r>
              <a:rPr lang="en-US" sz="2200" b="1" dirty="0" smtClean="0"/>
              <a:t>Strategic Issue #1a: </a:t>
            </a:r>
          </a:p>
          <a:p>
            <a:pPr algn="ctr"/>
            <a:r>
              <a:rPr lang="en-US" sz="2200" b="1" dirty="0" smtClean="0"/>
              <a:t>Fulfilling GEOGLAM’s Data Requirements</a:t>
            </a:r>
            <a:endParaRPr lang="en-US" sz="2200" b="1" dirty="0"/>
          </a:p>
        </p:txBody>
      </p:sp>
      <p:graphicFrame>
        <p:nvGraphicFramePr>
          <p:cNvPr id="5" name="Table 4"/>
          <p:cNvGraphicFramePr>
            <a:graphicFrameLocks noGrp="1"/>
          </p:cNvGraphicFramePr>
          <p:nvPr>
            <p:extLst>
              <p:ext uri="{D42A27DB-BD31-4B8C-83A1-F6EECF244321}">
                <p14:modId xmlns:p14="http://schemas.microsoft.com/office/powerpoint/2010/main" val="1592584390"/>
              </p:ext>
            </p:extLst>
          </p:nvPr>
        </p:nvGraphicFramePr>
        <p:xfrm>
          <a:off x="228600" y="2031727"/>
          <a:ext cx="8686800" cy="1635655"/>
        </p:xfrm>
        <a:graphic>
          <a:graphicData uri="http://schemas.openxmlformats.org/drawingml/2006/table">
            <a:tbl>
              <a:tblPr>
                <a:tableStyleId>{5940675A-B579-460E-94D1-54222C63F5DA}</a:tableStyleId>
              </a:tblPr>
              <a:tblGrid>
                <a:gridCol w="735796"/>
                <a:gridCol w="946026"/>
                <a:gridCol w="1008778"/>
                <a:gridCol w="1271799"/>
                <a:gridCol w="1219200"/>
                <a:gridCol w="914400"/>
                <a:gridCol w="2590801"/>
              </a:tblGrid>
              <a:tr h="489397">
                <a:tc>
                  <a:txBody>
                    <a:bodyPr/>
                    <a:lstStyle/>
                    <a:p>
                      <a:pPr algn="ctr" fontAlgn="b"/>
                      <a:r>
                        <a:rPr lang="en-US" sz="1400" b="1" u="none" strike="noStrike" dirty="0" err="1" smtClean="0">
                          <a:effectLst/>
                        </a:rPr>
                        <a:t>PoC</a:t>
                      </a:r>
                      <a:endParaRPr lang="en-US" sz="1400" b="1" i="0" u="none" strike="noStrike" dirty="0">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b="1" u="none" strike="noStrike" dirty="0" smtClean="0">
                          <a:effectLst/>
                        </a:rPr>
                        <a:t>Missions</a:t>
                      </a:r>
                      <a:r>
                        <a:rPr lang="en-US" sz="1400" b="1" u="none" strike="noStrike" baseline="0" dirty="0" smtClean="0">
                          <a:effectLst/>
                        </a:rPr>
                        <a:t> &amp; </a:t>
                      </a:r>
                      <a:r>
                        <a:rPr lang="en-US" sz="1400" b="1" u="none" strike="noStrike" dirty="0" smtClean="0">
                          <a:effectLst/>
                        </a:rPr>
                        <a:t>Modes</a:t>
                      </a:r>
                      <a:endParaRPr lang="en-US" sz="1400" b="1" i="0" u="none" strike="noStrike" dirty="0">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b="1" u="none" strike="noStrike" dirty="0">
                          <a:effectLst/>
                        </a:rPr>
                        <a:t>Location</a:t>
                      </a:r>
                      <a:endParaRPr lang="en-US" sz="1400" b="1" i="0" u="none" strike="noStrike" dirty="0">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b="1" u="none" strike="noStrike" dirty="0" smtClean="0">
                          <a:effectLst/>
                        </a:rPr>
                        <a:t>When?</a:t>
                      </a:r>
                      <a:endParaRPr lang="en-US" sz="1400" b="1" i="0" u="none" strike="noStrike" dirty="0">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b="1" u="none" strike="noStrike" dirty="0">
                          <a:effectLst/>
                        </a:rPr>
                        <a:t>Frequency</a:t>
                      </a:r>
                      <a:endParaRPr lang="en-US" sz="1400" b="1" i="0" u="none" strike="noStrike" dirty="0">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b="1" u="none" strike="noStrike" dirty="0">
                          <a:effectLst/>
                        </a:rPr>
                        <a:t>Max Cloud</a:t>
                      </a:r>
                      <a:endParaRPr lang="en-US" sz="1400" b="1" i="0" u="none" strike="noStrike" dirty="0">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b="1" u="none" strike="noStrike" dirty="0">
                          <a:effectLst/>
                        </a:rPr>
                        <a:t>Purpose </a:t>
                      </a:r>
                      <a:endParaRPr lang="en-US" sz="1400" b="1" i="0" u="none" strike="noStrike" dirty="0">
                        <a:solidFill>
                          <a:srgbClr val="000000"/>
                        </a:solidFill>
                        <a:effectLst/>
                        <a:latin typeface="Calibri" panose="020F0502020204030204" pitchFamily="34" charset="0"/>
                      </a:endParaRPr>
                    </a:p>
                  </a:txBody>
                  <a:tcPr marL="4298" marR="4298" marT="4298" marB="0" anchor="b"/>
                </a:tc>
              </a:tr>
              <a:tr h="348803">
                <a:tc rowSpan="3">
                  <a:txBody>
                    <a:bodyPr/>
                    <a:lstStyle/>
                    <a:p>
                      <a:pPr algn="ctr" fontAlgn="b"/>
                      <a:r>
                        <a:rPr lang="en-US" sz="1400" u="none" strike="noStrike" dirty="0">
                          <a:effectLst/>
                        </a:rPr>
                        <a:t>Natalia </a:t>
                      </a:r>
                      <a:r>
                        <a:rPr lang="en-US" sz="1400" u="none" strike="noStrike" dirty="0" err="1">
                          <a:effectLst/>
                        </a:rPr>
                        <a:t>Kussul</a:t>
                      </a:r>
                      <a:endParaRPr lang="en-US" sz="1400" b="0" i="0" u="none" strike="noStrike" dirty="0">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u="none" strike="noStrike">
                          <a:effectLst/>
                        </a:rPr>
                        <a:t>L8, S2</a:t>
                      </a:r>
                      <a:endParaRPr lang="en-US" sz="1400" b="0" i="0" u="none" strike="noStrike">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u="none" strike="noStrike" dirty="0">
                          <a:effectLst/>
                        </a:rPr>
                        <a:t>Ukraine</a:t>
                      </a:r>
                      <a:endParaRPr lang="en-US" sz="1400" b="0" i="0" u="none" strike="noStrike" dirty="0">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u="none" strike="noStrike" dirty="0">
                          <a:effectLst/>
                        </a:rPr>
                        <a:t>March-October</a:t>
                      </a:r>
                      <a:endParaRPr lang="en-US" sz="1400" b="0" i="0" u="none" strike="noStrike" dirty="0">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u="none" strike="noStrike">
                          <a:effectLst/>
                        </a:rPr>
                        <a:t>Weekly</a:t>
                      </a:r>
                      <a:endParaRPr lang="en-US" sz="1400" b="0" i="0" u="none" strike="noStrike">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4298" marR="4298" marT="4298" marB="0" anchor="b"/>
                </a:tc>
                <a:tc>
                  <a:txBody>
                    <a:bodyPr/>
                    <a:lstStyle/>
                    <a:p>
                      <a:pPr algn="ctr" fontAlgn="b"/>
                      <a:r>
                        <a:rPr lang="en-US" sz="1200" u="none" strike="noStrike" dirty="0">
                          <a:effectLst/>
                        </a:rPr>
                        <a:t>Crop type classification, crop state monitoring, yield forecasting</a:t>
                      </a:r>
                      <a:endParaRPr lang="en-US" sz="1200" b="0" i="0" u="none" strike="noStrike" dirty="0">
                        <a:solidFill>
                          <a:srgbClr val="000000"/>
                        </a:solidFill>
                        <a:effectLst/>
                        <a:latin typeface="Calibri" panose="020F0502020204030204" pitchFamily="34" charset="0"/>
                      </a:endParaRPr>
                    </a:p>
                  </a:txBody>
                  <a:tcPr marL="4298" marR="4298" marT="4298" marB="0" anchor="b"/>
                </a:tc>
              </a:tr>
              <a:tr h="489397">
                <a:tc vMerge="1">
                  <a:txBody>
                    <a:bodyPr/>
                    <a:lstStyle/>
                    <a:p>
                      <a:endParaRPr lang="en-US"/>
                    </a:p>
                  </a:txBody>
                  <a:tcPr/>
                </a:tc>
                <a:tc>
                  <a:txBody>
                    <a:bodyPr/>
                    <a:lstStyle/>
                    <a:p>
                      <a:pPr algn="ctr" fontAlgn="b"/>
                      <a:r>
                        <a:rPr lang="en-US" sz="1400" u="none" strike="noStrike">
                          <a:effectLst/>
                        </a:rPr>
                        <a:t>Spot 5</a:t>
                      </a:r>
                      <a:endParaRPr lang="en-US" sz="1400" b="0" i="0" u="none" strike="noStrike">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u="none" strike="noStrike">
                          <a:effectLst/>
                        </a:rPr>
                        <a:t>Kiev Region (Ukraine)</a:t>
                      </a:r>
                      <a:endParaRPr lang="en-US" sz="1400" b="0" i="0" u="none" strike="noStrike">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u="none" strike="noStrike">
                          <a:effectLst/>
                        </a:rPr>
                        <a:t>March-October (priority Apr-Jul)</a:t>
                      </a:r>
                      <a:endParaRPr lang="en-US" sz="1400" b="0" i="0" u="none" strike="noStrike">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u="none" strike="noStrike" dirty="0">
                          <a:effectLst/>
                        </a:rPr>
                        <a:t>Weekly</a:t>
                      </a:r>
                      <a:endParaRPr lang="en-US" sz="1400" b="0" i="0" u="none" strike="noStrike" dirty="0">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u="none" strike="noStrike" dirty="0">
                          <a:effectLst/>
                        </a:rPr>
                        <a:t>10-20%</a:t>
                      </a:r>
                      <a:endParaRPr lang="en-US" sz="1400" b="0" i="0" u="none" strike="noStrike" dirty="0">
                        <a:solidFill>
                          <a:srgbClr val="000000"/>
                        </a:solidFill>
                        <a:effectLst/>
                        <a:latin typeface="Calibri" panose="020F0502020204030204" pitchFamily="34" charset="0"/>
                      </a:endParaRPr>
                    </a:p>
                  </a:txBody>
                  <a:tcPr marL="4298" marR="4298" marT="4298" marB="0" anchor="b"/>
                </a:tc>
                <a:tc>
                  <a:txBody>
                    <a:bodyPr/>
                    <a:lstStyle/>
                    <a:p>
                      <a:pPr algn="ctr" fontAlgn="b"/>
                      <a:r>
                        <a:rPr lang="en-US" sz="1200" u="none" strike="noStrike" dirty="0">
                          <a:effectLst/>
                        </a:rPr>
                        <a:t>Crop classification, crop state monitoring, </a:t>
                      </a:r>
                      <a:r>
                        <a:rPr lang="en-US" sz="1200" u="none" strike="noStrike" dirty="0" smtClean="0">
                          <a:effectLst/>
                        </a:rPr>
                        <a:t>biomass mapping</a:t>
                      </a:r>
                      <a:endParaRPr lang="en-US" sz="1200" b="0" i="0" u="none" strike="noStrike" dirty="0">
                        <a:solidFill>
                          <a:srgbClr val="000000"/>
                        </a:solidFill>
                        <a:effectLst/>
                        <a:latin typeface="Calibri" panose="020F0502020204030204" pitchFamily="34" charset="0"/>
                      </a:endParaRPr>
                    </a:p>
                  </a:txBody>
                  <a:tcPr marL="4298" marR="4298" marT="4298" marB="0" anchor="b"/>
                </a:tc>
              </a:tr>
              <a:tr h="286803">
                <a:tc vMerge="1">
                  <a:txBody>
                    <a:bodyPr/>
                    <a:lstStyle/>
                    <a:p>
                      <a:endParaRPr lang="en-US"/>
                    </a:p>
                  </a:txBody>
                  <a:tcPr/>
                </a:tc>
                <a:tc>
                  <a:txBody>
                    <a:bodyPr/>
                    <a:lstStyle/>
                    <a:p>
                      <a:pPr algn="ctr" fontAlgn="b"/>
                      <a:r>
                        <a:rPr lang="en-US" sz="1400" u="none" strike="noStrike">
                          <a:effectLst/>
                        </a:rPr>
                        <a:t>Sentinel-1</a:t>
                      </a:r>
                      <a:endParaRPr lang="en-US" sz="1400" b="0" i="0" u="none" strike="noStrike">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u="none" strike="noStrike">
                          <a:effectLst/>
                        </a:rPr>
                        <a:t>Ukraine</a:t>
                      </a:r>
                      <a:endParaRPr lang="en-US" sz="1400" b="0" i="0" u="none" strike="noStrike">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u="none" strike="noStrike">
                          <a:effectLst/>
                        </a:rPr>
                        <a:t>March-October</a:t>
                      </a:r>
                      <a:endParaRPr lang="en-US" sz="1400" b="0" i="0" u="none" strike="noStrike">
                        <a:solidFill>
                          <a:srgbClr val="000000"/>
                        </a:solidFill>
                        <a:effectLst/>
                        <a:latin typeface="Calibri" panose="020F0502020204030204" pitchFamily="34" charset="0"/>
                      </a:endParaRPr>
                    </a:p>
                  </a:txBody>
                  <a:tcPr marL="4298" marR="4298" marT="4298" marB="0" anchor="b"/>
                </a:tc>
                <a:tc>
                  <a:txBody>
                    <a:bodyPr/>
                    <a:lstStyle/>
                    <a:p>
                      <a:pPr algn="ctr" fontAlgn="b"/>
                      <a:r>
                        <a:rPr lang="en-US" sz="1400" u="none" strike="noStrike">
                          <a:effectLst/>
                        </a:rPr>
                        <a:t>Weekly</a:t>
                      </a:r>
                      <a:endParaRPr lang="en-US" sz="1400" b="0" i="0" u="none" strike="noStrike">
                        <a:solidFill>
                          <a:srgbClr val="000000"/>
                        </a:solidFill>
                        <a:effectLst/>
                        <a:latin typeface="Calibri" panose="020F0502020204030204" pitchFamily="34" charset="0"/>
                      </a:endParaRPr>
                    </a:p>
                  </a:txBody>
                  <a:tcPr marL="4298" marR="4298" marT="4298"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4298" marR="4298" marT="4298" marB="0" anchor="b"/>
                </a:tc>
                <a:tc>
                  <a:txBody>
                    <a:bodyPr/>
                    <a:lstStyle/>
                    <a:p>
                      <a:pPr algn="ctr" fontAlgn="b"/>
                      <a:r>
                        <a:rPr lang="en-US" sz="1200" u="none" strike="noStrike" dirty="0">
                          <a:effectLst/>
                        </a:rPr>
                        <a:t>Crop classification</a:t>
                      </a:r>
                      <a:endParaRPr lang="en-US" sz="1200" b="0" i="0" u="none" strike="noStrike" dirty="0">
                        <a:solidFill>
                          <a:srgbClr val="000000"/>
                        </a:solidFill>
                        <a:effectLst/>
                        <a:latin typeface="Calibri" panose="020F0502020204030204" pitchFamily="34" charset="0"/>
                      </a:endParaRPr>
                    </a:p>
                  </a:txBody>
                  <a:tcPr marL="4298" marR="4298" marT="4298" marB="0" anchor="b"/>
                </a:tc>
              </a:tr>
            </a:tbl>
          </a:graphicData>
        </a:graphic>
      </p:graphicFrame>
      <p:sp>
        <p:nvSpPr>
          <p:cNvPr id="6" name="Rectangle 5"/>
          <p:cNvSpPr/>
          <p:nvPr/>
        </p:nvSpPr>
        <p:spPr>
          <a:xfrm>
            <a:off x="194821" y="3880596"/>
            <a:ext cx="8872979" cy="2431435"/>
          </a:xfrm>
          <a:prstGeom prst="rect">
            <a:avLst/>
          </a:prstGeom>
        </p:spPr>
        <p:txBody>
          <a:bodyPr wrap="square">
            <a:spAutoFit/>
          </a:bodyPr>
          <a:lstStyle/>
          <a:p>
            <a:r>
              <a:rPr lang="en-US" sz="1900" b="1" dirty="0">
                <a:solidFill>
                  <a:srgbClr val="FF0000"/>
                </a:solidFill>
              </a:rPr>
              <a:t>What is the mechanism for requesting </a:t>
            </a:r>
            <a:r>
              <a:rPr lang="en-US" sz="1900" b="1" u="sng" dirty="0">
                <a:solidFill>
                  <a:srgbClr val="FF0000"/>
                </a:solidFill>
              </a:rPr>
              <a:t>future</a:t>
            </a:r>
            <a:r>
              <a:rPr lang="en-US" sz="1900" b="1" dirty="0">
                <a:solidFill>
                  <a:srgbClr val="FF0000"/>
                </a:solidFill>
              </a:rPr>
              <a:t> acquisitions? </a:t>
            </a:r>
          </a:p>
          <a:p>
            <a:pPr marL="285750" lvl="1" indent="-285750">
              <a:buFont typeface="Arial" panose="020B0604020202020204" pitchFamily="34" charset="0"/>
              <a:buChar char="•"/>
            </a:pPr>
            <a:r>
              <a:rPr lang="en-US" sz="1900" dirty="0"/>
              <a:t>From near-term (3-18 months) and long-term (mission planning)</a:t>
            </a:r>
          </a:p>
          <a:p>
            <a:pPr marL="285750" lvl="1" indent="-285750">
              <a:buFont typeface="Arial" panose="020B0604020202020204" pitchFamily="34" charset="0"/>
              <a:buChar char="•"/>
            </a:pPr>
            <a:r>
              <a:rPr lang="en-US" sz="1900" dirty="0"/>
              <a:t>CEOS Ad Hoc? Direct to Space Agencies? Other? (coordination team?) </a:t>
            </a:r>
          </a:p>
          <a:p>
            <a:endParaRPr lang="en-US" sz="1900" b="1" dirty="0">
              <a:solidFill>
                <a:srgbClr val="FF0000"/>
              </a:solidFill>
            </a:endParaRPr>
          </a:p>
          <a:p>
            <a:r>
              <a:rPr lang="en-US" sz="1900" b="1" dirty="0" smtClean="0">
                <a:solidFill>
                  <a:srgbClr val="FF0000"/>
                </a:solidFill>
              </a:rPr>
              <a:t>What </a:t>
            </a:r>
            <a:r>
              <a:rPr lang="en-US" sz="1900" b="1" dirty="0">
                <a:solidFill>
                  <a:srgbClr val="FF0000"/>
                </a:solidFill>
              </a:rPr>
              <a:t>is the mechanism </a:t>
            </a:r>
            <a:r>
              <a:rPr lang="en-US" sz="1900" b="1" dirty="0" smtClean="0">
                <a:solidFill>
                  <a:srgbClr val="FF0000"/>
                </a:solidFill>
              </a:rPr>
              <a:t>for requesting </a:t>
            </a:r>
            <a:r>
              <a:rPr lang="en-US" sz="1900" b="1" u="sng" dirty="0" smtClean="0">
                <a:solidFill>
                  <a:srgbClr val="FF0000"/>
                </a:solidFill>
              </a:rPr>
              <a:t>archival</a:t>
            </a:r>
            <a:r>
              <a:rPr lang="en-US" sz="1900" b="1" dirty="0" smtClean="0">
                <a:solidFill>
                  <a:srgbClr val="FF0000"/>
                </a:solidFill>
              </a:rPr>
              <a:t> </a:t>
            </a:r>
            <a:r>
              <a:rPr lang="en-US" sz="1900" b="1" dirty="0">
                <a:solidFill>
                  <a:srgbClr val="FF0000"/>
                </a:solidFill>
              </a:rPr>
              <a:t>data (already </a:t>
            </a:r>
            <a:r>
              <a:rPr lang="en-US" sz="1900" b="1" dirty="0" smtClean="0">
                <a:solidFill>
                  <a:srgbClr val="FF0000"/>
                </a:solidFill>
              </a:rPr>
              <a:t>acquired)?</a:t>
            </a:r>
            <a:endParaRPr lang="en-US" sz="1900" dirty="0"/>
          </a:p>
          <a:p>
            <a:pPr lvl="1"/>
            <a:endParaRPr lang="en-US" sz="1900" dirty="0"/>
          </a:p>
          <a:p>
            <a:r>
              <a:rPr lang="en-US" sz="1900" b="1" dirty="0" smtClean="0">
                <a:solidFill>
                  <a:srgbClr val="FF0000"/>
                </a:solidFill>
              </a:rPr>
              <a:t>What is the feedback mechanism from CEOS/space agencies to GEOGLAM, for data requests?</a:t>
            </a:r>
            <a:endParaRPr lang="en-US" sz="1900" b="1" dirty="0">
              <a:solidFill>
                <a:srgbClr val="FF0000"/>
              </a:solidFill>
            </a:endParaRPr>
          </a:p>
        </p:txBody>
      </p:sp>
      <p:pic>
        <p:nvPicPr>
          <p:cNvPr id="7" name="Picture 6"/>
          <p:cNvPicPr>
            <a:picLocks noChangeAspect="1"/>
          </p:cNvPicPr>
          <p:nvPr/>
        </p:nvPicPr>
        <p:blipFill>
          <a:blip r:embed="rId3"/>
          <a:stretch>
            <a:fillRect/>
          </a:stretch>
        </p:blipFill>
        <p:spPr>
          <a:xfrm>
            <a:off x="-54873" y="152400"/>
            <a:ext cx="9198873" cy="3626869"/>
          </a:xfrm>
          <a:prstGeom prst="rect">
            <a:avLst/>
          </a:prstGeom>
        </p:spPr>
      </p:pic>
    </p:spTree>
    <p:extLst>
      <p:ext uri="{BB962C8B-B14F-4D97-AF65-F5344CB8AC3E}">
        <p14:creationId xmlns:p14="http://schemas.microsoft.com/office/powerpoint/2010/main" val="31540974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a:xfrm>
            <a:off x="457200" y="1219200"/>
            <a:ext cx="8153400" cy="5181600"/>
          </a:xfrm>
        </p:spPr>
        <p:txBody>
          <a:bodyPr/>
          <a:lstStyle/>
          <a:p>
            <a:r>
              <a:rPr lang="en-US" dirty="0" smtClean="0"/>
              <a:t>There is a lot of interest in using Sentinel-1 and Sentinel-2 data, among other high quality CEOS data</a:t>
            </a:r>
            <a:endParaRPr lang="en-US" dirty="0"/>
          </a:p>
          <a:p>
            <a:r>
              <a:rPr lang="en-US" dirty="0" smtClean="0"/>
              <a:t>One barrier to EO data adoption is overwhelming pre-processing load</a:t>
            </a:r>
          </a:p>
          <a:p>
            <a:pPr lvl="1"/>
            <a:r>
              <a:rPr lang="en-US" dirty="0" smtClean="0"/>
              <a:t>Time</a:t>
            </a:r>
          </a:p>
          <a:p>
            <a:pPr lvl="1"/>
            <a:r>
              <a:rPr lang="en-US" dirty="0" smtClean="0"/>
              <a:t>Expertise</a:t>
            </a:r>
          </a:p>
          <a:p>
            <a:pPr lvl="1"/>
            <a:r>
              <a:rPr lang="en-US" dirty="0" smtClean="0"/>
              <a:t>Download volume (e.g. </a:t>
            </a:r>
            <a:r>
              <a:rPr lang="en-US" dirty="0" err="1" smtClean="0"/>
              <a:t>eMODIS</a:t>
            </a:r>
            <a:r>
              <a:rPr lang="en-US" dirty="0" smtClean="0"/>
              <a:t> model)</a:t>
            </a:r>
          </a:p>
          <a:p>
            <a:pPr lvl="1"/>
            <a:r>
              <a:rPr lang="en-US" dirty="0" smtClean="0"/>
              <a:t>Storage space </a:t>
            </a:r>
            <a:endParaRPr lang="en-US" dirty="0"/>
          </a:p>
          <a:p>
            <a:r>
              <a:rPr lang="en-US" dirty="0" smtClean="0"/>
              <a:t>Common theme across all SBAs – need for </a:t>
            </a:r>
            <a:r>
              <a:rPr lang="en-US" b="1" dirty="0" smtClean="0">
                <a:solidFill>
                  <a:srgbClr val="FF0000"/>
                </a:solidFill>
              </a:rPr>
              <a:t>analysis ready data</a:t>
            </a:r>
          </a:p>
          <a:p>
            <a:pPr lvl="1"/>
            <a:r>
              <a:rPr lang="en-US" dirty="0"/>
              <a:t>Efforts underway to define “ARD” by thematic </a:t>
            </a:r>
            <a:r>
              <a:rPr lang="en-US" dirty="0" smtClean="0"/>
              <a:t>area (with SEO)</a:t>
            </a:r>
            <a:endParaRPr lang="en-US" dirty="0"/>
          </a:p>
          <a:p>
            <a:r>
              <a:rPr lang="en-US" dirty="0" smtClean="0"/>
              <a:t>We are tracking GEOGLAM intermediate user needs via Data Request Submission Tool, users can identify their “data readiness level”</a:t>
            </a:r>
          </a:p>
          <a:p>
            <a:pPr marL="557213" lvl="2" indent="-214313">
              <a:spcBef>
                <a:spcPts val="750"/>
              </a:spcBef>
            </a:pPr>
            <a:r>
              <a:rPr lang="en-US" sz="1400" b="1" dirty="0" smtClean="0">
                <a:solidFill>
                  <a:srgbClr val="002060"/>
                </a:solidFill>
                <a:latin typeface="Arial"/>
                <a:sym typeface="Wingdings" panose="05000000000000000000" pitchFamily="2" charset="2"/>
              </a:rPr>
              <a:t>Example: Level </a:t>
            </a:r>
            <a:r>
              <a:rPr lang="en-US" sz="1400" b="1" dirty="0">
                <a:solidFill>
                  <a:srgbClr val="002060"/>
                </a:solidFill>
                <a:latin typeface="Arial"/>
                <a:sym typeface="Wingdings" panose="05000000000000000000" pitchFamily="2" charset="2"/>
              </a:rPr>
              <a:t>1</a:t>
            </a:r>
            <a:r>
              <a:rPr lang="en-US" sz="1400" dirty="0">
                <a:solidFill>
                  <a:srgbClr val="002060"/>
                </a:solidFill>
                <a:latin typeface="Arial"/>
                <a:sym typeface="Wingdings" panose="05000000000000000000" pitchFamily="2" charset="2"/>
              </a:rPr>
              <a:t>: You have the desire and capacity to analyze the satellite data, but lack the capacity to download, store, and/or preprocess data for use. Therefore, a data services solution is desired to manage any data.</a:t>
            </a:r>
          </a:p>
          <a:p>
            <a:endParaRPr lang="en-US" dirty="0" smtClean="0"/>
          </a:p>
          <a:p>
            <a:endParaRPr lang="en-US" b="1" dirty="0" smtClean="0"/>
          </a:p>
        </p:txBody>
      </p:sp>
      <p:sp>
        <p:nvSpPr>
          <p:cNvPr id="4" name="Content Placeholder 3"/>
          <p:cNvSpPr>
            <a:spLocks noGrp="1"/>
          </p:cNvSpPr>
          <p:nvPr>
            <p:ph sz="quarter" idx="11"/>
          </p:nvPr>
        </p:nvSpPr>
        <p:spPr>
          <a:xfrm>
            <a:off x="2057400" y="152400"/>
            <a:ext cx="5562600" cy="533400"/>
          </a:xfrm>
        </p:spPr>
        <p:txBody>
          <a:bodyPr/>
          <a:lstStyle/>
          <a:p>
            <a:pPr algn="ctr"/>
            <a:r>
              <a:rPr lang="en-US" b="1" dirty="0" smtClean="0"/>
              <a:t>Strategic Issue #1b:</a:t>
            </a:r>
          </a:p>
          <a:p>
            <a:pPr algn="ctr"/>
            <a:r>
              <a:rPr lang="en-US" b="1" dirty="0" smtClean="0"/>
              <a:t>Analysis Ready Data for GEOGLAM</a:t>
            </a:r>
            <a:endParaRPr lang="en-US" b="1" dirty="0"/>
          </a:p>
        </p:txBody>
      </p:sp>
    </p:spTree>
    <p:extLst>
      <p:ext uri="{BB962C8B-B14F-4D97-AF65-F5344CB8AC3E}">
        <p14:creationId xmlns:p14="http://schemas.microsoft.com/office/powerpoint/2010/main" val="25995844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a:xfrm>
            <a:off x="228600" y="1219200"/>
            <a:ext cx="8686800" cy="5105400"/>
          </a:xfrm>
        </p:spPr>
        <p:txBody>
          <a:bodyPr/>
          <a:lstStyle/>
          <a:p>
            <a:r>
              <a:rPr lang="en-US" sz="1800" dirty="0" smtClean="0"/>
              <a:t>“</a:t>
            </a:r>
            <a:r>
              <a:rPr lang="en-CA" sz="1800" b="1" dirty="0"/>
              <a:t>The Power of Synthetic Aperture Radar for Global Agricultural </a:t>
            </a:r>
            <a:r>
              <a:rPr lang="en-CA" sz="1800" b="1" dirty="0" smtClean="0"/>
              <a:t>Monitoring” </a:t>
            </a:r>
            <a:r>
              <a:rPr lang="en-CA" sz="1800" dirty="0" smtClean="0"/>
              <a:t>(D</a:t>
            </a:r>
            <a:r>
              <a:rPr lang="en-US" sz="1800" dirty="0" err="1" smtClean="0"/>
              <a:t>ocument</a:t>
            </a:r>
            <a:r>
              <a:rPr lang="en-US" sz="1800" dirty="0" smtClean="0"/>
              <a:t> </a:t>
            </a:r>
            <a:r>
              <a:rPr lang="en-US" sz="1800" dirty="0"/>
              <a:t>for reference on CEOS Ad Hoc WG </a:t>
            </a:r>
            <a:r>
              <a:rPr lang="en-US" sz="1800" dirty="0" smtClean="0"/>
              <a:t>Website</a:t>
            </a:r>
            <a:r>
              <a:rPr lang="en-US" sz="1800" dirty="0"/>
              <a:t>)</a:t>
            </a:r>
            <a:endParaRPr lang="en-CA" sz="1800" b="1" dirty="0" smtClean="0"/>
          </a:p>
          <a:p>
            <a:r>
              <a:rPr lang="en-US" i="1" dirty="0" smtClean="0"/>
              <a:t>Properly configured SAR has been demonstrated </a:t>
            </a:r>
            <a:r>
              <a:rPr lang="en-US" i="1" u="sng" dirty="0" smtClean="0"/>
              <a:t>scientifically</a:t>
            </a:r>
            <a:r>
              <a:rPr lang="en-US" i="1" dirty="0" smtClean="0"/>
              <a:t> to be as useful for agricultural monitoring as optical data</a:t>
            </a:r>
          </a:p>
          <a:p>
            <a:pPr lvl="1"/>
            <a:r>
              <a:rPr lang="en-US" dirty="0" smtClean="0"/>
              <a:t>So, why is SAR underutilized </a:t>
            </a:r>
            <a:r>
              <a:rPr lang="en-US" u="sng" dirty="0" smtClean="0"/>
              <a:t>operationally</a:t>
            </a:r>
            <a:r>
              <a:rPr lang="en-US" dirty="0" smtClean="0"/>
              <a:t> for agriculture?</a:t>
            </a:r>
          </a:p>
          <a:p>
            <a:pPr lvl="2">
              <a:spcBef>
                <a:spcPts val="200"/>
              </a:spcBef>
            </a:pPr>
            <a:r>
              <a:rPr lang="en-US" sz="1800" dirty="0" smtClean="0"/>
              <a:t>Infrequent acquisition over agricultural areas</a:t>
            </a:r>
          </a:p>
          <a:p>
            <a:pPr lvl="2">
              <a:spcBef>
                <a:spcPts val="200"/>
              </a:spcBef>
            </a:pPr>
            <a:r>
              <a:rPr lang="en-US" sz="1800" dirty="0" smtClean="0"/>
              <a:t>Poor coverage of agricultural areas</a:t>
            </a:r>
          </a:p>
          <a:p>
            <a:pPr lvl="2">
              <a:spcBef>
                <a:spcPts val="200"/>
              </a:spcBef>
            </a:pPr>
            <a:r>
              <a:rPr lang="en-US" sz="1800" dirty="0" smtClean="0"/>
              <a:t>Lack of assured data continuity</a:t>
            </a:r>
          </a:p>
          <a:p>
            <a:pPr lvl="2">
              <a:spcBef>
                <a:spcPts val="200"/>
              </a:spcBef>
            </a:pPr>
            <a:r>
              <a:rPr lang="en-US" sz="1800" dirty="0" smtClean="0"/>
              <a:t>Lack of pre-processing to “Analysis Ready Data”</a:t>
            </a:r>
          </a:p>
          <a:p>
            <a:pPr lvl="2">
              <a:spcBef>
                <a:spcPts val="200"/>
              </a:spcBef>
            </a:pPr>
            <a:r>
              <a:rPr lang="en-US" sz="1800" dirty="0" smtClean="0"/>
              <a:t>Lack of SAR expertise (training needed)</a:t>
            </a:r>
            <a:endParaRPr lang="en-US" sz="1800" dirty="0"/>
          </a:p>
          <a:p>
            <a:endParaRPr lang="en-US" dirty="0"/>
          </a:p>
        </p:txBody>
      </p:sp>
      <p:sp>
        <p:nvSpPr>
          <p:cNvPr id="4" name="Content Placeholder 3"/>
          <p:cNvSpPr>
            <a:spLocks noGrp="1"/>
          </p:cNvSpPr>
          <p:nvPr>
            <p:ph sz="quarter" idx="11"/>
          </p:nvPr>
        </p:nvSpPr>
        <p:spPr>
          <a:xfrm>
            <a:off x="2057400" y="152400"/>
            <a:ext cx="5486400" cy="533400"/>
          </a:xfrm>
        </p:spPr>
        <p:txBody>
          <a:bodyPr/>
          <a:lstStyle/>
          <a:p>
            <a:r>
              <a:rPr lang="en-US" b="1" dirty="0" smtClean="0"/>
              <a:t>Strategic Issue #2: Promoting SAR data for agricultural monitoring</a:t>
            </a:r>
            <a:endParaRPr lang="en-US"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433480"/>
            <a:ext cx="3636063" cy="2043520"/>
          </a:xfrm>
          <a:prstGeom prst="rect">
            <a:avLst/>
          </a:prstGeom>
          <a:noFill/>
        </p:spPr>
      </p:pic>
      <p:sp>
        <p:nvSpPr>
          <p:cNvPr id="8" name="TextBox 7"/>
          <p:cNvSpPr txBox="1"/>
          <p:nvPr/>
        </p:nvSpPr>
        <p:spPr>
          <a:xfrm>
            <a:off x="4572000" y="6478133"/>
            <a:ext cx="42672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600" dirty="0" smtClean="0"/>
              <a:t>Radarsat-2 is used operationally by AAFC</a:t>
            </a:r>
            <a:endParaRPr kumimoji="0" lang="en-US" sz="1600" b="0" i="0" u="none" strike="noStrike" cap="none" spc="0" normalizeH="0" baseline="0" dirty="0">
              <a:ln>
                <a:noFill/>
              </a:ln>
              <a:solidFill>
                <a:srgbClr val="002569"/>
              </a:solidFill>
              <a:effectLst/>
              <a:uFillTx/>
            </a:endParaRPr>
          </a:p>
        </p:txBody>
      </p:sp>
      <p:sp>
        <p:nvSpPr>
          <p:cNvPr id="9" name="TextBox 8"/>
          <p:cNvSpPr txBox="1"/>
          <p:nvPr/>
        </p:nvSpPr>
        <p:spPr>
          <a:xfrm>
            <a:off x="7010400" y="3013502"/>
            <a:ext cx="1905000" cy="830995"/>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400" b="0" i="1" u="none" strike="noStrike" cap="none" spc="0" normalizeH="0" baseline="0" dirty="0" smtClean="0">
                <a:ln>
                  <a:noFill/>
                </a:ln>
                <a:solidFill>
                  <a:srgbClr val="002569"/>
                </a:solidFill>
                <a:effectLst/>
                <a:uFillTx/>
              </a:rPr>
              <a:t>How can</a:t>
            </a:r>
          </a:p>
          <a:p>
            <a:pPr marL="0" marR="0" indent="0" algn="ctr" defTabSz="457200" rtl="0" fontAlgn="auto" latinLnBrk="1" hangingPunct="0">
              <a:lnSpc>
                <a:spcPct val="100000"/>
              </a:lnSpc>
              <a:spcBef>
                <a:spcPts val="0"/>
              </a:spcBef>
              <a:spcAft>
                <a:spcPts val="0"/>
              </a:spcAft>
              <a:buClrTx/>
              <a:buSzTx/>
              <a:buFontTx/>
              <a:buNone/>
              <a:tabLst/>
            </a:pPr>
            <a:r>
              <a:rPr kumimoji="0" lang="en-US" sz="2400" b="0" i="1" u="none" strike="noStrike" cap="none" spc="0" normalizeH="0" baseline="0" dirty="0" smtClean="0">
                <a:ln>
                  <a:noFill/>
                </a:ln>
                <a:solidFill>
                  <a:srgbClr val="002569"/>
                </a:solidFill>
                <a:effectLst/>
                <a:uFillTx/>
              </a:rPr>
              <a:t>CEOS help?</a:t>
            </a:r>
            <a:endParaRPr kumimoji="0" lang="en-US" sz="2400" b="0" i="1" u="none" strike="noStrike" cap="none" spc="0" normalizeH="0" baseline="0" dirty="0">
              <a:ln>
                <a:noFill/>
              </a:ln>
              <a:solidFill>
                <a:srgbClr val="002569"/>
              </a:solidFill>
              <a:effectLst/>
              <a:uFillTx/>
            </a:endParaRPr>
          </a:p>
        </p:txBody>
      </p:sp>
      <p:sp>
        <p:nvSpPr>
          <p:cNvPr id="10" name="Right Brace 9"/>
          <p:cNvSpPr/>
          <p:nvPr/>
        </p:nvSpPr>
        <p:spPr>
          <a:xfrm>
            <a:off x="6705600" y="2895599"/>
            <a:ext cx="304800" cy="1536747"/>
          </a:xfrm>
          <a:prstGeom prst="rightBrac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5" name="TextBox 4"/>
          <p:cNvSpPr txBox="1"/>
          <p:nvPr/>
        </p:nvSpPr>
        <p:spPr>
          <a:xfrm>
            <a:off x="97737" y="6046255"/>
            <a:ext cx="3564435" cy="400108"/>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000" b="0" i="1" u="none" strike="noStrike" cap="none" spc="0" normalizeH="0" baseline="0" dirty="0" smtClean="0">
                <a:ln>
                  <a:noFill/>
                </a:ln>
                <a:solidFill>
                  <a:srgbClr val="002569"/>
                </a:solidFill>
                <a:effectLst/>
                <a:uFillTx/>
              </a:rPr>
              <a:t>Preparing for a data rich future</a:t>
            </a:r>
            <a:endParaRPr kumimoji="0" lang="en-US" sz="2000" b="0" i="1"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8637725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43000"/>
            <a:ext cx="5919293" cy="297180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43056" b="10223"/>
          <a:stretch/>
        </p:blipFill>
        <p:spPr bwMode="auto">
          <a:xfrm>
            <a:off x="2866998" y="3063081"/>
            <a:ext cx="6277002" cy="3794919"/>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6" name="Content Placeholder 5"/>
          <p:cNvSpPr>
            <a:spLocks noGrp="1"/>
          </p:cNvSpPr>
          <p:nvPr>
            <p:ph sz="quarter" idx="11"/>
          </p:nvPr>
        </p:nvSpPr>
        <p:spPr>
          <a:xfrm>
            <a:off x="2057400" y="152400"/>
            <a:ext cx="4953000" cy="533400"/>
          </a:xfrm>
        </p:spPr>
        <p:txBody>
          <a:bodyPr/>
          <a:lstStyle/>
          <a:p>
            <a:pPr algn="ctr"/>
            <a:r>
              <a:rPr lang="en-US" b="1" dirty="0" smtClean="0"/>
              <a:t>Sentinel-1 Acquisitions for GEOGLAM</a:t>
            </a:r>
            <a:endParaRPr lang="en-US" b="1" dirty="0"/>
          </a:p>
        </p:txBody>
      </p:sp>
      <p:sp>
        <p:nvSpPr>
          <p:cNvPr id="12" name="TextBox 11"/>
          <p:cNvSpPr txBox="1"/>
          <p:nvPr/>
        </p:nvSpPr>
        <p:spPr>
          <a:xfrm>
            <a:off x="5919292" y="1295399"/>
            <a:ext cx="3072308" cy="176768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fontScale="92500" lnSpcReduction="10000"/>
          </a:bodyPr>
          <a:lstStyle/>
          <a:p>
            <a:pPr algn="l" rtl="0"/>
            <a:r>
              <a:rPr lang="en-US" dirty="0"/>
              <a:t>Very dense time series of Sentinel-1A over Europe (50+ per season over Europe</a:t>
            </a:r>
            <a:r>
              <a:rPr lang="en-US" dirty="0" smtClean="0"/>
              <a:t>)</a:t>
            </a:r>
          </a:p>
          <a:p>
            <a:pPr algn="l" rtl="0"/>
            <a:endParaRPr lang="en-US" dirty="0" smtClean="0"/>
          </a:p>
          <a:p>
            <a:pPr algn="l" rtl="0"/>
            <a:r>
              <a:rPr lang="en-US" dirty="0" smtClean="0"/>
              <a:t>Sentinel-1B </a:t>
            </a:r>
            <a:r>
              <a:rPr lang="en-US" dirty="0"/>
              <a:t>acquisitions </a:t>
            </a:r>
            <a:r>
              <a:rPr lang="en-US" dirty="0" smtClean="0"/>
              <a:t>needed over </a:t>
            </a:r>
            <a:r>
              <a:rPr lang="en-US" dirty="0"/>
              <a:t>non-Europe regions – opportunity!</a:t>
            </a:r>
          </a:p>
        </p:txBody>
      </p:sp>
      <p:sp>
        <p:nvSpPr>
          <p:cNvPr id="14" name="TextBox 13"/>
          <p:cNvSpPr txBox="1"/>
          <p:nvPr/>
        </p:nvSpPr>
        <p:spPr>
          <a:xfrm>
            <a:off x="152400" y="4114800"/>
            <a:ext cx="2714598"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2569"/>
                </a:solidFill>
                <a:effectLst/>
                <a:uFillTx/>
              </a:rPr>
              <a:t>Guido Lemoine</a:t>
            </a:r>
            <a:r>
              <a:rPr kumimoji="0" lang="en-US" sz="1600" b="0" i="0" u="none" strike="noStrike" cap="none" spc="0" normalizeH="0" dirty="0" smtClean="0">
                <a:ln>
                  <a:noFill/>
                </a:ln>
                <a:solidFill>
                  <a:srgbClr val="002569"/>
                </a:solidFill>
                <a:effectLst/>
                <a:uFillTx/>
              </a:rPr>
              <a:t> (EC JRC)</a:t>
            </a:r>
            <a:endParaRPr kumimoji="0" lang="en-US" sz="1600" b="0" i="0" u="none" strike="noStrike" cap="none" spc="0" normalizeH="0" baseline="0" dirty="0">
              <a:ln>
                <a:noFill/>
              </a:ln>
              <a:solidFill>
                <a:srgbClr val="002569"/>
              </a:solidFill>
              <a:effectLst/>
              <a:uFillTx/>
            </a:endParaRPr>
          </a:p>
        </p:txBody>
      </p:sp>
      <p:sp>
        <p:nvSpPr>
          <p:cNvPr id="15" name="TextBox 14"/>
          <p:cNvSpPr txBox="1"/>
          <p:nvPr/>
        </p:nvSpPr>
        <p:spPr>
          <a:xfrm>
            <a:off x="4800600" y="5562600"/>
            <a:ext cx="4191000" cy="584773"/>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600" dirty="0" smtClean="0">
                <a:solidFill>
                  <a:srgbClr val="002569"/>
                </a:solidFill>
              </a:rPr>
              <a:t>Areas highly impacted by clouds</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solidFill>
                  <a:srgbClr val="002569"/>
                </a:solidFill>
              </a:rPr>
              <a:t>focus for SAR acquisition! </a:t>
            </a:r>
            <a:r>
              <a:rPr lang="en-US" sz="1200" dirty="0" smtClean="0">
                <a:solidFill>
                  <a:srgbClr val="002569"/>
                </a:solidFill>
              </a:rPr>
              <a:t>Whitcraft et al. (2015)</a:t>
            </a:r>
            <a:endParaRPr lang="en-US" sz="1600" dirty="0" smtClean="0">
              <a:solidFill>
                <a:srgbClr val="002569"/>
              </a:solidFill>
            </a:endParaRPr>
          </a:p>
        </p:txBody>
      </p:sp>
    </p:spTree>
    <p:extLst>
      <p:ext uri="{BB962C8B-B14F-4D97-AF65-F5344CB8AC3E}">
        <p14:creationId xmlns:p14="http://schemas.microsoft.com/office/powerpoint/2010/main" val="30068449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990600"/>
          </a:xfrm>
        </p:spPr>
        <p:txBody>
          <a:bodyPr/>
          <a:lstStyle/>
          <a:p>
            <a:pPr algn="ctr"/>
            <a:r>
              <a:rPr lang="en-US" sz="4000" b="1" dirty="0" smtClean="0"/>
              <a:t>How can CEOS help?</a:t>
            </a:r>
            <a:endParaRPr lang="en-US" sz="4000" b="1" dirty="0"/>
          </a:p>
        </p:txBody>
      </p:sp>
      <p:sp>
        <p:nvSpPr>
          <p:cNvPr id="3" name="Content Placeholder 2"/>
          <p:cNvSpPr>
            <a:spLocks noGrp="1"/>
          </p:cNvSpPr>
          <p:nvPr>
            <p:ph idx="1"/>
          </p:nvPr>
        </p:nvSpPr>
        <p:spPr>
          <a:xfrm>
            <a:off x="76200" y="1219200"/>
            <a:ext cx="8839200" cy="5638800"/>
          </a:xfrm>
        </p:spPr>
        <p:txBody>
          <a:bodyPr/>
          <a:lstStyle/>
          <a:p>
            <a:r>
              <a:rPr lang="en-US" sz="1800" dirty="0" smtClean="0">
                <a:latin typeface="Arial" panose="020B0604020202020204" pitchFamily="34" charset="0"/>
                <a:cs typeface="Arial" panose="020B0604020202020204" pitchFamily="34" charset="0"/>
              </a:rPr>
              <a:t>Establish mechanisms and processes for meeting GEOGLAM requirements:</a:t>
            </a:r>
          </a:p>
          <a:p>
            <a:pPr lvl="1"/>
            <a:r>
              <a:rPr lang="en-US" sz="1600" dirty="0" smtClean="0">
                <a:latin typeface="Arial" panose="020B0604020202020204" pitchFamily="34" charset="0"/>
                <a:cs typeface="Arial" panose="020B0604020202020204" pitchFamily="34" charset="0"/>
              </a:rPr>
              <a:t>Facilitating GEOGLAM access to SAR, duty-cycle limited, or restricted datasets </a:t>
            </a:r>
          </a:p>
          <a:p>
            <a:pPr lvl="2"/>
            <a:r>
              <a:rPr lang="en-US" sz="1600" dirty="0" smtClean="0">
                <a:latin typeface="Arial" panose="020B0604020202020204" pitchFamily="34" charset="0"/>
                <a:cs typeface="Arial" panose="020B0604020202020204" pitchFamily="34" charset="0"/>
              </a:rPr>
              <a:t>Continued user demand for free &amp; open datasets </a:t>
            </a:r>
          </a:p>
          <a:p>
            <a:pPr lvl="1"/>
            <a:r>
              <a:rPr lang="en-US" sz="1600" dirty="0" smtClean="0">
                <a:latin typeface="Arial" panose="020B0604020202020204" pitchFamily="34" charset="0"/>
                <a:cs typeface="Arial" panose="020B0604020202020204" pitchFamily="34" charset="0"/>
              </a:rPr>
              <a:t>Pre-processing into </a:t>
            </a:r>
            <a:r>
              <a:rPr lang="en-US" sz="1600" dirty="0">
                <a:latin typeface="Arial" panose="020B0604020202020204" pitchFamily="34" charset="0"/>
                <a:cs typeface="Arial" panose="020B0604020202020204" pitchFamily="34" charset="0"/>
              </a:rPr>
              <a:t>analysis-ready data products (example of S2 and S1 data)</a:t>
            </a:r>
          </a:p>
          <a:p>
            <a:pPr lvl="1"/>
            <a:r>
              <a:rPr lang="en-US" sz="1600" dirty="0" smtClean="0">
                <a:latin typeface="Arial" panose="020B0604020202020204" pitchFamily="34" charset="0"/>
                <a:cs typeface="Arial" panose="020B0604020202020204" pitchFamily="34" charset="0"/>
              </a:rPr>
              <a:t>Developing data services solutions </a:t>
            </a:r>
            <a:r>
              <a:rPr lang="en-US" sz="1600" dirty="0">
                <a:latin typeface="Arial" panose="020B0604020202020204" pitchFamily="34" charset="0"/>
                <a:cs typeface="Arial" panose="020B0604020202020204" pitchFamily="34" charset="0"/>
              </a:rPr>
              <a:t>to </a:t>
            </a:r>
            <a:r>
              <a:rPr lang="en-US" sz="1600" dirty="0" smtClean="0">
                <a:latin typeface="Arial" panose="020B0604020202020204" pitchFamily="34" charset="0"/>
                <a:cs typeface="Arial" panose="020B0604020202020204" pitchFamily="34" charset="0"/>
              </a:rPr>
              <a:t>efficiently distribute and </a:t>
            </a:r>
            <a:r>
              <a:rPr lang="en-US" sz="1600" dirty="0">
                <a:latin typeface="Arial" panose="020B0604020202020204" pitchFamily="34" charset="0"/>
                <a:cs typeface="Arial" panose="020B0604020202020204" pitchFamily="34" charset="0"/>
              </a:rPr>
              <a:t>manage data, such as SDMS and Data Cube solutions </a:t>
            </a:r>
            <a:endParaRPr lang="en-US" sz="1600" dirty="0" smtClean="0">
              <a:latin typeface="Arial" panose="020B0604020202020204" pitchFamily="34" charset="0"/>
              <a:cs typeface="Arial" panose="020B0604020202020204" pitchFamily="34" charset="0"/>
            </a:endParaRPr>
          </a:p>
          <a:p>
            <a:pPr lvl="1"/>
            <a:endParaRPr lang="en-US" sz="16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Increase EO </a:t>
            </a:r>
            <a:r>
              <a:rPr lang="en-US" sz="1800" dirty="0">
                <a:latin typeface="Arial" panose="020B0604020202020204" pitchFamily="34" charset="0"/>
                <a:cs typeface="Arial" panose="020B0604020202020204" pitchFamily="34" charset="0"/>
              </a:rPr>
              <a:t>data utilization by non-traditional users, especially in countries with poor internet connection, computational power</a:t>
            </a:r>
            <a:r>
              <a:rPr lang="en-US" sz="1800" dirty="0" smtClean="0">
                <a:latin typeface="Arial" panose="020B0604020202020204" pitchFamily="34" charset="0"/>
                <a:cs typeface="Arial" panose="020B0604020202020204" pitchFamily="34" charset="0"/>
              </a:rPr>
              <a:t>, EO-utilization</a:t>
            </a:r>
            <a:endParaRPr lang="en-US" sz="1800" dirty="0">
              <a:latin typeface="Arial" panose="020B0604020202020204" pitchFamily="34" charset="0"/>
              <a:cs typeface="Arial" panose="020B0604020202020204" pitchFamily="34" charset="0"/>
            </a:endParaRPr>
          </a:p>
          <a:p>
            <a:pPr lvl="1"/>
            <a:r>
              <a:rPr lang="en-US" sz="1600" dirty="0" err="1" smtClean="0">
                <a:latin typeface="Arial" panose="020B0604020202020204" pitchFamily="34" charset="0"/>
                <a:cs typeface="Arial" panose="020B0604020202020204" pitchFamily="34" charset="0"/>
              </a:rPr>
              <a:t>WGCapD</a:t>
            </a:r>
            <a:r>
              <a:rPr lang="en-US" sz="1600" dirty="0" smtClean="0">
                <a:latin typeface="Arial" panose="020B0604020202020204" pitchFamily="34" charset="0"/>
                <a:cs typeface="Arial" panose="020B0604020202020204" pitchFamily="34" charset="0"/>
              </a:rPr>
              <a:t> training and capacity development with GEOGLAM</a:t>
            </a:r>
          </a:p>
          <a:p>
            <a:pPr lvl="1"/>
            <a:r>
              <a:rPr lang="en-US" sz="1600" dirty="0" smtClean="0">
                <a:latin typeface="Arial" panose="020B0604020202020204" pitchFamily="34" charset="0"/>
                <a:cs typeface="Arial" panose="020B0604020202020204" pitchFamily="34" charset="0"/>
              </a:rPr>
              <a:t>Consider Data Cube options, further develop “analysis ready data” framework</a:t>
            </a:r>
          </a:p>
          <a:p>
            <a:pPr lvl="1"/>
            <a:endParaRPr lang="en-US" sz="16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Facilitate access to data in support of generating improved </a:t>
            </a:r>
            <a:r>
              <a:rPr lang="en-US" sz="1800" dirty="0">
                <a:latin typeface="Arial" panose="020B0604020202020204" pitchFamily="34" charset="0"/>
                <a:cs typeface="Arial" panose="020B0604020202020204" pitchFamily="34" charset="0"/>
              </a:rPr>
              <a:t>baseline datasets (crop masks and crop calendars)</a:t>
            </a:r>
            <a:endParaRPr lang="en-US" sz="1800" dirty="0" smtClean="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Increasing COVE tool archive links to support archive analyses</a:t>
            </a:r>
          </a:p>
          <a:p>
            <a:pPr lvl="1"/>
            <a:r>
              <a:rPr lang="en-US" sz="1600" dirty="0" smtClean="0">
                <a:latin typeface="Arial" panose="020B0604020202020204" pitchFamily="34" charset="0"/>
                <a:cs typeface="Arial" panose="020B0604020202020204" pitchFamily="34" charset="0"/>
              </a:rPr>
              <a:t>Establishing mechanism to secure data for 3-5 year updates</a:t>
            </a:r>
          </a:p>
          <a:p>
            <a:pPr lvl="1">
              <a:spcBef>
                <a:spcPts val="0"/>
              </a:spcBef>
            </a:pPr>
            <a:endParaRPr lang="en-US" sz="16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Engage GEOGLAM in mission planning stages</a:t>
            </a:r>
          </a:p>
        </p:txBody>
      </p:sp>
    </p:spTree>
    <p:extLst>
      <p:ext uri="{BB962C8B-B14F-4D97-AF65-F5344CB8AC3E}">
        <p14:creationId xmlns:p14="http://schemas.microsoft.com/office/powerpoint/2010/main" val="1642562555"/>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19644</TotalTime>
  <Words>3230</Words>
  <Application>Microsoft Office PowerPoint</Application>
  <PresentationFormat>On-screen Show (4:3)</PresentationFormat>
  <Paragraphs>327</Paragraphs>
  <Slides>21</Slides>
  <Notes>11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21</vt:i4>
      </vt:variant>
    </vt:vector>
  </HeadingPairs>
  <TitlesOfParts>
    <vt:vector size="38" baseType="lpstr">
      <vt:lpstr>Arial Unicode MS</vt:lpstr>
      <vt:lpstr>ＭＳ Ｐゴシック</vt:lpstr>
      <vt:lpstr>Arial</vt:lpstr>
      <vt:lpstr>Arial Bold</vt:lpstr>
      <vt:lpstr>Avenir Roman</vt:lpstr>
      <vt:lpstr>Calibri</vt:lpstr>
      <vt:lpstr>Century Gothic</vt:lpstr>
      <vt:lpstr>Courier New</vt:lpstr>
      <vt:lpstr>Droid Serif</vt:lpstr>
      <vt:lpstr>Helvetica</vt:lpstr>
      <vt:lpstr>Proxima Nova Regular</vt:lpstr>
      <vt:lpstr>Symbol</vt:lpstr>
      <vt:lpstr>Tahoma</vt:lpstr>
      <vt:lpstr>Times New Roman</vt:lpstr>
      <vt:lpstr>Wingdings</vt:lpstr>
      <vt:lpstr>Default</vt:lpstr>
      <vt:lpstr>Thème Office</vt:lpstr>
      <vt:lpstr>GEOGLAM Strategic Issues for EO Data Coordination</vt:lpstr>
      <vt:lpstr>Relevant News</vt:lpstr>
      <vt:lpstr>PowerPoint Presentation</vt:lpstr>
      <vt:lpstr>PowerPoint Presentation</vt:lpstr>
      <vt:lpstr>PowerPoint Presentation</vt:lpstr>
      <vt:lpstr>PowerPoint Presentation</vt:lpstr>
      <vt:lpstr>PowerPoint Presentation</vt:lpstr>
      <vt:lpstr>PowerPoint Presentation</vt:lpstr>
      <vt:lpstr>How can CEOS help?</vt:lpstr>
      <vt:lpstr>PowerPoint Presentation</vt:lpstr>
      <vt:lpstr>The GEOGLAM Initiative</vt:lpstr>
      <vt:lpstr>PowerPoint Presentation</vt:lpstr>
      <vt:lpstr>PowerPoint Presentation</vt:lpstr>
      <vt:lpstr>PowerPoint Presentation</vt:lpstr>
      <vt:lpstr>Recent COVE News</vt:lpstr>
      <vt:lpstr>PowerPoint Presentation</vt:lpstr>
      <vt:lpstr>Ground Validation from  JECAM &amp; GEO-Rice</vt:lpstr>
      <vt:lpstr>Archival Data Requests</vt:lpstr>
      <vt:lpstr>New Acquisition Requests  (alter acq. Plans)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Alyssa Whitcraft</cp:lastModifiedBy>
  <cp:revision>211</cp:revision>
  <dcterms:modified xsi:type="dcterms:W3CDTF">2016-04-18T14:27:37Z</dcterms:modified>
</cp:coreProperties>
</file>