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65" r:id="rId3"/>
    <p:sldId id="266" r:id="rId4"/>
    <p:sldId id="267" r:id="rId5"/>
    <p:sldId id="268" r:id="rId6"/>
    <p:sldId id="270" r:id="rId7"/>
    <p:sldId id="269" r:id="rId8"/>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42"/>
    <p:restoredTop sz="94721"/>
  </p:normalViewPr>
  <p:slideViewPr>
    <p:cSldViewPr>
      <p:cViewPr varScale="1">
        <p:scale>
          <a:sx n="70" d="100"/>
          <a:sy n="70" d="100"/>
        </p:scale>
        <p:origin x="-11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lvl="0"/>
            <a:r>
              <a:rPr lang="en-US" dirty="0" smtClean="0"/>
              <a:t>Title Goes Here</a:t>
            </a:r>
            <a:endParaRPr lang="en-US" dirty="0"/>
          </a:p>
        </p:txBody>
      </p:sp>
      <p:sp>
        <p:nvSpPr>
          <p:cNvPr id="7" name="Shape 3"/>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SIT-31,</a:t>
            </a:r>
            <a:r>
              <a:rPr lang="en-AU" sz="1100" i="1" baseline="0" dirty="0" smtClean="0">
                <a:solidFill>
                  <a:schemeClr val="tx2"/>
                </a:solidFill>
                <a:latin typeface="+mj-ea"/>
                <a:ea typeface="+mj-ea"/>
                <a:cs typeface="Proxima Nova Regular"/>
                <a:sym typeface="Proxima Nova Regular"/>
              </a:rPr>
              <a:t> </a:t>
            </a:r>
            <a:r>
              <a:rPr lang="en-AU" sz="1100" i="1" dirty="0" smtClean="0">
                <a:solidFill>
                  <a:schemeClr val="tx2"/>
                </a:solidFill>
                <a:latin typeface="+mj-ea"/>
                <a:ea typeface="+mj-ea"/>
                <a:cs typeface="Proxima Nova Regular"/>
                <a:sym typeface="Proxima Nova Regular"/>
              </a:rPr>
              <a:t>ESRIN, 19-20 </a:t>
            </a:r>
            <a:r>
              <a:rPr lang="en-AU" sz="1100" i="1" smtClean="0">
                <a:solidFill>
                  <a:schemeClr val="tx2"/>
                </a:solidFill>
                <a:latin typeface="+mj-ea"/>
                <a:ea typeface="+mj-ea"/>
                <a:cs typeface="Proxima Nova Regular"/>
                <a:sym typeface="Proxima Nova Regular"/>
              </a:rPr>
              <a:t>Apr 2016</a:t>
            </a:r>
            <a:endParaRPr sz="1100" i="1" dirty="0">
              <a:solidFill>
                <a:schemeClr val="tx2"/>
              </a:solidFill>
              <a:latin typeface="+mj-ea"/>
              <a:ea typeface="+mj-ea"/>
              <a:cs typeface="Proxima Nova Regular"/>
              <a:sym typeface="Proxima Nova Regular"/>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7454411"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GB" sz="4200" b="1" dirty="0" smtClean="0">
                <a:solidFill>
                  <a:srgbClr val="FFFFFF"/>
                </a:solidFill>
                <a:latin typeface="+mj-lt"/>
              </a:rPr>
              <a:t>CEOS Contributions to GEO</a:t>
            </a:r>
            <a:endParaRPr sz="4200" b="1" dirty="0">
              <a:solidFill>
                <a:srgbClr val="FFFFFF"/>
              </a:solidFill>
              <a:latin typeface="+mj-lt"/>
            </a:endParaRPr>
          </a:p>
        </p:txBody>
      </p:sp>
      <p:sp>
        <p:nvSpPr>
          <p:cNvPr id="11" name="Shape 11"/>
          <p:cNvSpPr/>
          <p:nvPr/>
        </p:nvSpPr>
        <p:spPr>
          <a:xfrm>
            <a:off x="622789" y="4240211"/>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GB" dirty="0" smtClean="0">
                <a:solidFill>
                  <a:srgbClr val="FFFFFF"/>
                </a:solidFill>
                <a:latin typeface="+mj-lt"/>
                <a:ea typeface="Arial Bold"/>
                <a:cs typeface="Arial Bold"/>
                <a:sym typeface="Arial Bold"/>
              </a:rPr>
              <a:t>CEO Team</a:t>
            </a: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SIT</a:t>
            </a:r>
            <a:r>
              <a:rPr lang="en-AU" dirty="0" smtClean="0">
                <a:solidFill>
                  <a:srgbClr val="FFFFFF"/>
                </a:solidFill>
                <a:latin typeface="+mj-lt"/>
                <a:ea typeface="Arial Bold"/>
                <a:cs typeface="Arial Bold"/>
                <a:sym typeface="Arial Bold"/>
              </a:rPr>
              <a:t>-31 </a:t>
            </a: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dirty="0" smtClean="0">
                <a:solidFill>
                  <a:srgbClr val="FFFFFF"/>
                </a:solidFill>
                <a:latin typeface="+mj-lt"/>
                <a:ea typeface="Arial Bold"/>
                <a:cs typeface="Arial Bold"/>
                <a:sym typeface="Arial Bold"/>
              </a:rPr>
              <a:t>#</a:t>
            </a:r>
            <a:r>
              <a:rPr lang="en-GB" dirty="0" smtClean="0">
                <a:solidFill>
                  <a:srgbClr val="FFFFFF"/>
                </a:solidFill>
                <a:latin typeface="+mj-lt"/>
                <a:ea typeface="Arial Bold"/>
                <a:cs typeface="Arial Bold"/>
                <a:sym typeface="Arial Bold"/>
              </a:rPr>
              <a:t> </a:t>
            </a:r>
            <a:r>
              <a:rPr lang="en-GB" dirty="0" smtClean="0">
                <a:solidFill>
                  <a:srgbClr val="FFFFFF"/>
                </a:solidFill>
                <a:latin typeface="+mj-lt"/>
                <a:ea typeface="Arial Bold"/>
                <a:cs typeface="Arial Bold"/>
                <a:sym typeface="Arial Bold"/>
              </a:rPr>
              <a:t>5</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CEOS S</a:t>
            </a:r>
            <a:r>
              <a:rPr lang="en-AU" dirty="0" err="1" smtClean="0">
                <a:solidFill>
                  <a:srgbClr val="FFFFFF"/>
                </a:solidFill>
                <a:latin typeface="+mj-lt"/>
                <a:ea typeface="Arial Bold"/>
                <a:cs typeface="Arial Bold"/>
                <a:sym typeface="Arial Bold"/>
              </a:rPr>
              <a:t>trategic</a:t>
            </a:r>
            <a:r>
              <a:rPr lang="en-AU" dirty="0" smtClean="0">
                <a:solidFill>
                  <a:srgbClr val="FFFFFF"/>
                </a:solidFill>
                <a:latin typeface="+mj-lt"/>
                <a:ea typeface="Arial Bold"/>
                <a:cs typeface="Arial Bold"/>
                <a:sym typeface="Arial Bold"/>
              </a:rPr>
              <a:t> Implementation Team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ESA/ESRIN, </a:t>
            </a:r>
            <a:r>
              <a:rPr lang="en-AU" dirty="0" err="1" smtClean="0">
                <a:solidFill>
                  <a:srgbClr val="FFFFFF"/>
                </a:solidFill>
                <a:latin typeface="+mj-lt"/>
                <a:ea typeface="Arial Bold"/>
                <a:cs typeface="Arial Bold"/>
                <a:sym typeface="Arial Bold"/>
              </a:rPr>
              <a:t>Frascati</a:t>
            </a:r>
            <a:r>
              <a:rPr lang="en-AU" dirty="0" smtClean="0">
                <a:solidFill>
                  <a:srgbClr val="FFFFFF"/>
                </a:solidFill>
                <a:latin typeface="+mj-lt"/>
                <a:ea typeface="Arial Bold"/>
                <a:cs typeface="Arial Bold"/>
                <a:sym typeface="Arial Bold"/>
              </a:rPr>
              <a:t>, Italy</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19</a:t>
            </a:r>
            <a:r>
              <a:rPr lang="en-AU" baseline="30000" dirty="0" smtClean="0">
                <a:solidFill>
                  <a:srgbClr val="FFFFFF"/>
                </a:solidFill>
                <a:latin typeface="+mj-lt"/>
                <a:ea typeface="Arial Bold"/>
                <a:cs typeface="Arial Bold"/>
                <a:sym typeface="Arial Bold"/>
              </a:rPr>
              <a:t>th</a:t>
            </a:r>
            <a:r>
              <a:rPr lang="en-AU" dirty="0" smtClean="0">
                <a:solidFill>
                  <a:srgbClr val="FFFFFF"/>
                </a:solidFill>
                <a:latin typeface="+mj-lt"/>
                <a:ea typeface="Arial Bold"/>
                <a:cs typeface="Arial Bold"/>
                <a:sym typeface="Arial Bold"/>
              </a:rPr>
              <a:t>-20</a:t>
            </a:r>
            <a:r>
              <a:rPr lang="en-AU" baseline="30000" dirty="0" smtClean="0">
                <a:solidFill>
                  <a:srgbClr val="FFFFFF"/>
                </a:solidFill>
                <a:latin typeface="+mj-lt"/>
                <a:ea typeface="Arial Bold"/>
                <a:cs typeface="Arial Bold"/>
                <a:sym typeface="Arial Bold"/>
              </a:rPr>
              <a:t>th</a:t>
            </a:r>
            <a:r>
              <a:rPr lang="en-AU" dirty="0" smtClean="0">
                <a:solidFill>
                  <a:srgbClr val="FFFFFF"/>
                </a:solidFill>
                <a:latin typeface="+mj-lt"/>
                <a:ea typeface="Arial Bold"/>
                <a:cs typeface="Arial Bold"/>
                <a:sym typeface="Arial Bold"/>
              </a:rPr>
              <a:t> April 2016</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p:txBody>
          <a:bodyPr/>
          <a:lstStyle/>
          <a:p>
            <a:pPr marL="0" indent="0">
              <a:buNone/>
            </a:pPr>
            <a:r>
              <a:rPr lang="en-AU" b="1" dirty="0" smtClean="0"/>
              <a:t>Contribution to CEOS leadership and governance</a:t>
            </a:r>
          </a:p>
          <a:p>
            <a:pPr marL="0" indent="0">
              <a:buNone/>
            </a:pPr>
            <a:endParaRPr lang="en-AU" dirty="0"/>
          </a:p>
          <a:p>
            <a:pPr marL="0" indent="0">
              <a:buNone/>
            </a:pPr>
            <a:r>
              <a:rPr lang="en-AU" dirty="0"/>
              <a:t>These are big opportunities to be part of making GEO a success.   A lot of this activity may not be strictly core ‘CEOS business’, but it reflects that the success of GEO directly influences the success of </a:t>
            </a:r>
            <a:r>
              <a:rPr lang="en-AU" dirty="0" smtClean="0"/>
              <a:t>CEOS. </a:t>
            </a:r>
            <a:r>
              <a:rPr lang="en-AU" dirty="0"/>
              <a:t>Right now it is the SIT Chair and CEO Team stepping up to these roles. </a:t>
            </a:r>
            <a:endParaRPr lang="en-AU" dirty="0" smtClean="0"/>
          </a:p>
          <a:p>
            <a:pPr marL="0" indent="0">
              <a:buNone/>
            </a:pPr>
            <a:endParaRPr lang="en-AU" dirty="0"/>
          </a:p>
          <a:p>
            <a:pPr marL="0" indent="0">
              <a:buNone/>
            </a:pPr>
            <a:r>
              <a:rPr lang="en-AU" b="1" dirty="0" smtClean="0"/>
              <a:t>Question</a:t>
            </a:r>
            <a:r>
              <a:rPr lang="en-AU" dirty="0" smtClean="0"/>
              <a:t>: Do </a:t>
            </a:r>
            <a:r>
              <a:rPr lang="en-AU" dirty="0"/>
              <a:t>we need to be clearer that these are ‘expectations’, and formal duties, of people in these roles?  How do we wish to sustain this contribution?</a:t>
            </a:r>
          </a:p>
          <a:p>
            <a:pPr marL="0" indent="0">
              <a:buNone/>
            </a:pPr>
            <a:endParaRPr lang="en-AU" dirty="0" smtClean="0"/>
          </a:p>
        </p:txBody>
      </p:sp>
    </p:spTree>
    <p:extLst>
      <p:ext uri="{BB962C8B-B14F-4D97-AF65-F5344CB8AC3E}">
        <p14:creationId xmlns:p14="http://schemas.microsoft.com/office/powerpoint/2010/main" val="88835191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p:cNvSpPr>
            <a:spLocks noGrp="1"/>
          </p:cNvSpPr>
          <p:nvPr>
            <p:ph sz="quarter" idx="10"/>
          </p:nvPr>
        </p:nvSpPr>
        <p:spPr>
          <a:xfrm>
            <a:off x="457200" y="1371600"/>
            <a:ext cx="8153400" cy="4724400"/>
          </a:xfrm>
        </p:spPr>
        <p:txBody>
          <a:bodyPr/>
          <a:lstStyle/>
          <a:p>
            <a:pPr marL="0" indent="0">
              <a:buNone/>
            </a:pPr>
            <a:r>
              <a:rPr lang="en-AU" b="1" dirty="0" smtClean="0"/>
              <a:t>‘Institutional’ contributions</a:t>
            </a:r>
          </a:p>
          <a:p>
            <a:pPr marL="0" indent="0">
              <a:buNone/>
            </a:pPr>
            <a:endParaRPr lang="en-AU" b="1" dirty="0" smtClean="0"/>
          </a:p>
          <a:p>
            <a:pPr marL="0" indent="0">
              <a:buNone/>
            </a:pPr>
            <a:r>
              <a:rPr lang="en-AU" dirty="0"/>
              <a:t>CEOS often committed to play a role in the leadership of the task, alongside other key players, not just to make a specific technical contribution, with an implicit commitment for us to manage ourselves internally to ensure continuity of our </a:t>
            </a:r>
            <a:r>
              <a:rPr lang="en-AU" dirty="0" smtClean="0"/>
              <a:t>contribution.</a:t>
            </a:r>
            <a:endParaRPr lang="en-AU" dirty="0"/>
          </a:p>
          <a:p>
            <a:pPr marL="0" indent="0">
              <a:buNone/>
            </a:pPr>
            <a:endParaRPr lang="en-AU" b="1" dirty="0"/>
          </a:p>
          <a:p>
            <a:pPr marL="0" indent="0">
              <a:buNone/>
            </a:pPr>
            <a:r>
              <a:rPr lang="en-AU" dirty="0"/>
              <a:t>These raise a significant expectation – including that we will manage continuity and </a:t>
            </a:r>
            <a:r>
              <a:rPr lang="en-AU" dirty="0" smtClean="0"/>
              <a:t>consistency, over the longer-term. </a:t>
            </a:r>
          </a:p>
          <a:p>
            <a:pPr marL="0" indent="0">
              <a:buNone/>
            </a:pPr>
            <a:endParaRPr lang="en-AU" dirty="0"/>
          </a:p>
          <a:p>
            <a:pPr marL="0" indent="0">
              <a:buNone/>
            </a:pPr>
            <a:r>
              <a:rPr lang="en-AU" b="1" i="1" dirty="0"/>
              <a:t>Question: </a:t>
            </a:r>
            <a:r>
              <a:rPr lang="en-AU" i="1" dirty="0"/>
              <a:t>Should we increase the structures around how we accept and oversee these contributions?  </a:t>
            </a:r>
            <a:r>
              <a:rPr lang="en-AU" i="1" dirty="0" smtClean="0"/>
              <a:t>Should we aim for more consistency across them? Or </a:t>
            </a:r>
            <a:r>
              <a:rPr lang="en-AU" i="1" dirty="0"/>
              <a:t>do we have it about right, managing it through our Plenary and work planning endorsement processes?</a:t>
            </a:r>
          </a:p>
        </p:txBody>
      </p:sp>
    </p:spTree>
    <p:extLst>
      <p:ext uri="{BB962C8B-B14F-4D97-AF65-F5344CB8AC3E}">
        <p14:creationId xmlns:p14="http://schemas.microsoft.com/office/powerpoint/2010/main" val="411780914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p:cNvSpPr>
            <a:spLocks noGrp="1"/>
          </p:cNvSpPr>
          <p:nvPr>
            <p:ph sz="quarter" idx="10"/>
          </p:nvPr>
        </p:nvSpPr>
        <p:spPr>
          <a:xfrm>
            <a:off x="457200" y="1371600"/>
            <a:ext cx="8153400" cy="5029200"/>
          </a:xfrm>
        </p:spPr>
        <p:txBody>
          <a:bodyPr/>
          <a:lstStyle/>
          <a:p>
            <a:pPr marL="0" indent="0">
              <a:buNone/>
            </a:pPr>
            <a:r>
              <a:rPr lang="en-AU" b="1" dirty="0" smtClean="0"/>
              <a:t>‘Thematic’ responses</a:t>
            </a:r>
          </a:p>
          <a:p>
            <a:pPr marL="0" indent="0">
              <a:buNone/>
            </a:pPr>
            <a:endParaRPr lang="en-AU" b="1" dirty="0"/>
          </a:p>
          <a:p>
            <a:pPr marL="0" indent="0">
              <a:buNone/>
            </a:pPr>
            <a:r>
              <a:rPr lang="en-AU" dirty="0"/>
              <a:t>We are looking to the GD-8 foundational task on requirements to make this a more structured approach with deeper user engagement and more rigorous prioritization</a:t>
            </a:r>
            <a:r>
              <a:rPr lang="en-AU" dirty="0" smtClean="0"/>
              <a:t>.</a:t>
            </a:r>
          </a:p>
          <a:p>
            <a:pPr marL="0" indent="0">
              <a:buNone/>
            </a:pPr>
            <a:endParaRPr lang="en-AU" dirty="0"/>
          </a:p>
          <a:p>
            <a:pPr marL="0" indent="0">
              <a:buNone/>
            </a:pPr>
            <a:r>
              <a:rPr lang="en-AU" b="1" dirty="0" smtClean="0"/>
              <a:t>Questions:</a:t>
            </a:r>
          </a:p>
          <a:p>
            <a:r>
              <a:rPr lang="en-AU" dirty="0" smtClean="0"/>
              <a:t>To </a:t>
            </a:r>
            <a:r>
              <a:rPr lang="en-AU" dirty="0"/>
              <a:t>what extent should we in fact take a breath, and wait to see what happens, with </a:t>
            </a:r>
            <a:r>
              <a:rPr lang="en-AU" dirty="0" smtClean="0"/>
              <a:t>GD-8?</a:t>
            </a:r>
          </a:p>
          <a:p>
            <a:r>
              <a:rPr lang="en-AU" dirty="0" smtClean="0"/>
              <a:t>How should we </a:t>
            </a:r>
            <a:r>
              <a:rPr lang="en-AU" dirty="0"/>
              <a:t>oversee and coordinate implementation of these responses within CEOS? </a:t>
            </a:r>
            <a:r>
              <a:rPr lang="en-AU" dirty="0" err="1"/>
              <a:t>AdHoc</a:t>
            </a:r>
            <a:r>
              <a:rPr lang="en-AU" dirty="0"/>
              <a:t> Teams?  Experts? A mix? </a:t>
            </a:r>
            <a:endParaRPr lang="en-AU" dirty="0" smtClean="0"/>
          </a:p>
          <a:p>
            <a:r>
              <a:rPr lang="en-AU" dirty="0" smtClean="0"/>
              <a:t>When </a:t>
            </a:r>
            <a:r>
              <a:rPr lang="en-AU" dirty="0"/>
              <a:t>do we respond? There is a lot of work in developing a response, gaining buy-in to resource implementation, and then coordinating that </a:t>
            </a:r>
            <a:r>
              <a:rPr lang="en-AU" dirty="0" smtClean="0"/>
              <a:t>implementation.  What </a:t>
            </a:r>
            <a:r>
              <a:rPr lang="en-AU" dirty="0"/>
              <a:t>level of ‘political support’ should we look for, and at what stages, before taking each step? </a:t>
            </a:r>
          </a:p>
          <a:p>
            <a:pPr marL="0" indent="0">
              <a:buNone/>
            </a:pPr>
            <a:endParaRPr lang="en-AU" dirty="0"/>
          </a:p>
        </p:txBody>
      </p:sp>
    </p:spTree>
    <p:extLst>
      <p:ext uri="{BB962C8B-B14F-4D97-AF65-F5344CB8AC3E}">
        <p14:creationId xmlns:p14="http://schemas.microsoft.com/office/powerpoint/2010/main" val="64634616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p:cNvSpPr>
            <a:spLocks noGrp="1"/>
          </p:cNvSpPr>
          <p:nvPr>
            <p:ph sz="quarter" idx="10"/>
          </p:nvPr>
        </p:nvSpPr>
        <p:spPr>
          <a:xfrm>
            <a:off x="381000" y="1371600"/>
            <a:ext cx="8153400" cy="4724400"/>
          </a:xfrm>
        </p:spPr>
        <p:txBody>
          <a:bodyPr/>
          <a:lstStyle/>
          <a:p>
            <a:pPr marL="0" indent="0">
              <a:buNone/>
            </a:pPr>
            <a:r>
              <a:rPr lang="en-AU" b="1" dirty="0" smtClean="0"/>
              <a:t>The ‘space task’ (GD-5)</a:t>
            </a:r>
          </a:p>
          <a:p>
            <a:pPr marL="0" indent="0">
              <a:buNone/>
            </a:pPr>
            <a:endParaRPr lang="en-AU" b="1" dirty="0"/>
          </a:p>
          <a:p>
            <a:pPr marL="0" indent="0">
              <a:buNone/>
            </a:pPr>
            <a:r>
              <a:rPr lang="en-AU" dirty="0" smtClean="0"/>
              <a:t>Reflects our long-term work to build the ‘space segment’ of GEOSS.  </a:t>
            </a:r>
          </a:p>
          <a:p>
            <a:pPr marL="0" indent="0">
              <a:buNone/>
            </a:pPr>
            <a:r>
              <a:rPr lang="en-AU" dirty="0" smtClean="0"/>
              <a:t>Current </a:t>
            </a:r>
            <a:r>
              <a:rPr lang="en-AU" dirty="0"/>
              <a:t>position is that we believe in-situ needs dedicated attention to make progress, and we wish to see the in-situ community step up.  This </a:t>
            </a:r>
            <a:r>
              <a:rPr lang="en-AU" dirty="0" smtClean="0"/>
              <a:t>is </a:t>
            </a:r>
            <a:r>
              <a:rPr lang="en-AU" dirty="0"/>
              <a:t>reflected in the new GEO Strategic Plan. </a:t>
            </a:r>
            <a:endParaRPr lang="en-AU" dirty="0" smtClean="0"/>
          </a:p>
          <a:p>
            <a:pPr marL="0" indent="0">
              <a:buNone/>
            </a:pPr>
            <a:endParaRPr lang="en-AU" dirty="0"/>
          </a:p>
          <a:p>
            <a:pPr marL="0" indent="0">
              <a:buNone/>
            </a:pPr>
            <a:r>
              <a:rPr lang="en-AU" b="1" dirty="0" smtClean="0"/>
              <a:t>Questions:</a:t>
            </a:r>
          </a:p>
          <a:p>
            <a:r>
              <a:rPr lang="en-AU" dirty="0" smtClean="0"/>
              <a:t>Should </a:t>
            </a:r>
            <a:r>
              <a:rPr lang="en-AU" dirty="0"/>
              <a:t>we, and if so when should we, we ‘step up’ and engage further, for example a co-leadership role in a cross-cutting </a:t>
            </a:r>
            <a:r>
              <a:rPr lang="en-AU" dirty="0" smtClean="0"/>
              <a:t>in-situ/satellite </a:t>
            </a:r>
            <a:r>
              <a:rPr lang="en-AU" dirty="0"/>
              <a:t>integration foundational activity? </a:t>
            </a:r>
            <a:endParaRPr lang="en-AU" dirty="0" smtClean="0"/>
          </a:p>
          <a:p>
            <a:r>
              <a:rPr lang="en-AU" dirty="0"/>
              <a:t>Another thought, should we make it a condition of our involvement in an activity/initiative that there is a ‘champion’ for the in-situ community involved?</a:t>
            </a:r>
          </a:p>
        </p:txBody>
      </p:sp>
    </p:spTree>
    <p:extLst>
      <p:ext uri="{BB962C8B-B14F-4D97-AF65-F5344CB8AC3E}">
        <p14:creationId xmlns:p14="http://schemas.microsoft.com/office/powerpoint/2010/main" val="284522575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p:txBody>
          <a:bodyPr/>
          <a:lstStyle/>
          <a:p>
            <a:pPr marL="0" indent="0">
              <a:buNone/>
            </a:pPr>
            <a:r>
              <a:rPr lang="en-AU" b="1" dirty="0" smtClean="0"/>
              <a:t>Opportunistic contributions</a:t>
            </a:r>
          </a:p>
          <a:p>
            <a:pPr marL="0" indent="0">
              <a:buNone/>
            </a:pPr>
            <a:endParaRPr lang="en-AU" b="1" dirty="0"/>
          </a:p>
          <a:p>
            <a:pPr marL="0" indent="0">
              <a:buNone/>
            </a:pPr>
            <a:r>
              <a:rPr lang="en-AU" dirty="0"/>
              <a:t>Perhaps not specifically indicated in the CEOS work plan, but may be in a Working Group </a:t>
            </a:r>
            <a:r>
              <a:rPr lang="en-AU" dirty="0" err="1"/>
              <a:t>etc</a:t>
            </a:r>
            <a:r>
              <a:rPr lang="en-AU" dirty="0"/>
              <a:t> work plan, or may have a more general ‘blessing’ from CEOS for one of ‘our people’ to contribute. If the relevant interested agency or even individual stepped back, CEOS would probably no longer </a:t>
            </a:r>
            <a:r>
              <a:rPr lang="en-AU" dirty="0" smtClean="0"/>
              <a:t>be in a position to contribute.</a:t>
            </a:r>
          </a:p>
          <a:p>
            <a:pPr marL="0" indent="0">
              <a:buNone/>
            </a:pPr>
            <a:endParaRPr lang="en-AU" dirty="0"/>
          </a:p>
          <a:p>
            <a:pPr marL="0" indent="0">
              <a:buNone/>
            </a:pPr>
            <a:r>
              <a:rPr lang="en-AU" b="1" dirty="0" smtClean="0"/>
              <a:t>Question</a:t>
            </a:r>
            <a:r>
              <a:rPr lang="en-AU" dirty="0" smtClean="0"/>
              <a:t>: </a:t>
            </a:r>
          </a:p>
          <a:p>
            <a:pPr marL="0" indent="0">
              <a:buNone/>
            </a:pPr>
            <a:r>
              <a:rPr lang="en-AU" dirty="0"/>
              <a:t>Should we perhaps draw a sharper line between a ‘CEOS’ contribution, where as a group we have committed to make it work over the longer-term, with a number of agencies involved, and an ‘agency’ contribution that CEOS ‘supports’ or ‘endorses’?</a:t>
            </a:r>
          </a:p>
        </p:txBody>
      </p:sp>
    </p:spTree>
    <p:extLst>
      <p:ext uri="{BB962C8B-B14F-4D97-AF65-F5344CB8AC3E}">
        <p14:creationId xmlns:p14="http://schemas.microsoft.com/office/powerpoint/2010/main" val="136639431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p:txBody>
          <a:bodyPr/>
          <a:lstStyle/>
          <a:p>
            <a:pPr marL="0" indent="0">
              <a:buNone/>
            </a:pPr>
            <a:r>
              <a:rPr lang="en-AU" b="1" dirty="0" smtClean="0"/>
              <a:t>Efforts to ‘kick-start’ activities</a:t>
            </a:r>
          </a:p>
          <a:p>
            <a:pPr marL="0" indent="0">
              <a:buNone/>
            </a:pPr>
            <a:endParaRPr lang="en-AU" dirty="0"/>
          </a:p>
          <a:p>
            <a:pPr marL="0" indent="0">
              <a:buNone/>
            </a:pPr>
            <a:r>
              <a:rPr lang="en-AU" dirty="0" smtClean="0"/>
              <a:t>In some cases we </a:t>
            </a:r>
            <a:r>
              <a:rPr lang="en-AU" dirty="0"/>
              <a:t>have recognised the desirability of GEO taking an activity forward, because it is important to us.  We may have worked hard to get it started, to bring in the right partners to take ownership and lead it forward, enabling CEOS to play a strong role but one more attuned to its mission. </a:t>
            </a:r>
            <a:endParaRPr lang="en-AU" dirty="0" smtClean="0"/>
          </a:p>
          <a:p>
            <a:pPr marL="0" indent="0">
              <a:buNone/>
            </a:pPr>
            <a:endParaRPr lang="en-AU" dirty="0"/>
          </a:p>
          <a:p>
            <a:pPr marL="0" indent="0">
              <a:buNone/>
            </a:pPr>
            <a:r>
              <a:rPr lang="en-AU" b="1" dirty="0"/>
              <a:t>Question: </a:t>
            </a:r>
            <a:r>
              <a:rPr lang="en-AU" dirty="0"/>
              <a:t>When this does not happen, how and when do we make the call to ‘step back’ somewhat, rather than running the risk of being pulled deeper in?</a:t>
            </a:r>
          </a:p>
        </p:txBody>
      </p:sp>
    </p:spTree>
    <p:extLst>
      <p:ext uri="{BB962C8B-B14F-4D97-AF65-F5344CB8AC3E}">
        <p14:creationId xmlns:p14="http://schemas.microsoft.com/office/powerpoint/2010/main" val="3580143379"/>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TotalTime>
  <Words>709</Words>
  <Application>Microsoft Office PowerPoint</Application>
  <PresentationFormat>On-screen Show (4:3)</PresentationFormat>
  <Paragraphs>52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vt:lpstr>
      <vt:lpstr>CEOS Contributions to GEO</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Ross Jonathon</cp:lastModifiedBy>
  <cp:revision>123</cp:revision>
  <dcterms:modified xsi:type="dcterms:W3CDTF">2016-04-19T08:57:34Z</dcterms:modified>
</cp:coreProperties>
</file>