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1" r:id="rId3"/>
    <p:sldId id="259" r:id="rId4"/>
    <p:sldId id="275" r:id="rId5"/>
    <p:sldId id="266" r:id="rId6"/>
    <p:sldId id="267" r:id="rId7"/>
    <p:sldId id="268" r:id="rId8"/>
    <p:sldId id="269" r:id="rId9"/>
    <p:sldId id="270" r:id="rId10"/>
    <p:sldId id="271" r:id="rId11"/>
    <p:sldId id="272" r:id="rId12"/>
    <p:sldId id="273" r:id="rId13"/>
    <p:sldId id="274"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7AAC5"/>
    <a:srgbClr val="64B7CE"/>
    <a:srgbClr val="0065B0"/>
    <a:srgbClr val="CE14A6"/>
    <a:srgbClr val="D816BC"/>
    <a:srgbClr val="D21CC9"/>
    <a:srgbClr val="8328A8"/>
    <a:srgbClr val="F57B17"/>
    <a:srgbClr val="D7B903"/>
    <a:srgbClr val="E3DE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704"/>
  </p:normalViewPr>
  <p:slideViewPr>
    <p:cSldViewPr>
      <p:cViewPr varScale="1">
        <p:scale>
          <a:sx n="106" d="100"/>
          <a:sy n="106" d="100"/>
        </p:scale>
        <p:origin x="-51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25000"/>
              </a:lnSpc>
              <a:spcBef>
                <a:spcPts val="0"/>
              </a:spcBef>
              <a:spcAft>
                <a:spcPts val="0"/>
              </a:spcAft>
              <a:buClrTx/>
              <a:buSzTx/>
              <a:buFontTx/>
              <a:buNone/>
              <a:tabLst/>
              <a:defRPr/>
            </a:pPr>
            <a:r>
              <a:rPr lang="en-US" baseline="0" dirty="0" smtClean="0"/>
              <a:t>GEO has focused on societal benefit areas impacted/supported by Earth obs. Historically the ocean domain was much less visible than land and atmosphere, despite the fact that </a:t>
            </a:r>
            <a:r>
              <a:rPr lang="en-US" dirty="0" smtClean="0"/>
              <a:t>Oceans affect all the societal benefit areas of GEO. “Oceans and Society: Blue Planet” was created in 2011 primarily to raise the visibility of oceans within GEO and to demonstrate the impact of oceans and ocean observations on all GEO SBAs. The role of Blue Planet is to facilitate communication between these </a:t>
            </a:r>
            <a:r>
              <a:rPr lang="en-US" dirty="0" err="1" smtClean="0"/>
              <a:t>programmes</a:t>
            </a:r>
            <a:r>
              <a:rPr lang="en-US" dirty="0" smtClean="0"/>
              <a:t>.</a:t>
            </a:r>
            <a:r>
              <a:rPr lang="en-US" baseline="0" dirty="0" smtClean="0"/>
              <a:t> The u</a:t>
            </a:r>
            <a:r>
              <a:rPr lang="en-US" dirty="0" smtClean="0"/>
              <a:t>ltimate</a:t>
            </a:r>
            <a:r>
              <a:rPr lang="en-US" baseline="0" dirty="0" smtClean="0"/>
              <a:t> goal is</a:t>
            </a:r>
            <a:r>
              <a:rPr lang="en-US" dirty="0" smtClean="0"/>
              <a:t> to integrate </a:t>
            </a:r>
            <a:r>
              <a:rPr lang="en-US" baseline="0" dirty="0" smtClean="0"/>
              <a:t>and explore synergies. Blue Planet does not seek to duplicate or compete with work that is already being done. Rather it seeks to raise the visibility of existing </a:t>
            </a:r>
            <a:r>
              <a:rPr lang="en-US" baseline="0" dirty="0" err="1" smtClean="0"/>
              <a:t>programmes</a:t>
            </a:r>
            <a:r>
              <a:rPr lang="en-US" baseline="0" dirty="0" smtClean="0"/>
              <a:t> and add value to them.</a:t>
            </a:r>
          </a:p>
          <a:p>
            <a:pPr marL="0" marR="0" indent="0" algn="l" defTabSz="457200" rtl="0" eaLnBrk="1" fontAlgn="auto" latinLnBrk="0" hangingPunct="1">
              <a:lnSpc>
                <a:spcPct val="125000"/>
              </a:lnSpc>
              <a:spcBef>
                <a:spcPts val="0"/>
              </a:spcBef>
              <a:spcAft>
                <a:spcPts val="0"/>
              </a:spcAft>
              <a:buClrTx/>
              <a:buSzTx/>
              <a:buFontTx/>
              <a:buNone/>
              <a:tabLst/>
              <a:defRPr/>
            </a:pP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Blue Planet will</a:t>
            </a:r>
            <a:r>
              <a:rPr lang="en-US" baseline="0" dirty="0" smtClean="0"/>
              <a:t> be a GEO Initiative that coordinates ocean observing actions towards a common goal of increasing the visibility of ocean observing and serves as an “incubator” for GEO Flagships. </a:t>
            </a:r>
          </a:p>
          <a:p>
            <a:endParaRPr lang="en-US" sz="2800" dirty="0" smtClean="0">
              <a:solidFill>
                <a:schemeClr val="accent5">
                  <a:lumMod val="50000"/>
                </a:schemeClr>
              </a:solidFill>
            </a:endParaRPr>
          </a:p>
          <a:p>
            <a:pPr lvl="1"/>
            <a:r>
              <a:rPr lang="en-US" sz="2200" b="1" dirty="0" smtClean="0">
                <a:solidFill>
                  <a:schemeClr val="accent5">
                    <a:lumMod val="50000"/>
                  </a:schemeClr>
                </a:solidFill>
              </a:rPr>
              <a:t>GEO Initiatives </a:t>
            </a:r>
            <a:r>
              <a:rPr lang="en-US" sz="2200" dirty="0" smtClean="0">
                <a:solidFill>
                  <a:schemeClr val="accent5">
                    <a:lumMod val="50000"/>
                  </a:schemeClr>
                </a:solidFill>
              </a:rPr>
              <a:t>allow Members and Participating Organizations to coordinate their actions and contributions towards a common objective within an agreed, yet flexible framework. They develop and implement prototype services according to GEO priorities and have identified committed resources to a certain extent. GEO Initiatives may, for example, demonstrate technical feasibilities through pilot services, or serve a user need. </a:t>
            </a:r>
          </a:p>
          <a:p>
            <a:pPr lvl="1"/>
            <a:endParaRPr lang="en-US" sz="2200" dirty="0" smtClean="0">
              <a:solidFill>
                <a:schemeClr val="accent5">
                  <a:lumMod val="50000"/>
                </a:schemeClr>
              </a:solidFill>
            </a:endParaRPr>
          </a:p>
          <a:p>
            <a:pPr lvl="1"/>
            <a:r>
              <a:rPr lang="en-US" sz="2200" b="1" dirty="0" smtClean="0">
                <a:solidFill>
                  <a:schemeClr val="accent5">
                    <a:lumMod val="50000"/>
                  </a:schemeClr>
                </a:solidFill>
              </a:rPr>
              <a:t>GEO Flagships </a:t>
            </a:r>
            <a:r>
              <a:rPr lang="en-US" sz="2200" dirty="0" smtClean="0">
                <a:solidFill>
                  <a:schemeClr val="accent5">
                    <a:lumMod val="50000"/>
                  </a:schemeClr>
                </a:solidFill>
              </a:rPr>
              <a:t>allow Members and Participating Organizations with a policy-relevant mandate to spin-up a dedicated operational service serving common needs and/or well-defined user groups. They develop and implement near-operational services according to GEO priorities and are fully resourced. GEO Flagships may operate for as long as they are able to generate sufficient impact to attract support for their activities. Once they reach a mature, operational stage, they may be taken up by operational organizations (e.g. GEO Participating Organizations), for their continued operation over the long term. </a:t>
            </a:r>
          </a:p>
          <a:p>
            <a:pPr lvl="1"/>
            <a:endParaRPr lang="en-US" sz="2200" dirty="0" smtClean="0">
              <a:solidFill>
                <a:schemeClr val="accent5">
                  <a:lumMod val="50000"/>
                </a:schemeClr>
              </a:solidFill>
            </a:endParaRPr>
          </a:p>
          <a:p>
            <a:pPr lvl="1"/>
            <a:r>
              <a:rPr lang="en-US" sz="2200" b="1" dirty="0" smtClean="0">
                <a:solidFill>
                  <a:schemeClr val="accent5">
                    <a:lumMod val="50000"/>
                  </a:schemeClr>
                </a:solidFill>
              </a:rPr>
              <a:t>GEO Community Activities </a:t>
            </a:r>
            <a:r>
              <a:rPr lang="en-US" sz="2200" dirty="0" smtClean="0">
                <a:solidFill>
                  <a:schemeClr val="accent5">
                    <a:lumMod val="50000"/>
                  </a:schemeClr>
                </a:solidFill>
              </a:rPr>
              <a:t>allow stakeholders to cooperate flexibly in a bottom-up fashion and with a low initiation cost. They can include a broad variety of activities with varying degrees of coordination. GEO Community Activities may, for example, define user needs, explore new frontier applications or demonstrate technical possibilities, or agree on specific observation or analysis protocols and data exchange. </a:t>
            </a:r>
          </a:p>
          <a:p>
            <a:pPr lvl="1"/>
            <a:endParaRPr lang="en-US" sz="2200" dirty="0" smtClean="0">
              <a:solidFill>
                <a:schemeClr val="accent5">
                  <a:lumMod val="50000"/>
                </a:schemeClr>
              </a:solidFill>
            </a:endParaRPr>
          </a:p>
          <a:p>
            <a:pPr lvl="1"/>
            <a:r>
              <a:rPr lang="en-US" sz="2200" b="1" dirty="0" smtClean="0">
                <a:solidFill>
                  <a:schemeClr val="accent5">
                    <a:lumMod val="50000"/>
                  </a:schemeClr>
                </a:solidFill>
              </a:rPr>
              <a:t>GEO Foundational Tasks </a:t>
            </a:r>
            <a:r>
              <a:rPr lang="en-US" sz="2200" dirty="0" smtClean="0">
                <a:solidFill>
                  <a:schemeClr val="accent5">
                    <a:lumMod val="50000"/>
                  </a:schemeClr>
                </a:solidFill>
              </a:rPr>
              <a:t>allow GEO to implement selected, often enabling, tasks to achieve GEO Strategic Objectives. These include coordination actions, gap analyses, the implementation of technical elements for accessing GEOSS, and other routine operations of the GEO Secretariat. Thus, they provide important support functions to Flagships, Initiatives, and Community Activities. </a:t>
            </a:r>
          </a:p>
          <a:p>
            <a:endParaRPr lang="en-US" baseline="0" dirty="0" smtClean="0"/>
          </a:p>
          <a:p>
            <a:r>
              <a:rPr lang="en-US" baseline="0" dirty="0" smtClean="0"/>
              <a:t>Source: GEO 2016 transitional work </a:t>
            </a:r>
            <a:r>
              <a:rPr lang="en-US" baseline="0" dirty="0" err="1" smtClean="0"/>
              <a:t>programme</a:t>
            </a:r>
            <a:r>
              <a:rPr lang="en-US" baseline="0" dirty="0" smtClean="0"/>
              <a:t>: https://www.earthobservations.org/documents/work_programme/geo_2016_work_programme.pdf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Blue Planet will</a:t>
            </a:r>
            <a:r>
              <a:rPr lang="en-US" baseline="0" dirty="0" smtClean="0"/>
              <a:t> be a GEO Initiative that coordinates ocean observing actions towards a common goal of increasing the visibility of ocean observing and serves as an “incubator” for GEO Flagships. </a:t>
            </a:r>
          </a:p>
          <a:p>
            <a:endParaRPr lang="en-US" sz="2800" dirty="0" smtClean="0">
              <a:solidFill>
                <a:schemeClr val="accent5">
                  <a:lumMod val="50000"/>
                </a:schemeClr>
              </a:solidFill>
            </a:endParaRPr>
          </a:p>
          <a:p>
            <a:pPr lvl="1"/>
            <a:r>
              <a:rPr lang="en-US" sz="2200" b="1" dirty="0" smtClean="0">
                <a:solidFill>
                  <a:schemeClr val="accent5">
                    <a:lumMod val="50000"/>
                  </a:schemeClr>
                </a:solidFill>
              </a:rPr>
              <a:t>GEO Initiatives </a:t>
            </a:r>
            <a:r>
              <a:rPr lang="en-US" sz="2200" dirty="0" smtClean="0">
                <a:solidFill>
                  <a:schemeClr val="accent5">
                    <a:lumMod val="50000"/>
                  </a:schemeClr>
                </a:solidFill>
              </a:rPr>
              <a:t>allow Members and Participating Organizations to coordinate their actions and contributions towards a common objective within an agreed, yet flexible framework. They develop and implement prototype services according to GEO priorities and have identified committed resources to a certain extent. GEO Initiatives may, for example, demonstrate technical feasibilities through pilot services, or serve a user need. </a:t>
            </a:r>
          </a:p>
          <a:p>
            <a:pPr lvl="1"/>
            <a:endParaRPr lang="en-US" sz="2200" dirty="0" smtClean="0">
              <a:solidFill>
                <a:schemeClr val="accent5">
                  <a:lumMod val="50000"/>
                </a:schemeClr>
              </a:solidFill>
            </a:endParaRPr>
          </a:p>
          <a:p>
            <a:pPr lvl="1"/>
            <a:r>
              <a:rPr lang="en-US" sz="2200" b="1" dirty="0" smtClean="0">
                <a:solidFill>
                  <a:schemeClr val="accent5">
                    <a:lumMod val="50000"/>
                  </a:schemeClr>
                </a:solidFill>
              </a:rPr>
              <a:t>GEO Flagships </a:t>
            </a:r>
            <a:r>
              <a:rPr lang="en-US" sz="2200" dirty="0" smtClean="0">
                <a:solidFill>
                  <a:schemeClr val="accent5">
                    <a:lumMod val="50000"/>
                  </a:schemeClr>
                </a:solidFill>
              </a:rPr>
              <a:t>allow Members and Participating Organizations with a policy-relevant mandate to spin-up a dedicated operational service serving common needs and/or well-defined user groups. They develop and implement near-operational services according to GEO priorities and are fully resourced. GEO Flagships may operate for as long as they are able to generate sufficient impact to attract support for their activities. Once they reach a mature, operational stage, they may be taken up by operational organizations (e.g. GEO Participating Organizations), for their continued operation over the long term. </a:t>
            </a:r>
          </a:p>
          <a:p>
            <a:pPr lvl="1"/>
            <a:endParaRPr lang="en-US" sz="2200" dirty="0" smtClean="0">
              <a:solidFill>
                <a:schemeClr val="accent5">
                  <a:lumMod val="50000"/>
                </a:schemeClr>
              </a:solidFill>
            </a:endParaRPr>
          </a:p>
          <a:p>
            <a:pPr lvl="1"/>
            <a:r>
              <a:rPr lang="en-US" sz="2200" b="1" dirty="0" smtClean="0">
                <a:solidFill>
                  <a:schemeClr val="accent5">
                    <a:lumMod val="50000"/>
                  </a:schemeClr>
                </a:solidFill>
              </a:rPr>
              <a:t>GEO Community Activities </a:t>
            </a:r>
            <a:r>
              <a:rPr lang="en-US" sz="2200" dirty="0" smtClean="0">
                <a:solidFill>
                  <a:schemeClr val="accent5">
                    <a:lumMod val="50000"/>
                  </a:schemeClr>
                </a:solidFill>
              </a:rPr>
              <a:t>allow stakeholders to cooperate flexibly in a bottom-up fashion and with a low initiation cost. They can include a broad variety of activities with varying degrees of coordination. GEO Community Activities may, for example, define user needs, explore new frontier applications or demonstrate technical possibilities, or agree on specific observation or analysis protocols and data exchange. </a:t>
            </a:r>
          </a:p>
          <a:p>
            <a:pPr lvl="1"/>
            <a:endParaRPr lang="en-US" sz="2200" dirty="0" smtClean="0">
              <a:solidFill>
                <a:schemeClr val="accent5">
                  <a:lumMod val="50000"/>
                </a:schemeClr>
              </a:solidFill>
            </a:endParaRPr>
          </a:p>
          <a:p>
            <a:pPr lvl="1"/>
            <a:r>
              <a:rPr lang="en-US" sz="2200" b="1" dirty="0" smtClean="0">
                <a:solidFill>
                  <a:schemeClr val="accent5">
                    <a:lumMod val="50000"/>
                  </a:schemeClr>
                </a:solidFill>
              </a:rPr>
              <a:t>GEO Foundational Tasks </a:t>
            </a:r>
            <a:r>
              <a:rPr lang="en-US" sz="2200" dirty="0" smtClean="0">
                <a:solidFill>
                  <a:schemeClr val="accent5">
                    <a:lumMod val="50000"/>
                  </a:schemeClr>
                </a:solidFill>
              </a:rPr>
              <a:t>allow GEO to implement selected, often enabling, tasks to achieve GEO Strategic Objectives. These include coordination actions, gap analyses, the implementation of technical elements for accessing GEOSS, and other routine operations of the GEO Secretariat. Thus, they provide important support functions to Flagships, Initiatives, and Community Activities. </a:t>
            </a:r>
          </a:p>
          <a:p>
            <a:endParaRPr lang="en-US" baseline="0" dirty="0" smtClean="0"/>
          </a:p>
          <a:p>
            <a:r>
              <a:rPr lang="en-US" baseline="0" dirty="0" smtClean="0"/>
              <a:t>Source: GEO 2016 transitional work </a:t>
            </a:r>
            <a:r>
              <a:rPr lang="en-US" baseline="0" dirty="0" err="1" smtClean="0"/>
              <a:t>programme</a:t>
            </a:r>
            <a:r>
              <a:rPr lang="en-US" baseline="0" dirty="0" smtClean="0"/>
              <a:t>: https://www.earthobservations.org/documents/work_programme/geo_2016_work_programme.pdf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25000"/>
              </a:lnSpc>
              <a:spcBef>
                <a:spcPts val="0"/>
              </a:spcBef>
              <a:spcAft>
                <a:spcPts val="0"/>
              </a:spcAft>
              <a:buClrTx/>
              <a:buSzTx/>
              <a:buFontTx/>
              <a:buNone/>
              <a:tabLst/>
              <a:defRPr/>
            </a:pPr>
            <a:r>
              <a:rPr lang="en-US" sz="2400" dirty="0" smtClean="0">
                <a:solidFill>
                  <a:schemeClr val="accent5">
                    <a:lumMod val="50000"/>
                  </a:schemeClr>
                </a:solidFill>
              </a:rPr>
              <a:t>The aim of foundational components is to increase coordination of existing ocean observations programs, enhance links to users, and increase visibility of ocean observing.</a:t>
            </a:r>
            <a:r>
              <a:rPr lang="en-US" sz="2400" baseline="0" dirty="0" smtClean="0">
                <a:solidFill>
                  <a:schemeClr val="accent5">
                    <a:lumMod val="50000"/>
                  </a:schemeClr>
                </a:solidFill>
              </a:rPr>
              <a:t> The aim of </a:t>
            </a:r>
            <a:r>
              <a:rPr lang="en-GB" sz="2400" kern="1200" baseline="0" dirty="0" smtClean="0">
                <a:solidFill>
                  <a:schemeClr val="tx1"/>
                </a:solidFill>
                <a:latin typeface="+mn-lt"/>
                <a:ea typeface="+mn-ea"/>
                <a:cs typeface="+mn-cs"/>
              </a:rPr>
              <a:t>service is to develop </a:t>
            </a:r>
            <a:r>
              <a:rPr lang="en-GB" sz="2400" kern="1200" dirty="0" smtClean="0">
                <a:solidFill>
                  <a:schemeClr val="tx1"/>
                </a:solidFill>
                <a:latin typeface="+mn-lt"/>
                <a:ea typeface="+mn-ea"/>
                <a:cs typeface="+mn-cs"/>
              </a:rPr>
              <a:t>end-to-end services designed to meet user needs. Services will fill identified gaps in user needs and will not duplicate efforts. </a:t>
            </a: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t>
            </a:r>
            <a:r>
              <a:rPr lang="en-AU" sz="1100" i="1" smtClean="0">
                <a:solidFill>
                  <a:schemeClr val="tx2"/>
                </a:solidFill>
                <a:latin typeface="+mj-ea"/>
                <a:ea typeface="+mj-ea"/>
                <a:cs typeface="Proxima Nova Regular"/>
                <a:sym typeface="Proxima Nova Regular"/>
              </a:rPr>
              <a:t>Apr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3688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Oceans and Society: Blue Planet </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GEO Blue Planet Initiative</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Paul DiGiacomo,  CEOS Blue Planet Expert </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SIT</a:t>
            </a:r>
            <a:r>
              <a:rPr lang="en-AU" dirty="0" smtClean="0">
                <a:solidFill>
                  <a:srgbClr val="FFFFFF"/>
                </a:solidFill>
                <a:latin typeface="+mj-lt"/>
                <a:ea typeface="Arial Bold"/>
                <a:cs typeface="Arial Bold"/>
                <a:sym typeface="Arial Bold"/>
              </a:rPr>
              <a:t>-31 </a:t>
            </a:r>
            <a:r>
              <a:rPr dirty="0" smtClean="0">
                <a:solidFill>
                  <a:srgbClr val="FFFFFF"/>
                </a:solidFill>
                <a:latin typeface="+mj-lt"/>
                <a:ea typeface="Arial Bold"/>
                <a:cs typeface="Arial Bold"/>
                <a:sym typeface="Arial Bold"/>
              </a:rPr>
              <a:t>Agenda Item</a:t>
            </a:r>
            <a:r>
              <a:rPr lang="en-US" dirty="0" smtClean="0">
                <a:solidFill>
                  <a:srgbClr val="FFFFFF"/>
                </a:solidFill>
                <a:latin typeface="+mj-lt"/>
                <a:ea typeface="Arial Bold"/>
                <a:cs typeface="Arial Bold"/>
                <a:sym typeface="Arial Bold"/>
              </a:rPr>
              <a:t> 5</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smtClean="0">
                <a:solidFill>
                  <a:srgbClr val="FFFFFF"/>
                </a:solidFill>
                <a:latin typeface="+mj-lt"/>
                <a:ea typeface="Arial Bold"/>
                <a:cs typeface="Arial Bold"/>
                <a:sym typeface="Arial Bold"/>
              </a:rPr>
              <a:t>trategic</a:t>
            </a:r>
            <a:r>
              <a:rPr lang="en-AU" dirty="0" smtClean="0">
                <a:solidFill>
                  <a:srgbClr val="FFFFFF"/>
                </a:solidFill>
                <a:latin typeface="+mj-lt"/>
                <a:ea typeface="Arial Bold"/>
                <a:cs typeface="Arial Bold"/>
                <a:sym typeface="Arial Bold"/>
              </a:rPr>
              <a:t> 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-20</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April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cstate="prin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5105400"/>
          </a:xfrm>
        </p:spPr>
        <p:txBody>
          <a:bodyPr/>
          <a:lstStyle/>
          <a:p>
            <a:pPr marL="0" indent="0">
              <a:buNone/>
            </a:pPr>
            <a:r>
              <a:rPr lang="en-US" b="1" dirty="0" smtClean="0">
                <a:latin typeface="+mj-lt"/>
              </a:rPr>
              <a:t>Blue Planet – Next Phase</a:t>
            </a:r>
          </a:p>
          <a:p>
            <a:pPr marL="0" indent="0">
              <a:spcBef>
                <a:spcPts val="0"/>
              </a:spcBef>
              <a:buNone/>
            </a:pPr>
            <a:endParaRPr lang="en-US" sz="1600" b="1" dirty="0">
              <a:latin typeface="+mj-lt"/>
            </a:endParaRPr>
          </a:p>
          <a:p>
            <a:pPr>
              <a:spcBef>
                <a:spcPts val="0"/>
              </a:spcBef>
              <a:buNone/>
            </a:pPr>
            <a:r>
              <a:rPr lang="en-GB" sz="1800" b="1" dirty="0" smtClean="0">
                <a:solidFill>
                  <a:srgbClr val="002060"/>
                </a:solidFill>
              </a:rPr>
              <a:t>Next year </a:t>
            </a:r>
          </a:p>
          <a:p>
            <a:pPr>
              <a:spcBef>
                <a:spcPts val="0"/>
              </a:spcBef>
            </a:pPr>
            <a:r>
              <a:rPr lang="en-GB" sz="1800" dirty="0" smtClean="0">
                <a:solidFill>
                  <a:srgbClr val="002060"/>
                </a:solidFill>
              </a:rPr>
              <a:t>Strategic communications and engagement</a:t>
            </a:r>
          </a:p>
          <a:p>
            <a:pPr>
              <a:spcBef>
                <a:spcPts val="0"/>
              </a:spcBef>
            </a:pPr>
            <a:endParaRPr lang="en-GB" sz="1000" dirty="0" smtClean="0">
              <a:solidFill>
                <a:srgbClr val="002060"/>
              </a:solidFill>
            </a:endParaRPr>
          </a:p>
          <a:p>
            <a:pPr>
              <a:spcBef>
                <a:spcPts val="0"/>
              </a:spcBef>
            </a:pPr>
            <a:r>
              <a:rPr lang="en-GB" sz="1800" dirty="0" smtClean="0">
                <a:solidFill>
                  <a:srgbClr val="002060"/>
                </a:solidFill>
              </a:rPr>
              <a:t>Establish management structure and build Blue Planet community </a:t>
            </a:r>
          </a:p>
          <a:p>
            <a:pPr>
              <a:spcBef>
                <a:spcPts val="0"/>
              </a:spcBef>
            </a:pPr>
            <a:endParaRPr lang="en-GB" sz="1000" dirty="0" smtClean="0">
              <a:solidFill>
                <a:srgbClr val="002060"/>
              </a:solidFill>
            </a:endParaRPr>
          </a:p>
          <a:p>
            <a:pPr>
              <a:spcBef>
                <a:spcPts val="0"/>
              </a:spcBef>
            </a:pPr>
            <a:r>
              <a:rPr lang="en-GB" sz="1800" dirty="0" smtClean="0">
                <a:solidFill>
                  <a:srgbClr val="002060"/>
                </a:solidFill>
              </a:rPr>
              <a:t>Update Implementation Plan </a:t>
            </a:r>
          </a:p>
          <a:p>
            <a:pPr>
              <a:spcBef>
                <a:spcPts val="0"/>
              </a:spcBef>
            </a:pPr>
            <a:endParaRPr lang="en-GB" sz="1800" dirty="0" smtClean="0">
              <a:solidFill>
                <a:srgbClr val="002060"/>
              </a:solidFill>
            </a:endParaRPr>
          </a:p>
          <a:p>
            <a:pPr>
              <a:spcBef>
                <a:spcPts val="0"/>
              </a:spcBef>
              <a:buNone/>
            </a:pPr>
            <a:endParaRPr lang="en-GB" sz="1800" dirty="0" smtClean="0">
              <a:solidFill>
                <a:srgbClr val="002060"/>
              </a:solidFill>
            </a:endParaRPr>
          </a:p>
          <a:p>
            <a:pPr>
              <a:spcBef>
                <a:spcPts val="0"/>
              </a:spcBef>
              <a:buNone/>
            </a:pPr>
            <a:r>
              <a:rPr lang="en-GB" sz="1800" b="1" dirty="0" smtClean="0">
                <a:solidFill>
                  <a:srgbClr val="002060"/>
                </a:solidFill>
              </a:rPr>
              <a:t>Next 3 years </a:t>
            </a:r>
          </a:p>
          <a:p>
            <a:pPr>
              <a:spcBef>
                <a:spcPts val="0"/>
              </a:spcBef>
            </a:pPr>
            <a:r>
              <a:rPr lang="en-US" sz="1800" dirty="0" smtClean="0">
                <a:solidFill>
                  <a:srgbClr val="002060"/>
                </a:solidFill>
              </a:rPr>
              <a:t>Increase communication and coordination within the ocean observing community</a:t>
            </a:r>
          </a:p>
          <a:p>
            <a:pPr>
              <a:spcBef>
                <a:spcPts val="0"/>
              </a:spcBef>
              <a:buNone/>
            </a:pPr>
            <a:endParaRPr lang="en-US" sz="1000" dirty="0" smtClean="0">
              <a:solidFill>
                <a:srgbClr val="002060"/>
              </a:solidFill>
            </a:endParaRPr>
          </a:p>
          <a:p>
            <a:pPr>
              <a:spcBef>
                <a:spcPts val="0"/>
              </a:spcBef>
            </a:pPr>
            <a:r>
              <a:rPr lang="en-US" sz="1800" dirty="0" smtClean="0">
                <a:solidFill>
                  <a:srgbClr val="002060"/>
                </a:solidFill>
              </a:rPr>
              <a:t>Increase communication with the ocean observing community and end users </a:t>
            </a:r>
          </a:p>
          <a:p>
            <a:pPr>
              <a:spcBef>
                <a:spcPts val="0"/>
              </a:spcBef>
              <a:buNone/>
            </a:pPr>
            <a:endParaRPr lang="en-US" sz="1000" dirty="0" smtClean="0">
              <a:solidFill>
                <a:srgbClr val="002060"/>
              </a:solidFill>
            </a:endParaRPr>
          </a:p>
          <a:p>
            <a:pPr>
              <a:spcBef>
                <a:spcPts val="0"/>
              </a:spcBef>
            </a:pPr>
            <a:r>
              <a:rPr lang="en-US" sz="1800" dirty="0" smtClean="0">
                <a:solidFill>
                  <a:srgbClr val="002060"/>
                </a:solidFill>
              </a:rPr>
              <a:t>Begin development of end-to-end services </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10</a:t>
            </a:fld>
            <a:endParaRPr lang="uk-UA"/>
          </a:p>
        </p:txBody>
      </p:sp>
    </p:spTree>
    <p:extLst>
      <p:ext uri="{BB962C8B-B14F-4D97-AF65-F5344CB8AC3E}">
        <p14:creationId xmlns="" xmlns:p14="http://schemas.microsoft.com/office/powerpoint/2010/main" val="19743237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11</a:t>
            </a:fld>
            <a:endParaRPr lang="uk-UA"/>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l="44065" t="11220" b="22079"/>
          <a:stretch>
            <a:fillRect/>
          </a:stretch>
        </p:blipFill>
        <p:spPr bwMode="auto">
          <a:xfrm>
            <a:off x="1219200" y="1295400"/>
            <a:ext cx="7796172" cy="5182051"/>
          </a:xfrm>
          <a:prstGeom prst="rect">
            <a:avLst/>
          </a:prstGeom>
          <a:noFill/>
          <a:ln w="9525">
            <a:noFill/>
            <a:miter lim="800000"/>
            <a:headEnd/>
            <a:tailEnd/>
          </a:ln>
          <a:effectLst/>
        </p:spPr>
      </p:pic>
      <p:sp>
        <p:nvSpPr>
          <p:cNvPr id="8" name="TextBox 7"/>
          <p:cNvSpPr txBox="1"/>
          <p:nvPr/>
        </p:nvSpPr>
        <p:spPr>
          <a:xfrm>
            <a:off x="1121663" y="1282245"/>
            <a:ext cx="4270577"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Engagement strategy developed</a:t>
            </a:r>
            <a:endParaRPr lang="en-US" sz="1700" dirty="0">
              <a:solidFill>
                <a:srgbClr val="002060"/>
              </a:solidFill>
              <a:latin typeface="+mj-lt"/>
              <a:cs typeface="Times New Roman" pitchFamily="18" charset="0"/>
            </a:endParaRPr>
          </a:p>
        </p:txBody>
      </p:sp>
      <p:sp>
        <p:nvSpPr>
          <p:cNvPr id="9" name="TextBox 8"/>
          <p:cNvSpPr txBox="1"/>
          <p:nvPr/>
        </p:nvSpPr>
        <p:spPr>
          <a:xfrm>
            <a:off x="724398" y="1577980"/>
            <a:ext cx="3896062"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Board formulated</a:t>
            </a:r>
            <a:endParaRPr lang="en-US" sz="1700" dirty="0">
              <a:solidFill>
                <a:srgbClr val="002060"/>
              </a:solidFill>
              <a:latin typeface="+mj-lt"/>
              <a:cs typeface="Times New Roman" pitchFamily="18" charset="0"/>
            </a:endParaRPr>
          </a:p>
        </p:txBody>
      </p:sp>
      <p:sp>
        <p:nvSpPr>
          <p:cNvPr id="10" name="TextBox 9"/>
          <p:cNvSpPr txBox="1"/>
          <p:nvPr/>
        </p:nvSpPr>
        <p:spPr>
          <a:xfrm>
            <a:off x="1913161" y="1891508"/>
            <a:ext cx="4914974"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Technical Steering Committee formulated</a:t>
            </a:r>
            <a:endParaRPr lang="en-US" sz="1700" dirty="0">
              <a:solidFill>
                <a:srgbClr val="002060"/>
              </a:solidFill>
              <a:latin typeface="+mj-lt"/>
              <a:cs typeface="Times New Roman" pitchFamily="18" charset="0"/>
            </a:endParaRPr>
          </a:p>
        </p:txBody>
      </p:sp>
      <p:sp>
        <p:nvSpPr>
          <p:cNvPr id="11" name="TextBox 10"/>
          <p:cNvSpPr txBox="1"/>
          <p:nvPr/>
        </p:nvSpPr>
        <p:spPr>
          <a:xfrm>
            <a:off x="2725667" y="2255612"/>
            <a:ext cx="5022978"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Implementation Plan reviewed and updated</a:t>
            </a:r>
            <a:endParaRPr lang="en-US" sz="1700" dirty="0">
              <a:solidFill>
                <a:srgbClr val="002060"/>
              </a:solidFill>
              <a:latin typeface="+mj-lt"/>
              <a:cs typeface="Times New Roman" pitchFamily="18" charset="0"/>
            </a:endParaRPr>
          </a:p>
        </p:txBody>
      </p:sp>
      <p:sp>
        <p:nvSpPr>
          <p:cNvPr id="12" name="TextBox 11"/>
          <p:cNvSpPr txBox="1"/>
          <p:nvPr/>
        </p:nvSpPr>
        <p:spPr>
          <a:xfrm>
            <a:off x="2885846" y="2550877"/>
            <a:ext cx="3575520" cy="369332"/>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3</a:t>
            </a:r>
            <a:r>
              <a:rPr lang="en-US" sz="1700" baseline="30000" dirty="0" smtClean="0">
                <a:solidFill>
                  <a:srgbClr val="002060"/>
                </a:solidFill>
                <a:latin typeface="+mj-lt"/>
                <a:cs typeface="Times New Roman" pitchFamily="18" charset="0"/>
              </a:rPr>
              <a:t>rd</a:t>
            </a:r>
            <a:r>
              <a:rPr lang="en-US" sz="1700" dirty="0" smtClean="0">
                <a:solidFill>
                  <a:srgbClr val="002060"/>
                </a:solidFill>
                <a:latin typeface="+mj-lt"/>
                <a:cs typeface="Times New Roman" pitchFamily="18" charset="0"/>
              </a:rPr>
              <a:t> Blue Planet Symposiu</a:t>
            </a:r>
            <a:r>
              <a:rPr lang="en-US" dirty="0" smtClean="0">
                <a:solidFill>
                  <a:srgbClr val="002060"/>
                </a:solidFill>
                <a:latin typeface="Times New Roman" pitchFamily="18" charset="0"/>
                <a:cs typeface="Times New Roman" pitchFamily="18" charset="0"/>
              </a:rPr>
              <a:t>m</a:t>
            </a:r>
            <a:endParaRPr lang="en-US" dirty="0">
              <a:solidFill>
                <a:srgbClr val="002060"/>
              </a:solidFill>
              <a:latin typeface="Times New Roman" pitchFamily="18" charset="0"/>
              <a:cs typeface="Times New Roman" pitchFamily="18" charset="0"/>
            </a:endParaRPr>
          </a:p>
        </p:txBody>
      </p:sp>
      <p:sp>
        <p:nvSpPr>
          <p:cNvPr id="13" name="TextBox 12"/>
          <p:cNvSpPr txBox="1"/>
          <p:nvPr/>
        </p:nvSpPr>
        <p:spPr>
          <a:xfrm>
            <a:off x="552773" y="3200305"/>
            <a:ext cx="8078236"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Earth Life support system book produced</a:t>
            </a:r>
            <a:endParaRPr lang="en-US" sz="1700" dirty="0">
              <a:solidFill>
                <a:srgbClr val="002060"/>
              </a:solidFill>
              <a:latin typeface="+mj-lt"/>
              <a:cs typeface="Times New Roman" pitchFamily="18" charset="0"/>
            </a:endParaRPr>
          </a:p>
        </p:txBody>
      </p:sp>
      <p:sp>
        <p:nvSpPr>
          <p:cNvPr id="14" name="TextBox 13"/>
          <p:cNvSpPr txBox="1"/>
          <p:nvPr/>
        </p:nvSpPr>
        <p:spPr>
          <a:xfrm>
            <a:off x="2568424" y="4161231"/>
            <a:ext cx="3238456"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Service Component workshops</a:t>
            </a:r>
            <a:endParaRPr lang="en-US" sz="1700" dirty="0">
              <a:solidFill>
                <a:srgbClr val="002060"/>
              </a:solidFill>
              <a:latin typeface="+mj-lt"/>
              <a:cs typeface="Times New Roman" pitchFamily="18" charset="0"/>
            </a:endParaRPr>
          </a:p>
        </p:txBody>
      </p:sp>
      <p:sp>
        <p:nvSpPr>
          <p:cNvPr id="15" name="TextBox 14"/>
          <p:cNvSpPr txBox="1"/>
          <p:nvPr/>
        </p:nvSpPr>
        <p:spPr>
          <a:xfrm>
            <a:off x="1125343" y="4464919"/>
            <a:ext cx="4710950"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Component flagship services identified</a:t>
            </a:r>
            <a:endParaRPr lang="en-US" sz="1700" dirty="0">
              <a:solidFill>
                <a:srgbClr val="002060"/>
              </a:solidFill>
              <a:latin typeface="+mj-lt"/>
              <a:cs typeface="Times New Roman" pitchFamily="18" charset="0"/>
            </a:endParaRPr>
          </a:p>
        </p:txBody>
      </p:sp>
      <p:sp>
        <p:nvSpPr>
          <p:cNvPr id="16" name="TextBox 15"/>
          <p:cNvSpPr txBox="1"/>
          <p:nvPr/>
        </p:nvSpPr>
        <p:spPr>
          <a:xfrm>
            <a:off x="116199" y="4802581"/>
            <a:ext cx="5725404"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2020 – 2023 Implementation plan produced</a:t>
            </a:r>
            <a:endParaRPr lang="en-US" sz="1700" dirty="0">
              <a:solidFill>
                <a:srgbClr val="002060"/>
              </a:solidFill>
              <a:latin typeface="+mj-lt"/>
              <a:cs typeface="Times New Roman" pitchFamily="18" charset="0"/>
            </a:endParaRPr>
          </a:p>
        </p:txBody>
      </p:sp>
      <p:sp>
        <p:nvSpPr>
          <p:cNvPr id="17" name="TextBox 16"/>
          <p:cNvSpPr txBox="1"/>
          <p:nvPr/>
        </p:nvSpPr>
        <p:spPr>
          <a:xfrm>
            <a:off x="4903367" y="3550861"/>
            <a:ext cx="3238456"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Implementation plan update</a:t>
            </a:r>
            <a:r>
              <a:rPr lang="en-US" sz="1700" dirty="0" smtClean="0">
                <a:latin typeface="+mj-lt"/>
                <a:cs typeface="Times New Roman" pitchFamily="18" charset="0"/>
              </a:rPr>
              <a:t>d</a:t>
            </a:r>
            <a:endParaRPr lang="en-US" sz="1700" dirty="0">
              <a:latin typeface="+mj-lt"/>
              <a:cs typeface="Times New Roman" pitchFamily="18" charset="0"/>
            </a:endParaRPr>
          </a:p>
        </p:txBody>
      </p:sp>
      <p:sp>
        <p:nvSpPr>
          <p:cNvPr id="18" name="TextBox 17"/>
          <p:cNvSpPr txBox="1"/>
          <p:nvPr/>
        </p:nvSpPr>
        <p:spPr>
          <a:xfrm>
            <a:off x="1585527" y="3856365"/>
            <a:ext cx="3238456"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Coastal zone report prepared</a:t>
            </a:r>
            <a:endParaRPr lang="en-US" sz="1700" dirty="0">
              <a:solidFill>
                <a:srgbClr val="002060"/>
              </a:solidFill>
              <a:latin typeface="+mj-lt"/>
              <a:cs typeface="Times New Roman" pitchFamily="18" charset="0"/>
            </a:endParaRPr>
          </a:p>
        </p:txBody>
      </p:sp>
      <p:sp>
        <p:nvSpPr>
          <p:cNvPr id="19" name="TextBox 18"/>
          <p:cNvSpPr txBox="1"/>
          <p:nvPr/>
        </p:nvSpPr>
        <p:spPr>
          <a:xfrm>
            <a:off x="3945102" y="5149378"/>
            <a:ext cx="3401480"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4</a:t>
            </a:r>
            <a:r>
              <a:rPr lang="en-US" sz="1700" baseline="30000" dirty="0" smtClean="0">
                <a:solidFill>
                  <a:srgbClr val="002060"/>
                </a:solidFill>
                <a:latin typeface="+mj-lt"/>
                <a:cs typeface="Times New Roman" pitchFamily="18" charset="0"/>
              </a:rPr>
              <a:t>th</a:t>
            </a:r>
            <a:r>
              <a:rPr lang="en-US" sz="1700" dirty="0" smtClean="0">
                <a:solidFill>
                  <a:srgbClr val="002060"/>
                </a:solidFill>
                <a:latin typeface="+mj-lt"/>
                <a:cs typeface="Times New Roman" pitchFamily="18" charset="0"/>
              </a:rPr>
              <a:t> Blue Planet Symposium</a:t>
            </a:r>
            <a:endParaRPr lang="en-US" sz="1700" dirty="0">
              <a:solidFill>
                <a:srgbClr val="002060"/>
              </a:solidFill>
              <a:latin typeface="+mj-lt"/>
              <a:cs typeface="Times New Roman" pitchFamily="18" charset="0"/>
            </a:endParaRPr>
          </a:p>
        </p:txBody>
      </p:sp>
      <p:sp>
        <p:nvSpPr>
          <p:cNvPr id="21" name="TextBox 20"/>
          <p:cNvSpPr txBox="1"/>
          <p:nvPr/>
        </p:nvSpPr>
        <p:spPr>
          <a:xfrm>
            <a:off x="-681134" y="5935826"/>
            <a:ext cx="8224959"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Increase communication with the ocean observing community and end users</a:t>
            </a:r>
            <a:endParaRPr lang="en-US" sz="1700" dirty="0">
              <a:solidFill>
                <a:srgbClr val="002060"/>
              </a:solidFill>
              <a:latin typeface="+mj-lt"/>
              <a:cs typeface="Times New Roman" pitchFamily="18" charset="0"/>
            </a:endParaRPr>
          </a:p>
        </p:txBody>
      </p:sp>
      <p:sp>
        <p:nvSpPr>
          <p:cNvPr id="22" name="TextBox 21"/>
          <p:cNvSpPr txBox="1"/>
          <p:nvPr/>
        </p:nvSpPr>
        <p:spPr>
          <a:xfrm>
            <a:off x="3600831" y="2883937"/>
            <a:ext cx="4436765"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Component working groups formulated</a:t>
            </a:r>
            <a:endParaRPr lang="en-US" sz="1700" dirty="0">
              <a:solidFill>
                <a:srgbClr val="002060"/>
              </a:solidFill>
              <a:latin typeface="+mj-lt"/>
              <a:cs typeface="Times New Roman" pitchFamily="18" charset="0"/>
            </a:endParaRPr>
          </a:p>
        </p:txBody>
      </p:sp>
      <p:sp>
        <p:nvSpPr>
          <p:cNvPr id="23" name="TextBox 22"/>
          <p:cNvSpPr txBox="1"/>
          <p:nvPr/>
        </p:nvSpPr>
        <p:spPr>
          <a:xfrm>
            <a:off x="1098390" y="5482474"/>
            <a:ext cx="5982524"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Service components begin development of flagship services</a:t>
            </a:r>
            <a:endParaRPr lang="en-US" sz="1700" dirty="0">
              <a:solidFill>
                <a:srgbClr val="002060"/>
              </a:solidFill>
              <a:latin typeface="+mj-lt"/>
              <a:cs typeface="Times New Roman" pitchFamily="18" charset="0"/>
            </a:endParaRPr>
          </a:p>
        </p:txBody>
      </p:sp>
      <p:pic>
        <p:nvPicPr>
          <p:cNvPr id="24" name="Picture 2"/>
          <p:cNvPicPr>
            <a:picLocks noChangeAspect="1" noChangeArrowheads="1"/>
          </p:cNvPicPr>
          <p:nvPr/>
        </p:nvPicPr>
        <p:blipFill>
          <a:blip r:embed="rId2" cstate="print">
            <a:clrChange>
              <a:clrFrom>
                <a:srgbClr val="FFFFFF"/>
              </a:clrFrom>
              <a:clrTo>
                <a:srgbClr val="FFFFFF">
                  <a:alpha val="0"/>
                </a:srgbClr>
              </a:clrTo>
            </a:clrChange>
          </a:blip>
          <a:srcRect l="44065" t="6049" b="90433"/>
          <a:stretch>
            <a:fillRect/>
          </a:stretch>
        </p:blipFill>
        <p:spPr bwMode="auto">
          <a:xfrm>
            <a:off x="1200149" y="1057275"/>
            <a:ext cx="7981951" cy="279834"/>
          </a:xfrm>
          <a:prstGeom prst="rect">
            <a:avLst/>
          </a:prstGeom>
          <a:noFill/>
          <a:ln w="9525">
            <a:noFill/>
            <a:miter lim="800000"/>
            <a:headEnd/>
            <a:tailEnd/>
          </a:ln>
          <a:effectLst/>
        </p:spPr>
      </p:pic>
      <p:sp>
        <p:nvSpPr>
          <p:cNvPr id="20" name="TextBox 19"/>
          <p:cNvSpPr txBox="1"/>
          <p:nvPr/>
        </p:nvSpPr>
        <p:spPr>
          <a:xfrm>
            <a:off x="-1667069" y="6258702"/>
            <a:ext cx="9612560" cy="353943"/>
          </a:xfrm>
          <a:prstGeom prst="rect">
            <a:avLst/>
          </a:prstGeom>
          <a:noFill/>
        </p:spPr>
        <p:txBody>
          <a:bodyPr wrap="square" rtlCol="0">
            <a:spAutoFit/>
          </a:bodyPr>
          <a:lstStyle/>
          <a:p>
            <a:pPr algn="r"/>
            <a:r>
              <a:rPr lang="en-US" sz="1700" dirty="0" smtClean="0">
                <a:solidFill>
                  <a:srgbClr val="002060"/>
                </a:solidFill>
                <a:latin typeface="+mj-lt"/>
                <a:cs typeface="Times New Roman" pitchFamily="18" charset="0"/>
              </a:rPr>
              <a:t>Increase communication and coordination within the ocean observing community</a:t>
            </a:r>
            <a:endParaRPr lang="en-US" sz="1700" dirty="0">
              <a:solidFill>
                <a:srgbClr val="002060"/>
              </a:solidFill>
              <a:latin typeface="+mj-lt"/>
              <a:cs typeface="Times New Roman" pitchFamily="18" charset="0"/>
            </a:endParaRPr>
          </a:p>
        </p:txBody>
      </p:sp>
    </p:spTree>
    <p:extLst>
      <p:ext uri="{BB962C8B-B14F-4D97-AF65-F5344CB8AC3E}">
        <p14:creationId xmlns="" xmlns:p14="http://schemas.microsoft.com/office/powerpoint/2010/main" val="197432378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5105400"/>
          </a:xfrm>
        </p:spPr>
        <p:txBody>
          <a:bodyPr/>
          <a:lstStyle/>
          <a:p>
            <a:pPr marL="0" indent="0">
              <a:buNone/>
            </a:pPr>
            <a:r>
              <a:rPr lang="en-US" b="1" dirty="0" smtClean="0">
                <a:latin typeface="+mj-lt"/>
              </a:rPr>
              <a:t>Blue Planet will add value by: </a:t>
            </a:r>
            <a:endParaRPr lang="en-US" sz="1600" b="1" dirty="0">
              <a:latin typeface="+mj-lt"/>
            </a:endParaRPr>
          </a:p>
          <a:p>
            <a:endParaRPr lang="en-US" sz="1000" dirty="0" smtClean="0">
              <a:solidFill>
                <a:srgbClr val="002060"/>
              </a:solidFill>
            </a:endParaRPr>
          </a:p>
          <a:p>
            <a:r>
              <a:rPr lang="en-US" sz="2200" dirty="0" smtClean="0">
                <a:solidFill>
                  <a:srgbClr val="002060"/>
                </a:solidFill>
              </a:rPr>
              <a:t>Enabling and expediting collaboration among the EO community;  </a:t>
            </a:r>
          </a:p>
          <a:p>
            <a:r>
              <a:rPr lang="en-US" sz="2200" dirty="0" smtClean="0">
                <a:solidFill>
                  <a:srgbClr val="002060"/>
                </a:solidFill>
              </a:rPr>
              <a:t>Providing additional exposure and visibility to existing EO </a:t>
            </a:r>
            <a:r>
              <a:rPr lang="en-US" sz="2200" dirty="0" err="1" smtClean="0">
                <a:solidFill>
                  <a:srgbClr val="002060"/>
                </a:solidFill>
              </a:rPr>
              <a:t>programmes</a:t>
            </a:r>
            <a:r>
              <a:rPr lang="en-US" sz="2200" dirty="0" smtClean="0">
                <a:solidFill>
                  <a:srgbClr val="002060"/>
                </a:solidFill>
              </a:rPr>
              <a:t>;</a:t>
            </a:r>
          </a:p>
          <a:p>
            <a:r>
              <a:rPr lang="en-US" sz="2200" dirty="0" smtClean="0">
                <a:solidFill>
                  <a:srgbClr val="002060"/>
                </a:solidFill>
              </a:rPr>
              <a:t>Building on and adding to GEOSS infrastructure;</a:t>
            </a:r>
          </a:p>
          <a:p>
            <a:r>
              <a:rPr lang="en-US" sz="2200" dirty="0" smtClean="0">
                <a:solidFill>
                  <a:srgbClr val="002060"/>
                </a:solidFill>
              </a:rPr>
              <a:t>Improving connections between the EO community and users of EO-derived products, information and knowledge;</a:t>
            </a:r>
          </a:p>
          <a:p>
            <a:r>
              <a:rPr lang="en-US" sz="2200" dirty="0" smtClean="0">
                <a:solidFill>
                  <a:srgbClr val="002060"/>
                </a:solidFill>
              </a:rPr>
              <a:t>Promoting communication with decision makers and the general public on societal benefits of EOs; </a:t>
            </a:r>
          </a:p>
          <a:p>
            <a:r>
              <a:rPr lang="en-US" sz="2200" dirty="0" smtClean="0">
                <a:solidFill>
                  <a:srgbClr val="002060"/>
                </a:solidFill>
              </a:rPr>
              <a:t>Producing new EO services; and</a:t>
            </a:r>
          </a:p>
          <a:p>
            <a:r>
              <a:rPr lang="en-US" sz="2200" dirty="0" smtClean="0">
                <a:solidFill>
                  <a:srgbClr val="002060"/>
                </a:solidFill>
              </a:rPr>
              <a:t>Providing a framework to enable comprehensive world ocean assessments. </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12</a:t>
            </a:fld>
            <a:endParaRPr lang="uk-UA"/>
          </a:p>
        </p:txBody>
      </p:sp>
    </p:spTree>
    <p:extLst>
      <p:ext uri="{BB962C8B-B14F-4D97-AF65-F5344CB8AC3E}">
        <p14:creationId xmlns="" xmlns:p14="http://schemas.microsoft.com/office/powerpoint/2010/main" val="19743237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5105400"/>
          </a:xfrm>
        </p:spPr>
        <p:txBody>
          <a:bodyPr/>
          <a:lstStyle/>
          <a:p>
            <a:pPr marL="0" indent="0">
              <a:buNone/>
            </a:pPr>
            <a:r>
              <a:rPr lang="en-US" b="1" dirty="0" smtClean="0">
                <a:latin typeface="+mj-lt"/>
              </a:rPr>
              <a:t>Questions? </a:t>
            </a:r>
            <a:endParaRPr lang="en-US" sz="1600" b="1" dirty="0">
              <a:latin typeface="+mj-lt"/>
            </a:endParaRPr>
          </a:p>
          <a:p>
            <a:endParaRPr lang="en-US" sz="1000" dirty="0" smtClean="0">
              <a:solidFill>
                <a:srgbClr val="002060"/>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13</a:t>
            </a:fld>
            <a:endParaRPr lang="uk-UA"/>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2555776" y="2780928"/>
            <a:ext cx="4032448" cy="1944216"/>
          </a:xfrm>
          <a:prstGeom prst="rect">
            <a:avLst/>
          </a:prstGeom>
        </p:spPr>
      </p:pic>
    </p:spTree>
    <p:extLst>
      <p:ext uri="{BB962C8B-B14F-4D97-AF65-F5344CB8AC3E}">
        <p14:creationId xmlns="" xmlns:p14="http://schemas.microsoft.com/office/powerpoint/2010/main" val="19743237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US" b="1" dirty="0" smtClean="0">
                <a:latin typeface="+mj-lt"/>
              </a:rPr>
              <a:t>GEO Societal Benefit Areas </a:t>
            </a:r>
            <a:endParaRPr lang="en-US" b="1"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2</a:t>
            </a:fld>
            <a:endParaRPr lang="uk-UA"/>
          </a:p>
        </p:txBody>
      </p:sp>
      <p:sp>
        <p:nvSpPr>
          <p:cNvPr id="12" name="TextBox 11"/>
          <p:cNvSpPr txBox="1"/>
          <p:nvPr/>
        </p:nvSpPr>
        <p:spPr>
          <a:xfrm>
            <a:off x="6400800" y="6477000"/>
            <a:ext cx="2453172" cy="276999"/>
          </a:xfrm>
          <a:prstGeom prst="rect">
            <a:avLst/>
          </a:prstGeom>
          <a:noFill/>
        </p:spPr>
        <p:txBody>
          <a:bodyPr wrap="none" rtlCol="0">
            <a:spAutoFit/>
          </a:bodyPr>
          <a:lstStyle/>
          <a:p>
            <a:r>
              <a:rPr lang="en-GB" sz="1200" dirty="0" smtClean="0">
                <a:solidFill>
                  <a:srgbClr val="02527B"/>
                </a:solidFill>
                <a:latin typeface="Open Sans" panose="020B0606030504020204" pitchFamily="34" charset="0"/>
                <a:ea typeface="Open Sans" panose="020B0606030504020204" pitchFamily="34" charset="0"/>
                <a:cs typeface="Open Sans" panose="020B0606030504020204" pitchFamily="34" charset="0"/>
              </a:rPr>
              <a:t>Figure courtesy GEO Secretariat</a:t>
            </a:r>
            <a:endParaRPr lang="fr-FR" sz="1200" dirty="0">
              <a:solidFill>
                <a:srgbClr val="02527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2133600"/>
            <a:ext cx="4114800" cy="4162425"/>
          </a:xfrm>
          <a:prstGeom prst="rect">
            <a:avLst/>
          </a:prstGeom>
          <a:noFill/>
          <a:ln w="9525">
            <a:noFill/>
            <a:miter lim="800000"/>
            <a:headEnd/>
            <a:tailEnd/>
          </a:ln>
        </p:spPr>
      </p:pic>
      <p:sp>
        <p:nvSpPr>
          <p:cNvPr id="15" name="TextBox 14"/>
          <p:cNvSpPr txBox="1"/>
          <p:nvPr/>
        </p:nvSpPr>
        <p:spPr>
          <a:xfrm>
            <a:off x="2992016" y="1894114"/>
            <a:ext cx="3352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B050"/>
                </a:solidFill>
                <a:effectLst/>
                <a:uFillTx/>
                <a:latin typeface="+mj-lt"/>
              </a:rPr>
              <a:t>Biodiversity and Ecosystem </a:t>
            </a:r>
          </a:p>
          <a:p>
            <a:pPr marL="0" marR="0" indent="0" algn="ctr" defTabSz="457200" rtl="0" fontAlgn="auto" latinLnBrk="1" hangingPunct="0">
              <a:lnSpc>
                <a:spcPct val="100000"/>
              </a:lnSpc>
              <a:spcBef>
                <a:spcPts val="0"/>
              </a:spcBef>
              <a:spcAft>
                <a:spcPts val="0"/>
              </a:spcAft>
              <a:buClrTx/>
              <a:buSzTx/>
              <a:buFontTx/>
              <a:buNone/>
              <a:tabLst/>
            </a:pPr>
            <a:r>
              <a:rPr lang="en-US" sz="1400" b="1" dirty="0" smtClean="0">
                <a:solidFill>
                  <a:srgbClr val="00B050"/>
                </a:solidFill>
                <a:latin typeface="+mj-lt"/>
              </a:rPr>
              <a:t>S</a:t>
            </a:r>
            <a:r>
              <a:rPr kumimoji="0" lang="en-US" sz="1400" b="1" i="0" u="none" strike="noStrike" cap="none" spc="0" normalizeH="0" baseline="0" dirty="0" smtClean="0">
                <a:ln>
                  <a:noFill/>
                </a:ln>
                <a:solidFill>
                  <a:srgbClr val="00B050"/>
                </a:solidFill>
                <a:effectLst/>
                <a:uFillTx/>
                <a:latin typeface="+mj-lt"/>
              </a:rPr>
              <a:t>ustainability</a:t>
            </a:r>
            <a:r>
              <a:rPr kumimoji="0" lang="en-US" sz="1400" b="1" i="0" u="none" strike="noStrike" cap="none" spc="0" normalizeH="0" dirty="0" smtClean="0">
                <a:ln>
                  <a:noFill/>
                </a:ln>
                <a:solidFill>
                  <a:srgbClr val="00B050"/>
                </a:solidFill>
                <a:effectLst/>
                <a:uFillTx/>
                <a:latin typeface="+mj-lt"/>
              </a:rPr>
              <a:t> </a:t>
            </a:r>
            <a:endParaRPr kumimoji="0" lang="en-US" sz="1400" b="1" i="0" u="none" strike="noStrike" cap="none" spc="0" normalizeH="0" baseline="0" dirty="0">
              <a:ln>
                <a:noFill/>
              </a:ln>
              <a:solidFill>
                <a:srgbClr val="00B050"/>
              </a:solidFill>
              <a:effectLst/>
              <a:uFillTx/>
              <a:latin typeface="+mj-lt"/>
            </a:endParaRPr>
          </a:p>
        </p:txBody>
      </p:sp>
      <p:sp>
        <p:nvSpPr>
          <p:cNvPr id="16" name="TextBox 15"/>
          <p:cNvSpPr txBox="1"/>
          <p:nvPr/>
        </p:nvSpPr>
        <p:spPr>
          <a:xfrm>
            <a:off x="4909457" y="2828027"/>
            <a:ext cx="3352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0000"/>
                </a:solidFill>
                <a:effectLst/>
                <a:uFillTx/>
                <a:latin typeface="+mj-lt"/>
              </a:rPr>
              <a:t>Disaster </a:t>
            </a:r>
          </a:p>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0000"/>
                </a:solidFill>
                <a:effectLst/>
                <a:uFillTx/>
                <a:latin typeface="+mj-lt"/>
              </a:rPr>
              <a:t>Resilience</a:t>
            </a:r>
            <a:endParaRPr kumimoji="0" lang="en-US" sz="1400" b="1" i="0" u="none" strike="noStrike" cap="none" spc="0" normalizeH="0" baseline="0" dirty="0">
              <a:ln>
                <a:noFill/>
              </a:ln>
              <a:solidFill>
                <a:srgbClr val="FF0000"/>
              </a:solidFill>
              <a:effectLst/>
              <a:uFillTx/>
              <a:latin typeface="+mj-lt"/>
            </a:endParaRPr>
          </a:p>
        </p:txBody>
      </p:sp>
      <p:sp>
        <p:nvSpPr>
          <p:cNvPr id="17" name="TextBox 16"/>
          <p:cNvSpPr txBox="1"/>
          <p:nvPr/>
        </p:nvSpPr>
        <p:spPr>
          <a:xfrm>
            <a:off x="5904723" y="3893975"/>
            <a:ext cx="3352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D7B903"/>
                </a:solidFill>
                <a:effectLst/>
                <a:uFillTx/>
                <a:latin typeface="+mj-lt"/>
              </a:rPr>
              <a:t>Energy and</a:t>
            </a:r>
            <a:r>
              <a:rPr kumimoji="0" lang="en-US" sz="1400" b="1" i="0" u="none" strike="noStrike" cap="none" spc="0" normalizeH="0" dirty="0" smtClean="0">
                <a:ln>
                  <a:noFill/>
                </a:ln>
                <a:solidFill>
                  <a:srgbClr val="D7B903"/>
                </a:solidFill>
                <a:effectLst/>
                <a:uFillTx/>
                <a:latin typeface="+mj-lt"/>
              </a:rPr>
              <a:t> Mineral </a:t>
            </a:r>
          </a:p>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dirty="0" smtClean="0">
                <a:ln>
                  <a:noFill/>
                </a:ln>
                <a:solidFill>
                  <a:srgbClr val="D7B903"/>
                </a:solidFill>
                <a:effectLst/>
                <a:uFillTx/>
                <a:latin typeface="+mj-lt"/>
              </a:rPr>
              <a:t>Resources Management</a:t>
            </a:r>
            <a:endParaRPr kumimoji="0" lang="en-US" sz="1400" b="1" i="0" u="none" strike="noStrike" cap="none" spc="0" normalizeH="0" baseline="0" dirty="0">
              <a:ln>
                <a:noFill/>
              </a:ln>
              <a:solidFill>
                <a:srgbClr val="D7B903"/>
              </a:solidFill>
              <a:effectLst/>
              <a:uFillTx/>
              <a:latin typeface="+mj-lt"/>
            </a:endParaRPr>
          </a:p>
        </p:txBody>
      </p:sp>
      <p:sp>
        <p:nvSpPr>
          <p:cNvPr id="18" name="TextBox 17"/>
          <p:cNvSpPr txBox="1"/>
          <p:nvPr/>
        </p:nvSpPr>
        <p:spPr>
          <a:xfrm>
            <a:off x="5421086" y="5141167"/>
            <a:ext cx="3352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57B17"/>
                </a:solidFill>
                <a:effectLst/>
                <a:uFillTx/>
                <a:latin typeface="+mj-lt"/>
              </a:rPr>
              <a:t>Food Security and</a:t>
            </a:r>
          </a:p>
          <a:p>
            <a:pPr marL="0" marR="0" indent="0" algn="ctr" defTabSz="457200" rtl="0" fontAlgn="auto" latinLnBrk="1" hangingPunct="0">
              <a:lnSpc>
                <a:spcPct val="100000"/>
              </a:lnSpc>
              <a:spcBef>
                <a:spcPts val="0"/>
              </a:spcBef>
              <a:spcAft>
                <a:spcPts val="0"/>
              </a:spcAft>
              <a:buClrTx/>
              <a:buSzTx/>
              <a:buFontTx/>
              <a:buNone/>
              <a:tabLst/>
            </a:pPr>
            <a:r>
              <a:rPr lang="en-US" sz="1400" b="1" dirty="0" smtClean="0">
                <a:solidFill>
                  <a:srgbClr val="F57B17"/>
                </a:solidFill>
                <a:latin typeface="+mj-lt"/>
              </a:rPr>
              <a:t>Sustainable Agriculture</a:t>
            </a:r>
            <a:endParaRPr kumimoji="0" lang="en-US" sz="1400" b="1" i="0" u="none" strike="noStrike" cap="none" spc="0" normalizeH="0" baseline="0" dirty="0">
              <a:ln>
                <a:noFill/>
              </a:ln>
              <a:solidFill>
                <a:srgbClr val="F57B17"/>
              </a:solidFill>
              <a:effectLst/>
              <a:uFillTx/>
              <a:latin typeface="+mj-lt"/>
            </a:endParaRPr>
          </a:p>
        </p:txBody>
      </p:sp>
      <p:sp>
        <p:nvSpPr>
          <p:cNvPr id="19" name="TextBox 18"/>
          <p:cNvSpPr txBox="1"/>
          <p:nvPr/>
        </p:nvSpPr>
        <p:spPr>
          <a:xfrm>
            <a:off x="3026228" y="6008914"/>
            <a:ext cx="3352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8328A8"/>
                </a:solidFill>
                <a:effectLst/>
                <a:uFillTx/>
                <a:latin typeface="+mj-lt"/>
              </a:rPr>
              <a:t>Infrastructure and</a:t>
            </a:r>
          </a:p>
          <a:p>
            <a:pPr marL="0" marR="0" indent="0" algn="ctr" defTabSz="457200" rtl="0" fontAlgn="auto" latinLnBrk="1" hangingPunct="0">
              <a:lnSpc>
                <a:spcPct val="100000"/>
              </a:lnSpc>
              <a:spcBef>
                <a:spcPts val="0"/>
              </a:spcBef>
              <a:spcAft>
                <a:spcPts val="0"/>
              </a:spcAft>
              <a:buClrTx/>
              <a:buSzTx/>
              <a:buFontTx/>
              <a:buNone/>
              <a:tabLst/>
            </a:pPr>
            <a:r>
              <a:rPr lang="en-US" sz="1400" b="1" dirty="0" smtClean="0">
                <a:solidFill>
                  <a:srgbClr val="8328A8"/>
                </a:solidFill>
                <a:latin typeface="+mj-lt"/>
              </a:rPr>
              <a:t>Transportation Management</a:t>
            </a:r>
            <a:endParaRPr kumimoji="0" lang="en-US" sz="1400" b="1" i="0" u="none" strike="noStrike" cap="none" spc="0" normalizeH="0" baseline="0" dirty="0">
              <a:ln>
                <a:noFill/>
              </a:ln>
              <a:solidFill>
                <a:srgbClr val="8328A8"/>
              </a:solidFill>
              <a:effectLst/>
              <a:uFillTx/>
              <a:latin typeface="+mj-lt"/>
            </a:endParaRPr>
          </a:p>
        </p:txBody>
      </p:sp>
      <p:sp>
        <p:nvSpPr>
          <p:cNvPr id="20" name="TextBox 19"/>
          <p:cNvSpPr txBox="1"/>
          <p:nvPr/>
        </p:nvSpPr>
        <p:spPr>
          <a:xfrm>
            <a:off x="1018591" y="5127171"/>
            <a:ext cx="3352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CE14A6"/>
                </a:solidFill>
                <a:effectLst/>
                <a:uFillTx/>
                <a:latin typeface="+mj-lt"/>
              </a:rPr>
              <a:t>Public Health</a:t>
            </a:r>
          </a:p>
          <a:p>
            <a:pPr marL="0" marR="0" indent="0" algn="ctr" defTabSz="457200" rtl="0" fontAlgn="auto" latinLnBrk="1" hangingPunct="0">
              <a:lnSpc>
                <a:spcPct val="100000"/>
              </a:lnSpc>
              <a:spcBef>
                <a:spcPts val="0"/>
              </a:spcBef>
              <a:spcAft>
                <a:spcPts val="0"/>
              </a:spcAft>
              <a:buClrTx/>
              <a:buSzTx/>
              <a:buFontTx/>
              <a:buNone/>
              <a:tabLst/>
            </a:pPr>
            <a:r>
              <a:rPr lang="en-US" sz="1400" b="1" dirty="0" smtClean="0">
                <a:solidFill>
                  <a:srgbClr val="CE14A6"/>
                </a:solidFill>
                <a:latin typeface="+mj-lt"/>
              </a:rPr>
              <a:t>Surveillance</a:t>
            </a:r>
            <a:endParaRPr kumimoji="0" lang="en-US" sz="1400" b="1" i="0" u="none" strike="noStrike" cap="none" spc="0" normalizeH="0" baseline="0" dirty="0">
              <a:ln>
                <a:noFill/>
              </a:ln>
              <a:solidFill>
                <a:srgbClr val="CE14A6"/>
              </a:solidFill>
              <a:effectLst/>
              <a:uFillTx/>
              <a:latin typeface="+mj-lt"/>
            </a:endParaRPr>
          </a:p>
        </p:txBody>
      </p:sp>
      <p:sp>
        <p:nvSpPr>
          <p:cNvPr id="21" name="TextBox 20"/>
          <p:cNvSpPr txBox="1"/>
          <p:nvPr/>
        </p:nvSpPr>
        <p:spPr>
          <a:xfrm>
            <a:off x="373224" y="3918857"/>
            <a:ext cx="3352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65B0"/>
                </a:solidFill>
                <a:effectLst/>
                <a:uFillTx/>
                <a:latin typeface="+mj-lt"/>
              </a:rPr>
              <a:t>Sustainable </a:t>
            </a:r>
            <a:r>
              <a:rPr lang="en-US" sz="1400" b="1" dirty="0" smtClean="0">
                <a:solidFill>
                  <a:srgbClr val="0065B0"/>
                </a:solidFill>
                <a:latin typeface="+mj-lt"/>
              </a:rPr>
              <a:t>Urban</a:t>
            </a:r>
          </a:p>
          <a:p>
            <a:pPr marL="0" marR="0" indent="0" algn="ctr" defTabSz="457200" rtl="0" fontAlgn="auto" latinLnBrk="1" hangingPunct="0">
              <a:lnSpc>
                <a:spcPct val="100000"/>
              </a:lnSpc>
              <a:spcBef>
                <a:spcPts val="0"/>
              </a:spcBef>
              <a:spcAft>
                <a:spcPts val="0"/>
              </a:spcAft>
              <a:buClrTx/>
              <a:buSzTx/>
              <a:buFontTx/>
              <a:buNone/>
              <a:tabLst/>
            </a:pPr>
            <a:r>
              <a:rPr lang="en-US" sz="1400" b="1" dirty="0" smtClean="0">
                <a:solidFill>
                  <a:srgbClr val="0065B0"/>
                </a:solidFill>
                <a:latin typeface="+mj-lt"/>
              </a:rPr>
              <a:t>Development</a:t>
            </a:r>
            <a:endParaRPr kumimoji="0" lang="en-US" sz="1400" b="1" i="0" u="none" strike="noStrike" cap="none" spc="0" normalizeH="0" baseline="0" dirty="0">
              <a:ln>
                <a:noFill/>
              </a:ln>
              <a:solidFill>
                <a:srgbClr val="0065B0"/>
              </a:solidFill>
              <a:effectLst/>
              <a:uFillTx/>
              <a:latin typeface="+mj-lt"/>
            </a:endParaRPr>
          </a:p>
        </p:txBody>
      </p:sp>
      <p:sp>
        <p:nvSpPr>
          <p:cNvPr id="22" name="TextBox 21"/>
          <p:cNvSpPr txBox="1"/>
          <p:nvPr/>
        </p:nvSpPr>
        <p:spPr>
          <a:xfrm>
            <a:off x="886409" y="2803849"/>
            <a:ext cx="3352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47AAC5"/>
                </a:solidFill>
                <a:effectLst/>
                <a:uFillTx/>
                <a:latin typeface="+mj-lt"/>
              </a:rPr>
              <a:t>Water Resources</a:t>
            </a:r>
          </a:p>
          <a:p>
            <a:pPr marL="0" marR="0" indent="0" algn="ctr" defTabSz="457200" rtl="0" fontAlgn="auto" latinLnBrk="1" hangingPunct="0">
              <a:lnSpc>
                <a:spcPct val="100000"/>
              </a:lnSpc>
              <a:spcBef>
                <a:spcPts val="0"/>
              </a:spcBef>
              <a:spcAft>
                <a:spcPts val="0"/>
              </a:spcAft>
              <a:buClrTx/>
              <a:buSzTx/>
              <a:buFontTx/>
              <a:buNone/>
              <a:tabLst/>
            </a:pPr>
            <a:r>
              <a:rPr lang="en-US" sz="1400" b="1" dirty="0" smtClean="0">
                <a:solidFill>
                  <a:srgbClr val="47AAC5"/>
                </a:solidFill>
                <a:latin typeface="+mj-lt"/>
              </a:rPr>
              <a:t>Management</a:t>
            </a:r>
            <a:endParaRPr kumimoji="0" lang="en-US" sz="1400" b="1" i="0" u="none" strike="noStrike" cap="none" spc="0" normalizeH="0" baseline="0" dirty="0">
              <a:ln>
                <a:noFill/>
              </a:ln>
              <a:solidFill>
                <a:srgbClr val="47AAC5"/>
              </a:solidFill>
              <a:effectLst/>
              <a:uFillTx/>
              <a:latin typeface="+mj-lt"/>
            </a:endParaRPr>
          </a:p>
        </p:txBody>
      </p:sp>
    </p:spTree>
    <p:extLst>
      <p:ext uri="{BB962C8B-B14F-4D97-AF65-F5344CB8AC3E}">
        <p14:creationId xmlns="" xmlns:p14="http://schemas.microsoft.com/office/powerpoint/2010/main" val="19743237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US" b="1" dirty="0" smtClean="0">
                <a:latin typeface="+mj-lt"/>
              </a:rPr>
              <a:t>GEO Activities </a:t>
            </a:r>
          </a:p>
          <a:p>
            <a:pPr marL="0" indent="0">
              <a:buNone/>
            </a:pPr>
            <a:endParaRPr lang="en-US" b="1"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3</a:t>
            </a:fld>
            <a:endParaRPr lang="uk-UA"/>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blip>
          <a:srcRect b="2078"/>
          <a:stretch>
            <a:fillRect/>
          </a:stretch>
        </p:blipFill>
        <p:spPr bwMode="auto">
          <a:xfrm>
            <a:off x="755576" y="1916832"/>
            <a:ext cx="7605539" cy="3888432"/>
          </a:xfrm>
          <a:prstGeom prst="rect">
            <a:avLst/>
          </a:prstGeom>
          <a:noFill/>
          <a:ln w="9525">
            <a:noFill/>
            <a:miter lim="800000"/>
            <a:headEnd/>
            <a:tailEnd/>
          </a:ln>
        </p:spPr>
      </p:pic>
      <p:sp>
        <p:nvSpPr>
          <p:cNvPr id="6" name="TextBox 5"/>
          <p:cNvSpPr txBox="1"/>
          <p:nvPr/>
        </p:nvSpPr>
        <p:spPr>
          <a:xfrm>
            <a:off x="6400800" y="6477000"/>
            <a:ext cx="2453172" cy="276999"/>
          </a:xfrm>
          <a:prstGeom prst="rect">
            <a:avLst/>
          </a:prstGeom>
          <a:noFill/>
        </p:spPr>
        <p:txBody>
          <a:bodyPr wrap="none" rtlCol="0">
            <a:spAutoFit/>
          </a:bodyPr>
          <a:lstStyle/>
          <a:p>
            <a:r>
              <a:rPr lang="en-GB" sz="1200" dirty="0" smtClean="0">
                <a:solidFill>
                  <a:srgbClr val="02527B"/>
                </a:solidFill>
                <a:latin typeface="Open Sans" panose="020B0606030504020204" pitchFamily="34" charset="0"/>
                <a:ea typeface="Open Sans" panose="020B0606030504020204" pitchFamily="34" charset="0"/>
                <a:cs typeface="Open Sans" panose="020B0606030504020204" pitchFamily="34" charset="0"/>
              </a:rPr>
              <a:t>Figure courtesy GEO Secretariat</a:t>
            </a:r>
            <a:endParaRPr lang="fr-FR" sz="1200" dirty="0">
              <a:solidFill>
                <a:srgbClr val="02527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 xmlns:p14="http://schemas.microsoft.com/office/powerpoint/2010/main" val="197432378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US" b="1" dirty="0" smtClean="0">
                <a:latin typeface="+mj-lt"/>
              </a:rPr>
              <a:t>GEO Activities </a:t>
            </a:r>
          </a:p>
          <a:p>
            <a:pPr marL="0" indent="0">
              <a:buNone/>
            </a:pPr>
            <a:endParaRPr lang="en-US" b="1"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4</a:t>
            </a:fld>
            <a:endParaRPr lang="uk-UA"/>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blip>
          <a:srcRect b="2078"/>
          <a:stretch>
            <a:fillRect/>
          </a:stretch>
        </p:blipFill>
        <p:spPr bwMode="auto">
          <a:xfrm>
            <a:off x="755576" y="1916832"/>
            <a:ext cx="7605539" cy="3888432"/>
          </a:xfrm>
          <a:prstGeom prst="rect">
            <a:avLst/>
          </a:prstGeom>
          <a:noFill/>
          <a:ln w="9525">
            <a:noFill/>
            <a:miter lim="800000"/>
            <a:headEnd/>
            <a:tailEnd/>
          </a:ln>
        </p:spPr>
      </p:pic>
      <p:sp>
        <p:nvSpPr>
          <p:cNvPr id="6" name="TextBox 5"/>
          <p:cNvSpPr txBox="1"/>
          <p:nvPr/>
        </p:nvSpPr>
        <p:spPr>
          <a:xfrm>
            <a:off x="6400800" y="6477000"/>
            <a:ext cx="2453172" cy="276999"/>
          </a:xfrm>
          <a:prstGeom prst="rect">
            <a:avLst/>
          </a:prstGeom>
          <a:noFill/>
        </p:spPr>
        <p:txBody>
          <a:bodyPr wrap="none" rtlCol="0">
            <a:spAutoFit/>
          </a:bodyPr>
          <a:lstStyle/>
          <a:p>
            <a:r>
              <a:rPr lang="en-GB" sz="1200" dirty="0" smtClean="0">
                <a:solidFill>
                  <a:srgbClr val="02527B"/>
                </a:solidFill>
                <a:latin typeface="Open Sans" panose="020B0606030504020204" pitchFamily="34" charset="0"/>
                <a:ea typeface="Open Sans" panose="020B0606030504020204" pitchFamily="34" charset="0"/>
                <a:cs typeface="Open Sans" panose="020B0606030504020204" pitchFamily="34" charset="0"/>
              </a:rPr>
              <a:t>Figure courtesy GEO Secretariat</a:t>
            </a:r>
            <a:endParaRPr lang="fr-FR" sz="1200" dirty="0">
              <a:solidFill>
                <a:srgbClr val="02527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Oval 6"/>
          <p:cNvSpPr/>
          <p:nvPr/>
        </p:nvSpPr>
        <p:spPr>
          <a:xfrm>
            <a:off x="3200400" y="1524000"/>
            <a:ext cx="2743200" cy="2133600"/>
          </a:xfrm>
          <a:prstGeom prst="ellipse">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TextBox 7"/>
          <p:cNvSpPr txBox="1"/>
          <p:nvPr/>
        </p:nvSpPr>
        <p:spPr>
          <a:xfrm>
            <a:off x="1743290" y="1143000"/>
            <a:ext cx="59529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F0000"/>
                </a:solidFill>
                <a:effectLst/>
                <a:uFillTx/>
              </a:rPr>
              <a:t>Blue Planet: GEO Initiative</a:t>
            </a:r>
            <a:r>
              <a:rPr kumimoji="0" lang="en-US" sz="1800" b="0" i="0" u="none" strike="noStrike" cap="none" spc="0" normalizeH="0" dirty="0" smtClean="0">
                <a:ln>
                  <a:noFill/>
                </a:ln>
                <a:solidFill>
                  <a:srgbClr val="FF0000"/>
                </a:solidFill>
                <a:effectLst/>
                <a:uFillTx/>
              </a:rPr>
              <a:t> &amp; </a:t>
            </a:r>
            <a:r>
              <a:rPr kumimoji="0" lang="en-US" sz="1800" b="0" i="0" u="none" strike="noStrike" cap="none" spc="0" normalizeH="0" baseline="0" dirty="0" smtClean="0">
                <a:ln>
                  <a:noFill/>
                </a:ln>
                <a:solidFill>
                  <a:srgbClr val="FF0000"/>
                </a:solidFill>
                <a:effectLst/>
                <a:uFillTx/>
              </a:rPr>
              <a:t>Incubator of GEO Flagships</a:t>
            </a:r>
            <a:endParaRPr kumimoji="0" lang="en-US" sz="1800" b="0" i="0" u="none" strike="noStrike" cap="none" spc="0" normalizeH="0" baseline="0" dirty="0">
              <a:ln>
                <a:noFill/>
              </a:ln>
              <a:solidFill>
                <a:srgbClr val="FF0000"/>
              </a:solidFill>
              <a:effectLst/>
              <a:uFillTx/>
            </a:endParaRPr>
          </a:p>
        </p:txBody>
      </p:sp>
    </p:spTree>
    <p:extLst>
      <p:ext uri="{BB962C8B-B14F-4D97-AF65-F5344CB8AC3E}">
        <p14:creationId xmlns="" xmlns:p14="http://schemas.microsoft.com/office/powerpoint/2010/main" val="197432378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US" b="1" dirty="0" smtClean="0">
                <a:latin typeface="+mj-lt"/>
              </a:rPr>
              <a:t>Goal of Blue Planet </a:t>
            </a:r>
          </a:p>
          <a:p>
            <a:pPr marL="0" indent="0">
              <a:buNone/>
            </a:pPr>
            <a:endParaRPr lang="en-US" b="1" dirty="0">
              <a:latin typeface="+mj-lt"/>
            </a:endParaRPr>
          </a:p>
          <a:p>
            <a:r>
              <a:rPr lang="en-US" dirty="0" smtClean="0">
                <a:solidFill>
                  <a:srgbClr val="002060"/>
                </a:solidFill>
              </a:rPr>
              <a:t>The goal of the Blue Planet Initiative is to bring together and leverage existing Earth observation (EO) and user engagement work in marine and coastal environments to enable informed decisions and sustained Earth observations and information. </a:t>
            </a: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5</a:t>
            </a:fld>
            <a:endParaRPr lang="uk-UA"/>
          </a:p>
        </p:txBody>
      </p:sp>
      <p:sp>
        <p:nvSpPr>
          <p:cNvPr id="4" name="Pentagon 3"/>
          <p:cNvSpPr/>
          <p:nvPr/>
        </p:nvSpPr>
        <p:spPr>
          <a:xfrm>
            <a:off x="6832786" y="4005064"/>
            <a:ext cx="2088232" cy="864096"/>
          </a:xfrm>
          <a:prstGeom prst="homePlate">
            <a:avLst/>
          </a:prstGeom>
          <a:gradFill flip="none" rotWithShape="1">
            <a:gsLst>
              <a:gs pos="29000">
                <a:schemeClr val="tx2">
                  <a:lumMod val="75000"/>
                </a:schemeClr>
              </a:gs>
              <a:gs pos="100000">
                <a:schemeClr val="tx2">
                  <a:lumMod val="60000"/>
                  <a:lumOff val="40000"/>
                </a:schemeClr>
              </a:gs>
            </a:gsLst>
            <a:lin ang="1080000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Pentagon 4"/>
          <p:cNvSpPr/>
          <p:nvPr/>
        </p:nvSpPr>
        <p:spPr>
          <a:xfrm>
            <a:off x="5248610" y="4005064"/>
            <a:ext cx="2088232" cy="864096"/>
          </a:xfrm>
          <a:prstGeom prst="homePlate">
            <a:avLst/>
          </a:prstGeom>
          <a:gradFill flip="none" rotWithShape="1">
            <a:gsLst>
              <a:gs pos="29000">
                <a:schemeClr val="tx2">
                  <a:lumMod val="75000"/>
                </a:schemeClr>
              </a:gs>
              <a:gs pos="100000">
                <a:schemeClr val="tx2">
                  <a:lumMod val="60000"/>
                  <a:lumOff val="40000"/>
                </a:schemeClr>
              </a:gs>
            </a:gsLst>
            <a:lin ang="1080000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Pentagon 5"/>
          <p:cNvSpPr/>
          <p:nvPr/>
        </p:nvSpPr>
        <p:spPr>
          <a:xfrm>
            <a:off x="3664434" y="4005064"/>
            <a:ext cx="2088232" cy="864096"/>
          </a:xfrm>
          <a:prstGeom prst="homePlate">
            <a:avLst/>
          </a:prstGeom>
          <a:gradFill flip="none" rotWithShape="1">
            <a:gsLst>
              <a:gs pos="29000">
                <a:schemeClr val="tx2">
                  <a:lumMod val="75000"/>
                </a:schemeClr>
              </a:gs>
              <a:gs pos="100000">
                <a:schemeClr val="tx2">
                  <a:lumMod val="60000"/>
                  <a:lumOff val="40000"/>
                </a:schemeClr>
              </a:gs>
            </a:gsLst>
            <a:lin ang="1080000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Pentagon 6"/>
          <p:cNvSpPr/>
          <p:nvPr/>
        </p:nvSpPr>
        <p:spPr>
          <a:xfrm>
            <a:off x="2008250" y="4005064"/>
            <a:ext cx="2088232" cy="864096"/>
          </a:xfrm>
          <a:prstGeom prst="homePlate">
            <a:avLst/>
          </a:prstGeom>
          <a:gradFill flip="none" rotWithShape="1">
            <a:gsLst>
              <a:gs pos="29000">
                <a:schemeClr val="tx2">
                  <a:lumMod val="75000"/>
                </a:schemeClr>
              </a:gs>
              <a:gs pos="100000">
                <a:schemeClr val="tx2">
                  <a:lumMod val="60000"/>
                  <a:lumOff val="40000"/>
                </a:schemeClr>
              </a:gs>
            </a:gsLst>
            <a:lin ang="1080000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Pentagon 7"/>
          <p:cNvSpPr/>
          <p:nvPr/>
        </p:nvSpPr>
        <p:spPr>
          <a:xfrm>
            <a:off x="424074" y="4005064"/>
            <a:ext cx="2088232" cy="864096"/>
          </a:xfrm>
          <a:prstGeom prst="homePlate">
            <a:avLst/>
          </a:prstGeom>
          <a:gradFill flip="none" rotWithShape="1">
            <a:gsLst>
              <a:gs pos="29000">
                <a:schemeClr val="tx2">
                  <a:lumMod val="75000"/>
                </a:schemeClr>
              </a:gs>
              <a:gs pos="100000">
                <a:schemeClr val="tx2">
                  <a:lumMod val="60000"/>
                  <a:lumOff val="40000"/>
                </a:schemeClr>
              </a:gs>
            </a:gsLst>
            <a:lin ang="1080000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TextBox 8"/>
          <p:cNvSpPr txBox="1"/>
          <p:nvPr/>
        </p:nvSpPr>
        <p:spPr>
          <a:xfrm>
            <a:off x="460586" y="4221088"/>
            <a:ext cx="1828800" cy="461665"/>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User needs</a:t>
            </a:r>
            <a:endParaRPr lang="en-US" sz="2400" b="1" dirty="0">
              <a:solidFill>
                <a:schemeClr val="bg1"/>
              </a:solidFill>
              <a:latin typeface="Times New Roman" pitchFamily="18" charset="0"/>
              <a:cs typeface="Times New Roman" pitchFamily="18" charset="0"/>
            </a:endParaRPr>
          </a:p>
        </p:txBody>
      </p:sp>
      <p:sp>
        <p:nvSpPr>
          <p:cNvPr id="10" name="TextBox 9"/>
          <p:cNvSpPr txBox="1"/>
          <p:nvPr/>
        </p:nvSpPr>
        <p:spPr>
          <a:xfrm>
            <a:off x="5387462" y="4205282"/>
            <a:ext cx="2160240" cy="461665"/>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Information</a:t>
            </a:r>
            <a:endParaRPr lang="en-US" sz="2400" b="1" dirty="0">
              <a:solidFill>
                <a:schemeClr val="bg1"/>
              </a:solidFill>
              <a:latin typeface="Times New Roman" pitchFamily="18" charset="0"/>
              <a:cs typeface="Times New Roman" pitchFamily="18" charset="0"/>
            </a:endParaRPr>
          </a:p>
        </p:txBody>
      </p:sp>
      <p:sp>
        <p:nvSpPr>
          <p:cNvPr id="11" name="TextBox 10"/>
          <p:cNvSpPr txBox="1"/>
          <p:nvPr/>
        </p:nvSpPr>
        <p:spPr>
          <a:xfrm>
            <a:off x="6983760" y="4225347"/>
            <a:ext cx="2160240" cy="461665"/>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Knowledge</a:t>
            </a:r>
            <a:endParaRPr lang="en-US" sz="2400" b="1" dirty="0">
              <a:solidFill>
                <a:schemeClr val="bg1"/>
              </a:solidFill>
              <a:latin typeface="Times New Roman" pitchFamily="18" charset="0"/>
              <a:cs typeface="Times New Roman" pitchFamily="18" charset="0"/>
            </a:endParaRPr>
          </a:p>
        </p:txBody>
      </p:sp>
      <p:sp>
        <p:nvSpPr>
          <p:cNvPr id="12" name="TextBox 11"/>
          <p:cNvSpPr txBox="1"/>
          <p:nvPr/>
        </p:nvSpPr>
        <p:spPr>
          <a:xfrm>
            <a:off x="3736442" y="4221088"/>
            <a:ext cx="2160240" cy="461665"/>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Products</a:t>
            </a:r>
            <a:endParaRPr lang="en-US" sz="2400" b="1" dirty="0">
              <a:solidFill>
                <a:schemeClr val="bg1"/>
              </a:solidFill>
              <a:latin typeface="Times New Roman" pitchFamily="18" charset="0"/>
              <a:cs typeface="Times New Roman" pitchFamily="18" charset="0"/>
            </a:endParaRPr>
          </a:p>
        </p:txBody>
      </p:sp>
      <p:sp>
        <p:nvSpPr>
          <p:cNvPr id="13" name="TextBox 12"/>
          <p:cNvSpPr txBox="1"/>
          <p:nvPr/>
        </p:nvSpPr>
        <p:spPr>
          <a:xfrm>
            <a:off x="2123728" y="4221088"/>
            <a:ext cx="2160240" cy="461665"/>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Data</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743237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US" b="1" dirty="0" smtClean="0">
                <a:latin typeface="+mj-lt"/>
              </a:rPr>
              <a:t>Blue Planet Objectives</a:t>
            </a:r>
          </a:p>
          <a:p>
            <a:pPr marL="0" indent="0">
              <a:buNone/>
            </a:pPr>
            <a:endParaRPr lang="en-US" b="1" dirty="0">
              <a:latin typeface="+mj-lt"/>
            </a:endParaRPr>
          </a:p>
          <a:p>
            <a:r>
              <a:rPr lang="en-GB" b="1" dirty="0" smtClean="0">
                <a:solidFill>
                  <a:srgbClr val="002060"/>
                </a:solidFill>
              </a:rPr>
              <a:t>Objective 1:</a:t>
            </a:r>
            <a:r>
              <a:rPr lang="en-GB" dirty="0" smtClean="0">
                <a:solidFill>
                  <a:srgbClr val="002060"/>
                </a:solidFill>
              </a:rPr>
              <a:t> Provide foundational support to the Earth observing community by bringing together the numerous and diverse ocean, coastal and inland water observation organisations and programmes </a:t>
            </a:r>
          </a:p>
          <a:p>
            <a:pPr lvl="1">
              <a:buNone/>
            </a:pPr>
            <a:endParaRPr lang="en-GB" sz="2400" dirty="0" smtClean="0">
              <a:solidFill>
                <a:srgbClr val="002060"/>
              </a:solidFill>
            </a:endParaRPr>
          </a:p>
          <a:p>
            <a:r>
              <a:rPr lang="en-GB" b="1" dirty="0" smtClean="0">
                <a:solidFill>
                  <a:srgbClr val="002060"/>
                </a:solidFill>
              </a:rPr>
              <a:t>Objective 2:</a:t>
            </a:r>
            <a:r>
              <a:rPr lang="en-GB" dirty="0" smtClean="0">
                <a:solidFill>
                  <a:srgbClr val="002060"/>
                </a:solidFill>
              </a:rPr>
              <a:t> Identify gaps in user needs and develop end-to-end services (i.e. support the development of GEO flagship services) </a:t>
            </a: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6</a:t>
            </a:fld>
            <a:endParaRPr lang="uk-UA"/>
          </a:p>
        </p:txBody>
      </p:sp>
    </p:spTree>
    <p:extLst>
      <p:ext uri="{BB962C8B-B14F-4D97-AF65-F5344CB8AC3E}">
        <p14:creationId xmlns="" xmlns:p14="http://schemas.microsoft.com/office/powerpoint/2010/main" val="19743237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US" b="1" dirty="0" smtClean="0">
                <a:latin typeface="+mj-lt"/>
              </a:rPr>
              <a:t>Blue Planet Structure</a:t>
            </a:r>
          </a:p>
          <a:p>
            <a:pPr>
              <a:buNone/>
            </a:pPr>
            <a:r>
              <a:rPr lang="en-GB" dirty="0" smtClean="0">
                <a:solidFill>
                  <a:srgbClr val="002060"/>
                </a:solidFill>
              </a:rPr>
              <a:t> </a:t>
            </a: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7</a:t>
            </a:fld>
            <a:endParaRPr lang="uk-UA"/>
          </a:p>
        </p:txBody>
      </p:sp>
      <p:pic>
        <p:nvPicPr>
          <p:cNvPr id="1026" name="Picture 2"/>
          <p:cNvPicPr>
            <a:picLocks noChangeAspect="1" noChangeArrowheads="1"/>
          </p:cNvPicPr>
          <p:nvPr/>
        </p:nvPicPr>
        <p:blipFill>
          <a:blip r:embed="rId2" cstate="print"/>
          <a:srcRect/>
          <a:stretch>
            <a:fillRect/>
          </a:stretch>
        </p:blipFill>
        <p:spPr bwMode="auto">
          <a:xfrm>
            <a:off x="1219200" y="1981200"/>
            <a:ext cx="7386638" cy="4480548"/>
          </a:xfrm>
          <a:prstGeom prst="rect">
            <a:avLst/>
          </a:prstGeom>
          <a:noFill/>
          <a:ln w="9525">
            <a:noFill/>
            <a:miter lim="800000"/>
            <a:headEnd/>
            <a:tailEnd/>
          </a:ln>
          <a:effectLst/>
        </p:spPr>
      </p:pic>
    </p:spTree>
    <p:extLst>
      <p:ext uri="{BB962C8B-B14F-4D97-AF65-F5344CB8AC3E}">
        <p14:creationId xmlns="" xmlns:p14="http://schemas.microsoft.com/office/powerpoint/2010/main" val="197432378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US" b="1" dirty="0" smtClean="0">
                <a:latin typeface="+mj-lt"/>
              </a:rPr>
              <a:t>Blue Planet Components</a:t>
            </a:r>
          </a:p>
          <a:p>
            <a:pPr marL="0" indent="0">
              <a:buNone/>
            </a:pPr>
            <a:endParaRPr lang="en-US" b="1"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8</a:t>
            </a:fld>
            <a:endParaRPr lang="uk-UA"/>
          </a:p>
        </p:txBody>
      </p:sp>
      <p:sp>
        <p:nvSpPr>
          <p:cNvPr id="4" name="Content Placeholder 2"/>
          <p:cNvSpPr>
            <a:spLocks noGrp="1"/>
          </p:cNvSpPr>
          <p:nvPr>
            <p:ph idx="4294967295"/>
          </p:nvPr>
        </p:nvSpPr>
        <p:spPr>
          <a:xfrm>
            <a:off x="251520" y="2133600"/>
            <a:ext cx="4320480" cy="576064"/>
          </a:xfrm>
          <a:prstGeom prst="rect">
            <a:avLst/>
          </a:prstGeom>
          <a:solidFill>
            <a:schemeClr val="accent1"/>
          </a:solidFill>
          <a:ln>
            <a:solidFill>
              <a:schemeClr val="accent1">
                <a:shade val="50000"/>
              </a:schemeClr>
            </a:solidFill>
          </a:ln>
          <a:scene3d>
            <a:camera prst="orthographicFront"/>
            <a:lightRig rig="threePt" dir="t"/>
          </a:scene3d>
          <a:sp3d>
            <a:bevelT/>
          </a:sp3d>
        </p:spPr>
        <p:txBody>
          <a:bodyPr>
            <a:normAutofit fontScale="85000" lnSpcReduction="10000"/>
          </a:bodyPr>
          <a:lstStyle/>
          <a:p>
            <a:pPr algn="ctr">
              <a:buNone/>
            </a:pPr>
            <a:r>
              <a:rPr lang="en-US" sz="2800" b="1" dirty="0" smtClean="0">
                <a:solidFill>
                  <a:schemeClr val="bg1"/>
                </a:solidFill>
                <a:effectLst>
                  <a:outerShdw blurRad="38100" dist="38100" dir="2700000" algn="tl">
                    <a:srgbClr val="000000">
                      <a:alpha val="43137"/>
                    </a:srgbClr>
                  </a:outerShdw>
                </a:effectLst>
              </a:rPr>
              <a:t>Foundational Components</a:t>
            </a:r>
          </a:p>
          <a:p>
            <a:pPr>
              <a:buNone/>
            </a:pPr>
            <a:endParaRPr lang="en-US" sz="2800" dirty="0" smtClean="0">
              <a:solidFill>
                <a:schemeClr val="accent5">
                  <a:lumMod val="50000"/>
                </a:schemeClr>
              </a:solidFill>
            </a:endParaRPr>
          </a:p>
          <a:p>
            <a:pPr lvl="2"/>
            <a:endParaRPr lang="en-US" sz="2000" dirty="0" smtClean="0">
              <a:solidFill>
                <a:schemeClr val="accent5">
                  <a:lumMod val="50000"/>
                </a:schemeClr>
              </a:solidFill>
            </a:endParaRPr>
          </a:p>
          <a:p>
            <a:endParaRPr lang="en-US" sz="2800" dirty="0" smtClean="0">
              <a:solidFill>
                <a:schemeClr val="accent5">
                  <a:lumMod val="50000"/>
                </a:schemeClr>
              </a:solidFill>
            </a:endParaRPr>
          </a:p>
          <a:p>
            <a:endParaRPr lang="en-GB" sz="1400" dirty="0" smtClean="0">
              <a:solidFill>
                <a:schemeClr val="accent5">
                  <a:lumMod val="50000"/>
                </a:schemeClr>
              </a:solidFill>
            </a:endParaRPr>
          </a:p>
        </p:txBody>
      </p:sp>
      <p:sp>
        <p:nvSpPr>
          <p:cNvPr id="5" name="Content Placeholder 2"/>
          <p:cNvSpPr txBox="1">
            <a:spLocks/>
          </p:cNvSpPr>
          <p:nvPr/>
        </p:nvSpPr>
        <p:spPr>
          <a:xfrm>
            <a:off x="245920" y="2661917"/>
            <a:ext cx="4320480" cy="567680"/>
          </a:xfrm>
          <a:prstGeom prst="rect">
            <a:avLst/>
          </a:prstGeom>
          <a:solidFill>
            <a:schemeClr val="accent1">
              <a:lumMod val="75000"/>
            </a:schemeClr>
          </a:solidFill>
          <a:ln>
            <a:solidFill>
              <a:schemeClr val="accent1">
                <a:shade val="50000"/>
              </a:schemeClr>
            </a:solidFill>
          </a:ln>
          <a:scene3d>
            <a:camera prst="orthographicFront"/>
            <a:lightRig rig="threePt" dir="t"/>
          </a:scene3d>
          <a:sp3d>
            <a:bevelT/>
          </a:sp3d>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User Engagement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6" name="Content Placeholder 2"/>
          <p:cNvSpPr txBox="1">
            <a:spLocks/>
          </p:cNvSpPr>
          <p:nvPr/>
        </p:nvSpPr>
        <p:spPr>
          <a:xfrm>
            <a:off x="251214" y="3244758"/>
            <a:ext cx="4320480" cy="567680"/>
          </a:xfrm>
          <a:prstGeom prst="rect">
            <a:avLst/>
          </a:prstGeom>
          <a:solidFill>
            <a:schemeClr val="accent1">
              <a:lumMod val="75000"/>
            </a:schemeClr>
          </a:solidFill>
          <a:ln>
            <a:solidFill>
              <a:schemeClr val="accent1">
                <a:shade val="50000"/>
              </a:schemeClr>
            </a:solidFill>
          </a:ln>
          <a:scene3d>
            <a:camera prst="orthographicFront"/>
            <a:lightRig rig="threePt" dir="t"/>
          </a:scene3d>
          <a:sp3d>
            <a:bevelT/>
          </a:sp3d>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Sustained Ocean Observations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7" name="Content Placeholder 2"/>
          <p:cNvSpPr txBox="1">
            <a:spLocks/>
          </p:cNvSpPr>
          <p:nvPr/>
        </p:nvSpPr>
        <p:spPr>
          <a:xfrm>
            <a:off x="249789" y="3802483"/>
            <a:ext cx="4320480" cy="567680"/>
          </a:xfrm>
          <a:prstGeom prst="rect">
            <a:avLst/>
          </a:prstGeom>
          <a:solidFill>
            <a:schemeClr val="accent1">
              <a:lumMod val="75000"/>
            </a:schemeClr>
          </a:solidFill>
          <a:ln>
            <a:solidFill>
              <a:schemeClr val="accent1">
                <a:shade val="50000"/>
              </a:schemeClr>
            </a:solidFill>
          </a:ln>
          <a:scene3d>
            <a:camera prst="orthographicFront"/>
            <a:lightRig rig="threePt" dir="t"/>
          </a:scene3d>
          <a:sp3d>
            <a:bevelT/>
          </a:sp3d>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Ocean Forecasting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8" name="Content Placeholder 2"/>
          <p:cNvSpPr txBox="1">
            <a:spLocks/>
          </p:cNvSpPr>
          <p:nvPr/>
        </p:nvSpPr>
        <p:spPr>
          <a:xfrm>
            <a:off x="244485" y="4393666"/>
            <a:ext cx="4319198" cy="567680"/>
          </a:xfrm>
          <a:prstGeom prst="rect">
            <a:avLst/>
          </a:prstGeom>
          <a:solidFill>
            <a:schemeClr val="accent1">
              <a:lumMod val="75000"/>
            </a:schemeClr>
          </a:solidFill>
          <a:ln>
            <a:solidFill>
              <a:schemeClr val="accent1">
                <a:shade val="50000"/>
              </a:schemeClr>
            </a:solidFill>
          </a:ln>
          <a:scene3d>
            <a:camera prst="orthographicFront"/>
            <a:lightRig rig="threePt" dir="t"/>
          </a:scene3d>
          <a:sp3d>
            <a:bevelT/>
          </a:sp3d>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Data Access and Visualization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9" name="Content Placeholder 2"/>
          <p:cNvSpPr txBox="1">
            <a:spLocks/>
          </p:cNvSpPr>
          <p:nvPr/>
        </p:nvSpPr>
        <p:spPr>
          <a:xfrm>
            <a:off x="249912" y="4959635"/>
            <a:ext cx="4320480" cy="720080"/>
          </a:xfrm>
          <a:prstGeom prst="rect">
            <a:avLst/>
          </a:prstGeom>
          <a:solidFill>
            <a:schemeClr val="accent1">
              <a:lumMod val="75000"/>
            </a:schemeClr>
          </a:solidFill>
          <a:ln>
            <a:solidFill>
              <a:schemeClr val="accent1">
                <a:shade val="50000"/>
              </a:schemeClr>
            </a:solidFill>
          </a:ln>
          <a:scene3d>
            <a:camera prst="orthographicFront"/>
            <a:lightRig rig="threePt" dir="t"/>
          </a:scene3d>
          <a:sp3d>
            <a:bevelT/>
          </a:sp3d>
        </p:spPr>
        <p:txBody>
          <a:bodyPr vert="horz" lIns="91440" tIns="45720" rIns="91440" bIns="45720" rtlCol="0">
            <a:normAutofit fontScale="92500" lnSpcReduction="20000"/>
          </a:bodyPr>
          <a:lstStyle/>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Developing</a:t>
            </a:r>
            <a:r>
              <a:rPr kumimoji="0" lang="en-US" sz="2600" b="0" i="0" u="none" strike="noStrike" kern="1200" cap="none" spc="0" normalizeH="0" noProof="0" dirty="0" smtClean="0">
                <a:ln>
                  <a:noFill/>
                </a:ln>
                <a:solidFill>
                  <a:schemeClr val="bg1"/>
                </a:solidFill>
                <a:effectLst/>
                <a:uLnTx/>
                <a:uFillTx/>
                <a:latin typeface="+mn-lt"/>
                <a:ea typeface="+mn-ea"/>
                <a:cs typeface="+mn-cs"/>
              </a:rPr>
              <a:t> Capacity and Societal Awareness</a:t>
            </a:r>
            <a:endParaRPr kumimoji="0" lang="en-US" sz="26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10" name="Content Placeholder 2"/>
          <p:cNvSpPr txBox="1">
            <a:spLocks/>
          </p:cNvSpPr>
          <p:nvPr/>
        </p:nvSpPr>
        <p:spPr>
          <a:xfrm>
            <a:off x="4736175" y="2121178"/>
            <a:ext cx="4320480" cy="576064"/>
          </a:xfrm>
          <a:prstGeom prst="rect">
            <a:avLst/>
          </a:prstGeom>
          <a:solidFill>
            <a:schemeClr val="accent1"/>
          </a:solidFill>
          <a:ln>
            <a:solidFill>
              <a:schemeClr val="accent1">
                <a:shade val="50000"/>
              </a:schemeClr>
            </a:solidFill>
          </a:ln>
          <a:scene3d>
            <a:camera prst="orthographicFront"/>
            <a:lightRig rig="threePt" dir="t"/>
          </a:scene3d>
          <a:sp3d>
            <a:bevelT/>
          </a:sp3d>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800" b="1" dirty="0" smtClean="0">
                <a:solidFill>
                  <a:schemeClr val="bg1"/>
                </a:solidFill>
                <a:effectLst>
                  <a:outerShdw blurRad="38100" dist="38100" dir="2700000" algn="tl">
                    <a:srgbClr val="000000">
                      <a:alpha val="43137"/>
                    </a:srgbClr>
                  </a:outerShdw>
                </a:effectLst>
              </a:rPr>
              <a:t>Service</a:t>
            </a: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Components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11" name="Content Placeholder 2"/>
          <p:cNvSpPr txBox="1">
            <a:spLocks/>
          </p:cNvSpPr>
          <p:nvPr/>
        </p:nvSpPr>
        <p:spPr>
          <a:xfrm>
            <a:off x="4736517" y="2658578"/>
            <a:ext cx="4320480" cy="567680"/>
          </a:xfrm>
          <a:prstGeom prst="rect">
            <a:avLst/>
          </a:prstGeom>
          <a:solidFill>
            <a:schemeClr val="accent1">
              <a:lumMod val="75000"/>
            </a:schemeClr>
          </a:solidFill>
          <a:ln>
            <a:solidFill>
              <a:schemeClr val="accent1">
                <a:shade val="50000"/>
              </a:schemeClr>
            </a:solidFill>
          </a:ln>
          <a:scene3d>
            <a:camera prst="orthographicFront"/>
            <a:lightRig rig="threePt" dir="t"/>
          </a:scene3d>
          <a:sp3d>
            <a:bevelT/>
          </a:sp3d>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Services for coastal communities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12" name="Content Placeholder 2"/>
          <p:cNvSpPr txBox="1">
            <a:spLocks/>
          </p:cNvSpPr>
          <p:nvPr/>
        </p:nvSpPr>
        <p:spPr>
          <a:xfrm>
            <a:off x="4735869" y="3232336"/>
            <a:ext cx="4320480" cy="833058"/>
          </a:xfrm>
          <a:prstGeom prst="rect">
            <a:avLst/>
          </a:prstGeom>
          <a:solidFill>
            <a:schemeClr val="accent1">
              <a:lumMod val="75000"/>
            </a:schemeClr>
          </a:solidFill>
          <a:ln>
            <a:solidFill>
              <a:schemeClr val="accent1">
                <a:shade val="50000"/>
              </a:schemeClr>
            </a:solidFill>
          </a:ln>
          <a:scene3d>
            <a:camera prst="orthographicFront"/>
            <a:lightRig rig="threePt" dir="t"/>
          </a:scene3d>
          <a:sp3d>
            <a:bevelT/>
          </a:sp3d>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Healthy Ecosystem and Food Security</a:t>
            </a:r>
            <a:endParaRPr kumimoji="0" lang="en-US" sz="26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13" name="Content Placeholder 2"/>
          <p:cNvSpPr txBox="1">
            <a:spLocks/>
          </p:cNvSpPr>
          <p:nvPr/>
        </p:nvSpPr>
        <p:spPr>
          <a:xfrm>
            <a:off x="4736175" y="4065394"/>
            <a:ext cx="4320480" cy="567680"/>
          </a:xfrm>
          <a:prstGeom prst="rect">
            <a:avLst/>
          </a:prstGeom>
          <a:solidFill>
            <a:schemeClr val="accent1">
              <a:lumMod val="75000"/>
            </a:schemeClr>
          </a:solidFill>
          <a:ln>
            <a:solidFill>
              <a:schemeClr val="accent1">
                <a:shade val="50000"/>
              </a:schemeClr>
            </a:solidFill>
          </a:ln>
          <a:scene3d>
            <a:camera prst="orthographicFront"/>
            <a:lightRig rig="threePt" dir="t"/>
          </a:scene3d>
          <a:sp3d>
            <a:bevelT/>
          </a:sp3d>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Services for the Blue Economy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14" name="Content Placeholder 2"/>
          <p:cNvSpPr txBox="1">
            <a:spLocks/>
          </p:cNvSpPr>
          <p:nvPr/>
        </p:nvSpPr>
        <p:spPr>
          <a:xfrm>
            <a:off x="4736175" y="4641458"/>
            <a:ext cx="4320480" cy="567680"/>
          </a:xfrm>
          <a:prstGeom prst="rect">
            <a:avLst/>
          </a:prstGeom>
          <a:solidFill>
            <a:schemeClr val="accent1">
              <a:lumMod val="75000"/>
            </a:schemeClr>
          </a:solidFill>
          <a:ln>
            <a:solidFill>
              <a:schemeClr val="accent1">
                <a:shade val="50000"/>
              </a:schemeClr>
            </a:solidFill>
          </a:ln>
          <a:scene3d>
            <a:camera prst="orthographicFront"/>
            <a:lightRig rig="threePt" dir="t"/>
          </a:scene3d>
          <a:sp3d>
            <a:bevelT/>
          </a:sp3d>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Maritime Services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Tree>
    <p:extLst>
      <p:ext uri="{BB962C8B-B14F-4D97-AF65-F5344CB8AC3E}">
        <p14:creationId xmlns="" xmlns:p14="http://schemas.microsoft.com/office/powerpoint/2010/main" val="197432378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219200"/>
            <a:ext cx="8153400" cy="4724400"/>
          </a:xfrm>
        </p:spPr>
        <p:txBody>
          <a:bodyPr/>
          <a:lstStyle/>
          <a:p>
            <a:pPr marL="0" indent="0">
              <a:buNone/>
            </a:pPr>
            <a:r>
              <a:rPr lang="en-US" b="1" dirty="0" smtClean="0">
                <a:latin typeface="+mj-lt"/>
              </a:rPr>
              <a:t>Blue Planet Conceptual Diagram</a:t>
            </a:r>
          </a:p>
          <a:p>
            <a:pPr>
              <a:buNone/>
            </a:pPr>
            <a:r>
              <a:rPr lang="en-GB" dirty="0" smtClean="0">
                <a:solidFill>
                  <a:srgbClr val="002060"/>
                </a:solidFill>
              </a:rPr>
              <a:t> </a:t>
            </a: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9</a:t>
            </a:fld>
            <a:endParaRPr lang="uk-UA"/>
          </a:p>
        </p:txBody>
      </p:sp>
      <p:pic>
        <p:nvPicPr>
          <p:cNvPr id="6" name="Picture 5" descr="Blue Planet components diagram FINAL-01.jpg"/>
          <p:cNvPicPr>
            <a:picLocks noChangeAspect="1"/>
          </p:cNvPicPr>
          <p:nvPr/>
        </p:nvPicPr>
        <p:blipFill>
          <a:blip r:embed="rId2" cstate="print">
            <a:clrChange>
              <a:clrFrom>
                <a:srgbClr val="FFFFFF"/>
              </a:clrFrom>
              <a:clrTo>
                <a:srgbClr val="FFFFFF">
                  <a:alpha val="0"/>
                </a:srgbClr>
              </a:clrTo>
            </a:clrChange>
          </a:blip>
          <a:srcRect l="5444" t="4444" r="4301" b="5556"/>
          <a:stretch>
            <a:fillRect/>
          </a:stretch>
        </p:blipFill>
        <p:spPr>
          <a:xfrm>
            <a:off x="2057400" y="1600200"/>
            <a:ext cx="5029200" cy="5156522"/>
          </a:xfrm>
          <a:prstGeom prst="rect">
            <a:avLst/>
          </a:prstGeom>
        </p:spPr>
      </p:pic>
    </p:spTree>
    <p:extLst>
      <p:ext uri="{BB962C8B-B14F-4D97-AF65-F5344CB8AC3E}">
        <p14:creationId xmlns="" xmlns:p14="http://schemas.microsoft.com/office/powerpoint/2010/main" val="1974323787"/>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8903</TotalTime>
  <Words>1323</Words>
  <Application>Microsoft Office PowerPoint</Application>
  <PresentationFormat>On-screen Show (4:3)</PresentationFormat>
  <Paragraphs>158</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vt:lpstr>
      <vt:lpstr>Oceans and Society: Blue Planet </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pauld</cp:lastModifiedBy>
  <cp:revision>120</cp:revision>
  <dcterms:modified xsi:type="dcterms:W3CDTF">2016-04-12T22:31:04Z</dcterms:modified>
</cp:coreProperties>
</file>