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256" r:id="rId2"/>
    <p:sldId id="355" r:id="rId3"/>
    <p:sldId id="356" r:id="rId4"/>
    <p:sldId id="257" r:id="rId5"/>
    <p:sldId id="341" r:id="rId6"/>
    <p:sldId id="370" r:id="rId7"/>
    <p:sldId id="259" r:id="rId8"/>
    <p:sldId id="335" r:id="rId9"/>
    <p:sldId id="336" r:id="rId10"/>
    <p:sldId id="362" r:id="rId11"/>
    <p:sldId id="363" r:id="rId12"/>
    <p:sldId id="364" r:id="rId13"/>
    <p:sldId id="354" r:id="rId14"/>
    <p:sldId id="365" r:id="rId15"/>
    <p:sldId id="361" r:id="rId16"/>
    <p:sldId id="367" r:id="rId17"/>
    <p:sldId id="265" r:id="rId18"/>
    <p:sldId id="359" r:id="rId19"/>
    <p:sldId id="327" r:id="rId20"/>
    <p:sldId id="314" r:id="rId21"/>
    <p:sldId id="316" r:id="rId22"/>
    <p:sldId id="302" r:id="rId23"/>
    <p:sldId id="360" r:id="rId24"/>
    <p:sldId id="357" r:id="rId25"/>
    <p:sldId id="283" r:id="rId26"/>
    <p:sldId id="264" r:id="rId27"/>
    <p:sldId id="368" r:id="rId28"/>
    <p:sldId id="366" r:id="rId29"/>
    <p:sldId id="369" r:id="rId30"/>
    <p:sldId id="358" r:id="rId31"/>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77E"/>
    <a:srgbClr val="FF329E"/>
    <a:srgbClr val="FF3CE3"/>
    <a:srgbClr val="FF8550"/>
    <a:srgbClr val="FF2FAC"/>
    <a:srgbClr val="005FAA"/>
    <a:srgbClr val="0070C0"/>
    <a:srgbClr val="00BFAA"/>
    <a:srgbClr val="FFFFFF"/>
    <a:srgbClr val="3595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90" autoAdjust="0"/>
    <p:restoredTop sz="94250" autoAdjust="0"/>
  </p:normalViewPr>
  <p:slideViewPr>
    <p:cSldViewPr>
      <p:cViewPr>
        <p:scale>
          <a:sx n="75" d="100"/>
          <a:sy n="75" d="100"/>
        </p:scale>
        <p:origin x="-1616" y="-1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23.xml"/><Relationship Id="rId4" Type="http://schemas.openxmlformats.org/officeDocument/2006/relationships/slide" Target="slides/slide29.xml"/><Relationship Id="rId1" Type="http://schemas.openxmlformats.org/officeDocument/2006/relationships/slide" Target="slides/slide2.xml"/><Relationship Id="rId2"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A1A85EA-581A-4ED7-9CC2-334A9E90F0F2}" type="datetimeFigureOut">
              <a:rPr lang="en-US" smtClean="0"/>
              <a:t>4/11/16</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7337098-8D7F-4543-AE63-5F2A461BE0DF}" type="slidenum">
              <a:rPr lang="en-US" smtClean="0"/>
              <a:t>‹#›</a:t>
            </a:fld>
            <a:endParaRPr lang="en-US"/>
          </a:p>
        </p:txBody>
      </p:sp>
    </p:spTree>
    <p:extLst>
      <p:ext uri="{BB962C8B-B14F-4D97-AF65-F5344CB8AC3E}">
        <p14:creationId xmlns:p14="http://schemas.microsoft.com/office/powerpoint/2010/main" val="3475810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defTabSz="955731">
              <a:defRPr sz="1300" smtClean="0"/>
            </a:lvl1pPr>
          </a:lstStyle>
          <a:p>
            <a:pPr>
              <a:defRPr/>
            </a:pPr>
            <a:endParaRPr lang="en-US" altLang="en-US" dirty="0"/>
          </a:p>
        </p:txBody>
      </p:sp>
      <p:sp>
        <p:nvSpPr>
          <p:cNvPr id="36867" name="Rectangle 3"/>
          <p:cNvSpPr>
            <a:spLocks noGrp="1" noChangeArrowheads="1"/>
          </p:cNvSpPr>
          <p:nvPr>
            <p:ph type="dt" idx="1"/>
          </p:nvPr>
        </p:nvSpPr>
        <p:spPr bwMode="auto">
          <a:xfrm>
            <a:off x="3850294"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lgn="r" defTabSz="955731">
              <a:defRPr sz="1300" smtClean="0"/>
            </a:lvl1pPr>
          </a:lstStyle>
          <a:p>
            <a:pPr>
              <a:defRPr/>
            </a:pPr>
            <a:endParaRPr lang="en-US" altLang="en-US" dirty="0"/>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64" y="4714653"/>
            <a:ext cx="5438748" cy="446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6870" name="Rectangle 6"/>
          <p:cNvSpPr>
            <a:spLocks noGrp="1" noChangeArrowheads="1"/>
          </p:cNvSpPr>
          <p:nvPr>
            <p:ph type="ftr" sz="quarter" idx="4"/>
          </p:nvPr>
        </p:nvSpPr>
        <p:spPr bwMode="auto">
          <a:xfrm>
            <a:off x="0"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defTabSz="955731">
              <a:defRPr sz="1300" smtClean="0"/>
            </a:lvl1pPr>
          </a:lstStyle>
          <a:p>
            <a:pPr>
              <a:defRPr/>
            </a:pPr>
            <a:endParaRPr lang="en-US" altLang="en-US" dirty="0"/>
          </a:p>
        </p:txBody>
      </p:sp>
      <p:sp>
        <p:nvSpPr>
          <p:cNvPr id="36871" name="Rectangle 7"/>
          <p:cNvSpPr>
            <a:spLocks noGrp="1" noChangeArrowheads="1"/>
          </p:cNvSpPr>
          <p:nvPr>
            <p:ph type="sldNum" sz="quarter" idx="5"/>
          </p:nvPr>
        </p:nvSpPr>
        <p:spPr bwMode="auto">
          <a:xfrm>
            <a:off x="3850294"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defTabSz="955731">
              <a:defRPr sz="1300" smtClean="0"/>
            </a:lvl1pPr>
          </a:lstStyle>
          <a:p>
            <a:pPr>
              <a:defRPr/>
            </a:pPr>
            <a:fld id="{A1709E57-6E7A-488E-A672-085C9194CF9D}" type="slidenum">
              <a:rPr lang="en-US" altLang="en-US"/>
              <a:pPr>
                <a:defRPr/>
              </a:pPr>
              <a:t>‹#›</a:t>
            </a:fld>
            <a:endParaRPr lang="en-US" altLang="en-US" dirty="0"/>
          </a:p>
        </p:txBody>
      </p:sp>
    </p:spTree>
    <p:extLst>
      <p:ext uri="{BB962C8B-B14F-4D97-AF65-F5344CB8AC3E}">
        <p14:creationId xmlns:p14="http://schemas.microsoft.com/office/powerpoint/2010/main" val="2013069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000" b="1" u="sng">
                <a:solidFill>
                  <a:schemeClr val="tx2"/>
                </a:solidFill>
                <a:latin typeface="Tahoma" charset="0"/>
                <a:ea typeface="ＭＳ Ｐゴシック" charset="0"/>
              </a:defRPr>
            </a:lvl1pPr>
            <a:lvl2pPr marL="742950" indent="-285750" eaLnBrk="0" hangingPunct="0">
              <a:defRPr sz="2000" b="1" u="sng">
                <a:solidFill>
                  <a:schemeClr val="tx2"/>
                </a:solidFill>
                <a:latin typeface="Tahoma" charset="0"/>
                <a:ea typeface="ＭＳ Ｐゴシック" charset="0"/>
              </a:defRPr>
            </a:lvl2pPr>
            <a:lvl3pPr marL="1143000" indent="-228600" eaLnBrk="0" hangingPunct="0">
              <a:defRPr sz="2000" b="1" u="sng">
                <a:solidFill>
                  <a:schemeClr val="tx2"/>
                </a:solidFill>
                <a:latin typeface="Tahoma" charset="0"/>
                <a:ea typeface="ＭＳ Ｐゴシック" charset="0"/>
              </a:defRPr>
            </a:lvl3pPr>
            <a:lvl4pPr marL="1600200" indent="-228600" eaLnBrk="0" hangingPunct="0">
              <a:defRPr sz="2000" b="1" u="sng">
                <a:solidFill>
                  <a:schemeClr val="tx2"/>
                </a:solidFill>
                <a:latin typeface="Tahoma" charset="0"/>
                <a:ea typeface="ＭＳ Ｐゴシック" charset="0"/>
              </a:defRPr>
            </a:lvl4pPr>
            <a:lvl5pPr marL="2057400" indent="-228600" eaLnBrk="0" hangingPunct="0">
              <a:defRPr sz="2000" b="1" u="sng">
                <a:solidFill>
                  <a:schemeClr val="tx2"/>
                </a:solidFill>
                <a:latin typeface="Tahoma" charset="0"/>
                <a:ea typeface="ＭＳ Ｐゴシック" charset="0"/>
              </a:defRPr>
            </a:lvl5pPr>
            <a:lvl6pPr marL="2514600" indent="-228600" algn="ctr" eaLnBrk="0" fontAlgn="base" hangingPunct="0">
              <a:spcBef>
                <a:spcPct val="0"/>
              </a:spcBef>
              <a:spcAft>
                <a:spcPct val="0"/>
              </a:spcAft>
              <a:defRPr sz="2000" b="1" u="sng">
                <a:solidFill>
                  <a:schemeClr val="tx2"/>
                </a:solidFill>
                <a:latin typeface="Tahoma" charset="0"/>
                <a:ea typeface="ＭＳ Ｐゴシック" charset="0"/>
              </a:defRPr>
            </a:lvl6pPr>
            <a:lvl7pPr marL="2971800" indent="-228600" algn="ctr" eaLnBrk="0" fontAlgn="base" hangingPunct="0">
              <a:spcBef>
                <a:spcPct val="0"/>
              </a:spcBef>
              <a:spcAft>
                <a:spcPct val="0"/>
              </a:spcAft>
              <a:defRPr sz="2000" b="1" u="sng">
                <a:solidFill>
                  <a:schemeClr val="tx2"/>
                </a:solidFill>
                <a:latin typeface="Tahoma" charset="0"/>
                <a:ea typeface="ＭＳ Ｐゴシック" charset="0"/>
              </a:defRPr>
            </a:lvl7pPr>
            <a:lvl8pPr marL="3429000" indent="-228600" algn="ctr" eaLnBrk="0" fontAlgn="base" hangingPunct="0">
              <a:spcBef>
                <a:spcPct val="0"/>
              </a:spcBef>
              <a:spcAft>
                <a:spcPct val="0"/>
              </a:spcAft>
              <a:defRPr sz="2000" b="1" u="sng">
                <a:solidFill>
                  <a:schemeClr val="tx2"/>
                </a:solidFill>
                <a:latin typeface="Tahoma" charset="0"/>
                <a:ea typeface="ＭＳ Ｐゴシック" charset="0"/>
              </a:defRPr>
            </a:lvl8pPr>
            <a:lvl9pPr marL="3886200" indent="-228600" algn="ctr" eaLnBrk="0" fontAlgn="base" hangingPunct="0">
              <a:spcBef>
                <a:spcPct val="0"/>
              </a:spcBef>
              <a:spcAft>
                <a:spcPct val="0"/>
              </a:spcAft>
              <a:defRPr sz="2000" b="1" u="sng">
                <a:solidFill>
                  <a:schemeClr val="tx2"/>
                </a:solidFill>
                <a:latin typeface="Tahoma" charset="0"/>
                <a:ea typeface="ＭＳ Ｐゴシック" charset="0"/>
              </a:defRPr>
            </a:lvl9pPr>
          </a:lstStyle>
          <a:p>
            <a:pPr eaLnBrk="1" hangingPunct="1">
              <a:defRPr/>
            </a:pPr>
            <a:fld id="{70E324EF-D672-1643-866B-CAC66AB08563}" type="slidenum">
              <a:rPr lang="en-US" sz="1200" b="0" u="none" smtClean="0">
                <a:solidFill>
                  <a:schemeClr val="tx1"/>
                </a:solidFill>
                <a:latin typeface="Arial" charset="0"/>
                <a:cs typeface="ＭＳ Ｐゴシック" charset="0"/>
              </a:rPr>
              <a:pPr eaLnBrk="1" hangingPunct="1">
                <a:defRPr/>
              </a:pPr>
              <a:t>2</a:t>
            </a:fld>
            <a:endParaRPr lang="en-US" sz="1200" b="0" u="none" smtClean="0">
              <a:solidFill>
                <a:schemeClr val="tx1"/>
              </a:solidFill>
              <a:latin typeface="Arial" charset="0"/>
              <a:cs typeface="ＭＳ Ｐゴシック" charset="0"/>
            </a:endParaRPr>
          </a:p>
        </p:txBody>
      </p:sp>
      <p:sp>
        <p:nvSpPr>
          <p:cNvPr id="27651" name="Rectangle 2"/>
          <p:cNvSpPr>
            <a:spLocks noGrp="1" noRot="1" noChangeAspect="1" noChangeArrowheads="1" noTextEdit="1"/>
          </p:cNvSpPr>
          <p:nvPr>
            <p:ph type="sldImg"/>
          </p:nvPr>
        </p:nvSpPr>
        <p:spPr>
          <a:xfrm>
            <a:off x="1430338" y="550863"/>
            <a:ext cx="3941762" cy="2955925"/>
          </a:xfrm>
          <a:ln/>
        </p:spPr>
      </p:sp>
      <p:sp>
        <p:nvSpPr>
          <p:cNvPr id="27652" name="Rectangle 3"/>
          <p:cNvSpPr>
            <a:spLocks noGrp="1" noChangeArrowheads="1"/>
          </p:cNvSpPr>
          <p:nvPr>
            <p:ph type="body" idx="1"/>
          </p:nvPr>
        </p:nvSpPr>
        <p:spPr>
          <a:xfrm>
            <a:off x="604838" y="3636963"/>
            <a:ext cx="5588000" cy="57943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marL="228600" indent="-228600">
              <a:buClr>
                <a:schemeClr val="tx1"/>
              </a:buClr>
              <a:buFont typeface="Wingdings" charset="0"/>
              <a:buNone/>
              <a:defRPr/>
            </a:pPr>
            <a:endParaRPr kumimoji="0" lang="en-US" sz="1400">
              <a:latin typeface="Arial"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b="1" u="sng">
                <a:solidFill>
                  <a:schemeClr val="tx2"/>
                </a:solidFill>
                <a:latin typeface="Tahoma" charset="0"/>
                <a:ea typeface="ＭＳ Ｐゴシック" charset="0"/>
                <a:cs typeface="ＭＳ Ｐゴシック" charset="0"/>
              </a:defRPr>
            </a:lvl1pPr>
            <a:lvl2pPr marL="785372" indent="-302066" eaLnBrk="0" hangingPunct="0">
              <a:defRPr sz="2100" b="1" u="sng">
                <a:solidFill>
                  <a:schemeClr val="tx2"/>
                </a:solidFill>
                <a:latin typeface="Tahoma" charset="0"/>
                <a:ea typeface="ＭＳ Ｐゴシック" charset="0"/>
              </a:defRPr>
            </a:lvl2pPr>
            <a:lvl3pPr marL="1208265" indent="-241653" eaLnBrk="0" hangingPunct="0">
              <a:defRPr sz="2100" b="1" u="sng">
                <a:solidFill>
                  <a:schemeClr val="tx2"/>
                </a:solidFill>
                <a:latin typeface="Tahoma" charset="0"/>
                <a:ea typeface="ＭＳ Ｐゴシック" charset="0"/>
              </a:defRPr>
            </a:lvl3pPr>
            <a:lvl4pPr marL="1691571" indent="-241653" eaLnBrk="0" hangingPunct="0">
              <a:defRPr sz="2100" b="1" u="sng">
                <a:solidFill>
                  <a:schemeClr val="tx2"/>
                </a:solidFill>
                <a:latin typeface="Tahoma" charset="0"/>
                <a:ea typeface="ＭＳ Ｐゴシック" charset="0"/>
              </a:defRPr>
            </a:lvl4pPr>
            <a:lvl5pPr marL="2174878" indent="-241653" eaLnBrk="0" hangingPunct="0">
              <a:defRPr sz="2100" b="1" u="sng">
                <a:solidFill>
                  <a:schemeClr val="tx2"/>
                </a:solidFill>
                <a:latin typeface="Tahoma" charset="0"/>
                <a:ea typeface="ＭＳ Ｐゴシック" charset="0"/>
              </a:defRPr>
            </a:lvl5pPr>
            <a:lvl6pPr marL="2658184" indent="-241653" algn="ctr" eaLnBrk="0" fontAlgn="base" hangingPunct="0">
              <a:spcBef>
                <a:spcPct val="0"/>
              </a:spcBef>
              <a:spcAft>
                <a:spcPct val="0"/>
              </a:spcAft>
              <a:defRPr sz="2100" b="1" u="sng">
                <a:solidFill>
                  <a:schemeClr val="tx2"/>
                </a:solidFill>
                <a:latin typeface="Tahoma" charset="0"/>
                <a:ea typeface="ＭＳ Ｐゴシック" charset="0"/>
              </a:defRPr>
            </a:lvl6pPr>
            <a:lvl7pPr marL="3141490" indent="-241653" algn="ctr" eaLnBrk="0" fontAlgn="base" hangingPunct="0">
              <a:spcBef>
                <a:spcPct val="0"/>
              </a:spcBef>
              <a:spcAft>
                <a:spcPct val="0"/>
              </a:spcAft>
              <a:defRPr sz="2100" b="1" u="sng">
                <a:solidFill>
                  <a:schemeClr val="tx2"/>
                </a:solidFill>
                <a:latin typeface="Tahoma" charset="0"/>
                <a:ea typeface="ＭＳ Ｐゴシック" charset="0"/>
              </a:defRPr>
            </a:lvl7pPr>
            <a:lvl8pPr marL="3624796" indent="-241653" algn="ctr" eaLnBrk="0" fontAlgn="base" hangingPunct="0">
              <a:spcBef>
                <a:spcPct val="0"/>
              </a:spcBef>
              <a:spcAft>
                <a:spcPct val="0"/>
              </a:spcAft>
              <a:defRPr sz="2100" b="1" u="sng">
                <a:solidFill>
                  <a:schemeClr val="tx2"/>
                </a:solidFill>
                <a:latin typeface="Tahoma" charset="0"/>
                <a:ea typeface="ＭＳ Ｐゴシック" charset="0"/>
              </a:defRPr>
            </a:lvl8pPr>
            <a:lvl9pPr marL="4108102" indent="-241653" algn="ctr" eaLnBrk="0" fontAlgn="base" hangingPunct="0">
              <a:spcBef>
                <a:spcPct val="0"/>
              </a:spcBef>
              <a:spcAft>
                <a:spcPct val="0"/>
              </a:spcAft>
              <a:defRPr sz="2100" b="1" u="sng">
                <a:solidFill>
                  <a:schemeClr val="tx2"/>
                </a:solidFill>
                <a:latin typeface="Tahoma" charset="0"/>
                <a:ea typeface="ＭＳ Ｐゴシック" charset="0"/>
              </a:defRPr>
            </a:lvl9pPr>
          </a:lstStyle>
          <a:p>
            <a:pPr eaLnBrk="1" hangingPunct="1">
              <a:defRPr/>
            </a:pPr>
            <a:fld id="{82838147-AE22-AA4B-85DC-A32262A1CAD6}" type="slidenum">
              <a:rPr lang="en-US" sz="1300" b="0" u="none">
                <a:solidFill>
                  <a:schemeClr val="tx1"/>
                </a:solidFill>
                <a:latin typeface="Arial" charset="0"/>
              </a:rPr>
              <a:pPr eaLnBrk="1" hangingPunct="1">
                <a:defRPr/>
              </a:pPr>
              <a:t>3</a:t>
            </a:fld>
            <a:endParaRPr lang="en-US" sz="1300" b="0" u="none">
              <a:solidFill>
                <a:schemeClr val="tx1"/>
              </a:solidFill>
              <a:latin typeface="Arial" charset="0"/>
            </a:endParaRPr>
          </a:p>
        </p:txBody>
      </p:sp>
      <p:sp>
        <p:nvSpPr>
          <p:cNvPr id="38914" name="Rectangle 2"/>
          <p:cNvSpPr>
            <a:spLocks noGrp="1" noRot="1" noChangeAspect="1" noChangeArrowheads="1" noTextEdit="1"/>
          </p:cNvSpPr>
          <p:nvPr>
            <p:ph type="sldImg"/>
          </p:nvPr>
        </p:nvSpPr>
        <p:spPr>
          <a:xfrm>
            <a:off x="1431925" y="550863"/>
            <a:ext cx="3938588" cy="2955925"/>
          </a:xfrm>
          <a:ln/>
        </p:spPr>
      </p:sp>
      <p:sp>
        <p:nvSpPr>
          <p:cNvPr id="38915" name="Rectangle 3"/>
          <p:cNvSpPr>
            <a:spLocks noGrp="1" noChangeArrowheads="1"/>
          </p:cNvSpPr>
          <p:nvPr>
            <p:ph type="body" idx="1"/>
          </p:nvPr>
        </p:nvSpPr>
        <p:spPr>
          <a:xfrm>
            <a:off x="604238" y="3636322"/>
            <a:ext cx="5589199" cy="579570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1653" indent="-241653">
              <a:buClr>
                <a:schemeClr val="tx1"/>
              </a:buClr>
              <a:defRPr/>
            </a:pPr>
            <a:endParaRPr lang="en-US" sz="15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Geospatial and Earth Observations Data as Inputs to the Indicators</a:t>
            </a:r>
          </a:p>
          <a:p>
            <a:pPr marL="228600" indent="-228600">
              <a:buAutoNum type="arabicPeriod" startAt="3"/>
            </a:pPr>
            <a:endParaRPr lang="en-US" dirty="0" smtClean="0"/>
          </a:p>
          <a:p>
            <a:r>
              <a:rPr lang="en-US" sz="1200" kern="1200" dirty="0" smtClean="0">
                <a:solidFill>
                  <a:schemeClr val="tx1"/>
                </a:solidFill>
                <a:effectLst/>
                <a:latin typeface="+mn-lt"/>
                <a:ea typeface="+mn-ea"/>
                <a:cs typeface="+mn-cs"/>
              </a:rPr>
              <a:t>47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Session of the United Nations Statistical Commission</a:t>
            </a:r>
          </a:p>
          <a:p>
            <a:r>
              <a:rPr lang="en-US" sz="1200" kern="1200" dirty="0" smtClean="0">
                <a:solidFill>
                  <a:schemeClr val="tx1"/>
                </a:solidFill>
                <a:effectLst/>
                <a:latin typeface="+mn-lt"/>
                <a:ea typeface="+mn-ea"/>
                <a:cs typeface="+mn-cs"/>
              </a:rPr>
              <a:t>Statistical-Geospatial Integration Forum</a:t>
            </a:r>
          </a:p>
          <a:p>
            <a:r>
              <a:rPr lang="en-US" sz="1200" b="1" kern="1200" dirty="0" smtClean="0">
                <a:solidFill>
                  <a:schemeClr val="tx1"/>
                </a:solidFill>
                <a:effectLst/>
                <a:latin typeface="+mn-lt"/>
                <a:ea typeface="+mn-ea"/>
                <a:cs typeface="+mn-cs"/>
              </a:rPr>
              <a:t>Geospatial Information and Earth Observations: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Supporting Official Statistics in Monitoring the SDGs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Monday 7 March 2016</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10:00am – 1:00pm,</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Conference Room 4 (CB), United Nations, New York</a:t>
            </a:r>
            <a:endParaRPr lang="en-US" sz="1200" kern="1200" dirty="0" smtClean="0">
              <a:solidFill>
                <a:schemeClr val="tx1"/>
              </a:solidFill>
              <a:effectLst/>
              <a:latin typeface="+mn-lt"/>
              <a:ea typeface="+mn-ea"/>
              <a:cs typeface="+mn-cs"/>
            </a:endParaRPr>
          </a:p>
          <a:p>
            <a:pPr marL="228600" indent="-228600">
              <a:buAutoNum type="arabicPeriod" startAt="3"/>
            </a:pPr>
            <a:endParaRPr lang="en-US" dirty="0"/>
          </a:p>
        </p:txBody>
      </p:sp>
      <p:sp>
        <p:nvSpPr>
          <p:cNvPr id="4" name="Slide Number Placeholder 3"/>
          <p:cNvSpPr>
            <a:spLocks noGrp="1"/>
          </p:cNvSpPr>
          <p:nvPr>
            <p:ph type="sldNum" sz="quarter" idx="10"/>
          </p:nvPr>
        </p:nvSpPr>
        <p:spPr/>
        <p:txBody>
          <a:bodyPr/>
          <a:lstStyle/>
          <a:p>
            <a:fld id="{B732DBDB-569D-4D23-BD7C-073EA5DC607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546494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pPr>
                <a:defRPr/>
              </a:pPr>
              <a:t>20</a:t>
            </a:fld>
            <a:endParaRPr lang="en-US" altLang="en-US"/>
          </a:p>
        </p:txBody>
      </p:sp>
    </p:spTree>
    <p:extLst>
      <p:ext uri="{BB962C8B-B14F-4D97-AF65-F5344CB8AC3E}">
        <p14:creationId xmlns:p14="http://schemas.microsoft.com/office/powerpoint/2010/main" val="415580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pPr>
                <a:defRPr/>
              </a:pPr>
              <a:t>22</a:t>
            </a:fld>
            <a:endParaRPr lang="en-US" altLang="en-US"/>
          </a:p>
        </p:txBody>
      </p:sp>
    </p:spTree>
    <p:extLst>
      <p:ext uri="{BB962C8B-B14F-4D97-AF65-F5344CB8AC3E}">
        <p14:creationId xmlns:p14="http://schemas.microsoft.com/office/powerpoint/2010/main" val="585199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u="sng">
                <a:solidFill>
                  <a:schemeClr val="tx2"/>
                </a:solidFill>
                <a:latin typeface="Tahoma" charset="0"/>
                <a:ea typeface="ＭＳ Ｐゴシック" charset="0"/>
                <a:cs typeface="ＭＳ Ｐゴシック" charset="0"/>
              </a:defRPr>
            </a:lvl1pPr>
            <a:lvl2pPr marL="742889" indent="-285726" eaLnBrk="0" hangingPunct="0">
              <a:defRPr sz="2000" b="1" u="sng">
                <a:solidFill>
                  <a:schemeClr val="tx2"/>
                </a:solidFill>
                <a:latin typeface="Tahoma" charset="0"/>
                <a:ea typeface="ＭＳ Ｐゴシック" charset="0"/>
              </a:defRPr>
            </a:lvl2pPr>
            <a:lvl3pPr marL="1142907" indent="-228581" eaLnBrk="0" hangingPunct="0">
              <a:defRPr sz="2000" b="1" u="sng">
                <a:solidFill>
                  <a:schemeClr val="tx2"/>
                </a:solidFill>
                <a:latin typeface="Tahoma" charset="0"/>
                <a:ea typeface="ＭＳ Ｐゴシック" charset="0"/>
              </a:defRPr>
            </a:lvl3pPr>
            <a:lvl4pPr marL="1600070" indent="-228581" eaLnBrk="0" hangingPunct="0">
              <a:defRPr sz="2000" b="1" u="sng">
                <a:solidFill>
                  <a:schemeClr val="tx2"/>
                </a:solidFill>
                <a:latin typeface="Tahoma" charset="0"/>
                <a:ea typeface="ＭＳ Ｐゴシック" charset="0"/>
              </a:defRPr>
            </a:lvl4pPr>
            <a:lvl5pPr marL="2057232" indent="-228581" eaLnBrk="0" hangingPunct="0">
              <a:defRPr sz="2000" b="1" u="sng">
                <a:solidFill>
                  <a:schemeClr val="tx2"/>
                </a:solidFill>
                <a:latin typeface="Tahoma" charset="0"/>
                <a:ea typeface="ＭＳ Ｐゴシック" charset="0"/>
              </a:defRPr>
            </a:lvl5pPr>
            <a:lvl6pPr marL="2514395" indent="-228581" algn="ctr" eaLnBrk="0" fontAlgn="base" hangingPunct="0">
              <a:spcBef>
                <a:spcPct val="0"/>
              </a:spcBef>
              <a:spcAft>
                <a:spcPct val="0"/>
              </a:spcAft>
              <a:defRPr sz="2000" b="1" u="sng">
                <a:solidFill>
                  <a:schemeClr val="tx2"/>
                </a:solidFill>
                <a:latin typeface="Tahoma" charset="0"/>
                <a:ea typeface="ＭＳ Ｐゴシック" charset="0"/>
              </a:defRPr>
            </a:lvl6pPr>
            <a:lvl7pPr marL="2971559" indent="-228581" algn="ctr" eaLnBrk="0" fontAlgn="base" hangingPunct="0">
              <a:spcBef>
                <a:spcPct val="0"/>
              </a:spcBef>
              <a:spcAft>
                <a:spcPct val="0"/>
              </a:spcAft>
              <a:defRPr sz="2000" b="1" u="sng">
                <a:solidFill>
                  <a:schemeClr val="tx2"/>
                </a:solidFill>
                <a:latin typeface="Tahoma" charset="0"/>
                <a:ea typeface="ＭＳ Ｐゴシック" charset="0"/>
              </a:defRPr>
            </a:lvl7pPr>
            <a:lvl8pPr marL="3428722" indent="-228581" algn="ctr" eaLnBrk="0" fontAlgn="base" hangingPunct="0">
              <a:spcBef>
                <a:spcPct val="0"/>
              </a:spcBef>
              <a:spcAft>
                <a:spcPct val="0"/>
              </a:spcAft>
              <a:defRPr sz="2000" b="1" u="sng">
                <a:solidFill>
                  <a:schemeClr val="tx2"/>
                </a:solidFill>
                <a:latin typeface="Tahoma" charset="0"/>
                <a:ea typeface="ＭＳ Ｐゴシック" charset="0"/>
              </a:defRPr>
            </a:lvl8pPr>
            <a:lvl9pPr marL="3885884" indent="-228581" algn="ctr" eaLnBrk="0" fontAlgn="base" hangingPunct="0">
              <a:spcBef>
                <a:spcPct val="0"/>
              </a:spcBef>
              <a:spcAft>
                <a:spcPct val="0"/>
              </a:spcAft>
              <a:defRPr sz="2000" b="1" u="sng">
                <a:solidFill>
                  <a:schemeClr val="tx2"/>
                </a:solidFill>
                <a:latin typeface="Tahoma" charset="0"/>
                <a:ea typeface="ＭＳ Ｐゴシック" charset="0"/>
              </a:defRPr>
            </a:lvl9pPr>
          </a:lstStyle>
          <a:p>
            <a:pPr eaLnBrk="1" hangingPunct="1"/>
            <a:fld id="{06428E55-F180-5143-A6D1-B21C0FF09CA2}" type="slidenum">
              <a:rPr lang="en-US" sz="1200" b="0" u="none">
                <a:solidFill>
                  <a:schemeClr val="tx1"/>
                </a:solidFill>
                <a:latin typeface="Arial" charset="0"/>
              </a:rPr>
              <a:pPr eaLnBrk="1" hangingPunct="1"/>
              <a:t>23</a:t>
            </a:fld>
            <a:endParaRPr lang="en-US" sz="1200" b="0" u="none">
              <a:solidFill>
                <a:schemeClr val="tx1"/>
              </a:solidFill>
              <a:latin typeface="Arial" charset="0"/>
            </a:endParaRPr>
          </a:p>
        </p:txBody>
      </p:sp>
      <p:sp>
        <p:nvSpPr>
          <p:cNvPr id="34818" name="Rectangle 2"/>
          <p:cNvSpPr>
            <a:spLocks noGrp="1" noRot="1" noChangeAspect="1" noChangeArrowheads="1" noTextEdit="1"/>
          </p:cNvSpPr>
          <p:nvPr>
            <p:ph type="sldImg"/>
          </p:nvPr>
        </p:nvSpPr>
        <p:spPr>
          <a:xfrm>
            <a:off x="1431925" y="550863"/>
            <a:ext cx="3938588" cy="2955925"/>
          </a:xfrm>
          <a:ln/>
        </p:spPr>
      </p:sp>
      <p:sp>
        <p:nvSpPr>
          <p:cNvPr id="34819" name="Rectangle 3"/>
          <p:cNvSpPr>
            <a:spLocks noGrp="1" noChangeArrowheads="1"/>
          </p:cNvSpPr>
          <p:nvPr>
            <p:ph type="body" idx="1"/>
          </p:nvPr>
        </p:nvSpPr>
        <p:spPr>
          <a:xfrm>
            <a:off x="604239" y="3636321"/>
            <a:ext cx="5589199" cy="5795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28581" indent="-228581">
              <a:buClr>
                <a:schemeClr val="tx1"/>
              </a:buClr>
            </a:pPr>
            <a:endParaRPr lang="en-US" sz="14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1pPr>
            <a:lvl2pPr marL="742950" indent="-285750" eaLnBrk="0" hangingPunct="0">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2pPr>
            <a:lvl3pPr marL="1143000" indent="-228600" eaLnBrk="0" hangingPunct="0">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3pPr>
            <a:lvl4pPr marL="1600200" indent="-228600" eaLnBrk="0" hangingPunct="0">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4pPr>
            <a:lvl5pPr marL="2057400" indent="-228600" eaLnBrk="0" hangingPunct="0">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5pPr>
            <a:lvl6pPr marL="2514600" indent="-228600" algn="ctr" eaLnBrk="0" fontAlgn="base" hangingPunct="0">
              <a:spcBef>
                <a:spcPct val="0"/>
              </a:spcBef>
              <a:spcAft>
                <a:spcPct val="0"/>
              </a:spcAft>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6pPr>
            <a:lvl7pPr marL="2971800" indent="-228600" algn="ctr" eaLnBrk="0" fontAlgn="base" hangingPunct="0">
              <a:spcBef>
                <a:spcPct val="0"/>
              </a:spcBef>
              <a:spcAft>
                <a:spcPct val="0"/>
              </a:spcAft>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7pPr>
            <a:lvl8pPr marL="3429000" indent="-228600" algn="ctr" eaLnBrk="0" fontAlgn="base" hangingPunct="0">
              <a:spcBef>
                <a:spcPct val="0"/>
              </a:spcBef>
              <a:spcAft>
                <a:spcPct val="0"/>
              </a:spcAft>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8pPr>
            <a:lvl9pPr marL="3886200" indent="-228600" algn="ctr" eaLnBrk="0" fontAlgn="base" hangingPunct="0">
              <a:spcBef>
                <a:spcPct val="0"/>
              </a:spcBef>
              <a:spcAft>
                <a:spcPct val="0"/>
              </a:spcAft>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9pPr>
          </a:lstStyle>
          <a:p>
            <a:pPr eaLnBrk="1" hangingPunct="1">
              <a:defRPr/>
            </a:pPr>
            <a:fld id="{C58FF0D2-A147-6E44-9E8D-5124971777A1}" type="slidenum">
              <a:rPr lang="en-ZA" altLang="ja-JP" sz="1200" b="0" u="none" smtClean="0">
                <a:solidFill>
                  <a:srgbClr val="000000"/>
                </a:solidFill>
                <a:latin typeface="Arial" charset="0"/>
                <a:cs typeface="Arial" charset="0"/>
              </a:rPr>
              <a:pPr eaLnBrk="1" hangingPunct="1">
                <a:defRPr/>
              </a:pPr>
              <a:t>24</a:t>
            </a:fld>
            <a:endParaRPr lang="en-ZA" altLang="ja-JP" sz="1200" b="0" u="none" smtClean="0">
              <a:solidFill>
                <a:srgbClr val="000000"/>
              </a:solidFill>
              <a:latin typeface="Arial" charset="0"/>
              <a:cs typeface="Arial" charset="0"/>
            </a:endParaRPr>
          </a:p>
        </p:txBody>
      </p:sp>
      <p:sp>
        <p:nvSpPr>
          <p:cNvPr id="32771" name="Rectangle 2"/>
          <p:cNvSpPr>
            <a:spLocks noGrp="1" noRot="1" noChangeAspect="1" noChangeArrowheads="1" noTextEdit="1"/>
          </p:cNvSpPr>
          <p:nvPr>
            <p:ph type="sldImg"/>
          </p:nvPr>
        </p:nvSpPr>
        <p:spPr>
          <a:xfrm>
            <a:off x="917575" y="744538"/>
            <a:ext cx="4964113" cy="3722687"/>
          </a:xfrm>
          <a:ln/>
        </p:spPr>
      </p:sp>
      <p:sp>
        <p:nvSpPr>
          <p:cNvPr id="3277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kumimoji="0" lang="en-US" altLang="ja-JP">
                <a:latin typeface="Arial" charset="0"/>
              </a:rPr>
              <a:t>See slide text</a:t>
            </a:r>
            <a:endParaRPr kumimoji="0" lang="en-GB" altLang="ja-JP">
              <a:latin typeface="Arial" charset="0"/>
            </a:endParaRPr>
          </a:p>
          <a:p>
            <a:pPr>
              <a:defRPr/>
            </a:pPr>
            <a:endParaRPr kumimoji="0" lang="en-GB" altLang="ja-JP">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B47871-115A-4F9C-A46B-7F9500DB65E5}" type="slidenum">
              <a:rPr lang="en-US" smtClean="0"/>
              <a:t>25</a:t>
            </a:fld>
            <a:endParaRPr lang="en-US"/>
          </a:p>
        </p:txBody>
      </p:sp>
    </p:spTree>
    <p:extLst>
      <p:ext uri="{BB962C8B-B14F-4D97-AF65-F5344CB8AC3E}">
        <p14:creationId xmlns:p14="http://schemas.microsoft.com/office/powerpoint/2010/main" val="3091804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u="sng">
                <a:solidFill>
                  <a:schemeClr val="tx2"/>
                </a:solidFill>
                <a:latin typeface="Tahoma" charset="0"/>
                <a:ea typeface="ＭＳ Ｐゴシック" charset="0"/>
                <a:cs typeface="ＭＳ Ｐゴシック" charset="0"/>
              </a:defRPr>
            </a:lvl1pPr>
            <a:lvl2pPr marL="742889" indent="-285726" eaLnBrk="0" hangingPunct="0">
              <a:defRPr sz="2000" b="1" u="sng">
                <a:solidFill>
                  <a:schemeClr val="tx2"/>
                </a:solidFill>
                <a:latin typeface="Tahoma" charset="0"/>
                <a:ea typeface="ＭＳ Ｐゴシック" charset="0"/>
              </a:defRPr>
            </a:lvl2pPr>
            <a:lvl3pPr marL="1142907" indent="-228581" eaLnBrk="0" hangingPunct="0">
              <a:defRPr sz="2000" b="1" u="sng">
                <a:solidFill>
                  <a:schemeClr val="tx2"/>
                </a:solidFill>
                <a:latin typeface="Tahoma" charset="0"/>
                <a:ea typeface="ＭＳ Ｐゴシック" charset="0"/>
              </a:defRPr>
            </a:lvl3pPr>
            <a:lvl4pPr marL="1600070" indent="-228581" eaLnBrk="0" hangingPunct="0">
              <a:defRPr sz="2000" b="1" u="sng">
                <a:solidFill>
                  <a:schemeClr val="tx2"/>
                </a:solidFill>
                <a:latin typeface="Tahoma" charset="0"/>
                <a:ea typeface="ＭＳ Ｐゴシック" charset="0"/>
              </a:defRPr>
            </a:lvl4pPr>
            <a:lvl5pPr marL="2057232" indent="-228581" eaLnBrk="0" hangingPunct="0">
              <a:defRPr sz="2000" b="1" u="sng">
                <a:solidFill>
                  <a:schemeClr val="tx2"/>
                </a:solidFill>
                <a:latin typeface="Tahoma" charset="0"/>
                <a:ea typeface="ＭＳ Ｐゴシック" charset="0"/>
              </a:defRPr>
            </a:lvl5pPr>
            <a:lvl6pPr marL="2514395" indent="-228581" algn="ctr" eaLnBrk="0" fontAlgn="base" hangingPunct="0">
              <a:spcBef>
                <a:spcPct val="0"/>
              </a:spcBef>
              <a:spcAft>
                <a:spcPct val="0"/>
              </a:spcAft>
              <a:defRPr sz="2000" b="1" u="sng">
                <a:solidFill>
                  <a:schemeClr val="tx2"/>
                </a:solidFill>
                <a:latin typeface="Tahoma" charset="0"/>
                <a:ea typeface="ＭＳ Ｐゴシック" charset="0"/>
              </a:defRPr>
            </a:lvl6pPr>
            <a:lvl7pPr marL="2971559" indent="-228581" algn="ctr" eaLnBrk="0" fontAlgn="base" hangingPunct="0">
              <a:spcBef>
                <a:spcPct val="0"/>
              </a:spcBef>
              <a:spcAft>
                <a:spcPct val="0"/>
              </a:spcAft>
              <a:defRPr sz="2000" b="1" u="sng">
                <a:solidFill>
                  <a:schemeClr val="tx2"/>
                </a:solidFill>
                <a:latin typeface="Tahoma" charset="0"/>
                <a:ea typeface="ＭＳ Ｐゴシック" charset="0"/>
              </a:defRPr>
            </a:lvl7pPr>
            <a:lvl8pPr marL="3428722" indent="-228581" algn="ctr" eaLnBrk="0" fontAlgn="base" hangingPunct="0">
              <a:spcBef>
                <a:spcPct val="0"/>
              </a:spcBef>
              <a:spcAft>
                <a:spcPct val="0"/>
              </a:spcAft>
              <a:defRPr sz="2000" b="1" u="sng">
                <a:solidFill>
                  <a:schemeClr val="tx2"/>
                </a:solidFill>
                <a:latin typeface="Tahoma" charset="0"/>
                <a:ea typeface="ＭＳ Ｐゴシック" charset="0"/>
              </a:defRPr>
            </a:lvl8pPr>
            <a:lvl9pPr marL="3885884" indent="-228581" algn="ctr" eaLnBrk="0" fontAlgn="base" hangingPunct="0">
              <a:spcBef>
                <a:spcPct val="0"/>
              </a:spcBef>
              <a:spcAft>
                <a:spcPct val="0"/>
              </a:spcAft>
              <a:defRPr sz="2000" b="1" u="sng">
                <a:solidFill>
                  <a:schemeClr val="tx2"/>
                </a:solidFill>
                <a:latin typeface="Tahoma" charset="0"/>
                <a:ea typeface="ＭＳ Ｐゴシック" charset="0"/>
              </a:defRPr>
            </a:lvl9pPr>
          </a:lstStyle>
          <a:p>
            <a:pPr eaLnBrk="1" hangingPunct="1"/>
            <a:fld id="{06428E55-F180-5143-A6D1-B21C0FF09CA2}" type="slidenum">
              <a:rPr lang="en-US" sz="1200" b="0" u="none">
                <a:solidFill>
                  <a:schemeClr val="tx1"/>
                </a:solidFill>
                <a:latin typeface="Arial" charset="0"/>
              </a:rPr>
              <a:pPr eaLnBrk="1" hangingPunct="1"/>
              <a:t>29</a:t>
            </a:fld>
            <a:endParaRPr lang="en-US" sz="1200" b="0" u="none">
              <a:solidFill>
                <a:schemeClr val="tx1"/>
              </a:solidFill>
              <a:latin typeface="Arial" charset="0"/>
            </a:endParaRPr>
          </a:p>
        </p:txBody>
      </p:sp>
      <p:sp>
        <p:nvSpPr>
          <p:cNvPr id="34818" name="Rectangle 2"/>
          <p:cNvSpPr>
            <a:spLocks noGrp="1" noRot="1" noChangeAspect="1" noChangeArrowheads="1" noTextEdit="1"/>
          </p:cNvSpPr>
          <p:nvPr>
            <p:ph type="sldImg"/>
          </p:nvPr>
        </p:nvSpPr>
        <p:spPr>
          <a:xfrm>
            <a:off x="1431925" y="550863"/>
            <a:ext cx="3938588" cy="2955925"/>
          </a:xfrm>
          <a:ln/>
        </p:spPr>
      </p:sp>
      <p:sp>
        <p:nvSpPr>
          <p:cNvPr id="34819" name="Rectangle 3"/>
          <p:cNvSpPr>
            <a:spLocks noGrp="1" noChangeArrowheads="1"/>
          </p:cNvSpPr>
          <p:nvPr>
            <p:ph type="body" idx="1"/>
          </p:nvPr>
        </p:nvSpPr>
        <p:spPr>
          <a:xfrm>
            <a:off x="604239" y="3636321"/>
            <a:ext cx="5589199" cy="5795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28581" indent="-228581">
              <a:buClr>
                <a:schemeClr val="tx1"/>
              </a:buClr>
            </a:pPr>
            <a:endParaRPr lang="en-US" sz="1400">
              <a:latin typeface="Arial" charset="0"/>
            </a:endParaRPr>
          </a:p>
        </p:txBody>
      </p:sp>
    </p:spTree>
    <p:extLst>
      <p:ext uri="{BB962C8B-B14F-4D97-AF65-F5344CB8AC3E}">
        <p14:creationId xmlns:p14="http://schemas.microsoft.com/office/powerpoint/2010/main" val="3818372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684"/>
          <a:stretch/>
        </p:blipFill>
        <p:spPr bwMode="auto">
          <a:xfrm>
            <a:off x="604604" y="1296144"/>
            <a:ext cx="8540265"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nut 1"/>
          <p:cNvSpPr/>
          <p:nvPr userDrawn="1"/>
        </p:nvSpPr>
        <p:spPr bwMode="auto">
          <a:xfrm>
            <a:off x="6012159" y="5013175"/>
            <a:ext cx="91440" cy="91440"/>
          </a:xfrm>
          <a:prstGeom prst="donut">
            <a:avLst/>
          </a:prstGeom>
          <a:solidFill>
            <a:srgbClr val="005FAA"/>
          </a:solidFill>
          <a:ln>
            <a:solidFill>
              <a:srgbClr val="005FAA"/>
            </a:solid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33921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9470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395536" y="1700808"/>
            <a:ext cx="8352928" cy="4752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1984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95303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w/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781126"/>
            <a:ext cx="41018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574056"/>
            <a:ext cx="41018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781126"/>
            <a:ext cx="41034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74056"/>
            <a:ext cx="41034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23597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4466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Title 1"/>
          <p:cNvSpPr txBox="1">
            <a:spLocks/>
          </p:cNvSpPr>
          <p:nvPr userDrawn="1"/>
        </p:nvSpPr>
        <p:spPr bwMode="auto">
          <a:xfrm>
            <a:off x="395536" y="5517232"/>
            <a:ext cx="8352928" cy="42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r>
              <a:rPr lang="en-US" kern="0" dirty="0" smtClean="0"/>
              <a:t>Click to edit Master title style</a:t>
            </a:r>
            <a:endParaRPr lang="en-GB" kern="0" dirty="0"/>
          </a:p>
        </p:txBody>
      </p:sp>
      <p:sp>
        <p:nvSpPr>
          <p:cNvPr id="4" name="Picture Placeholder 2"/>
          <p:cNvSpPr>
            <a:spLocks noGrp="1"/>
          </p:cNvSpPr>
          <p:nvPr>
            <p:ph type="pic" idx="1"/>
          </p:nvPr>
        </p:nvSpPr>
        <p:spPr>
          <a:xfrm>
            <a:off x="395536" y="1628800"/>
            <a:ext cx="8352928"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5" name="Text Placeholder 3"/>
          <p:cNvSpPr>
            <a:spLocks noGrp="1"/>
          </p:cNvSpPr>
          <p:nvPr>
            <p:ph type="body" sz="half" idx="2"/>
          </p:nvPr>
        </p:nvSpPr>
        <p:spPr>
          <a:xfrm>
            <a:off x="395536" y="6093296"/>
            <a:ext cx="8352928" cy="4418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06086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08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0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96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5566756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685800" y="838200"/>
            <a:ext cx="7772400" cy="71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685800" y="1700808"/>
            <a:ext cx="777240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52" r:id="rId1"/>
    <p:sldLayoutId id="2147483743" r:id="rId2"/>
    <p:sldLayoutId id="2147483745" r:id="rId3"/>
    <p:sldLayoutId id="2147483746" r:id="rId4"/>
    <p:sldLayoutId id="2147483747" r:id="rId5"/>
    <p:sldLayoutId id="2147483751" r:id="rId6"/>
    <p:sldLayoutId id="2147483748" r:id="rId7"/>
    <p:sldLayoutId id="2147483753" r:id="rId8"/>
    <p:sldLayoutId id="2147483755" r:id="rId9"/>
    <p:sldLayoutId id="2147483756" r:id="rId10"/>
  </p:sldLayoutIdLst>
  <p:txStyles>
    <p:titleStyle>
      <a:lvl1pPr algn="l" rtl="0" eaLnBrk="0" fontAlgn="base" hangingPunct="0">
        <a:spcBef>
          <a:spcPct val="0"/>
        </a:spcBef>
        <a:spcAft>
          <a:spcPct val="0"/>
        </a:spcAft>
        <a:defRPr sz="28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9.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9.png"/><Relationship Id="rId8" Type="http://schemas.openxmlformats.org/officeDocument/2006/relationships/image" Target="../media/image30.em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3" Type="http://schemas.openxmlformats.org/officeDocument/2006/relationships/image" Target="../media/image46.jpeg"/><Relationship Id="rId14" Type="http://schemas.openxmlformats.org/officeDocument/2006/relationships/image" Target="../media/image47.jpg"/><Relationship Id="rId15" Type="http://schemas.openxmlformats.org/officeDocument/2006/relationships/image" Target="../media/image48.jpeg"/><Relationship Id="rId16" Type="http://schemas.openxmlformats.org/officeDocument/2006/relationships/image" Target="../media/image49.png"/><Relationship Id="rId17" Type="http://schemas.openxmlformats.org/officeDocument/2006/relationships/image" Target="../media/image50.jpg"/><Relationship Id="rId18" Type="http://schemas.openxmlformats.org/officeDocument/2006/relationships/image" Target="../media/image51.png"/><Relationship Id="rId19" Type="http://schemas.openxmlformats.org/officeDocument/2006/relationships/image" Target="../media/image52.jpg"/><Relationship Id="rId63" Type="http://schemas.openxmlformats.org/officeDocument/2006/relationships/image" Target="../media/image96.png"/><Relationship Id="rId64" Type="http://schemas.openxmlformats.org/officeDocument/2006/relationships/image" Target="../media/image97.png"/><Relationship Id="rId50" Type="http://schemas.openxmlformats.org/officeDocument/2006/relationships/image" Target="../media/image83.png"/><Relationship Id="rId51" Type="http://schemas.openxmlformats.org/officeDocument/2006/relationships/image" Target="../media/image84.jpeg"/><Relationship Id="rId52" Type="http://schemas.openxmlformats.org/officeDocument/2006/relationships/image" Target="../media/image85.gif"/><Relationship Id="rId53" Type="http://schemas.openxmlformats.org/officeDocument/2006/relationships/image" Target="../media/image86.jpeg"/><Relationship Id="rId54" Type="http://schemas.openxmlformats.org/officeDocument/2006/relationships/image" Target="../media/image87.gif"/><Relationship Id="rId55" Type="http://schemas.openxmlformats.org/officeDocument/2006/relationships/image" Target="../media/image88.gif"/><Relationship Id="rId56" Type="http://schemas.openxmlformats.org/officeDocument/2006/relationships/image" Target="../media/image89.jpeg"/><Relationship Id="rId57" Type="http://schemas.openxmlformats.org/officeDocument/2006/relationships/image" Target="../media/image90.jpeg"/><Relationship Id="rId58" Type="http://schemas.openxmlformats.org/officeDocument/2006/relationships/image" Target="../media/image91.png"/><Relationship Id="rId59" Type="http://schemas.openxmlformats.org/officeDocument/2006/relationships/image" Target="../media/image92.png"/><Relationship Id="rId40" Type="http://schemas.openxmlformats.org/officeDocument/2006/relationships/image" Target="../media/image73.png"/><Relationship Id="rId41" Type="http://schemas.openxmlformats.org/officeDocument/2006/relationships/image" Target="../media/image74.jpg"/><Relationship Id="rId42" Type="http://schemas.openxmlformats.org/officeDocument/2006/relationships/image" Target="../media/image75.jpg"/><Relationship Id="rId43" Type="http://schemas.openxmlformats.org/officeDocument/2006/relationships/image" Target="../media/image76.png"/><Relationship Id="rId44" Type="http://schemas.openxmlformats.org/officeDocument/2006/relationships/image" Target="../media/image77.jpg"/><Relationship Id="rId45" Type="http://schemas.openxmlformats.org/officeDocument/2006/relationships/image" Target="../media/image78.jpeg"/><Relationship Id="rId46" Type="http://schemas.openxmlformats.org/officeDocument/2006/relationships/image" Target="../media/image79.jpeg"/><Relationship Id="rId47" Type="http://schemas.openxmlformats.org/officeDocument/2006/relationships/image" Target="../media/image80.jpeg"/><Relationship Id="rId48" Type="http://schemas.openxmlformats.org/officeDocument/2006/relationships/image" Target="../media/image81.jpeg"/><Relationship Id="rId49" Type="http://schemas.openxmlformats.org/officeDocument/2006/relationships/image" Target="../media/image82.jpeg"/><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6.jpeg"/><Relationship Id="rId4" Type="http://schemas.openxmlformats.org/officeDocument/2006/relationships/image" Target="../media/image37.png"/><Relationship Id="rId5" Type="http://schemas.openxmlformats.org/officeDocument/2006/relationships/image" Target="../media/image38.jpeg"/><Relationship Id="rId6" Type="http://schemas.openxmlformats.org/officeDocument/2006/relationships/image" Target="../media/image39.jpg"/><Relationship Id="rId7" Type="http://schemas.openxmlformats.org/officeDocument/2006/relationships/image" Target="../media/image40.jpeg"/><Relationship Id="rId8" Type="http://schemas.openxmlformats.org/officeDocument/2006/relationships/image" Target="../media/image41.png"/><Relationship Id="rId9" Type="http://schemas.openxmlformats.org/officeDocument/2006/relationships/image" Target="../media/image42.jpeg"/><Relationship Id="rId30" Type="http://schemas.openxmlformats.org/officeDocument/2006/relationships/image" Target="../media/image63.png"/><Relationship Id="rId31" Type="http://schemas.openxmlformats.org/officeDocument/2006/relationships/image" Target="../media/image64.png"/><Relationship Id="rId32" Type="http://schemas.openxmlformats.org/officeDocument/2006/relationships/image" Target="../media/image65.png"/><Relationship Id="rId33" Type="http://schemas.openxmlformats.org/officeDocument/2006/relationships/image" Target="../media/image66.png"/><Relationship Id="rId34" Type="http://schemas.openxmlformats.org/officeDocument/2006/relationships/image" Target="../media/image67.png"/><Relationship Id="rId35" Type="http://schemas.openxmlformats.org/officeDocument/2006/relationships/image" Target="../media/image68.png"/><Relationship Id="rId36" Type="http://schemas.openxmlformats.org/officeDocument/2006/relationships/image" Target="../media/image69.jpg"/><Relationship Id="rId37" Type="http://schemas.openxmlformats.org/officeDocument/2006/relationships/image" Target="../media/image70.png"/><Relationship Id="rId38" Type="http://schemas.openxmlformats.org/officeDocument/2006/relationships/image" Target="../media/image71.png"/><Relationship Id="rId39" Type="http://schemas.openxmlformats.org/officeDocument/2006/relationships/image" Target="../media/image72.jpeg"/><Relationship Id="rId20" Type="http://schemas.openxmlformats.org/officeDocument/2006/relationships/image" Target="../media/image53.jpg"/><Relationship Id="rId21" Type="http://schemas.openxmlformats.org/officeDocument/2006/relationships/image" Target="../media/image54.jpeg"/><Relationship Id="rId22" Type="http://schemas.openxmlformats.org/officeDocument/2006/relationships/image" Target="../media/image55.png"/><Relationship Id="rId23" Type="http://schemas.openxmlformats.org/officeDocument/2006/relationships/image" Target="../media/image56.png"/><Relationship Id="rId24" Type="http://schemas.openxmlformats.org/officeDocument/2006/relationships/image" Target="../media/image57.jpeg"/><Relationship Id="rId25" Type="http://schemas.openxmlformats.org/officeDocument/2006/relationships/image" Target="../media/image58.jpg"/><Relationship Id="rId26" Type="http://schemas.openxmlformats.org/officeDocument/2006/relationships/image" Target="../media/image59.png"/><Relationship Id="rId27" Type="http://schemas.openxmlformats.org/officeDocument/2006/relationships/image" Target="../media/image60.png"/><Relationship Id="rId28" Type="http://schemas.openxmlformats.org/officeDocument/2006/relationships/image" Target="../media/image61.png"/><Relationship Id="rId29" Type="http://schemas.openxmlformats.org/officeDocument/2006/relationships/image" Target="../media/image62.jpeg"/><Relationship Id="rId60" Type="http://schemas.openxmlformats.org/officeDocument/2006/relationships/image" Target="../media/image93.png"/><Relationship Id="rId61" Type="http://schemas.openxmlformats.org/officeDocument/2006/relationships/image" Target="../media/image94.png"/><Relationship Id="rId62" Type="http://schemas.openxmlformats.org/officeDocument/2006/relationships/image" Target="../media/image95.png"/><Relationship Id="rId10" Type="http://schemas.openxmlformats.org/officeDocument/2006/relationships/image" Target="../media/image43.jpeg"/><Relationship Id="rId11" Type="http://schemas.openxmlformats.org/officeDocument/2006/relationships/image" Target="../media/image44.jpeg"/><Relationship Id="rId12"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98.png"/><Relationship Id="rId4" Type="http://schemas.openxmlformats.org/officeDocument/2006/relationships/image" Target="../media/image99.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01.png"/><Relationship Id="rId4" Type="http://schemas.openxmlformats.org/officeDocument/2006/relationships/image" Target="../media/image102.png"/><Relationship Id="rId1" Type="http://schemas.openxmlformats.org/officeDocument/2006/relationships/slideLayout" Target="../slideLayouts/slideLayout2.xml"/><Relationship Id="rId2" Type="http://schemas.openxmlformats.org/officeDocument/2006/relationships/image" Target="../media/image10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hyperlink" Target="mailto:bryan@geosec.org" TargetMode="External"/><Relationship Id="rId4" Type="http://schemas.openxmlformats.org/officeDocument/2006/relationships/hyperlink" Target="mailto:oochiai@geosec.org" TargetMode="External"/><Relationship Id="rId1" Type="http://schemas.openxmlformats.org/officeDocument/2006/relationships/slideLayout" Target="../slideLayouts/slideLayout10.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idx="4294967295"/>
          </p:nvPr>
        </p:nvSpPr>
        <p:spPr>
          <a:xfrm>
            <a:off x="179512" y="980728"/>
            <a:ext cx="8532812" cy="5545138"/>
          </a:xfrm>
        </p:spPr>
        <p:txBody>
          <a:bodyPr>
            <a:normAutofit fontScale="90000"/>
          </a:bodyPr>
          <a:lstStyle/>
          <a:p>
            <a:pPr eaLnBrk="1" hangingPunct="1"/>
            <a:r>
              <a:rPr lang="fr-CH" altLang="en-US" sz="5400" dirty="0" smtClean="0">
                <a:solidFill>
                  <a:schemeClr val="accent2"/>
                </a:solidFill>
                <a:latin typeface="Arial Narrow"/>
                <a:cs typeface="Arial Narrow"/>
              </a:rPr>
              <a:t>GEO </a:t>
            </a:r>
            <a:r>
              <a:rPr lang="fr-CH" altLang="en-US" sz="5400" dirty="0" smtClean="0">
                <a:solidFill>
                  <a:schemeClr val="accent2"/>
                </a:solidFill>
                <a:latin typeface="Arial Narrow"/>
                <a:cs typeface="Arial Narrow"/>
              </a:rPr>
              <a:t>Framework Update and </a:t>
            </a:r>
            <a:r>
              <a:rPr lang="fr-CH" altLang="en-US" sz="5400" dirty="0" smtClean="0">
                <a:solidFill>
                  <a:schemeClr val="accent2"/>
                </a:solidFill>
                <a:latin typeface="Arial Narrow"/>
                <a:cs typeface="Arial Narrow"/>
              </a:rPr>
              <a:t>Outlook</a:t>
            </a:r>
            <a:br>
              <a:rPr lang="fr-CH" altLang="en-US" sz="5400" dirty="0" smtClean="0">
                <a:solidFill>
                  <a:schemeClr val="accent2"/>
                </a:solidFill>
                <a:latin typeface="Arial Narrow"/>
                <a:cs typeface="Arial Narrow"/>
              </a:rPr>
            </a:br>
            <a:r>
              <a:rPr lang="fr-CH" altLang="en-US" sz="5400" dirty="0" smtClean="0">
                <a:solidFill>
                  <a:schemeClr val="accent2"/>
                </a:solidFill>
                <a:latin typeface="Arial Narrow"/>
                <a:cs typeface="Arial Narrow"/>
              </a:rPr>
              <a:t/>
            </a:r>
            <a:br>
              <a:rPr lang="fr-CH" altLang="en-US" sz="5400" dirty="0" smtClean="0">
                <a:solidFill>
                  <a:schemeClr val="accent2"/>
                </a:solidFill>
                <a:latin typeface="Arial Narrow"/>
                <a:cs typeface="Arial Narrow"/>
              </a:rPr>
            </a:br>
            <a:r>
              <a:rPr lang="fr-CH" altLang="en-US" sz="4000" dirty="0" smtClean="0">
                <a:solidFill>
                  <a:schemeClr val="accent1">
                    <a:lumMod val="50000"/>
                  </a:schemeClr>
                </a:solidFill>
                <a:latin typeface="Arial Narrow"/>
                <a:cs typeface="Arial Narrow"/>
              </a:rPr>
              <a:t>31st </a:t>
            </a:r>
            <a:r>
              <a:rPr lang="fr-CH" altLang="en-US" sz="4000" dirty="0">
                <a:solidFill>
                  <a:schemeClr val="accent1">
                    <a:lumMod val="50000"/>
                  </a:schemeClr>
                </a:solidFill>
                <a:latin typeface="Arial Narrow"/>
                <a:cs typeface="Arial Narrow"/>
              </a:rPr>
              <a:t>CEOS </a:t>
            </a:r>
            <a:r>
              <a:rPr lang="fr-CH" altLang="en-US" sz="4000" dirty="0" smtClean="0">
                <a:solidFill>
                  <a:schemeClr val="accent1">
                    <a:lumMod val="50000"/>
                  </a:schemeClr>
                </a:solidFill>
                <a:latin typeface="Arial Narrow"/>
                <a:cs typeface="Arial Narrow"/>
              </a:rPr>
              <a:t>SIT Meeting</a:t>
            </a:r>
            <a:r>
              <a:rPr lang="fr-CH" altLang="en-US" sz="4000" dirty="0">
                <a:solidFill>
                  <a:schemeClr val="accent1">
                    <a:lumMod val="50000"/>
                  </a:schemeClr>
                </a:solidFill>
                <a:latin typeface="Arial Narrow"/>
                <a:cs typeface="Arial Narrow"/>
              </a:rPr>
              <a:t/>
            </a:r>
            <a:br>
              <a:rPr lang="fr-CH" altLang="en-US" sz="4000" dirty="0">
                <a:solidFill>
                  <a:schemeClr val="accent1">
                    <a:lumMod val="50000"/>
                  </a:schemeClr>
                </a:solidFill>
                <a:latin typeface="Arial Narrow"/>
                <a:cs typeface="Arial Narrow"/>
              </a:rPr>
            </a:br>
            <a:r>
              <a:rPr lang="fr-CH" altLang="en-US" sz="4000" dirty="0">
                <a:latin typeface="Arial Narrow"/>
                <a:cs typeface="Arial Narrow"/>
              </a:rPr>
              <a:t/>
            </a:r>
            <a:br>
              <a:rPr lang="fr-CH" altLang="en-US" sz="4000" dirty="0">
                <a:latin typeface="Arial Narrow"/>
                <a:cs typeface="Arial Narrow"/>
              </a:rPr>
            </a:br>
            <a:r>
              <a:rPr lang="fr-CH" altLang="en-US" sz="3100" dirty="0" smtClean="0">
                <a:latin typeface="Arial Narrow"/>
                <a:cs typeface="Arial Narrow"/>
              </a:rPr>
              <a:t>Barbara J. Ryan</a:t>
            </a:r>
            <a:r>
              <a:rPr lang="fr-CH" altLang="en-US" sz="3100" dirty="0" smtClean="0">
                <a:latin typeface="Arial Narrow"/>
                <a:cs typeface="Arial Narrow"/>
              </a:rPr>
              <a:t/>
            </a:r>
            <a:br>
              <a:rPr lang="fr-CH" altLang="en-US" sz="3100" dirty="0" smtClean="0">
                <a:latin typeface="Arial Narrow"/>
                <a:cs typeface="Arial Narrow"/>
              </a:rPr>
            </a:br>
            <a:r>
              <a:rPr lang="fr-CH" altLang="en-US" sz="3100" dirty="0" smtClean="0">
                <a:latin typeface="Arial Narrow"/>
                <a:cs typeface="Arial Narrow"/>
              </a:rPr>
              <a:t>Director, GEO Secretariat</a:t>
            </a:r>
            <a:r>
              <a:rPr lang="fr-CH" altLang="en-US" sz="3100" dirty="0">
                <a:latin typeface="Arial Narrow"/>
                <a:cs typeface="Arial Narrow"/>
              </a:rPr>
              <a:t/>
            </a:r>
            <a:br>
              <a:rPr lang="fr-CH" altLang="en-US" sz="3100" dirty="0">
                <a:latin typeface="Arial Narrow"/>
                <a:cs typeface="Arial Narrow"/>
              </a:rPr>
            </a:br>
            <a:r>
              <a:rPr lang="fr-CH" altLang="en-US" sz="3100" dirty="0" smtClean="0">
                <a:latin typeface="Arial Narrow"/>
                <a:cs typeface="Arial Narrow"/>
              </a:rPr>
              <a:t/>
            </a:r>
            <a:br>
              <a:rPr lang="fr-CH" altLang="en-US" sz="3100" dirty="0" smtClean="0">
                <a:latin typeface="Arial Narrow"/>
                <a:cs typeface="Arial Narrow"/>
              </a:rPr>
            </a:br>
            <a:r>
              <a:rPr lang="fr-CH" altLang="en-US" sz="3100" dirty="0" smtClean="0">
                <a:latin typeface="Arial Narrow"/>
                <a:cs typeface="Arial Narrow"/>
              </a:rPr>
              <a:t>19 </a:t>
            </a:r>
            <a:r>
              <a:rPr lang="fr-CH" altLang="en-US" sz="3100" dirty="0" smtClean="0">
                <a:latin typeface="Arial Narrow"/>
                <a:cs typeface="Arial Narrow"/>
              </a:rPr>
              <a:t>April 2016</a:t>
            </a:r>
            <a:br>
              <a:rPr lang="fr-CH" altLang="en-US" sz="3100" dirty="0" smtClean="0">
                <a:latin typeface="Arial Narrow"/>
                <a:cs typeface="Arial Narrow"/>
              </a:rPr>
            </a:br>
            <a:r>
              <a:rPr lang="fr-CH" altLang="en-US" sz="3100" dirty="0" smtClean="0">
                <a:latin typeface="Arial Narrow"/>
                <a:cs typeface="Arial Narrow"/>
              </a:rPr>
              <a:t>Frascati</a:t>
            </a:r>
            <a:r>
              <a:rPr lang="fr-CH" altLang="en-US" sz="3100" dirty="0" smtClean="0">
                <a:latin typeface="Arial Narrow"/>
                <a:cs typeface="Arial Narrow"/>
              </a:rPr>
              <a:t>, Italy</a:t>
            </a:r>
            <a:endParaRPr lang="en-US" altLang="en-US" sz="3100" b="0" dirty="0" smtClean="0"/>
          </a:p>
        </p:txBody>
      </p:sp>
    </p:spTree>
    <p:extLst>
      <p:ext uri="{BB962C8B-B14F-4D97-AF65-F5344CB8AC3E}">
        <p14:creationId xmlns:p14="http://schemas.microsoft.com/office/powerpoint/2010/main" val="11244288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772400" cy="533400"/>
          </a:xfrm>
        </p:spPr>
        <p:txBody>
          <a:bodyPr/>
          <a:lstStyle/>
          <a:p>
            <a:r>
              <a:rPr lang="en-US" sz="3200" dirty="0" smtClean="0">
                <a:solidFill>
                  <a:schemeClr val="accent2"/>
                </a:solidFill>
                <a:latin typeface="Arial Narrow"/>
                <a:cs typeface="Arial Narrow"/>
              </a:rPr>
              <a:t>SBAs, Community Activities and </a:t>
            </a:r>
            <a:r>
              <a:rPr lang="en-US" sz="3200" dirty="0" smtClean="0">
                <a:solidFill>
                  <a:schemeClr val="accent2"/>
                </a:solidFill>
                <a:latin typeface="Arial Narrow"/>
                <a:cs typeface="Arial Narrow"/>
              </a:rPr>
              <a:t>Initiatives</a:t>
            </a:r>
            <a:endParaRPr lang="en-US" sz="3200" dirty="0">
              <a:solidFill>
                <a:schemeClr val="accent2"/>
              </a:solidFill>
              <a:latin typeface="Arial Narrow"/>
              <a:cs typeface="Arial Narrow"/>
            </a:endParaRPr>
          </a:p>
        </p:txBody>
      </p:sp>
      <p:graphicFrame>
        <p:nvGraphicFramePr>
          <p:cNvPr id="3" name="Table 2"/>
          <p:cNvGraphicFramePr>
            <a:graphicFrameLocks noGrp="1"/>
          </p:cNvGraphicFramePr>
          <p:nvPr>
            <p:extLst>
              <p:ext uri="{D42A27DB-BD31-4B8C-83A1-F6EECF244321}">
                <p14:modId xmlns:p14="http://schemas.microsoft.com/office/powerpoint/2010/main" val="2185143736"/>
              </p:ext>
            </p:extLst>
          </p:nvPr>
        </p:nvGraphicFramePr>
        <p:xfrm>
          <a:off x="533400" y="1600200"/>
          <a:ext cx="8153400" cy="4985765"/>
        </p:xfrm>
        <a:graphic>
          <a:graphicData uri="http://schemas.openxmlformats.org/drawingml/2006/table">
            <a:tbl>
              <a:tblPr firstRow="1" bandRow="1">
                <a:tableStyleId>{69C7853C-536D-4A76-A0AE-DD22124D55A5}</a:tableStyleId>
              </a:tblPr>
              <a:tblGrid>
                <a:gridCol w="990600"/>
                <a:gridCol w="533400"/>
                <a:gridCol w="2743200"/>
                <a:gridCol w="609600"/>
                <a:gridCol w="3276600"/>
              </a:tblGrid>
              <a:tr h="370840">
                <a:tc>
                  <a:txBody>
                    <a:bodyPr/>
                    <a:lstStyle/>
                    <a:p>
                      <a:pPr algn="ctr"/>
                      <a:r>
                        <a:rPr lang="en-US" dirty="0" smtClean="0">
                          <a:solidFill>
                            <a:schemeClr val="tx1"/>
                          </a:solidFill>
                        </a:rPr>
                        <a:t>SBA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lnSpc>
                          <a:spcPct val="115000"/>
                        </a:lnSpc>
                        <a:spcBef>
                          <a:spcPts val="0"/>
                        </a:spcBef>
                        <a:spcAft>
                          <a:spcPts val="1000"/>
                        </a:spcAft>
                      </a:pPr>
                      <a:r>
                        <a:rPr lang="en-US" sz="1400" dirty="0" smtClean="0">
                          <a:solidFill>
                            <a:schemeClr val="tx1"/>
                          </a:solidFill>
                          <a:effectLst/>
                          <a:latin typeface="Calibri"/>
                          <a:ea typeface="PMingLiU"/>
                          <a:cs typeface="Times New Roman"/>
                        </a:rPr>
                        <a:t>GEO</a:t>
                      </a:r>
                      <a:r>
                        <a:rPr lang="en-US" sz="1400" baseline="0" dirty="0" smtClean="0">
                          <a:solidFill>
                            <a:schemeClr val="tx1"/>
                          </a:solidFill>
                          <a:effectLst/>
                          <a:latin typeface="Calibri"/>
                          <a:ea typeface="PMingLiU"/>
                          <a:cs typeface="Times New Roman"/>
                        </a:rPr>
                        <a:t> Initiatives</a:t>
                      </a:r>
                      <a:endParaRPr lang="en-US" sz="14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lnSpc>
                          <a:spcPct val="115000"/>
                        </a:lnSpc>
                        <a:spcBef>
                          <a:spcPts val="0"/>
                        </a:spcBef>
                        <a:spcAft>
                          <a:spcPts val="1000"/>
                        </a:spcAft>
                      </a:pP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400" b="1" dirty="0" smtClean="0">
                          <a:solidFill>
                            <a:schemeClr val="tx1"/>
                          </a:solidFill>
                          <a:effectLst/>
                          <a:latin typeface="Calibri"/>
                          <a:ea typeface="PMingLiU"/>
                          <a:cs typeface="Times New Roman"/>
                        </a:rPr>
                        <a:t>Community Activities</a:t>
                      </a:r>
                      <a:endParaRPr lang="en-US" sz="1400" b="1"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100" b="1"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GI-02</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alpha val="28000"/>
                      </a:srgbClr>
                    </a:solidFill>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GEOBON-Global Biodiversity Observation (GEO BON)</a:t>
                      </a:r>
                      <a:r>
                        <a:rPr lang="en-US" sz="1100" kern="1200" dirty="0">
                          <a:solidFill>
                            <a:srgbClr val="000000"/>
                          </a:solidFill>
                          <a:effectLst/>
                          <a:latin typeface="Calibri"/>
                          <a:ea typeface="MS Mincho"/>
                          <a:cs typeface="Arial"/>
                        </a:rPr>
                        <a:t>	</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alpha val="28000"/>
                      </a:srgbClr>
                    </a:solidFill>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CA-29</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0" kern="1200" dirty="0">
                          <a:solidFill>
                            <a:srgbClr val="000000"/>
                          </a:solidFill>
                          <a:effectLst/>
                          <a:latin typeface="Calibri"/>
                          <a:ea typeface="PMingLiU"/>
                          <a:cs typeface="Arial"/>
                        </a:rPr>
                        <a:t>Using Geospatial Data to Identify and Monitor Ecosystem Service and Track in a Natural Capital – Ecosystems Accounts </a:t>
                      </a:r>
                      <a:r>
                        <a:rPr lang="en-US" sz="1100" b="0" kern="1200" dirty="0" smtClean="0">
                          <a:solidFill>
                            <a:srgbClr val="000000"/>
                          </a:solidFill>
                          <a:effectLst/>
                          <a:latin typeface="Calibri"/>
                          <a:ea typeface="PMingLiU"/>
                          <a:cs typeface="Arial"/>
                        </a:rPr>
                        <a:t>Framework</a:t>
                      </a:r>
                      <a:endParaRPr lang="en-US" sz="1100" b="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GI-03</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alpha val="28000"/>
                      </a:srgbClr>
                    </a:solidFill>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GFOI Global Forest Observation Initiative </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alpha val="28000"/>
                      </a:srgbClr>
                    </a:solidFill>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CA-30</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0" kern="1200" dirty="0">
                          <a:solidFill>
                            <a:srgbClr val="000000"/>
                          </a:solidFill>
                          <a:effectLst/>
                          <a:latin typeface="Calibri"/>
                          <a:ea typeface="PMingLiU"/>
                          <a:cs typeface="Arial"/>
                        </a:rPr>
                        <a:t>Harmful Algal Bloom (HAB) Early Warning </a:t>
                      </a:r>
                      <a:r>
                        <a:rPr lang="en-US" sz="1100" b="0" kern="1200" dirty="0" smtClean="0">
                          <a:solidFill>
                            <a:srgbClr val="000000"/>
                          </a:solidFill>
                          <a:effectLst/>
                          <a:latin typeface="Calibri"/>
                          <a:ea typeface="PMingLiU"/>
                          <a:cs typeface="Arial"/>
                        </a:rPr>
                        <a:t>System</a:t>
                      </a:r>
                      <a:endParaRPr lang="en-US" sz="1100" b="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637">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a:solidFill>
                            <a:srgbClr val="000000"/>
                          </a:solidFill>
                          <a:effectLst/>
                          <a:latin typeface="Calibri"/>
                          <a:ea typeface="PMingLiU"/>
                          <a:cs typeface="Arial"/>
                        </a:rPr>
                        <a:t>GI-14</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a:solidFill>
                            <a:srgbClr val="000000"/>
                          </a:solidFill>
                          <a:effectLst/>
                          <a:latin typeface="Calibri"/>
                          <a:ea typeface="PMingLiU"/>
                          <a:cs typeface="Arial"/>
                        </a:rPr>
                        <a:t>GECO: the GEO Global Ecosystem Initiative </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CA-31</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0" kern="1200" dirty="0">
                          <a:solidFill>
                            <a:srgbClr val="000000"/>
                          </a:solidFill>
                          <a:effectLst/>
                          <a:latin typeface="Calibri"/>
                          <a:ea typeface="PMingLiU"/>
                          <a:cs typeface="Arial"/>
                        </a:rPr>
                        <a:t>For Global Mangrove </a:t>
                      </a:r>
                      <a:r>
                        <a:rPr lang="en-US" sz="1100" b="0" kern="1200" dirty="0" smtClean="0">
                          <a:solidFill>
                            <a:srgbClr val="000000"/>
                          </a:solidFill>
                          <a:effectLst/>
                          <a:latin typeface="Calibri"/>
                          <a:ea typeface="PMingLiU"/>
                          <a:cs typeface="Arial"/>
                        </a:rPr>
                        <a:t>Monitoring</a:t>
                      </a:r>
                      <a:endParaRPr lang="en-US" sz="1100" b="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a:solidFill>
                            <a:srgbClr val="000000"/>
                          </a:solidFill>
                          <a:effectLst/>
                          <a:latin typeface="Calibri"/>
                          <a:ea typeface="PMingLiU"/>
                          <a:cs typeface="Arial"/>
                        </a:rPr>
                        <a:t>GI-15</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GEO-GNOME Initiative: GEO Global Network for Observation and information in Mountain Environments</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a:solidFill>
                            <a:srgbClr val="000000"/>
                          </a:solidFill>
                          <a:effectLst/>
                          <a:latin typeface="Calibri"/>
                          <a:ea typeface="PMingLiU"/>
                          <a:cs typeface="Arial"/>
                        </a:rPr>
                        <a:t>GI-08</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GEO </a:t>
                      </a:r>
                      <a:r>
                        <a:rPr lang="en-US" sz="1100" kern="1200" dirty="0" err="1">
                          <a:solidFill>
                            <a:srgbClr val="000000"/>
                          </a:solidFill>
                          <a:effectLst/>
                          <a:latin typeface="Calibri"/>
                          <a:ea typeface="PMingLiU"/>
                          <a:cs typeface="Arial"/>
                        </a:rPr>
                        <a:t>Geohazard</a:t>
                      </a:r>
                      <a:r>
                        <a:rPr lang="en-US" sz="1100" kern="1200" dirty="0">
                          <a:solidFill>
                            <a:srgbClr val="000000"/>
                          </a:solidFill>
                          <a:effectLst/>
                          <a:latin typeface="Calibri"/>
                          <a:ea typeface="PMingLiU"/>
                          <a:cs typeface="Arial"/>
                        </a:rPr>
                        <a:t> Supersites and Natural Laboratories (GSNL) </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CA-23</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Space and Security</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GI-09</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Global Wildfire Information System </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CA-26</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Towards Chinese tsunami mitigation system under GEO framework</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GI-16</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GEO-DARMA = Data Access for Risk </a:t>
                      </a:r>
                      <a:r>
                        <a:rPr lang="en-US" sz="1100" kern="1200" dirty="0" smtClean="0">
                          <a:solidFill>
                            <a:srgbClr val="000000"/>
                          </a:solidFill>
                          <a:effectLst/>
                          <a:latin typeface="Calibri"/>
                          <a:ea typeface="PMingLiU"/>
                          <a:cs typeface="Arial"/>
                        </a:rPr>
                        <a:t>Management </a:t>
                      </a:r>
                      <a:r>
                        <a:rPr lang="en-US" sz="1100" kern="1200" dirty="0">
                          <a:solidFill>
                            <a:srgbClr val="000000"/>
                          </a:solidFill>
                          <a:effectLst/>
                          <a:latin typeface="Calibri"/>
                          <a:ea typeface="PMingLiU"/>
                          <a:cs typeface="Arial"/>
                        </a:rPr>
                        <a:t>(</a:t>
                      </a:r>
                      <a:r>
                        <a:rPr lang="en-US" sz="1100" i="1" kern="1200" dirty="0">
                          <a:solidFill>
                            <a:srgbClr val="000000"/>
                          </a:solidFill>
                          <a:effectLst/>
                          <a:latin typeface="Calibri"/>
                          <a:ea typeface="PMingLiU"/>
                          <a:cs typeface="Arial"/>
                        </a:rPr>
                        <a:t>to support the implementation of Sendai </a:t>
                      </a:r>
                      <a:r>
                        <a:rPr lang="en-US" sz="1100" i="1" kern="1200" dirty="0" smtClean="0">
                          <a:solidFill>
                            <a:srgbClr val="000000"/>
                          </a:solidFill>
                          <a:effectLst/>
                          <a:latin typeface="Calibri"/>
                          <a:ea typeface="PMingLiU"/>
                          <a:cs typeface="Arial"/>
                        </a:rPr>
                        <a:t>framework).</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CA-27</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Foster Utilization of Earth Observation Remote Sensing and In Situ Data for All Phases of Disaster Risk Management (new-CEOS)</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smtClean="0">
                          <a:solidFill>
                            <a:srgbClr val="000000"/>
                          </a:solidFill>
                          <a:effectLst/>
                          <a:latin typeface="Calibri"/>
                          <a:ea typeface="PMingLiU"/>
                          <a:cs typeface="Arial"/>
                        </a:rPr>
                        <a:t>CA-28</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Global Flood Risk </a:t>
                      </a:r>
                      <a:r>
                        <a:rPr lang="en-US" sz="1100" kern="1200" dirty="0" smtClean="0">
                          <a:solidFill>
                            <a:srgbClr val="000000"/>
                          </a:solidFill>
                          <a:effectLst/>
                          <a:latin typeface="Calibri"/>
                          <a:ea typeface="PMingLiU"/>
                          <a:cs typeface="Arial"/>
                        </a:rPr>
                        <a:t>Monitoring</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a:solidFill>
                            <a:srgbClr val="000000"/>
                          </a:solidFill>
                          <a:effectLst/>
                          <a:latin typeface="Calibri"/>
                          <a:ea typeface="PMingLiU"/>
                          <a:cs typeface="Arial"/>
                        </a:rPr>
                        <a:t>GI-10</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EO data and renewable energies </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CA-06</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EO data and mineral resources (Includes </a:t>
                      </a:r>
                      <a:r>
                        <a:rPr lang="en-US" sz="1100" kern="1200" dirty="0" smtClean="0">
                          <a:solidFill>
                            <a:srgbClr val="000000"/>
                          </a:solidFill>
                          <a:effectLst/>
                          <a:latin typeface="Calibri"/>
                          <a:ea typeface="PMingLiU"/>
                          <a:cs typeface="Arial"/>
                        </a:rPr>
                        <a:t>Impact </a:t>
                      </a:r>
                      <a:r>
                        <a:rPr lang="en-US" sz="1100" kern="1200" dirty="0">
                          <a:solidFill>
                            <a:srgbClr val="000000"/>
                          </a:solidFill>
                          <a:effectLst/>
                          <a:latin typeface="Calibri"/>
                          <a:ea typeface="PMingLiU"/>
                          <a:cs typeface="Arial"/>
                        </a:rPr>
                        <a:t>Monitoring System for Geo-Resource Exploration and Exploitation)</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CA-25</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Africa Global-scale Geochemical Baselines for mineral resource and environmental management: Capacity-building phase</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1" y="2555143"/>
            <a:ext cx="643176" cy="64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782" y="4038600"/>
            <a:ext cx="642195" cy="64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783" y="5486400"/>
            <a:ext cx="642194" cy="64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17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80" y="836712"/>
            <a:ext cx="7772400" cy="533400"/>
          </a:xfrm>
        </p:spPr>
        <p:txBody>
          <a:bodyPr/>
          <a:lstStyle/>
          <a:p>
            <a:r>
              <a:rPr lang="en-US" sz="3200" dirty="0" smtClean="0">
                <a:solidFill>
                  <a:schemeClr val="accent2"/>
                </a:solidFill>
                <a:latin typeface="Arial Narrow"/>
                <a:cs typeface="Arial Narrow"/>
              </a:rPr>
              <a:t>SBAs, Community Activities and </a:t>
            </a:r>
            <a:r>
              <a:rPr lang="en-US" sz="3200" dirty="0" smtClean="0">
                <a:solidFill>
                  <a:schemeClr val="accent2"/>
                </a:solidFill>
                <a:latin typeface="Arial Narrow"/>
                <a:cs typeface="Arial Narrow"/>
              </a:rPr>
              <a:t>Initiatives</a:t>
            </a:r>
            <a:endParaRPr lang="en-US" sz="3200" dirty="0">
              <a:solidFill>
                <a:schemeClr val="accent2"/>
              </a:solidFill>
              <a:latin typeface="Arial Narrow"/>
              <a:cs typeface="Arial Narrow"/>
            </a:endParaRPr>
          </a:p>
        </p:txBody>
      </p:sp>
      <p:graphicFrame>
        <p:nvGraphicFramePr>
          <p:cNvPr id="3" name="Table 2"/>
          <p:cNvGraphicFramePr>
            <a:graphicFrameLocks noGrp="1"/>
          </p:cNvGraphicFramePr>
          <p:nvPr>
            <p:extLst>
              <p:ext uri="{D42A27DB-BD31-4B8C-83A1-F6EECF244321}">
                <p14:modId xmlns:p14="http://schemas.microsoft.com/office/powerpoint/2010/main" val="2240404142"/>
              </p:ext>
            </p:extLst>
          </p:nvPr>
        </p:nvGraphicFramePr>
        <p:xfrm>
          <a:off x="533400" y="1600200"/>
          <a:ext cx="8153400" cy="4800599"/>
        </p:xfrm>
        <a:graphic>
          <a:graphicData uri="http://schemas.openxmlformats.org/drawingml/2006/table">
            <a:tbl>
              <a:tblPr firstRow="1" bandRow="1">
                <a:tableStyleId>{69C7853C-536D-4A76-A0AE-DD22124D55A5}</a:tableStyleId>
              </a:tblPr>
              <a:tblGrid>
                <a:gridCol w="990600"/>
                <a:gridCol w="457200"/>
                <a:gridCol w="2895600"/>
                <a:gridCol w="533400"/>
                <a:gridCol w="3276600"/>
              </a:tblGrid>
              <a:tr h="304800">
                <a:tc>
                  <a:txBody>
                    <a:bodyPr/>
                    <a:lstStyle/>
                    <a:p>
                      <a:pPr algn="ctr"/>
                      <a:r>
                        <a:rPr lang="en-US" dirty="0" smtClean="0">
                          <a:solidFill>
                            <a:schemeClr val="tx1"/>
                          </a:solidFill>
                        </a:rPr>
                        <a:t>SBA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lnSpc>
                          <a:spcPct val="115000"/>
                        </a:lnSpc>
                        <a:spcBef>
                          <a:spcPts val="0"/>
                        </a:spcBef>
                        <a:spcAft>
                          <a:spcPts val="1000"/>
                        </a:spcAft>
                      </a:pPr>
                      <a:r>
                        <a:rPr lang="en-US" sz="1400" dirty="0" smtClean="0">
                          <a:solidFill>
                            <a:schemeClr val="tx1"/>
                          </a:solidFill>
                          <a:effectLst/>
                          <a:latin typeface="Calibri"/>
                          <a:ea typeface="PMingLiU"/>
                          <a:cs typeface="Times New Roman"/>
                        </a:rPr>
                        <a:t>GEO</a:t>
                      </a:r>
                      <a:r>
                        <a:rPr lang="en-US" sz="1400" baseline="0" dirty="0" smtClean="0">
                          <a:solidFill>
                            <a:schemeClr val="tx1"/>
                          </a:solidFill>
                          <a:effectLst/>
                          <a:latin typeface="Calibri"/>
                          <a:ea typeface="PMingLiU"/>
                          <a:cs typeface="Times New Roman"/>
                        </a:rPr>
                        <a:t> Initiatives</a:t>
                      </a:r>
                      <a:endParaRPr lang="en-US" sz="14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lnSpc>
                          <a:spcPct val="115000"/>
                        </a:lnSpc>
                        <a:spcBef>
                          <a:spcPts val="0"/>
                        </a:spcBef>
                        <a:spcAft>
                          <a:spcPts val="1000"/>
                        </a:spcAft>
                      </a:pP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defTabSz="914400" rtl="0" eaLnBrk="1" latinLnBrk="0" hangingPunct="1">
                        <a:lnSpc>
                          <a:spcPct val="115000"/>
                        </a:lnSpc>
                        <a:spcBef>
                          <a:spcPts val="0"/>
                        </a:spcBef>
                        <a:spcAft>
                          <a:spcPts val="1000"/>
                        </a:spcAft>
                      </a:pPr>
                      <a:r>
                        <a:rPr lang="en-US" sz="1400" b="1" kern="1200" dirty="0" smtClean="0">
                          <a:solidFill>
                            <a:schemeClr val="tx1"/>
                          </a:solidFill>
                          <a:effectLst/>
                          <a:latin typeface="Calibri"/>
                          <a:ea typeface="PMingLiU"/>
                          <a:cs typeface="Times New Roman"/>
                        </a:rPr>
                        <a:t>Community Activities</a:t>
                      </a:r>
                      <a:endParaRPr lang="en-US" sz="1400" b="1" kern="12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defTabSz="914400" rtl="0" eaLnBrk="1" latinLnBrk="0" hangingPunct="1">
                        <a:lnSpc>
                          <a:spcPct val="115000"/>
                        </a:lnSpc>
                        <a:spcBef>
                          <a:spcPts val="0"/>
                        </a:spcBef>
                        <a:spcAft>
                          <a:spcPts val="1000"/>
                        </a:spcAft>
                      </a:pPr>
                      <a:endParaRPr lang="en-US" sz="1100" b="1" kern="12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7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100" kern="1200" dirty="0">
                          <a:solidFill>
                            <a:srgbClr val="000000"/>
                          </a:solidFill>
                          <a:effectLst/>
                          <a:latin typeface="Calibri"/>
                          <a:ea typeface="PMingLiU"/>
                          <a:cs typeface="Arial"/>
                        </a:rPr>
                        <a:t>GI-01</a:t>
                      </a: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550"/>
                    </a:solidFill>
                  </a:tcPr>
                </a:tc>
                <a:tc>
                  <a:txBody>
                    <a:bodyPr/>
                    <a:lstStyle/>
                    <a:p>
                      <a:pPr marL="0" marR="0" algn="l">
                        <a:lnSpc>
                          <a:spcPct val="115000"/>
                        </a:lnSpc>
                        <a:spcBef>
                          <a:spcPts val="0"/>
                        </a:spcBef>
                        <a:spcAft>
                          <a:spcPts val="1000"/>
                        </a:spcAft>
                      </a:pPr>
                      <a:r>
                        <a:rPr lang="en-US" sz="1100" kern="1200" dirty="0">
                          <a:solidFill>
                            <a:srgbClr val="000000"/>
                          </a:solidFill>
                          <a:effectLst/>
                          <a:latin typeface="Calibri"/>
                          <a:ea typeface="PMingLiU"/>
                          <a:cs typeface="Arial"/>
                        </a:rPr>
                        <a:t>GEOGLAM-Global Agricultural Monitoring and Early Warning </a:t>
                      </a: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550"/>
                    </a:solidFill>
                  </a:tcPr>
                </a:tc>
                <a:tc>
                  <a:txBody>
                    <a:bodyPr/>
                    <a:lstStyle/>
                    <a:p>
                      <a:pPr marL="0" marR="0">
                        <a:lnSpc>
                          <a:spcPct val="115000"/>
                        </a:lnSpc>
                        <a:spcBef>
                          <a:spcPts val="0"/>
                        </a:spcBef>
                        <a:spcAft>
                          <a:spcPts val="0"/>
                        </a:spcAft>
                      </a:pP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b="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b="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5">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GI-04</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277E">
                        <a:alpha val="59000"/>
                      </a:srgbClr>
                    </a:solidFill>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Global Observing System for Mercury and Persistent Pollutants</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277E">
                        <a:alpha val="59000"/>
                      </a:srgbClr>
                    </a:solidFill>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CA-07</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Integrated Water-cycle Products and Services - Overall coordination</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a:solidFill>
                            <a:srgbClr val="000000"/>
                          </a:solidFill>
                          <a:effectLst/>
                          <a:latin typeface="Calibri"/>
                          <a:ea typeface="PMingLiU"/>
                          <a:cs typeface="Arial"/>
                        </a:rPr>
                        <a:t>GI-12</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a:solidFill>
                            <a:srgbClr val="000000"/>
                          </a:solidFill>
                          <a:effectLst/>
                          <a:latin typeface="Calibri"/>
                          <a:ea typeface="PMingLiU"/>
                          <a:cs typeface="Arial"/>
                        </a:rPr>
                        <a:t>Integrated Information Systems for Health (Cholera, Heat waves)</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CA-14</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GEO Water Quality </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a:solidFill>
                            <a:srgbClr val="000000"/>
                          </a:solidFill>
                          <a:effectLst/>
                          <a:latin typeface="Calibri"/>
                          <a:ea typeface="PMingLiU"/>
                          <a:cs typeface="Arial"/>
                        </a:rPr>
                        <a:t>GI-13</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Integration of Methods for Air Quality and Health Data, Remote Sensed and In-Situ with Disease Estimate </a:t>
                      </a:r>
                      <a:r>
                        <a:rPr lang="en-US" sz="1100" kern="1200" dirty="0" smtClean="0">
                          <a:solidFill>
                            <a:srgbClr val="000000"/>
                          </a:solidFill>
                          <a:effectLst/>
                          <a:latin typeface="Calibri"/>
                          <a:ea typeface="PMingLiU"/>
                          <a:cs typeface="Arial"/>
                        </a:rPr>
                        <a:t>Techniques</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CA-18</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Water Cycle Integrator (WCI)</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CA-19</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E2E Water Indicators</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CA-22</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Linking water tasks with wider societal benefit areas and the post-2015 global development framework</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6786">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GI-17</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Global Urban Observation and Information </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CA-24</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kern="1200" dirty="0">
                          <a:solidFill>
                            <a:srgbClr val="000000"/>
                          </a:solidFill>
                          <a:effectLst/>
                          <a:latin typeface="Calibri"/>
                          <a:ea typeface="PMingLiU"/>
                          <a:cs typeface="Times New Roman"/>
                        </a:rPr>
                        <a:t>Earth Observation in Cultural Heritage documentation</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a:solidFill>
                            <a:srgbClr val="000000"/>
                          </a:solidFill>
                          <a:effectLst/>
                          <a:latin typeface="Calibri"/>
                          <a:ea typeface="PMingLiU"/>
                          <a:cs typeface="Arial"/>
                        </a:rPr>
                        <a:t>GI-21</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effectLst/>
                          <a:latin typeface="Calibri"/>
                          <a:ea typeface="PMingLiU"/>
                          <a:cs typeface="Times New Roman"/>
                        </a:rPr>
                        <a:t>Human Planet Initiative</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b="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782" y="2022727"/>
            <a:ext cx="642195" cy="64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783" y="2819400"/>
            <a:ext cx="642194" cy="64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782" y="4308727"/>
            <a:ext cx="642195" cy="64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782" y="5715000"/>
            <a:ext cx="642195" cy="64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6958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072" y="807368"/>
            <a:ext cx="7772400" cy="533400"/>
          </a:xfrm>
        </p:spPr>
        <p:txBody>
          <a:bodyPr/>
          <a:lstStyle/>
          <a:p>
            <a:r>
              <a:rPr lang="en-US" sz="3200" dirty="0" smtClean="0">
                <a:solidFill>
                  <a:schemeClr val="accent2"/>
                </a:solidFill>
                <a:latin typeface="Arial Narrow"/>
                <a:cs typeface="Arial Narrow"/>
              </a:rPr>
              <a:t>SBAs, Community Activities and </a:t>
            </a:r>
            <a:r>
              <a:rPr lang="en-US" sz="3200" dirty="0" smtClean="0">
                <a:solidFill>
                  <a:schemeClr val="accent2"/>
                </a:solidFill>
                <a:latin typeface="Arial Narrow"/>
                <a:cs typeface="Arial Narrow"/>
              </a:rPr>
              <a:t>Initiatives</a:t>
            </a:r>
            <a:endParaRPr lang="en-US" sz="3200" dirty="0">
              <a:solidFill>
                <a:schemeClr val="accent2"/>
              </a:solidFill>
              <a:latin typeface="Arial Narrow"/>
              <a:cs typeface="Arial Narrow"/>
            </a:endParaRPr>
          </a:p>
        </p:txBody>
      </p:sp>
      <p:graphicFrame>
        <p:nvGraphicFramePr>
          <p:cNvPr id="3" name="Table 2"/>
          <p:cNvGraphicFramePr>
            <a:graphicFrameLocks noGrp="1"/>
          </p:cNvGraphicFramePr>
          <p:nvPr>
            <p:extLst>
              <p:ext uri="{D42A27DB-BD31-4B8C-83A1-F6EECF244321}">
                <p14:modId xmlns:p14="http://schemas.microsoft.com/office/powerpoint/2010/main" val="3904424483"/>
              </p:ext>
            </p:extLst>
          </p:nvPr>
        </p:nvGraphicFramePr>
        <p:xfrm>
          <a:off x="533400" y="1640459"/>
          <a:ext cx="8153400" cy="4684140"/>
        </p:xfrm>
        <a:graphic>
          <a:graphicData uri="http://schemas.openxmlformats.org/drawingml/2006/table">
            <a:tbl>
              <a:tblPr firstRow="1" bandRow="1">
                <a:tableStyleId>{69C7853C-536D-4A76-A0AE-DD22124D55A5}</a:tableStyleId>
              </a:tblPr>
              <a:tblGrid>
                <a:gridCol w="990600"/>
                <a:gridCol w="533400"/>
                <a:gridCol w="2514600"/>
                <a:gridCol w="533400"/>
                <a:gridCol w="3581400"/>
              </a:tblGrid>
              <a:tr h="370840">
                <a:tc>
                  <a:txBody>
                    <a:bodyPr/>
                    <a:lstStyle/>
                    <a:p>
                      <a:pPr algn="ctr"/>
                      <a:r>
                        <a:rPr lang="en-US" dirty="0" smtClean="0">
                          <a:solidFill>
                            <a:schemeClr val="tx1"/>
                          </a:solidFill>
                        </a:rPr>
                        <a:t>SBA</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lnSpc>
                          <a:spcPct val="115000"/>
                        </a:lnSpc>
                        <a:spcBef>
                          <a:spcPts val="0"/>
                        </a:spcBef>
                        <a:spcAft>
                          <a:spcPts val="1000"/>
                        </a:spcAft>
                      </a:pPr>
                      <a:r>
                        <a:rPr lang="en-US" sz="1400" dirty="0" smtClean="0">
                          <a:solidFill>
                            <a:schemeClr val="tx1"/>
                          </a:solidFill>
                          <a:effectLst/>
                          <a:latin typeface="Calibri"/>
                          <a:ea typeface="PMingLiU"/>
                          <a:cs typeface="Times New Roman"/>
                        </a:rPr>
                        <a:t>GEO</a:t>
                      </a:r>
                      <a:r>
                        <a:rPr lang="en-US" sz="1400" baseline="0" dirty="0" smtClean="0">
                          <a:solidFill>
                            <a:schemeClr val="tx1"/>
                          </a:solidFill>
                          <a:effectLst/>
                          <a:latin typeface="Calibri"/>
                          <a:ea typeface="PMingLiU"/>
                          <a:cs typeface="Times New Roman"/>
                        </a:rPr>
                        <a:t> Initiatives</a:t>
                      </a:r>
                      <a:endParaRPr lang="en-US" sz="14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lnSpc>
                          <a:spcPct val="115000"/>
                        </a:lnSpc>
                        <a:spcBef>
                          <a:spcPts val="0"/>
                        </a:spcBef>
                        <a:spcAft>
                          <a:spcPts val="1000"/>
                        </a:spcAft>
                      </a:pP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defTabSz="914400" rtl="0" eaLnBrk="1" latinLnBrk="0" hangingPunct="1">
                        <a:lnSpc>
                          <a:spcPct val="115000"/>
                        </a:lnSpc>
                        <a:spcBef>
                          <a:spcPts val="0"/>
                        </a:spcBef>
                        <a:spcAft>
                          <a:spcPts val="1000"/>
                        </a:spcAft>
                      </a:pPr>
                      <a:r>
                        <a:rPr lang="en-US" sz="1400" b="1" kern="1200" dirty="0" smtClean="0">
                          <a:solidFill>
                            <a:schemeClr val="tx1"/>
                          </a:solidFill>
                          <a:effectLst/>
                          <a:latin typeface="Calibri"/>
                          <a:ea typeface="PMingLiU"/>
                          <a:cs typeface="Times New Roman"/>
                        </a:rPr>
                        <a:t>Community Activities</a:t>
                      </a:r>
                      <a:endParaRPr lang="en-US" sz="1400" b="1" kern="12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defTabSz="914400" rtl="0" eaLnBrk="1" latinLnBrk="0" hangingPunct="1">
                        <a:lnSpc>
                          <a:spcPct val="115000"/>
                        </a:lnSpc>
                        <a:spcBef>
                          <a:spcPts val="0"/>
                        </a:spcBef>
                        <a:spcAft>
                          <a:spcPts val="1000"/>
                        </a:spcAft>
                      </a:pPr>
                      <a:endParaRPr lang="en-US" sz="1100" b="1" kern="12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960">
                <a:tc rowSpan="16">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a:solidFill>
                            <a:srgbClr val="000000"/>
                          </a:solidFill>
                          <a:effectLst/>
                          <a:latin typeface="Calibri"/>
                          <a:ea typeface="PMingLiU"/>
                          <a:cs typeface="Arial"/>
                        </a:rPr>
                        <a:t>GI-11</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Information Services for Cold Regions </a:t>
                      </a: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CA-07</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Integrated Water-cycle Products and Services - Overall coordination</a:t>
                      </a: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863">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a:solidFill>
                            <a:srgbClr val="000000"/>
                          </a:solidFill>
                          <a:effectLst/>
                          <a:latin typeface="Calibri"/>
                          <a:ea typeface="PMingLiU"/>
                          <a:cs typeface="Arial"/>
                        </a:rPr>
                        <a:t>GI-20</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effectLst/>
                          <a:latin typeface="Calibri"/>
                          <a:ea typeface="PMingLiU"/>
                          <a:cs typeface="Times New Roman"/>
                        </a:rPr>
                        <a:t>GEO Global Water Security (GEOGLOWS) </a:t>
                      </a: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CA-08</a:t>
                      </a: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Water Vapor and Clouds </a:t>
                      </a:r>
                      <a:r>
                        <a:rPr lang="en-US" sz="1100" kern="1200" dirty="0" smtClean="0">
                          <a:solidFill>
                            <a:srgbClr val="000000"/>
                          </a:solidFill>
                          <a:effectLst/>
                          <a:latin typeface="Calibri"/>
                          <a:ea typeface="PMingLiU"/>
                          <a:cs typeface="Arial"/>
                        </a:rPr>
                        <a:t>(Aerosol &amp; </a:t>
                      </a:r>
                      <a:r>
                        <a:rPr lang="en-US" sz="1100" kern="1200" dirty="0">
                          <a:solidFill>
                            <a:srgbClr val="000000"/>
                          </a:solidFill>
                          <a:effectLst/>
                          <a:latin typeface="Calibri"/>
                          <a:ea typeface="PMingLiU"/>
                          <a:cs typeface="Arial"/>
                        </a:rPr>
                        <a:t>Precipitation)</a:t>
                      </a: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CA-09</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Precipitation</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CA-10</a:t>
                      </a: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Evapotranspiration (and Evaporation)</a:t>
                      </a: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334">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CA-11</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Soil Moisture</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708">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CA-12</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River Discharge</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282">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CA-13</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79705">
                        <a:lnSpc>
                          <a:spcPct val="115000"/>
                        </a:lnSpc>
                        <a:spcBef>
                          <a:spcPts val="0"/>
                        </a:spcBef>
                        <a:spcAft>
                          <a:spcPts val="0"/>
                        </a:spcAft>
                      </a:pPr>
                      <a:r>
                        <a:rPr lang="en-US" sz="1100" kern="1200">
                          <a:solidFill>
                            <a:srgbClr val="000000"/>
                          </a:solidFill>
                          <a:effectLst/>
                          <a:latin typeface="Calibri"/>
                          <a:ea typeface="PMingLiU"/>
                          <a:cs typeface="Arial"/>
                        </a:rPr>
                        <a:t>Groundwater</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856">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CA-14</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GEO Water Quality </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430">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CA-15</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Water Cycle Capacity Building </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804">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CA-16</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kern="1200">
                          <a:solidFill>
                            <a:srgbClr val="000000"/>
                          </a:solidFill>
                          <a:effectLst/>
                          <a:latin typeface="Calibri"/>
                          <a:ea typeface="PMingLiU"/>
                          <a:cs typeface="Times New Roman"/>
                        </a:rPr>
                        <a:t>Global Drought Information System (GDIS)</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378">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CA-17</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GEO Great Lakes Activity</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952">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CA-18</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Water Cycle Integrator (WCI)</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526">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CA-19</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E2E Water Indicators</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900">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CA-20</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EartH2Observe</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674">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CA-21</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Total Water Prediction: Observations </a:t>
                      </a:r>
                      <a:r>
                        <a:rPr lang="en-US" sz="1100" kern="1200" dirty="0" smtClean="0">
                          <a:solidFill>
                            <a:srgbClr val="000000"/>
                          </a:solidFill>
                          <a:effectLst/>
                          <a:latin typeface="Calibri"/>
                          <a:ea typeface="PMingLiU"/>
                          <a:cs typeface="Arial"/>
                        </a:rPr>
                        <a:t>Infrastructure</a:t>
                      </a: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CA-22</a:t>
                      </a: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Linking water tasks with wider societal benefit areas and the post-2015 global development framework</a:t>
                      </a: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390" y="3810000"/>
            <a:ext cx="68358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7373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381000" y="1143000"/>
            <a:ext cx="8458200" cy="914400"/>
          </a:xfrm>
        </p:spPr>
        <p:txBody>
          <a:bodyPr/>
          <a:lstStyle/>
          <a:p>
            <a:pPr algn="ctr" eaLnBrk="1" hangingPunct="1"/>
            <a:r>
              <a:rPr lang="fr-CH" altLang="en-US" sz="3200" dirty="0" smtClean="0">
                <a:solidFill>
                  <a:schemeClr val="accent2"/>
                </a:solidFill>
                <a:latin typeface="Arial Narrow"/>
                <a:cs typeface="Arial Narrow"/>
              </a:rPr>
              <a:t>GEO Initiatives</a:t>
            </a:r>
            <a:r>
              <a:rPr lang="fr-CH" altLang="en-US" sz="3200" dirty="0">
                <a:solidFill>
                  <a:schemeClr val="accent2"/>
                </a:solidFill>
                <a:latin typeface="Arial Narrow"/>
                <a:cs typeface="Arial Narrow"/>
              </a:rPr>
              <a:t/>
            </a:r>
            <a:br>
              <a:rPr lang="fr-CH" altLang="en-US" sz="3200" dirty="0">
                <a:solidFill>
                  <a:schemeClr val="accent2"/>
                </a:solidFill>
                <a:latin typeface="Arial Narrow"/>
                <a:cs typeface="Arial Narrow"/>
              </a:rPr>
            </a:br>
            <a:r>
              <a:rPr lang="fr-CH" altLang="en-US" sz="3200" dirty="0">
                <a:solidFill>
                  <a:schemeClr val="accent2"/>
                </a:solidFill>
                <a:latin typeface="Arial Narrow"/>
                <a:cs typeface="Arial Narrow"/>
              </a:rPr>
              <a:t>not </a:t>
            </a:r>
            <a:r>
              <a:rPr lang="fr-CH" altLang="en-US" sz="3200" dirty="0" err="1">
                <a:solidFill>
                  <a:schemeClr val="accent2"/>
                </a:solidFill>
                <a:latin typeface="Arial Narrow"/>
                <a:cs typeface="Arial Narrow"/>
              </a:rPr>
              <a:t>associated</a:t>
            </a:r>
            <a:r>
              <a:rPr lang="fr-CH" altLang="en-US" sz="3200" dirty="0">
                <a:solidFill>
                  <a:schemeClr val="accent2"/>
                </a:solidFill>
                <a:latin typeface="Arial Narrow"/>
                <a:cs typeface="Arial Narrow"/>
              </a:rPr>
              <a:t> </a:t>
            </a:r>
            <a:r>
              <a:rPr lang="fr-CH" altLang="en-US" sz="3200" dirty="0" err="1">
                <a:solidFill>
                  <a:schemeClr val="accent2"/>
                </a:solidFill>
                <a:latin typeface="Arial Narrow"/>
                <a:cs typeface="Arial Narrow"/>
              </a:rPr>
              <a:t>with</a:t>
            </a:r>
            <a:r>
              <a:rPr lang="fr-CH" altLang="en-US" sz="3200" dirty="0">
                <a:solidFill>
                  <a:schemeClr val="accent2"/>
                </a:solidFill>
                <a:latin typeface="Arial Narrow"/>
                <a:cs typeface="Arial Narrow"/>
              </a:rPr>
              <a:t> one SBA</a:t>
            </a:r>
            <a:endParaRPr lang="en-US" altLang="en-US" sz="3200" dirty="0" smtClean="0">
              <a:solidFill>
                <a:schemeClr val="accent2"/>
              </a:solidFill>
              <a:latin typeface="Arial Narrow"/>
              <a:cs typeface="Arial Narrow"/>
            </a:endParaRPr>
          </a:p>
        </p:txBody>
      </p:sp>
      <p:graphicFrame>
        <p:nvGraphicFramePr>
          <p:cNvPr id="3" name="Table 2"/>
          <p:cNvGraphicFramePr>
            <a:graphicFrameLocks noGrp="1"/>
          </p:cNvGraphicFramePr>
          <p:nvPr>
            <p:extLst>
              <p:ext uri="{D42A27DB-BD31-4B8C-83A1-F6EECF244321}">
                <p14:modId xmlns:p14="http://schemas.microsoft.com/office/powerpoint/2010/main" val="311658668"/>
              </p:ext>
            </p:extLst>
          </p:nvPr>
        </p:nvGraphicFramePr>
        <p:xfrm>
          <a:off x="1066799" y="2590800"/>
          <a:ext cx="7543801" cy="3049434"/>
        </p:xfrm>
        <a:graphic>
          <a:graphicData uri="http://schemas.openxmlformats.org/drawingml/2006/table">
            <a:tbl>
              <a:tblPr firstRow="1" bandRow="1"/>
              <a:tblGrid>
                <a:gridCol w="914401"/>
                <a:gridCol w="4724400"/>
                <a:gridCol w="1905000"/>
              </a:tblGrid>
              <a:tr h="163413">
                <a:tc>
                  <a:txBody>
                    <a:bodyPr/>
                    <a:lstStyle/>
                    <a:p>
                      <a:pPr marL="0" marR="0" algn="just">
                        <a:spcBef>
                          <a:spcPts val="0"/>
                        </a:spcBef>
                        <a:spcAft>
                          <a:spcPts val="600"/>
                        </a:spcAft>
                      </a:pPr>
                      <a:r>
                        <a:rPr lang="en-US" sz="1800" kern="1200" dirty="0">
                          <a:solidFill>
                            <a:schemeClr val="tx1"/>
                          </a:solidFill>
                          <a:effectLst/>
                          <a:latin typeface="Times New Roman"/>
                          <a:ea typeface="Times New Roman"/>
                          <a:cs typeface="Arial"/>
                        </a:rPr>
                        <a:t>GI-05</a:t>
                      </a:r>
                      <a:endParaRPr lang="en-US" sz="1800" dirty="0">
                        <a:solidFill>
                          <a:schemeClr val="tx1"/>
                        </a:solidFill>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FAA">
                        <a:alpha val="16000"/>
                      </a:srgbClr>
                    </a:solidFill>
                  </a:tcPr>
                </a:tc>
                <a:tc>
                  <a:txBody>
                    <a:bodyPr/>
                    <a:lstStyle/>
                    <a:p>
                      <a:pPr marL="0" marR="0" algn="just">
                        <a:spcBef>
                          <a:spcPts val="0"/>
                        </a:spcBef>
                        <a:spcAft>
                          <a:spcPts val="600"/>
                        </a:spcAft>
                      </a:pPr>
                      <a:r>
                        <a:rPr lang="en-US" sz="1800" kern="1200" dirty="0">
                          <a:solidFill>
                            <a:schemeClr val="tx1"/>
                          </a:solidFill>
                          <a:effectLst/>
                          <a:latin typeface="Times New Roman"/>
                          <a:ea typeface="Times New Roman"/>
                          <a:cs typeface="Arial"/>
                        </a:rPr>
                        <a:t>Global Carbon Observation and Analysis System</a:t>
                      </a:r>
                      <a:endParaRPr lang="en-US" sz="1800" dirty="0">
                        <a:solidFill>
                          <a:schemeClr val="tx1"/>
                        </a:solidFill>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FAA">
                        <a:alpha val="16000"/>
                      </a:srgbClr>
                    </a:solidFill>
                  </a:tcPr>
                </a:tc>
                <a:tc>
                  <a:txBody>
                    <a:bodyPr/>
                    <a:lstStyle/>
                    <a:p>
                      <a:pPr marL="0" marR="0" algn="ctr">
                        <a:spcBef>
                          <a:spcPts val="0"/>
                        </a:spcBef>
                        <a:spcAft>
                          <a:spcPts val="600"/>
                        </a:spcAft>
                      </a:pPr>
                      <a:r>
                        <a:rPr lang="en-US" sz="1800" dirty="0" smtClean="0">
                          <a:solidFill>
                            <a:schemeClr val="tx1"/>
                          </a:solidFill>
                          <a:effectLst/>
                          <a:latin typeface="Times New Roman"/>
                          <a:ea typeface="Times New Roman"/>
                        </a:rPr>
                        <a:t>Climate</a:t>
                      </a:r>
                      <a:endParaRPr lang="en-US" sz="1800" dirty="0">
                        <a:solidFill>
                          <a:schemeClr val="tx1"/>
                        </a:solidFill>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FAA">
                        <a:alpha val="16000"/>
                      </a:srgbClr>
                    </a:solidFill>
                  </a:tcPr>
                </a:tc>
              </a:tr>
              <a:tr h="163413">
                <a:tc>
                  <a:txBody>
                    <a:bodyPr/>
                    <a:lstStyle/>
                    <a:p>
                      <a:pPr marL="0" marR="0" algn="just">
                        <a:spcBef>
                          <a:spcPts val="0"/>
                        </a:spcBef>
                        <a:spcAft>
                          <a:spcPts val="600"/>
                        </a:spcAft>
                      </a:pPr>
                      <a:r>
                        <a:rPr lang="en-US" sz="1800" kern="1200">
                          <a:solidFill>
                            <a:srgbClr val="000000"/>
                          </a:solidFill>
                          <a:effectLst/>
                          <a:latin typeface="Times New Roman"/>
                          <a:ea typeface="Times New Roman"/>
                          <a:cs typeface="Arial"/>
                        </a:rPr>
                        <a:t>GI-06</a:t>
                      </a:r>
                      <a:endParaRPr lang="en-US" sz="18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800" kern="1200">
                          <a:solidFill>
                            <a:srgbClr val="000000"/>
                          </a:solidFill>
                          <a:effectLst/>
                          <a:latin typeface="Times New Roman"/>
                          <a:ea typeface="Times New Roman"/>
                          <a:cs typeface="Arial"/>
                        </a:rPr>
                        <a:t>Reinforcing engagement at regional level: AfriGEOSS for Africa</a:t>
                      </a:r>
                      <a:endParaRPr lang="en-US" sz="18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600"/>
                        </a:spcAft>
                      </a:pPr>
                      <a:r>
                        <a:rPr lang="en-US" sz="1800" dirty="0" smtClean="0">
                          <a:solidFill>
                            <a:schemeClr val="tx1"/>
                          </a:solidFill>
                          <a:effectLst/>
                          <a:latin typeface="Times New Roman"/>
                          <a:ea typeface="Times New Roman"/>
                        </a:rPr>
                        <a:t>Regional coordination</a:t>
                      </a:r>
                      <a:endParaRPr lang="en-US" sz="1800" dirty="0">
                        <a:solidFill>
                          <a:schemeClr val="tx1"/>
                        </a:solidFill>
                        <a:effectLst/>
                        <a:latin typeface="Times New Roman"/>
                        <a:ea typeface="Times New Roman"/>
                      </a:endParaRPr>
                    </a:p>
                  </a:txBody>
                  <a:tcPr marL="45960" marR="45960" marT="63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77">
                <a:tc>
                  <a:txBody>
                    <a:bodyPr/>
                    <a:lstStyle/>
                    <a:p>
                      <a:pPr marL="0" marR="0" algn="just">
                        <a:spcBef>
                          <a:spcPts val="0"/>
                        </a:spcBef>
                        <a:spcAft>
                          <a:spcPts val="600"/>
                        </a:spcAft>
                      </a:pPr>
                      <a:r>
                        <a:rPr lang="en-US" sz="1800" kern="1200" dirty="0">
                          <a:solidFill>
                            <a:srgbClr val="000000"/>
                          </a:solidFill>
                          <a:effectLst/>
                          <a:latin typeface="Times New Roman"/>
                          <a:ea typeface="Times New Roman"/>
                          <a:cs typeface="Arial"/>
                        </a:rPr>
                        <a:t>GI-19</a:t>
                      </a:r>
                      <a:endParaRPr lang="en-US" sz="18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800" kern="1200" dirty="0" err="1">
                          <a:solidFill>
                            <a:srgbClr val="000000"/>
                          </a:solidFill>
                          <a:effectLst/>
                          <a:latin typeface="Times New Roman"/>
                          <a:ea typeface="Times New Roman"/>
                          <a:cs typeface="Arial"/>
                        </a:rPr>
                        <a:t>AmeriGEOSS</a:t>
                      </a:r>
                      <a:r>
                        <a:rPr lang="en-US" sz="1800" kern="1200" dirty="0">
                          <a:solidFill>
                            <a:srgbClr val="000000"/>
                          </a:solidFill>
                          <a:effectLst/>
                          <a:latin typeface="Times New Roman"/>
                          <a:ea typeface="Times New Roman"/>
                          <a:cs typeface="Arial"/>
                        </a:rPr>
                        <a:t> (new)</a:t>
                      </a:r>
                      <a:endParaRPr lang="en-US" sz="18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spcBef>
                          <a:spcPts val="0"/>
                        </a:spcBef>
                        <a:spcAft>
                          <a:spcPts val="600"/>
                        </a:spcAft>
                      </a:pPr>
                      <a:endParaRPr lang="en-US" sz="18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730">
                <a:tc>
                  <a:txBody>
                    <a:bodyPr/>
                    <a:lstStyle/>
                    <a:p>
                      <a:pPr marL="0" marR="0" algn="just" defTabSz="914400" rtl="0" eaLnBrk="1" latinLnBrk="0" hangingPunct="1">
                        <a:spcBef>
                          <a:spcPts val="0"/>
                        </a:spcBef>
                        <a:spcAft>
                          <a:spcPts val="600"/>
                        </a:spcAft>
                      </a:pPr>
                      <a:r>
                        <a:rPr lang="en-US" sz="1800" kern="1200" dirty="0" smtClean="0">
                          <a:solidFill>
                            <a:schemeClr val="tx1"/>
                          </a:solidFill>
                          <a:effectLst/>
                          <a:latin typeface="Times New Roman"/>
                          <a:ea typeface="Times New Roman"/>
                          <a:cs typeface="Arial"/>
                        </a:rPr>
                        <a:t>GI-22</a:t>
                      </a:r>
                      <a:endParaRPr lang="en-US" sz="1800" kern="1200" dirty="0">
                        <a:solidFill>
                          <a:schemeClr val="tx1"/>
                        </a:solidFill>
                        <a:effectLst/>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defTabSz="914400" rtl="0" eaLnBrk="1" latinLnBrk="0" hangingPunct="1">
                        <a:spcBef>
                          <a:spcPts val="0"/>
                        </a:spcBef>
                        <a:spcAft>
                          <a:spcPts val="600"/>
                        </a:spcAft>
                      </a:pPr>
                      <a:r>
                        <a:rPr lang="en-US" sz="1800" b="0" kern="1200" dirty="0" smtClean="0">
                          <a:solidFill>
                            <a:schemeClr val="tx1"/>
                          </a:solidFill>
                          <a:effectLst/>
                          <a:latin typeface="Times New Roman"/>
                          <a:ea typeface="+mn-ea"/>
                          <a:cs typeface="Times New Roman"/>
                        </a:rPr>
                        <a:t>Asia-Oceania GEOSS –Asia-Oceania regional comprehensive earth observation application system</a:t>
                      </a:r>
                      <a:r>
                        <a:rPr lang="en-US" sz="1800" b="0" dirty="0" smtClean="0">
                          <a:solidFill>
                            <a:schemeClr val="tx1"/>
                          </a:solidFill>
                          <a:effectLst/>
                          <a:latin typeface="Times New Roman"/>
                          <a:cs typeface="Times New Roman"/>
                        </a:rPr>
                        <a:t> </a:t>
                      </a:r>
                      <a:endParaRPr lang="en-US" sz="1800" b="0" kern="1200" dirty="0">
                        <a:solidFill>
                          <a:schemeClr val="tx1"/>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defTabSz="914400" rtl="0" eaLnBrk="1" latinLnBrk="0" hangingPunct="1">
                        <a:spcBef>
                          <a:spcPts val="0"/>
                        </a:spcBef>
                        <a:spcAft>
                          <a:spcPts val="600"/>
                        </a:spcAft>
                      </a:pPr>
                      <a:endParaRPr lang="en-US" sz="1800" b="0" kern="1200"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730">
                <a:tc>
                  <a:txBody>
                    <a:bodyPr/>
                    <a:lstStyle/>
                    <a:p>
                      <a:pPr marL="0" marR="0" algn="just">
                        <a:spcBef>
                          <a:spcPts val="0"/>
                        </a:spcBef>
                        <a:spcAft>
                          <a:spcPts val="600"/>
                        </a:spcAft>
                      </a:pPr>
                      <a:r>
                        <a:rPr lang="en-US" sz="1800" kern="1200" dirty="0">
                          <a:solidFill>
                            <a:srgbClr val="000000"/>
                          </a:solidFill>
                          <a:effectLst/>
                          <a:latin typeface="Times New Roman"/>
                          <a:ea typeface="Times New Roman"/>
                          <a:cs typeface="Arial"/>
                        </a:rPr>
                        <a:t>GI-07</a:t>
                      </a:r>
                      <a:endParaRPr lang="en-US" sz="18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800" kern="1200">
                          <a:solidFill>
                            <a:srgbClr val="000000"/>
                          </a:solidFill>
                          <a:effectLst/>
                          <a:latin typeface="Times New Roman"/>
                          <a:ea typeface="Times New Roman"/>
                          <a:cs typeface="Arial"/>
                        </a:rPr>
                        <a:t>Ocean and society - Blue Planet   </a:t>
                      </a:r>
                      <a:endParaRPr lang="en-US" sz="18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defTabSz="914400" rtl="0" eaLnBrk="1" latinLnBrk="0" hangingPunct="1">
                        <a:spcBef>
                          <a:spcPts val="0"/>
                        </a:spcBef>
                        <a:spcAft>
                          <a:spcPts val="600"/>
                        </a:spcAft>
                      </a:pPr>
                      <a:endParaRPr lang="en-US" sz="1800" b="0" kern="1200"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730">
                <a:tc>
                  <a:txBody>
                    <a:bodyPr/>
                    <a:lstStyle/>
                    <a:p>
                      <a:pPr marL="0" marR="0" algn="just">
                        <a:spcBef>
                          <a:spcPts val="0"/>
                        </a:spcBef>
                        <a:spcAft>
                          <a:spcPts val="600"/>
                        </a:spcAft>
                      </a:pPr>
                      <a:r>
                        <a:rPr lang="en-US" sz="1800" kern="1200" dirty="0">
                          <a:solidFill>
                            <a:srgbClr val="000000"/>
                          </a:solidFill>
                          <a:effectLst/>
                          <a:latin typeface="Times New Roman"/>
                          <a:ea typeface="Times New Roman"/>
                          <a:cs typeface="Arial"/>
                        </a:rPr>
                        <a:t>GI-18</a:t>
                      </a:r>
                      <a:endParaRPr lang="en-US" sz="18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800" kern="1200" dirty="0">
                          <a:solidFill>
                            <a:srgbClr val="000000"/>
                          </a:solidFill>
                          <a:effectLst/>
                          <a:latin typeface="Times New Roman"/>
                          <a:ea typeface="Times New Roman"/>
                          <a:cs typeface="Arial"/>
                        </a:rPr>
                        <a:t>GEO and SDGs. EOs role in providing support to countries in achieving SDGs and in defining and monitoring the associated indicators.</a:t>
                      </a:r>
                      <a:endParaRPr lang="en-US" sz="18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defTabSz="914400" rtl="0" eaLnBrk="1" latinLnBrk="0" hangingPunct="1">
                        <a:spcBef>
                          <a:spcPts val="0"/>
                        </a:spcBef>
                        <a:spcAft>
                          <a:spcPts val="600"/>
                        </a:spcAft>
                      </a:pPr>
                      <a:endParaRPr lang="en-US" sz="1800" b="0" kern="1200"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035806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381000" y="838200"/>
            <a:ext cx="8458200" cy="457200"/>
          </a:xfrm>
        </p:spPr>
        <p:txBody>
          <a:bodyPr/>
          <a:lstStyle/>
          <a:p>
            <a:pPr algn="ctr" eaLnBrk="1" hangingPunct="1"/>
            <a:r>
              <a:rPr lang="fr-CH" altLang="en-US" sz="3200" dirty="0" err="1" smtClean="0">
                <a:solidFill>
                  <a:schemeClr val="accent2"/>
                </a:solidFill>
                <a:latin typeface="Arial Narrow"/>
                <a:cs typeface="Arial Narrow"/>
              </a:rPr>
              <a:t>Community</a:t>
            </a:r>
            <a:r>
              <a:rPr lang="fr-CH" altLang="en-US" sz="3200" dirty="0" smtClean="0">
                <a:solidFill>
                  <a:schemeClr val="accent2"/>
                </a:solidFill>
                <a:latin typeface="Arial Narrow"/>
                <a:cs typeface="Arial Narrow"/>
              </a:rPr>
              <a:t> </a:t>
            </a:r>
            <a:r>
              <a:rPr lang="fr-CH" altLang="en-US" sz="3200" dirty="0" err="1" smtClean="0">
                <a:solidFill>
                  <a:schemeClr val="accent2"/>
                </a:solidFill>
                <a:latin typeface="Arial Narrow"/>
                <a:cs typeface="Arial Narrow"/>
              </a:rPr>
              <a:t>Activities</a:t>
            </a:r>
            <a:r>
              <a:rPr lang="fr-CH" altLang="en-US" sz="3200" dirty="0" smtClean="0">
                <a:solidFill>
                  <a:schemeClr val="accent2"/>
                </a:solidFill>
                <a:latin typeface="Arial Narrow"/>
                <a:cs typeface="Arial Narrow"/>
              </a:rPr>
              <a:t/>
            </a:r>
            <a:br>
              <a:rPr lang="fr-CH" altLang="en-US" sz="3200" dirty="0" smtClean="0">
                <a:solidFill>
                  <a:schemeClr val="accent2"/>
                </a:solidFill>
                <a:latin typeface="Arial Narrow"/>
                <a:cs typeface="Arial Narrow"/>
              </a:rPr>
            </a:br>
            <a:r>
              <a:rPr lang="fr-CH" altLang="en-US" sz="3200" dirty="0" smtClean="0">
                <a:solidFill>
                  <a:schemeClr val="accent2"/>
                </a:solidFill>
                <a:latin typeface="Arial Narrow"/>
                <a:cs typeface="Arial Narrow"/>
              </a:rPr>
              <a:t>not </a:t>
            </a:r>
            <a:r>
              <a:rPr lang="fr-CH" altLang="en-US" sz="3200" dirty="0" err="1" smtClean="0">
                <a:solidFill>
                  <a:schemeClr val="accent2"/>
                </a:solidFill>
                <a:latin typeface="Arial Narrow"/>
                <a:cs typeface="Arial Narrow"/>
              </a:rPr>
              <a:t>associated</a:t>
            </a:r>
            <a:r>
              <a:rPr lang="fr-CH" altLang="en-US" sz="3200" dirty="0" smtClean="0">
                <a:solidFill>
                  <a:schemeClr val="accent2"/>
                </a:solidFill>
                <a:latin typeface="Arial Narrow"/>
                <a:cs typeface="Arial Narrow"/>
              </a:rPr>
              <a:t> </a:t>
            </a:r>
            <a:r>
              <a:rPr lang="fr-CH" altLang="en-US" sz="3200" dirty="0" err="1" smtClean="0">
                <a:solidFill>
                  <a:schemeClr val="accent2"/>
                </a:solidFill>
                <a:latin typeface="Arial Narrow"/>
                <a:cs typeface="Arial Narrow"/>
              </a:rPr>
              <a:t>with</a:t>
            </a:r>
            <a:r>
              <a:rPr lang="fr-CH" altLang="en-US" sz="3200" dirty="0" smtClean="0">
                <a:solidFill>
                  <a:schemeClr val="accent2"/>
                </a:solidFill>
                <a:latin typeface="Arial Narrow"/>
                <a:cs typeface="Arial Narrow"/>
              </a:rPr>
              <a:t> one SBA</a:t>
            </a:r>
            <a:endParaRPr lang="en-US" altLang="en-US" sz="3200" dirty="0" smtClean="0">
              <a:solidFill>
                <a:schemeClr val="accent2"/>
              </a:solidFill>
              <a:latin typeface="Arial Narrow"/>
              <a:cs typeface="Arial Narrow"/>
            </a:endParaRPr>
          </a:p>
        </p:txBody>
      </p:sp>
      <p:graphicFrame>
        <p:nvGraphicFramePr>
          <p:cNvPr id="3" name="Table 2"/>
          <p:cNvGraphicFramePr>
            <a:graphicFrameLocks noGrp="1"/>
          </p:cNvGraphicFramePr>
          <p:nvPr>
            <p:extLst>
              <p:ext uri="{D42A27DB-BD31-4B8C-83A1-F6EECF244321}">
                <p14:modId xmlns:p14="http://schemas.microsoft.com/office/powerpoint/2010/main" val="1501649874"/>
              </p:ext>
            </p:extLst>
          </p:nvPr>
        </p:nvGraphicFramePr>
        <p:xfrm>
          <a:off x="914400" y="1905000"/>
          <a:ext cx="7620000" cy="3595559"/>
        </p:xfrm>
        <a:graphic>
          <a:graphicData uri="http://schemas.openxmlformats.org/drawingml/2006/table">
            <a:tbl>
              <a:tblPr firstRow="1" bandRow="1"/>
              <a:tblGrid>
                <a:gridCol w="990600"/>
                <a:gridCol w="4648200"/>
                <a:gridCol w="1981200"/>
              </a:tblGrid>
              <a:tr h="86730">
                <a:tc>
                  <a:txBody>
                    <a:bodyPr/>
                    <a:lstStyle/>
                    <a:p>
                      <a:pPr marL="0" marR="0" algn="just">
                        <a:spcBef>
                          <a:spcPts val="0"/>
                        </a:spcBef>
                        <a:spcAft>
                          <a:spcPts val="0"/>
                        </a:spcAft>
                      </a:pPr>
                      <a:r>
                        <a:rPr lang="en-US" sz="1800" kern="1200" dirty="0">
                          <a:solidFill>
                            <a:srgbClr val="000000"/>
                          </a:solidFill>
                          <a:effectLst/>
                          <a:latin typeface="Times New Roman"/>
                          <a:ea typeface="Times New Roman"/>
                          <a:cs typeface="Arial"/>
                        </a:rPr>
                        <a:t>CA-01</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kern="1200" dirty="0">
                          <a:solidFill>
                            <a:srgbClr val="000000"/>
                          </a:solidFill>
                          <a:effectLst/>
                          <a:latin typeface="Times New Roman"/>
                          <a:ea typeface="Times New Roman"/>
                          <a:cs typeface="Arial"/>
                        </a:rPr>
                        <a:t>Global Land Cover </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490">
                <a:tc>
                  <a:txBody>
                    <a:bodyPr/>
                    <a:lstStyle/>
                    <a:p>
                      <a:pPr marL="0" marR="0" algn="just">
                        <a:spcBef>
                          <a:spcPts val="0"/>
                        </a:spcBef>
                        <a:spcAft>
                          <a:spcPts val="0"/>
                        </a:spcAft>
                      </a:pPr>
                      <a:r>
                        <a:rPr lang="en-US" sz="1800" kern="1200">
                          <a:solidFill>
                            <a:srgbClr val="000000"/>
                          </a:solidFill>
                          <a:effectLst/>
                          <a:latin typeface="Times New Roman"/>
                          <a:ea typeface="Times New Roman"/>
                          <a:cs typeface="Arial"/>
                        </a:rPr>
                        <a:t>CA-02</a:t>
                      </a:r>
                      <a:endParaRPr lang="en-US" sz="18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kern="1200" dirty="0">
                          <a:solidFill>
                            <a:srgbClr val="000000"/>
                          </a:solidFill>
                          <a:effectLst/>
                          <a:latin typeface="Times New Roman"/>
                          <a:ea typeface="Times New Roman"/>
                          <a:cs typeface="Arial"/>
                        </a:rPr>
                        <a:t>Land Cover for Africa </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390">
                <a:tc>
                  <a:txBody>
                    <a:bodyPr/>
                    <a:lstStyle/>
                    <a:p>
                      <a:pPr marL="0" marR="0" algn="just">
                        <a:spcBef>
                          <a:spcPts val="0"/>
                        </a:spcBef>
                        <a:spcAft>
                          <a:spcPts val="0"/>
                        </a:spcAft>
                      </a:pPr>
                      <a:r>
                        <a:rPr lang="en-US" sz="1800" kern="1200">
                          <a:solidFill>
                            <a:srgbClr val="000000"/>
                          </a:solidFill>
                          <a:effectLst/>
                          <a:latin typeface="Times New Roman"/>
                          <a:ea typeface="Times New Roman"/>
                          <a:cs typeface="Arial"/>
                        </a:rPr>
                        <a:t>CA-03</a:t>
                      </a:r>
                      <a:endParaRPr lang="en-US" sz="18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kern="1200">
                          <a:solidFill>
                            <a:srgbClr val="000000"/>
                          </a:solidFill>
                          <a:effectLst/>
                          <a:latin typeface="Times New Roman"/>
                          <a:ea typeface="Times New Roman"/>
                          <a:cs typeface="Arial"/>
                        </a:rPr>
                        <a:t>Access to model data in GEOSS</a:t>
                      </a:r>
                      <a:endParaRPr lang="en-US" sz="18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r>
                        <a:rPr lang="en-US" sz="1800" dirty="0" smtClean="0">
                          <a:effectLst/>
                          <a:latin typeface="Times New Roman"/>
                          <a:ea typeface="Times New Roman"/>
                        </a:rPr>
                        <a:t>Climate</a:t>
                      </a:r>
                      <a:endParaRPr lang="en-US" sz="1800" dirty="0">
                        <a:effectLst/>
                        <a:latin typeface="Times New Roman"/>
                        <a:ea typeface="Times New Roman"/>
                      </a:endParaRPr>
                    </a:p>
                  </a:txBody>
                  <a:tcPr marL="26460" marR="26460" marT="3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000">
                <a:tc>
                  <a:txBody>
                    <a:bodyPr/>
                    <a:lstStyle/>
                    <a:p>
                      <a:pPr marL="0" marR="0" algn="just">
                        <a:spcBef>
                          <a:spcPts val="0"/>
                        </a:spcBef>
                        <a:spcAft>
                          <a:spcPts val="0"/>
                        </a:spcAft>
                      </a:pPr>
                      <a:r>
                        <a:rPr lang="en-US" sz="1800" kern="1200">
                          <a:solidFill>
                            <a:srgbClr val="000000"/>
                          </a:solidFill>
                          <a:effectLst/>
                          <a:latin typeface="Times New Roman"/>
                          <a:ea typeface="Times New Roman"/>
                          <a:cs typeface="Arial"/>
                        </a:rPr>
                        <a:t>CA-04</a:t>
                      </a:r>
                      <a:endParaRPr lang="en-US" sz="18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kern="1200">
                          <a:solidFill>
                            <a:srgbClr val="000000"/>
                          </a:solidFill>
                          <a:effectLst/>
                          <a:latin typeface="Times New Roman"/>
                          <a:ea typeface="Times New Roman"/>
                          <a:cs typeface="Arial"/>
                        </a:rPr>
                        <a:t>Strengthen collaboration between GEO and GFCS</a:t>
                      </a:r>
                      <a:endParaRPr lang="en-US" sz="18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spcBef>
                          <a:spcPts val="0"/>
                        </a:spcBef>
                        <a:spcAft>
                          <a:spcPts val="0"/>
                        </a:spcAft>
                      </a:pP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035">
                <a:tc>
                  <a:txBody>
                    <a:bodyPr/>
                    <a:lstStyle/>
                    <a:p>
                      <a:pPr marL="0" marR="0" algn="just">
                        <a:spcBef>
                          <a:spcPts val="0"/>
                        </a:spcBef>
                        <a:spcAft>
                          <a:spcPts val="0"/>
                        </a:spcAft>
                      </a:pPr>
                      <a:r>
                        <a:rPr lang="en-US" sz="1800" kern="1200">
                          <a:solidFill>
                            <a:srgbClr val="000000"/>
                          </a:solidFill>
                          <a:effectLst/>
                          <a:latin typeface="Times New Roman"/>
                          <a:ea typeface="Times New Roman"/>
                          <a:cs typeface="Arial"/>
                        </a:rPr>
                        <a:t>CA-05</a:t>
                      </a:r>
                      <a:endParaRPr lang="en-US" sz="18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kern="1200" dirty="0">
                          <a:solidFill>
                            <a:srgbClr val="000000"/>
                          </a:solidFill>
                          <a:effectLst/>
                          <a:latin typeface="Times New Roman"/>
                          <a:ea typeface="Times New Roman"/>
                          <a:cs typeface="Arial"/>
                        </a:rPr>
                        <a:t>TIGGE (</a:t>
                      </a:r>
                      <a:r>
                        <a:rPr lang="en-US" sz="1800" kern="1200" dirty="0" err="1">
                          <a:solidFill>
                            <a:srgbClr val="000000"/>
                          </a:solidFill>
                          <a:effectLst/>
                          <a:latin typeface="Times New Roman"/>
                          <a:ea typeface="Times New Roman"/>
                          <a:cs typeface="Arial"/>
                        </a:rPr>
                        <a:t>Thorpex</a:t>
                      </a:r>
                      <a:r>
                        <a:rPr lang="en-US" sz="1800" kern="1200" dirty="0">
                          <a:solidFill>
                            <a:srgbClr val="000000"/>
                          </a:solidFill>
                          <a:effectLst/>
                          <a:latin typeface="Times New Roman"/>
                          <a:ea typeface="Times New Roman"/>
                          <a:cs typeface="Arial"/>
                        </a:rPr>
                        <a:t> Interactive Grand global Ensemble) evolution into a Global Interactive Forecast System (GIFS)</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spcBef>
                          <a:spcPts val="0"/>
                        </a:spcBef>
                        <a:spcAft>
                          <a:spcPts val="0"/>
                        </a:spcAft>
                      </a:pP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035">
                <a:tc>
                  <a:txBody>
                    <a:bodyPr/>
                    <a:lstStyle/>
                    <a:p>
                      <a:pPr marL="0" marR="0" algn="just">
                        <a:spcBef>
                          <a:spcPts val="0"/>
                        </a:spcBef>
                        <a:spcAft>
                          <a:spcPts val="0"/>
                        </a:spcAft>
                      </a:pPr>
                      <a:r>
                        <a:rPr lang="en-US" sz="1800" kern="1200" dirty="0">
                          <a:solidFill>
                            <a:srgbClr val="000000"/>
                          </a:solidFill>
                          <a:effectLst/>
                          <a:latin typeface="Times New Roman"/>
                          <a:ea typeface="Times New Roman"/>
                          <a:cs typeface="Arial"/>
                        </a:rPr>
                        <a:t>CA-32</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dirty="0">
                          <a:effectLst/>
                          <a:latin typeface="Cambria"/>
                          <a:ea typeface="Times New Roman"/>
                        </a:rPr>
                        <a:t>Research Data Science Summer Schools </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800" dirty="0" smtClean="0">
                          <a:effectLst/>
                          <a:latin typeface="Times New Roman"/>
                          <a:ea typeface="Times New Roman"/>
                        </a:rPr>
                        <a:t>Capacity Building</a:t>
                      </a:r>
                      <a:endParaRPr lang="en-US" sz="1800" dirty="0">
                        <a:effectLst/>
                        <a:latin typeface="Times New Roman"/>
                        <a:ea typeface="Times New Roman"/>
                      </a:endParaRPr>
                    </a:p>
                  </a:txBody>
                  <a:tcPr marL="26460" marR="26460" marT="3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518">
                <a:tc>
                  <a:txBody>
                    <a:bodyPr/>
                    <a:lstStyle/>
                    <a:p>
                      <a:pPr marL="0" marR="0" algn="just">
                        <a:spcBef>
                          <a:spcPts val="0"/>
                        </a:spcBef>
                        <a:spcAft>
                          <a:spcPts val="0"/>
                        </a:spcAft>
                      </a:pPr>
                      <a:r>
                        <a:rPr lang="en-US" sz="1800" kern="1200" dirty="0">
                          <a:solidFill>
                            <a:srgbClr val="000000"/>
                          </a:solidFill>
                          <a:effectLst/>
                          <a:latin typeface="Times New Roman"/>
                          <a:ea typeface="Times New Roman"/>
                          <a:cs typeface="Arial"/>
                        </a:rPr>
                        <a:t>CA-33</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dirty="0">
                          <a:effectLst/>
                          <a:latin typeface="Cambria"/>
                          <a:ea typeface="Times New Roman"/>
                        </a:rPr>
                        <a:t>Building capacity for Forest Biodiversity in Asia and the Pacific </a:t>
                      </a:r>
                      <a:r>
                        <a:rPr lang="en-US" sz="1800" dirty="0" smtClean="0">
                          <a:effectLst/>
                          <a:latin typeface="Cambria"/>
                          <a:ea typeface="Times New Roman"/>
                        </a:rPr>
                        <a:t>Region</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spcBef>
                          <a:spcPts val="0"/>
                        </a:spcBef>
                        <a:spcAft>
                          <a:spcPts val="0"/>
                        </a:spcAft>
                      </a:pP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355">
                <a:tc>
                  <a:txBody>
                    <a:bodyPr/>
                    <a:lstStyle/>
                    <a:p>
                      <a:pPr marL="0" marR="0" algn="just">
                        <a:spcBef>
                          <a:spcPts val="0"/>
                        </a:spcBef>
                        <a:spcAft>
                          <a:spcPts val="0"/>
                        </a:spcAft>
                      </a:pPr>
                      <a:r>
                        <a:rPr lang="en-US" sz="1800" dirty="0" smtClean="0">
                          <a:solidFill>
                            <a:schemeClr val="tx1"/>
                          </a:solidFill>
                          <a:effectLst/>
                          <a:latin typeface="Times New Roman"/>
                          <a:ea typeface="Times New Roman"/>
                        </a:rPr>
                        <a:t>CA-34</a:t>
                      </a:r>
                      <a:endParaRPr lang="en-US" sz="1800" dirty="0">
                        <a:solidFill>
                          <a:schemeClr val="tx1"/>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b="0" kern="1200" dirty="0" smtClean="0">
                          <a:solidFill>
                            <a:schemeClr val="tx1"/>
                          </a:solidFill>
                          <a:effectLst/>
                          <a:latin typeface="Times New Roman"/>
                          <a:ea typeface="+mn-ea"/>
                          <a:cs typeface="Times New Roman"/>
                        </a:rPr>
                        <a:t>Multi-source Synergized Remote Sensing Products and Services</a:t>
                      </a:r>
                      <a:r>
                        <a:rPr lang="en-US" sz="1800" b="0" dirty="0" smtClean="0">
                          <a:effectLst/>
                          <a:latin typeface="Times New Roman"/>
                          <a:cs typeface="Times New Roman"/>
                        </a:rPr>
                        <a:t> </a:t>
                      </a:r>
                      <a:endParaRPr lang="en-US" sz="1800" b="0" dirty="0">
                        <a:effectLst/>
                        <a:latin typeface="Times New Roman"/>
                        <a:ea typeface="Times New Roman"/>
                        <a:cs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smtClean="0">
                          <a:effectLst/>
                          <a:latin typeface="Times New Roman"/>
                          <a:ea typeface="Times New Roman"/>
                          <a:cs typeface="Times New Roman"/>
                        </a:rPr>
                        <a:t>Support to </a:t>
                      </a:r>
                      <a:r>
                        <a:rPr lang="en-US" sz="1800" b="0" dirty="0" smtClean="0">
                          <a:effectLst/>
                          <a:latin typeface="Times New Roman"/>
                          <a:ea typeface="Times New Roman"/>
                          <a:cs typeface="Times New Roman"/>
                        </a:rPr>
                        <a:t>GEOSS</a:t>
                      </a:r>
                      <a:endParaRPr lang="en-US" sz="1800" b="0" dirty="0">
                        <a:effectLst/>
                        <a:latin typeface="Times New Roman"/>
                        <a:ea typeface="Times New Roman"/>
                        <a:cs typeface="Times New Roman"/>
                      </a:endParaRPr>
                    </a:p>
                  </a:txBody>
                  <a:tcPr marL="26460" marR="26460" marT="3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0526301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0" y="765175"/>
            <a:ext cx="7181850" cy="454025"/>
          </a:xfrm>
        </p:spPr>
        <p:txBody>
          <a:bodyPr/>
          <a:lstStyle/>
          <a:p>
            <a:pPr eaLnBrk="1" hangingPunct="1"/>
            <a:r>
              <a:rPr lang="fr-CH" altLang="en-US" sz="3200" dirty="0" smtClean="0">
                <a:solidFill>
                  <a:schemeClr val="accent2"/>
                </a:solidFill>
                <a:latin typeface="Arial Narrow"/>
                <a:cs typeface="Arial Narrow"/>
              </a:rPr>
              <a:t>Foundational Tasks – </a:t>
            </a:r>
            <a:r>
              <a:rPr lang="fr-CH" altLang="en-US" sz="3200" dirty="0">
                <a:solidFill>
                  <a:schemeClr val="accent2"/>
                </a:solidFill>
                <a:latin typeface="Arial Narrow"/>
                <a:cs typeface="Arial Narrow"/>
              </a:rPr>
              <a:t>C</a:t>
            </a:r>
            <a:r>
              <a:rPr lang="fr-CH" altLang="en-US" sz="3200" dirty="0" smtClean="0">
                <a:solidFill>
                  <a:schemeClr val="accent2"/>
                </a:solidFill>
                <a:latin typeface="Arial Narrow"/>
                <a:cs typeface="Arial Narrow"/>
              </a:rPr>
              <a:t>urrent </a:t>
            </a:r>
            <a:r>
              <a:rPr lang="fr-CH" altLang="en-US" sz="3200" dirty="0" smtClean="0">
                <a:solidFill>
                  <a:schemeClr val="accent2"/>
                </a:solidFill>
                <a:latin typeface="Arial Narrow"/>
                <a:cs typeface="Arial Narrow"/>
              </a:rPr>
              <a:t>List</a:t>
            </a:r>
            <a:endParaRPr lang="en-US" altLang="en-US" sz="3200" dirty="0" smtClean="0">
              <a:solidFill>
                <a:schemeClr val="accent2"/>
              </a:solidFill>
              <a:latin typeface="Arial Narrow"/>
              <a:cs typeface="Arial Narrow"/>
            </a:endParaRPr>
          </a:p>
        </p:txBody>
      </p:sp>
      <p:graphicFrame>
        <p:nvGraphicFramePr>
          <p:cNvPr id="3" name="Table 2"/>
          <p:cNvGraphicFramePr>
            <a:graphicFrameLocks noGrp="1"/>
          </p:cNvGraphicFramePr>
          <p:nvPr>
            <p:extLst>
              <p:ext uri="{D42A27DB-BD31-4B8C-83A1-F6EECF244321}">
                <p14:modId xmlns:p14="http://schemas.microsoft.com/office/powerpoint/2010/main" val="3486033561"/>
              </p:ext>
            </p:extLst>
          </p:nvPr>
        </p:nvGraphicFramePr>
        <p:xfrm>
          <a:off x="381000" y="1295400"/>
          <a:ext cx="8534400" cy="5387979"/>
        </p:xfrm>
        <a:graphic>
          <a:graphicData uri="http://schemas.openxmlformats.org/drawingml/2006/table">
            <a:tbl>
              <a:tblPr firstRow="1" bandRow="1"/>
              <a:tblGrid>
                <a:gridCol w="762000"/>
                <a:gridCol w="7772400"/>
              </a:tblGrid>
              <a:tr h="177296">
                <a:tc>
                  <a:txBody>
                    <a:bodyPr/>
                    <a:lstStyle/>
                    <a:p>
                      <a:pPr marL="0" marR="0" algn="just">
                        <a:spcBef>
                          <a:spcPts val="0"/>
                        </a:spcBef>
                        <a:spcAft>
                          <a:spcPts val="0"/>
                        </a:spcAft>
                      </a:pPr>
                      <a:r>
                        <a:rPr lang="en-US" sz="1500" b="1" kern="1200" dirty="0">
                          <a:solidFill>
                            <a:srgbClr val="000000"/>
                          </a:solidFill>
                          <a:effectLst/>
                          <a:latin typeface="Times New Roman"/>
                          <a:ea typeface="Times New Roman"/>
                        </a:rPr>
                        <a:t>GD</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b="1">
                          <a:effectLst/>
                          <a:latin typeface="Times New Roman"/>
                          <a:ea typeface="Times New Roman"/>
                        </a:rPr>
                        <a:t>GEOSS Development and GCI Operations</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GD-01</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Advancing GEOSS Data Sharing principles</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857">
                <a:tc>
                  <a:txBody>
                    <a:bodyPr/>
                    <a:lstStyle/>
                    <a:p>
                      <a:pPr marL="0" marR="0" algn="just">
                        <a:spcBef>
                          <a:spcPts val="0"/>
                        </a:spcBef>
                        <a:spcAft>
                          <a:spcPts val="0"/>
                        </a:spcAft>
                      </a:pPr>
                      <a:r>
                        <a:rPr lang="en-US" sz="1500" kern="1200">
                          <a:solidFill>
                            <a:srgbClr val="000000"/>
                          </a:solidFill>
                          <a:effectLst/>
                          <a:latin typeface="Times New Roman"/>
                          <a:ea typeface="Times New Roman"/>
                        </a:rPr>
                        <a:t>GD-02</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GCI Operations </a:t>
                      </a:r>
                      <a:r>
                        <a:rPr lang="en-US" sz="1500" i="1">
                          <a:effectLst/>
                          <a:latin typeface="Times New Roman"/>
                          <a:ea typeface="Times New Roman"/>
                        </a:rPr>
                        <a:t>(including access to Knowledge)</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09">
                <a:tc>
                  <a:txBody>
                    <a:bodyPr/>
                    <a:lstStyle/>
                    <a:p>
                      <a:pPr marL="0" marR="0" algn="just">
                        <a:spcBef>
                          <a:spcPts val="0"/>
                        </a:spcBef>
                        <a:spcAft>
                          <a:spcPts val="0"/>
                        </a:spcAft>
                      </a:pPr>
                      <a:r>
                        <a:rPr lang="en-US" sz="1500" kern="1200">
                          <a:solidFill>
                            <a:srgbClr val="000000"/>
                          </a:solidFill>
                          <a:effectLst/>
                          <a:latin typeface="Times New Roman"/>
                          <a:ea typeface="Times New Roman"/>
                        </a:rPr>
                        <a:t>GD-03</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Global Observing and Information Systems (new) </a:t>
                      </a:r>
                      <a:r>
                        <a:rPr lang="en-US" sz="1500" i="1">
                          <a:effectLst/>
                          <a:latin typeface="Times New Roman"/>
                          <a:ea typeface="Times New Roman"/>
                        </a:rPr>
                        <a:t>(includes systems like WIGOS. GCOS; …. And reference datasets)</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GD-04</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GEONETCast Development and Operations</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GD-05</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FAA">
                        <a:alpha val="16000"/>
                      </a:srgbClr>
                    </a:solidFill>
                  </a:tcPr>
                </a:tc>
                <a:tc>
                  <a:txBody>
                    <a:bodyPr/>
                    <a:lstStyle/>
                    <a:p>
                      <a:pPr marL="0" marR="0" algn="just">
                        <a:spcBef>
                          <a:spcPts val="0"/>
                        </a:spcBef>
                        <a:spcAft>
                          <a:spcPts val="0"/>
                        </a:spcAft>
                      </a:pPr>
                      <a:r>
                        <a:rPr lang="en-US" sz="1500" dirty="0">
                          <a:effectLst/>
                          <a:latin typeface="Times New Roman"/>
                          <a:ea typeface="Times New Roman"/>
                        </a:rPr>
                        <a:t>GEOSS satellite Earth Observation Resources </a:t>
                      </a:r>
                      <a:r>
                        <a:rPr lang="en-US" sz="1500" i="1" dirty="0">
                          <a:effectLst/>
                          <a:latin typeface="Times New Roman"/>
                          <a:ea typeface="Times New Roman"/>
                        </a:rPr>
                        <a:t>(includes advocacy for continuity)</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FAA">
                        <a:alpha val="16000"/>
                      </a:srgbClr>
                    </a:solidFill>
                  </a:tcPr>
                </a:tc>
              </a:tr>
              <a:tr h="224409">
                <a:tc>
                  <a:txBody>
                    <a:bodyPr/>
                    <a:lstStyle/>
                    <a:p>
                      <a:pPr marL="0" marR="0" algn="just">
                        <a:spcBef>
                          <a:spcPts val="0"/>
                        </a:spcBef>
                        <a:spcAft>
                          <a:spcPts val="0"/>
                        </a:spcAft>
                      </a:pPr>
                      <a:r>
                        <a:rPr lang="en-US" sz="1500" kern="1200">
                          <a:solidFill>
                            <a:srgbClr val="000000"/>
                          </a:solidFill>
                          <a:effectLst/>
                          <a:latin typeface="Times New Roman"/>
                          <a:ea typeface="Times New Roman"/>
                        </a:rPr>
                        <a:t>GD-06</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GEOSS in situ Earth Observation Resources </a:t>
                      </a:r>
                      <a:r>
                        <a:rPr lang="en-US" sz="1500" i="1">
                          <a:effectLst/>
                          <a:latin typeface="Times New Roman"/>
                          <a:ea typeface="Times New Roman"/>
                        </a:rPr>
                        <a:t>(includes inclusion of citizens’ observatories) (includes advocacy for continuity)</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GD-07</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GCI Development </a:t>
                      </a:r>
                      <a:r>
                        <a:rPr lang="en-US" sz="1500" i="1">
                          <a:effectLst/>
                          <a:latin typeface="Times New Roman"/>
                          <a:ea typeface="Times New Roman"/>
                        </a:rPr>
                        <a:t>(includes development of Data Management guidelines)</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GD-08</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SBAs processes: Systematic determination of user needs / observational gaps </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GD-09</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Knowledge Base development</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GD-10</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Radio-frequency protection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GD-11</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Utilization of Communication Networks</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b="1" kern="1200">
                          <a:solidFill>
                            <a:srgbClr val="000000"/>
                          </a:solidFill>
                          <a:effectLst/>
                          <a:latin typeface="Times New Roman"/>
                          <a:ea typeface="Times New Roman"/>
                        </a:rPr>
                        <a:t>CD</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b="1" kern="1200">
                          <a:solidFill>
                            <a:srgbClr val="000000"/>
                          </a:solidFill>
                          <a:effectLst/>
                          <a:latin typeface="Times New Roman"/>
                          <a:ea typeface="Times New Roman"/>
                        </a:rPr>
                        <a:t>Community Development</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CD-01</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Capacity Building coordination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CD-02</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Reinforcing engagement at national and regional </a:t>
                      </a:r>
                      <a:r>
                        <a:rPr lang="en-US" sz="1500" dirty="0" smtClean="0">
                          <a:effectLst/>
                          <a:latin typeface="Times New Roman"/>
                          <a:ea typeface="Times New Roman"/>
                        </a:rPr>
                        <a:t>level</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CD-03</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Assess the benefits from EOs and of their socio-economic value</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b="1" kern="1200">
                          <a:solidFill>
                            <a:srgbClr val="000000"/>
                          </a:solidFill>
                          <a:effectLst/>
                          <a:latin typeface="Times New Roman"/>
                          <a:ea typeface="Times New Roman"/>
                        </a:rPr>
                        <a:t>SO</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b="1" kern="1200">
                          <a:solidFill>
                            <a:srgbClr val="000000"/>
                          </a:solidFill>
                          <a:effectLst/>
                          <a:latin typeface="Times New Roman"/>
                          <a:ea typeface="Times New Roman"/>
                        </a:rPr>
                        <a:t>Secretariat Operations</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SO-01</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kern="1200">
                          <a:solidFill>
                            <a:srgbClr val="000000"/>
                          </a:solidFill>
                          <a:effectLst/>
                          <a:latin typeface="Times New Roman"/>
                          <a:ea typeface="Times New Roman"/>
                        </a:rPr>
                        <a:t>Management and Support</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SO-02</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kern="1200">
                          <a:solidFill>
                            <a:srgbClr val="000000"/>
                          </a:solidFill>
                          <a:effectLst/>
                          <a:latin typeface="Times New Roman"/>
                          <a:ea typeface="Times New Roman"/>
                        </a:rPr>
                        <a:t>Communication and Engagement</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SO-03</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Monitoring and Evaluation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SO-04</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Resources Mobilization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51116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143000"/>
            <a:ext cx="7128792" cy="457200"/>
          </a:xfrm>
        </p:spPr>
        <p:txBody>
          <a:bodyPr/>
          <a:lstStyle/>
          <a:p>
            <a:r>
              <a:rPr lang="en-US" sz="3600" dirty="0" smtClean="0">
                <a:solidFill>
                  <a:schemeClr val="accent2"/>
                </a:solidFill>
                <a:latin typeface="Arial Narrow"/>
                <a:cs typeface="Arial Narrow"/>
              </a:rPr>
              <a:t>GEO Activities -- Number by Category</a:t>
            </a:r>
            <a:endParaRPr lang="en-US" sz="3600" dirty="0">
              <a:solidFill>
                <a:schemeClr val="accent2"/>
              </a:solidFill>
              <a:latin typeface="Arial Narrow"/>
              <a:cs typeface="Arial Narrow"/>
            </a:endParaRPr>
          </a:p>
        </p:txBody>
      </p:sp>
      <p:graphicFrame>
        <p:nvGraphicFramePr>
          <p:cNvPr id="4" name="Table 3"/>
          <p:cNvGraphicFramePr>
            <a:graphicFrameLocks noGrp="1"/>
          </p:cNvGraphicFramePr>
          <p:nvPr>
            <p:extLst>
              <p:ext uri="{D42A27DB-BD31-4B8C-83A1-F6EECF244321}">
                <p14:modId xmlns:p14="http://schemas.microsoft.com/office/powerpoint/2010/main" val="3560912642"/>
              </p:ext>
            </p:extLst>
          </p:nvPr>
        </p:nvGraphicFramePr>
        <p:xfrm>
          <a:off x="1371600" y="2148449"/>
          <a:ext cx="5791200" cy="2072639"/>
        </p:xfrm>
        <a:graphic>
          <a:graphicData uri="http://schemas.openxmlformats.org/drawingml/2006/table">
            <a:tbl>
              <a:tblPr firstRow="1" bandRow="1">
                <a:tableStyleId>{5940675A-B579-460E-94D1-54222C63F5DA}</a:tableStyleId>
              </a:tblPr>
              <a:tblGrid>
                <a:gridCol w="5105400"/>
                <a:gridCol w="685800"/>
              </a:tblGrid>
              <a:tr h="370840">
                <a:tc>
                  <a:txBody>
                    <a:bodyPr/>
                    <a:lstStyle/>
                    <a:p>
                      <a:r>
                        <a:rPr lang="en-US" sz="2800" dirty="0" smtClean="0">
                          <a:solidFill>
                            <a:srgbClr val="005FAA"/>
                          </a:solidFill>
                        </a:rPr>
                        <a:t>Community Activities</a:t>
                      </a:r>
                      <a:endParaRPr lang="en-US" sz="2800" dirty="0">
                        <a:solidFill>
                          <a:srgbClr val="005FAA"/>
                        </a:solidFill>
                      </a:endParaRPr>
                    </a:p>
                  </a:txBody>
                  <a:tcPr/>
                </a:tc>
                <a:tc>
                  <a:txBody>
                    <a:bodyPr/>
                    <a:lstStyle/>
                    <a:p>
                      <a:r>
                        <a:rPr lang="en-US" sz="2800" dirty="0" smtClean="0">
                          <a:solidFill>
                            <a:srgbClr val="005FAA"/>
                          </a:solidFill>
                        </a:rPr>
                        <a:t>33</a:t>
                      </a:r>
                      <a:endParaRPr lang="en-US" sz="2800" dirty="0">
                        <a:solidFill>
                          <a:srgbClr val="005FAA"/>
                        </a:solidFill>
                      </a:endParaRPr>
                    </a:p>
                  </a:txBody>
                  <a:tcPr/>
                </a:tc>
              </a:tr>
              <a:tr h="370840">
                <a:tc>
                  <a:txBody>
                    <a:bodyPr/>
                    <a:lstStyle/>
                    <a:p>
                      <a:r>
                        <a:rPr lang="en-US" sz="2800" dirty="0" smtClean="0">
                          <a:solidFill>
                            <a:srgbClr val="005FAA"/>
                          </a:solidFill>
                        </a:rPr>
                        <a:t>GEO</a:t>
                      </a:r>
                      <a:r>
                        <a:rPr lang="en-US" sz="2800" baseline="0" dirty="0" smtClean="0">
                          <a:solidFill>
                            <a:srgbClr val="005FAA"/>
                          </a:solidFill>
                        </a:rPr>
                        <a:t> Initiatives</a:t>
                      </a:r>
                      <a:endParaRPr lang="en-US" sz="2800" dirty="0">
                        <a:solidFill>
                          <a:srgbClr val="005FAA"/>
                        </a:solidFill>
                      </a:endParaRPr>
                    </a:p>
                  </a:txBody>
                  <a:tcPr/>
                </a:tc>
                <a:tc>
                  <a:txBody>
                    <a:bodyPr/>
                    <a:lstStyle/>
                    <a:p>
                      <a:r>
                        <a:rPr lang="en-US" sz="2800" dirty="0" smtClean="0">
                          <a:solidFill>
                            <a:srgbClr val="005FAA"/>
                          </a:solidFill>
                        </a:rPr>
                        <a:t>20</a:t>
                      </a:r>
                      <a:endParaRPr lang="en-US" sz="2800" dirty="0">
                        <a:solidFill>
                          <a:srgbClr val="005FAA"/>
                        </a:solidFill>
                      </a:endParaRPr>
                    </a:p>
                  </a:txBody>
                  <a:tcPr/>
                </a:tc>
              </a:tr>
              <a:tr h="370840">
                <a:tc>
                  <a:txBody>
                    <a:bodyPr/>
                    <a:lstStyle/>
                    <a:p>
                      <a:r>
                        <a:rPr lang="en-US" sz="2800" dirty="0" smtClean="0">
                          <a:solidFill>
                            <a:srgbClr val="005FAA"/>
                          </a:solidFill>
                        </a:rPr>
                        <a:t>Foundational Tasks</a:t>
                      </a:r>
                      <a:endParaRPr lang="en-US" sz="2800" dirty="0">
                        <a:solidFill>
                          <a:srgbClr val="005FAA"/>
                        </a:solidFill>
                      </a:endParaRPr>
                    </a:p>
                  </a:txBody>
                  <a:tcPr/>
                </a:tc>
                <a:tc>
                  <a:txBody>
                    <a:bodyPr/>
                    <a:lstStyle/>
                    <a:p>
                      <a:r>
                        <a:rPr lang="en-US" sz="2800" dirty="0" smtClean="0">
                          <a:solidFill>
                            <a:srgbClr val="005FAA"/>
                          </a:solidFill>
                        </a:rPr>
                        <a:t>18</a:t>
                      </a:r>
                      <a:endParaRPr lang="en-US" sz="2800" dirty="0">
                        <a:solidFill>
                          <a:srgbClr val="005FAA"/>
                        </a:solidFill>
                      </a:endParaRPr>
                    </a:p>
                  </a:txBody>
                  <a:tcPr/>
                </a:tc>
              </a:tr>
              <a:tr h="370840">
                <a:tc>
                  <a:txBody>
                    <a:bodyPr/>
                    <a:lstStyle/>
                    <a:p>
                      <a:r>
                        <a:rPr lang="en-US" sz="2800" b="1" dirty="0" smtClean="0">
                          <a:solidFill>
                            <a:srgbClr val="005FAA"/>
                          </a:solidFill>
                        </a:rPr>
                        <a:t>TOTAL</a:t>
                      </a:r>
                      <a:endParaRPr lang="en-US" sz="2800" b="1" dirty="0">
                        <a:solidFill>
                          <a:srgbClr val="005FAA"/>
                        </a:solidFill>
                      </a:endParaRPr>
                    </a:p>
                  </a:txBody>
                  <a:tcPr/>
                </a:tc>
                <a:tc>
                  <a:txBody>
                    <a:bodyPr/>
                    <a:lstStyle/>
                    <a:p>
                      <a:r>
                        <a:rPr lang="en-US" sz="2800" b="1" dirty="0" smtClean="0">
                          <a:solidFill>
                            <a:srgbClr val="005FAA"/>
                          </a:solidFill>
                        </a:rPr>
                        <a:t>71</a:t>
                      </a:r>
                      <a:endParaRPr lang="en-US" sz="2800" b="1" dirty="0">
                        <a:solidFill>
                          <a:srgbClr val="005FAA"/>
                        </a:solidFill>
                      </a:endParaRPr>
                    </a:p>
                  </a:txBody>
                  <a:tcPr/>
                </a:tc>
              </a:tr>
            </a:tbl>
          </a:graphicData>
        </a:graphic>
      </p:graphicFrame>
      <p:sp>
        <p:nvSpPr>
          <p:cNvPr id="3" name="TextBox 2"/>
          <p:cNvSpPr txBox="1"/>
          <p:nvPr/>
        </p:nvSpPr>
        <p:spPr>
          <a:xfrm>
            <a:off x="1751384" y="4633972"/>
            <a:ext cx="8077200" cy="523220"/>
          </a:xfrm>
          <a:prstGeom prst="rect">
            <a:avLst/>
          </a:prstGeom>
          <a:noFill/>
        </p:spPr>
        <p:txBody>
          <a:bodyPr wrap="square" rtlCol="0">
            <a:spAutoFit/>
          </a:bodyPr>
          <a:lstStyle/>
          <a:p>
            <a:r>
              <a:rPr lang="en-US" sz="2800" b="1" dirty="0" smtClean="0">
                <a:solidFill>
                  <a:srgbClr val="005FAA"/>
                </a:solidFill>
                <a:latin typeface="Arial Narrow"/>
                <a:cs typeface="Arial Narrow"/>
              </a:rPr>
              <a:t>Most</a:t>
            </a:r>
            <a:r>
              <a:rPr lang="en-US" sz="2800" b="1" u="none" dirty="0" smtClean="0">
                <a:solidFill>
                  <a:srgbClr val="005FAA"/>
                </a:solidFill>
                <a:latin typeface="Arial Narrow"/>
                <a:cs typeface="Arial Narrow"/>
              </a:rPr>
              <a:t> </a:t>
            </a:r>
            <a:r>
              <a:rPr lang="en-US" sz="2800" b="1" u="none" dirty="0" smtClean="0">
                <a:solidFill>
                  <a:srgbClr val="005FAA"/>
                </a:solidFill>
                <a:latin typeface="Arial Narrow"/>
                <a:cs typeface="Arial Narrow"/>
              </a:rPr>
              <a:t>Current </a:t>
            </a:r>
            <a:r>
              <a:rPr lang="en-US" sz="2800" b="1" u="none" dirty="0" smtClean="0">
                <a:solidFill>
                  <a:srgbClr val="005FAA"/>
                </a:solidFill>
                <a:latin typeface="Arial Narrow"/>
                <a:cs typeface="Arial Narrow"/>
              </a:rPr>
              <a:t>SBAs </a:t>
            </a:r>
            <a:r>
              <a:rPr lang="en-US" sz="2800" b="1" dirty="0">
                <a:solidFill>
                  <a:srgbClr val="005FAA"/>
                </a:solidFill>
                <a:latin typeface="Arial Narrow"/>
                <a:cs typeface="Arial Narrow"/>
              </a:rPr>
              <a:t>A</a:t>
            </a:r>
            <a:r>
              <a:rPr lang="en-US" sz="2800" b="1" u="none" dirty="0" smtClean="0">
                <a:solidFill>
                  <a:srgbClr val="005FAA"/>
                </a:solidFill>
                <a:latin typeface="Arial Narrow"/>
                <a:cs typeface="Arial Narrow"/>
              </a:rPr>
              <a:t>re Addressed</a:t>
            </a:r>
            <a:endParaRPr lang="en-US" sz="2800" b="1" u="none" dirty="0">
              <a:solidFill>
                <a:srgbClr val="005FAA"/>
              </a:solidFill>
              <a:latin typeface="Arial Narrow"/>
              <a:cs typeface="Arial Narrow"/>
            </a:endParaRPr>
          </a:p>
        </p:txBody>
      </p:sp>
    </p:spTree>
    <p:extLst>
      <p:ext uri="{BB962C8B-B14F-4D97-AF65-F5344CB8AC3E}">
        <p14:creationId xmlns:p14="http://schemas.microsoft.com/office/powerpoint/2010/main" val="2043214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ildergebnis für global goal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79713" y="836712"/>
            <a:ext cx="5256584" cy="35775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3528" y="4549184"/>
            <a:ext cx="8712968" cy="2308324"/>
          </a:xfrm>
          <a:prstGeom prst="rect">
            <a:avLst/>
          </a:prstGeom>
        </p:spPr>
        <p:txBody>
          <a:bodyPr wrap="square">
            <a:spAutoFit/>
          </a:bodyPr>
          <a:lstStyle/>
          <a:p>
            <a:r>
              <a:rPr lang="en-US" b="1" dirty="0" smtClean="0">
                <a:solidFill>
                  <a:srgbClr val="005FAA"/>
                </a:solidFill>
                <a:latin typeface="Arial Narrow"/>
                <a:cs typeface="Arial Narrow"/>
              </a:rPr>
              <a:t>Transforming  Our World: The 2030 Plan for Global Action </a:t>
            </a:r>
            <a:r>
              <a:rPr lang="en-US" b="1" i="1" dirty="0" smtClean="0">
                <a:solidFill>
                  <a:srgbClr val="005FAA"/>
                </a:solidFill>
                <a:latin typeface="Arial Narrow"/>
                <a:cs typeface="Arial Narrow"/>
              </a:rPr>
              <a:t>- </a:t>
            </a:r>
            <a:r>
              <a:rPr lang="en-US" b="1" dirty="0" smtClean="0">
                <a:solidFill>
                  <a:srgbClr val="005FAA"/>
                </a:solidFill>
                <a:latin typeface="Arial Narrow"/>
                <a:cs typeface="Arial Narrow"/>
              </a:rPr>
              <a:t>Article 76: “We </a:t>
            </a:r>
            <a:r>
              <a:rPr lang="en-US" b="1" dirty="0">
                <a:solidFill>
                  <a:srgbClr val="005FAA"/>
                </a:solidFill>
                <a:latin typeface="Arial Narrow"/>
                <a:cs typeface="Arial Narrow"/>
              </a:rPr>
              <a:t>will promote transparent and accountable scaling-up of appropriate public-private cooperation to exploit the contribution to be made by a wide range of data, </a:t>
            </a:r>
            <a:r>
              <a:rPr lang="en-US" b="1" u="sng" dirty="0" smtClean="0">
                <a:solidFill>
                  <a:srgbClr val="005FAA"/>
                </a:solidFill>
                <a:latin typeface="Arial Narrow"/>
                <a:cs typeface="Arial Narrow"/>
              </a:rPr>
              <a:t>including </a:t>
            </a:r>
            <a:r>
              <a:rPr lang="en-US" b="1" u="sng" dirty="0">
                <a:solidFill>
                  <a:srgbClr val="005FAA"/>
                </a:solidFill>
                <a:latin typeface="Arial Narrow"/>
                <a:cs typeface="Arial Narrow"/>
              </a:rPr>
              <a:t>E</a:t>
            </a:r>
            <a:r>
              <a:rPr lang="en-US" b="1" u="sng" dirty="0" smtClean="0">
                <a:solidFill>
                  <a:srgbClr val="005FAA"/>
                </a:solidFill>
                <a:latin typeface="Arial Narrow"/>
                <a:cs typeface="Arial Narrow"/>
              </a:rPr>
              <a:t>arth </a:t>
            </a:r>
            <a:r>
              <a:rPr lang="en-US" b="1" u="sng" dirty="0">
                <a:solidFill>
                  <a:srgbClr val="005FAA"/>
                </a:solidFill>
                <a:latin typeface="Arial Narrow"/>
                <a:cs typeface="Arial Narrow"/>
              </a:rPr>
              <a:t>observation and geo-spatial information</a:t>
            </a:r>
            <a:r>
              <a:rPr lang="en-US" b="1" dirty="0">
                <a:solidFill>
                  <a:srgbClr val="005FAA"/>
                </a:solidFill>
                <a:latin typeface="Arial Narrow"/>
                <a:cs typeface="Arial Narrow"/>
              </a:rPr>
              <a:t>, while ensuring national ownership in supporting and tracking </a:t>
            </a:r>
            <a:r>
              <a:rPr lang="en-US" b="1" dirty="0" smtClean="0">
                <a:solidFill>
                  <a:srgbClr val="005FAA"/>
                </a:solidFill>
                <a:latin typeface="Arial Narrow"/>
                <a:cs typeface="Arial Narrow"/>
              </a:rPr>
              <a:t>progress.”</a:t>
            </a:r>
            <a:endParaRPr lang="en-US" b="1" dirty="0">
              <a:solidFill>
                <a:srgbClr val="005FAA"/>
              </a:solidFill>
              <a:latin typeface="Arial Narrow"/>
              <a:cs typeface="Arial Narrow"/>
            </a:endParaRPr>
          </a:p>
        </p:txBody>
      </p:sp>
    </p:spTree>
    <p:extLst>
      <p:ext uri="{BB962C8B-B14F-4D97-AF65-F5344CB8AC3E}">
        <p14:creationId xmlns:p14="http://schemas.microsoft.com/office/powerpoint/2010/main" val="19040136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388" y="2390273"/>
            <a:ext cx="8775700" cy="2524125"/>
          </a:xfrm>
          <a:prstGeom prst="rect">
            <a:avLst/>
          </a:prstGeom>
          <a:noFill/>
          <a:ln w="9525">
            <a:noFill/>
            <a:miter lim="800000"/>
            <a:headEnd/>
            <a:tailEnd/>
          </a:ln>
        </p:spPr>
      </p:pic>
      <p:sp>
        <p:nvSpPr>
          <p:cNvPr id="8" name="Rectangle 5"/>
          <p:cNvSpPr>
            <a:spLocks noChangeArrowheads="1"/>
          </p:cNvSpPr>
          <p:nvPr/>
        </p:nvSpPr>
        <p:spPr bwMode="auto">
          <a:xfrm>
            <a:off x="4565020" y="5349154"/>
            <a:ext cx="3930016" cy="1015663"/>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3200" b="1" i="1" dirty="0" smtClean="0">
                <a:latin typeface="Candara" pitchFamily="34" charset="0"/>
              </a:rPr>
              <a:t>Lawrence Friedl</a:t>
            </a:r>
          </a:p>
          <a:p>
            <a:pPr algn="ctr" fontAlgn="base">
              <a:spcBef>
                <a:spcPct val="0"/>
              </a:spcBef>
              <a:spcAft>
                <a:spcPct val="0"/>
              </a:spcAft>
            </a:pPr>
            <a:r>
              <a:rPr lang="en-US" sz="2800" b="1" i="1" dirty="0" smtClean="0">
                <a:latin typeface="Candara" pitchFamily="34" charset="0"/>
              </a:rPr>
              <a:t>USA / NASA</a:t>
            </a:r>
            <a:endParaRPr lang="en-US" sz="2800" b="1" i="1" dirty="0">
              <a:latin typeface="Candara" pitchFamily="34" charset="0"/>
            </a:endParaRPr>
          </a:p>
        </p:txBody>
      </p:sp>
      <p:sp>
        <p:nvSpPr>
          <p:cNvPr id="9" name="TextBox 8"/>
          <p:cNvSpPr txBox="1"/>
          <p:nvPr/>
        </p:nvSpPr>
        <p:spPr>
          <a:xfrm>
            <a:off x="2553424" y="1764105"/>
            <a:ext cx="4754880" cy="584775"/>
          </a:xfrm>
          <a:prstGeom prst="rect">
            <a:avLst/>
          </a:prstGeom>
          <a:noFill/>
        </p:spPr>
        <p:txBody>
          <a:bodyPr wrap="square" rtlCol="0">
            <a:spAutoFit/>
          </a:bodyPr>
          <a:lstStyle/>
          <a:p>
            <a:pPr algn="ctr" eaLnBrk="0" fontAlgn="base" hangingPunct="0">
              <a:spcBef>
                <a:spcPct val="0"/>
              </a:spcBef>
              <a:spcAft>
                <a:spcPct val="0"/>
              </a:spcAft>
            </a:pPr>
            <a:r>
              <a:rPr lang="en-US" sz="1600" b="1" i="1" cap="small" dirty="0" smtClean="0">
                <a:solidFill>
                  <a:srgbClr val="005FAA"/>
                </a:solidFill>
                <a:latin typeface="Arial Narrow" panose="020B0606020202030204" pitchFamily="34" charset="0"/>
                <a:ea typeface="Cambria Math" panose="02040503050406030204" pitchFamily="18" charset="0"/>
              </a:rPr>
              <a:t>UNSC Statistical-Geospatial </a:t>
            </a:r>
            <a:r>
              <a:rPr lang="en-US" sz="1600" b="1" i="1" cap="small" dirty="0">
                <a:solidFill>
                  <a:srgbClr val="005FAA"/>
                </a:solidFill>
                <a:latin typeface="Arial Narrow" panose="020B0606020202030204" pitchFamily="34" charset="0"/>
                <a:ea typeface="Cambria Math" panose="02040503050406030204" pitchFamily="18" charset="0"/>
              </a:rPr>
              <a:t>Integration Forum </a:t>
            </a:r>
            <a:endParaRPr lang="en-US" sz="1600" b="1" i="1" cap="small" dirty="0" smtClean="0">
              <a:solidFill>
                <a:srgbClr val="005FAA"/>
              </a:solidFill>
              <a:latin typeface="Arial Narrow" panose="020B0606020202030204" pitchFamily="34" charset="0"/>
              <a:ea typeface="Cambria Math" panose="02040503050406030204" pitchFamily="18" charset="0"/>
            </a:endParaRPr>
          </a:p>
          <a:p>
            <a:pPr algn="ctr" eaLnBrk="0" fontAlgn="base" hangingPunct="0">
              <a:spcBef>
                <a:spcPct val="0"/>
              </a:spcBef>
              <a:spcAft>
                <a:spcPct val="0"/>
              </a:spcAft>
            </a:pPr>
            <a:r>
              <a:rPr lang="en-US" sz="1600" b="1" dirty="0" smtClean="0">
                <a:solidFill>
                  <a:srgbClr val="005FAA"/>
                </a:solidFill>
                <a:latin typeface="Arial Narrow" panose="020B0606020202030204" pitchFamily="34" charset="0"/>
                <a:ea typeface="Cambria Math" panose="02040503050406030204" pitchFamily="18" charset="0"/>
              </a:rPr>
              <a:t>United Nations  </a:t>
            </a:r>
            <a:r>
              <a:rPr lang="en-US" sz="1600" b="1" dirty="0" smtClean="0">
                <a:solidFill>
                  <a:srgbClr val="005FAA"/>
                </a:solidFill>
                <a:latin typeface="Arial Narrow" panose="020B0606020202030204" pitchFamily="34" charset="0"/>
                <a:ea typeface="Cambria Math" panose="02040503050406030204" pitchFamily="18" charset="0"/>
                <a:sym typeface="Symbol" panose="05050102010706020507" pitchFamily="18" charset="2"/>
              </a:rPr>
              <a:t>  7</a:t>
            </a:r>
            <a:r>
              <a:rPr lang="en-US" sz="1600" b="1" dirty="0" smtClean="0">
                <a:solidFill>
                  <a:srgbClr val="005FAA"/>
                </a:solidFill>
                <a:latin typeface="Arial Narrow" panose="020B0606020202030204" pitchFamily="34" charset="0"/>
                <a:ea typeface="Cambria Math" panose="02040503050406030204" pitchFamily="18" charset="0"/>
              </a:rPr>
              <a:t> March 2016</a:t>
            </a:r>
            <a:endParaRPr lang="en-US" sz="1600" b="1" dirty="0">
              <a:solidFill>
                <a:srgbClr val="005FAA"/>
              </a:solidFill>
              <a:latin typeface="Arial Narrow" panose="020B0606020202030204" pitchFamily="34" charset="0"/>
              <a:ea typeface="Cambria Math" panose="02040503050406030204" pitchFamily="18" charset="0"/>
            </a:endParaRPr>
          </a:p>
        </p:txBody>
      </p:sp>
      <p:grpSp>
        <p:nvGrpSpPr>
          <p:cNvPr id="14" name="Group 11"/>
          <p:cNvGrpSpPr>
            <a:grpSpLocks noChangeAspect="1"/>
          </p:cNvGrpSpPr>
          <p:nvPr/>
        </p:nvGrpSpPr>
        <p:grpSpPr bwMode="auto">
          <a:xfrm>
            <a:off x="8151069" y="5666052"/>
            <a:ext cx="548640" cy="443421"/>
            <a:chOff x="1220764" y="2443376"/>
            <a:chExt cx="3181350" cy="2571750"/>
          </a:xfrm>
        </p:grpSpPr>
        <p:sp>
          <p:nvSpPr>
            <p:cNvPr id="15" name="Oval 12"/>
            <p:cNvSpPr>
              <a:spLocks noChangeArrowheads="1"/>
            </p:cNvSpPr>
            <p:nvPr/>
          </p:nvSpPr>
          <p:spPr bwMode="auto">
            <a:xfrm>
              <a:off x="1487606" y="2483890"/>
              <a:ext cx="2468880" cy="2136424"/>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457200" indent="-301625">
                <a:spcBef>
                  <a:spcPct val="20000"/>
                </a:spcBef>
                <a:buFont typeface="Arial" panose="020B0604020202020204" pitchFamily="34" charset="0"/>
                <a:buChar char="–"/>
                <a:defRPr sz="3000">
                  <a:solidFill>
                    <a:schemeClr val="tx1"/>
                  </a:solidFill>
                  <a:latin typeface="Calibri" panose="020F0502020204030204" pitchFamily="34" charset="0"/>
                </a:defRPr>
              </a:lvl2pPr>
              <a:lvl3pPr marL="914400" indent="-241300">
                <a:spcBef>
                  <a:spcPct val="20000"/>
                </a:spcBef>
                <a:buFont typeface="Arial" panose="020B0604020202020204" pitchFamily="34" charset="0"/>
                <a:buChar char="•"/>
                <a:defRPr sz="2500">
                  <a:solidFill>
                    <a:schemeClr val="tx1"/>
                  </a:solidFill>
                  <a:latin typeface="Calibri" panose="020F0502020204030204" pitchFamily="34" charset="0"/>
                </a:defRPr>
              </a:lvl3pPr>
              <a:lvl4pPr marL="1371600" indent="-241300">
                <a:spcBef>
                  <a:spcPct val="20000"/>
                </a:spcBef>
                <a:buFont typeface="Arial" panose="020B0604020202020204" pitchFamily="34" charset="0"/>
                <a:buChar char="–"/>
                <a:defRPr sz="2100">
                  <a:solidFill>
                    <a:schemeClr val="tx1"/>
                  </a:solidFill>
                  <a:latin typeface="Calibri" panose="020F0502020204030204" pitchFamily="34" charset="0"/>
                </a:defRPr>
              </a:lvl4pPr>
              <a:lvl5pPr marL="1828800" indent="-241300">
                <a:spcBef>
                  <a:spcPct val="20000"/>
                </a:spcBef>
                <a:buFont typeface="Arial" panose="020B0604020202020204" pitchFamily="34" charset="0"/>
                <a:buChar char="»"/>
                <a:defRPr sz="2100">
                  <a:solidFill>
                    <a:schemeClr val="tx1"/>
                  </a:solidFill>
                  <a:latin typeface="Calibri" panose="020F0502020204030204" pitchFamily="34" charset="0"/>
                </a:defRPr>
              </a:lvl5pPr>
              <a:lvl6pPr indent="-241300" defTabSz="9652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indent="-241300" defTabSz="9652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indent="-241300" defTabSz="9652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indent="-241300" defTabSz="9652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lgn="ctr" fontAlgn="base">
                <a:lnSpc>
                  <a:spcPct val="85000"/>
                </a:lnSpc>
                <a:spcBef>
                  <a:spcPct val="0"/>
                </a:spcBef>
                <a:spcAft>
                  <a:spcPct val="0"/>
                </a:spcAft>
                <a:buFontTx/>
                <a:buNone/>
              </a:pPr>
              <a:endParaRPr lang="en-US" altLang="en-US" sz="3300">
                <a:solidFill>
                  <a:srgbClr val="000000"/>
                </a:solidFill>
                <a:latin typeface="Arial" panose="020B0604020202020204" pitchFamily="34" charset="0"/>
              </a:endParaRPr>
            </a:p>
          </p:txBody>
        </p:sp>
        <p:pic>
          <p:nvPicPr>
            <p:cNvPr id="16" name="Picture 13" descr="C:\Users\lfriedl\Desktop\NASA SIP\Vision chart\nasa logo.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20764" y="2443376"/>
              <a:ext cx="31813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ectangle 17"/>
          <p:cNvSpPr/>
          <p:nvPr/>
        </p:nvSpPr>
        <p:spPr>
          <a:xfrm>
            <a:off x="2195214" y="584101"/>
            <a:ext cx="5545138" cy="1692771"/>
          </a:xfrm>
          <a:prstGeom prst="rect">
            <a:avLst/>
          </a:prstGeom>
        </p:spPr>
        <p:txBody>
          <a:bodyPr wrap="square">
            <a:spAutoFit/>
          </a:bodyPr>
          <a:lstStyle/>
          <a:p>
            <a:pPr algn="ctr"/>
            <a:r>
              <a:rPr lang="en-US" sz="2600" b="1" dirty="0">
                <a:solidFill>
                  <a:schemeClr val="accent2"/>
                </a:solidFill>
                <a:latin typeface="Arial Narrow" panose="020B0606020202030204" pitchFamily="34" charset="0"/>
              </a:rPr>
              <a:t>Geospatial Information and Earth Observations</a:t>
            </a:r>
            <a:r>
              <a:rPr lang="en-US" sz="2600" b="1" dirty="0" smtClean="0">
                <a:solidFill>
                  <a:schemeClr val="accent2"/>
                </a:solidFill>
                <a:latin typeface="Arial Narrow" panose="020B0606020202030204" pitchFamily="34" charset="0"/>
              </a:rPr>
              <a:t>:  Supporting </a:t>
            </a:r>
            <a:r>
              <a:rPr lang="en-US" sz="2600" b="1" dirty="0">
                <a:solidFill>
                  <a:schemeClr val="accent2"/>
                </a:solidFill>
                <a:latin typeface="Arial Narrow" panose="020B0606020202030204" pitchFamily="34" charset="0"/>
              </a:rPr>
              <a:t>Official Statistics in Monitoring the SDGs</a:t>
            </a:r>
            <a:r>
              <a:rPr lang="en-US" sz="2600" b="1" dirty="0">
                <a:solidFill>
                  <a:srgbClr val="000099"/>
                </a:solidFill>
                <a:latin typeface="Candara" panose="020E0502030303020204" pitchFamily="34" charset="0"/>
              </a:rPr>
              <a:t> </a:t>
            </a:r>
          </a:p>
          <a:p>
            <a:pPr algn="ctr"/>
            <a:endParaRPr lang="en-US" sz="2600" b="1" dirty="0" smtClean="0">
              <a:solidFill>
                <a:srgbClr val="000099"/>
              </a:solidFill>
              <a:latin typeface="Candara" panose="020E0502030303020204" pitchFamily="34" charset="0"/>
            </a:endParaRPr>
          </a:p>
        </p:txBody>
      </p:sp>
      <p:cxnSp>
        <p:nvCxnSpPr>
          <p:cNvPr id="19" name="Straight Connector 18"/>
          <p:cNvCxnSpPr/>
          <p:nvPr/>
        </p:nvCxnSpPr>
        <p:spPr>
          <a:xfrm>
            <a:off x="4800600" y="5286187"/>
            <a:ext cx="0" cy="1203152"/>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388" y="926966"/>
            <a:ext cx="1167387" cy="608829"/>
          </a:xfrm>
          <a:prstGeom prst="rect">
            <a:avLst/>
          </a:prstGeom>
        </p:spPr>
      </p:pic>
      <p:sp>
        <p:nvSpPr>
          <p:cNvPr id="32" name="Rectangle 31"/>
          <p:cNvSpPr/>
          <p:nvPr/>
        </p:nvSpPr>
        <p:spPr>
          <a:xfrm>
            <a:off x="297607" y="5195266"/>
            <a:ext cx="4267413" cy="1384995"/>
          </a:xfrm>
          <a:prstGeom prst="rect">
            <a:avLst/>
          </a:prstGeom>
        </p:spPr>
        <p:txBody>
          <a:bodyPr wrap="square">
            <a:spAutoFit/>
          </a:bodyPr>
          <a:lstStyle/>
          <a:p>
            <a:pPr algn="ctr"/>
            <a:r>
              <a:rPr lang="en-US" sz="2800" b="1" i="1" dirty="0" smtClean="0">
                <a:solidFill>
                  <a:srgbClr val="000099"/>
                </a:solidFill>
                <a:latin typeface="Candara" panose="020E0502030303020204" pitchFamily="34" charset="0"/>
              </a:rPr>
              <a:t>Session III. Geospatial and Earth Observations Data as Inputs to the Indicators </a:t>
            </a:r>
            <a:endParaRPr lang="en-US" sz="2800" dirty="0"/>
          </a:p>
        </p:txBody>
      </p:sp>
      <p:pic>
        <p:nvPicPr>
          <p:cNvPr id="3" name="Picture 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465269" y="977280"/>
            <a:ext cx="1371600" cy="1371600"/>
          </a:xfrm>
          <a:prstGeom prst="rect">
            <a:avLst/>
          </a:prstGeom>
        </p:spPr>
      </p:pic>
      <p:pic>
        <p:nvPicPr>
          <p:cNvPr id="2" name="Picture 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8135" y="1688581"/>
            <a:ext cx="1305146" cy="457200"/>
          </a:xfrm>
          <a:prstGeom prst="rect">
            <a:avLst/>
          </a:prstGeom>
        </p:spPr>
      </p:pic>
      <p:pic>
        <p:nvPicPr>
          <p:cNvPr id="17" name="Picture 1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03648" y="1044230"/>
            <a:ext cx="404985" cy="584570"/>
          </a:xfrm>
          <a:prstGeom prst="rect">
            <a:avLst/>
          </a:prstGeom>
        </p:spPr>
      </p:pic>
    </p:spTree>
    <p:extLst>
      <p:ext uri="{BB962C8B-B14F-4D97-AF65-F5344CB8AC3E}">
        <p14:creationId xmlns:p14="http://schemas.microsoft.com/office/powerpoint/2010/main" val="173802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DG_all.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37810" y="116632"/>
            <a:ext cx="5205415" cy="6219140"/>
          </a:xfrm>
          <a:prstGeom prst="rect">
            <a:avLst/>
          </a:prstGeom>
        </p:spPr>
      </p:pic>
      <p:sp>
        <p:nvSpPr>
          <p:cNvPr id="6" name="TextBox 5"/>
          <p:cNvSpPr txBox="1"/>
          <p:nvPr/>
        </p:nvSpPr>
        <p:spPr>
          <a:xfrm>
            <a:off x="171324" y="962725"/>
            <a:ext cx="4593181" cy="954107"/>
          </a:xfrm>
          <a:prstGeom prst="rect">
            <a:avLst/>
          </a:prstGeom>
          <a:noFill/>
        </p:spPr>
        <p:txBody>
          <a:bodyPr wrap="square" rtlCol="0">
            <a:spAutoFit/>
          </a:bodyPr>
          <a:lstStyle/>
          <a:p>
            <a:r>
              <a:rPr lang="en-US" sz="2800" b="1" i="1" dirty="0" smtClean="0">
                <a:solidFill>
                  <a:schemeClr val="accent2"/>
                </a:solidFill>
                <a:latin typeface="Arial Narrow" panose="020B0606020202030204" pitchFamily="34" charset="0"/>
              </a:rPr>
              <a:t>Earth Observations and </a:t>
            </a:r>
          </a:p>
          <a:p>
            <a:r>
              <a:rPr lang="en-US" sz="2800" b="1" i="1" dirty="0" smtClean="0">
                <a:solidFill>
                  <a:schemeClr val="accent2"/>
                </a:solidFill>
                <a:latin typeface="Arial Narrow" panose="020B0606020202030204" pitchFamily="34" charset="0"/>
              </a:rPr>
              <a:t>Geospatial Information</a:t>
            </a:r>
            <a:endParaRPr lang="en-US" sz="2800" b="1" i="1" dirty="0">
              <a:solidFill>
                <a:schemeClr val="accent2"/>
              </a:solidFill>
              <a:latin typeface="Arial Narrow" panose="020B0606020202030204" pitchFamily="34" charset="0"/>
            </a:endParaRPr>
          </a:p>
        </p:txBody>
      </p:sp>
      <p:sp>
        <p:nvSpPr>
          <p:cNvPr id="7" name="Rectangle 6"/>
          <p:cNvSpPr/>
          <p:nvPr/>
        </p:nvSpPr>
        <p:spPr>
          <a:xfrm>
            <a:off x="383338" y="2170306"/>
            <a:ext cx="2810237" cy="4355038"/>
          </a:xfrm>
          <a:prstGeom prst="rect">
            <a:avLst/>
          </a:prstGeom>
          <a:solidFill>
            <a:schemeClr val="bg1"/>
          </a:solidFill>
          <a:effectLst>
            <a:outerShdw blurRad="50800" dist="38100" dir="8100000" algn="tr" rotWithShape="0">
              <a:prstClr val="black">
                <a:alpha val="40000"/>
              </a:prstClr>
            </a:outerShdw>
          </a:effectLst>
        </p:spPr>
        <p:txBody>
          <a:bodyPr wrap="square" lIns="182880" tIns="91440" rIns="274320" bIns="182880">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eaLnBrk="1" fontAlgn="auto" hangingPunct="1">
              <a:spcBef>
                <a:spcPts val="0"/>
              </a:spcBef>
              <a:spcAft>
                <a:spcPts val="1200"/>
              </a:spcAft>
            </a:pPr>
            <a:r>
              <a:rPr lang="en-US" sz="2400" b="1" i="1" u="sng" dirty="0" smtClean="0">
                <a:solidFill>
                  <a:srgbClr val="005FAA"/>
                </a:solidFill>
                <a:latin typeface="Arial Narrow" panose="020B0606020202030204" pitchFamily="34" charset="0"/>
              </a:rPr>
              <a:t>Support to SDGs</a:t>
            </a:r>
          </a:p>
          <a:p>
            <a:pPr algn="ctr" eaLnBrk="1" fontAlgn="auto" hangingPunct="1">
              <a:spcBef>
                <a:spcPts val="0"/>
              </a:spcBef>
              <a:spcAft>
                <a:spcPts val="1800"/>
              </a:spcAft>
            </a:pPr>
            <a:r>
              <a:rPr lang="en-US" sz="2400" b="1" dirty="0" smtClean="0">
                <a:solidFill>
                  <a:srgbClr val="005FAA"/>
                </a:solidFill>
                <a:latin typeface="Arial Narrow" panose="020B0606020202030204" pitchFamily="34" charset="0"/>
              </a:rPr>
              <a:t>Direct measures of some Indicators and indirect support to others.</a:t>
            </a:r>
          </a:p>
          <a:p>
            <a:pPr algn="ctr" eaLnBrk="1" fontAlgn="auto" hangingPunct="1">
              <a:spcBef>
                <a:spcPts val="0"/>
              </a:spcBef>
              <a:spcAft>
                <a:spcPts val="1800"/>
              </a:spcAft>
            </a:pPr>
            <a:r>
              <a:rPr lang="en-US" sz="2400" b="1" dirty="0" smtClean="0">
                <a:solidFill>
                  <a:srgbClr val="005FAA"/>
                </a:solidFill>
                <a:latin typeface="Arial Narrow" panose="020B0606020202030204" pitchFamily="34" charset="0"/>
              </a:rPr>
              <a:t>Contribute to progress on the Targets, which will show up in the Indicators. </a:t>
            </a:r>
            <a:endParaRPr lang="en-US" sz="2400" b="1" dirty="0">
              <a:solidFill>
                <a:srgbClr val="005FAA"/>
              </a:solidFill>
              <a:latin typeface="Arial Narrow" panose="020B0606020202030204" pitchFamily="34" charset="0"/>
            </a:endParaRPr>
          </a:p>
        </p:txBody>
      </p:sp>
    </p:spTree>
    <p:extLst>
      <p:ext uri="{BB962C8B-B14F-4D97-AF65-F5344CB8AC3E}">
        <p14:creationId xmlns:p14="http://schemas.microsoft.com/office/powerpoint/2010/main" val="1118551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304800" y="1600200"/>
            <a:ext cx="8534400" cy="4133056"/>
          </a:xfrm>
        </p:spPr>
        <p:txBody>
          <a:bodyPr/>
          <a:lstStyle/>
          <a:p>
            <a:pPr marL="0" indent="0">
              <a:lnSpc>
                <a:spcPct val="80000"/>
              </a:lnSpc>
              <a:buClr>
                <a:srgbClr val="005FAA"/>
              </a:buClr>
              <a:buFontTx/>
              <a:buNone/>
              <a:defRPr/>
            </a:pPr>
            <a:endParaRPr kumimoji="0" lang="en-US" sz="2800" dirty="0">
              <a:solidFill>
                <a:srgbClr val="0070C0"/>
              </a:solidFill>
              <a:latin typeface="Arial" charset="0"/>
              <a:cs typeface="Arial" charset="0"/>
            </a:endParaRPr>
          </a:p>
          <a:p>
            <a:pPr marL="0" indent="0">
              <a:lnSpc>
                <a:spcPct val="150000"/>
              </a:lnSpc>
              <a:buClr>
                <a:srgbClr val="005FAA"/>
              </a:buClr>
              <a:buFontTx/>
              <a:buNone/>
              <a:defRPr/>
            </a:pPr>
            <a:r>
              <a:rPr kumimoji="0" lang="en-US" sz="3200" b="1" dirty="0">
                <a:solidFill>
                  <a:srgbClr val="0070C0"/>
                </a:solidFill>
                <a:latin typeface="Arial Narrow"/>
                <a:cs typeface="Arial Narrow"/>
              </a:rPr>
              <a:t>To realize a future wherein </a:t>
            </a:r>
            <a:r>
              <a:rPr kumimoji="0" lang="en-US" sz="3200" b="1" u="sng" dirty="0">
                <a:solidFill>
                  <a:srgbClr val="0070C0"/>
                </a:solidFill>
                <a:latin typeface="Arial Narrow"/>
                <a:cs typeface="Arial Narrow"/>
              </a:rPr>
              <a:t>decisions</a:t>
            </a:r>
            <a:r>
              <a:rPr kumimoji="0" lang="en-US" sz="3200" b="1" dirty="0">
                <a:solidFill>
                  <a:srgbClr val="0070C0"/>
                </a:solidFill>
                <a:latin typeface="Arial Narrow"/>
                <a:cs typeface="Arial Narrow"/>
              </a:rPr>
              <a:t> and </a:t>
            </a:r>
            <a:r>
              <a:rPr kumimoji="0" lang="en-US" sz="3200" b="1" u="sng" dirty="0">
                <a:solidFill>
                  <a:srgbClr val="0070C0"/>
                </a:solidFill>
                <a:latin typeface="Arial Narrow"/>
                <a:cs typeface="Arial Narrow"/>
              </a:rPr>
              <a:t>actions</a:t>
            </a:r>
            <a:r>
              <a:rPr kumimoji="0" lang="en-US" sz="3200" b="1" dirty="0">
                <a:solidFill>
                  <a:srgbClr val="0070C0"/>
                </a:solidFill>
                <a:latin typeface="Arial Narrow"/>
                <a:cs typeface="Arial Narrow"/>
              </a:rPr>
              <a:t>, for the benefit of humankind, are </a:t>
            </a:r>
            <a:r>
              <a:rPr kumimoji="0" lang="en-US" sz="3200" b="1" u="sng" dirty="0">
                <a:solidFill>
                  <a:srgbClr val="0070C0"/>
                </a:solidFill>
                <a:latin typeface="Arial Narrow"/>
                <a:cs typeface="Arial Narrow"/>
              </a:rPr>
              <a:t>informed by</a:t>
            </a:r>
            <a:r>
              <a:rPr kumimoji="0" lang="en-US" sz="3200" b="1" dirty="0">
                <a:solidFill>
                  <a:srgbClr val="0070C0"/>
                </a:solidFill>
                <a:latin typeface="Arial Narrow"/>
                <a:cs typeface="Arial Narrow"/>
              </a:rPr>
              <a:t> coordinated, comprehensive and sustained Earth observations and information.</a:t>
            </a:r>
          </a:p>
          <a:p>
            <a:pPr marL="0" indent="0">
              <a:lnSpc>
                <a:spcPct val="80000"/>
              </a:lnSpc>
              <a:buClr>
                <a:srgbClr val="005FAA"/>
              </a:buClr>
              <a:buFontTx/>
              <a:buNone/>
              <a:defRPr/>
            </a:pPr>
            <a:endParaRPr kumimoji="0" lang="en-US" sz="2800" b="1" dirty="0">
              <a:solidFill>
                <a:srgbClr val="0070C0"/>
              </a:solidFill>
              <a:latin typeface="Arial Narrow"/>
              <a:cs typeface="Arial Narrow"/>
            </a:endParaRPr>
          </a:p>
        </p:txBody>
      </p:sp>
      <p:sp>
        <p:nvSpPr>
          <p:cNvPr id="8195" name="Rectangle 4"/>
          <p:cNvSpPr>
            <a:spLocks noGrp="1" noChangeArrowheads="1"/>
          </p:cNvSpPr>
          <p:nvPr>
            <p:ph type="title"/>
          </p:nvPr>
        </p:nvSpPr>
        <p:spPr>
          <a:xfrm>
            <a:off x="762000" y="1150640"/>
            <a:ext cx="7772400" cy="838200"/>
          </a:xfrm>
        </p:spPr>
        <p:txBody>
          <a:bodyPr/>
          <a:lstStyle/>
          <a:p>
            <a:pPr algn="ctr">
              <a:defRPr/>
            </a:pPr>
            <a:r>
              <a:rPr kumimoji="0" lang="en-US" b="1" dirty="0">
                <a:latin typeface="Arial" charset="0"/>
                <a:cs typeface="Arial" charset="0"/>
              </a:rPr>
              <a:t/>
            </a:r>
            <a:br>
              <a:rPr kumimoji="0" lang="en-US" b="1" dirty="0">
                <a:latin typeface="Arial" charset="0"/>
                <a:cs typeface="Arial" charset="0"/>
              </a:rPr>
            </a:br>
            <a:r>
              <a:rPr kumimoji="0" lang="en-US" b="1" dirty="0">
                <a:latin typeface="Arial" charset="0"/>
                <a:cs typeface="Arial" charset="0"/>
              </a:rPr>
              <a:t/>
            </a:r>
            <a:br>
              <a:rPr kumimoji="0" lang="en-US" b="1" dirty="0">
                <a:latin typeface="Arial" charset="0"/>
                <a:cs typeface="Arial" charset="0"/>
              </a:rPr>
            </a:br>
            <a:r>
              <a:rPr kumimoji="0" lang="en-US" b="1" dirty="0">
                <a:latin typeface="Arial" charset="0"/>
                <a:cs typeface="Arial" charset="0"/>
              </a:rPr>
              <a:t/>
            </a:r>
            <a:br>
              <a:rPr kumimoji="0" lang="en-US" b="1" dirty="0">
                <a:latin typeface="Arial" charset="0"/>
                <a:cs typeface="Arial" charset="0"/>
              </a:rPr>
            </a:br>
            <a:r>
              <a:rPr kumimoji="0" lang="en-US" b="1" dirty="0">
                <a:latin typeface="Arial" charset="0"/>
                <a:cs typeface="Arial" charset="0"/>
              </a:rPr>
              <a:t/>
            </a:r>
            <a:br>
              <a:rPr kumimoji="0" lang="en-US" b="1" dirty="0">
                <a:latin typeface="Arial" charset="0"/>
                <a:cs typeface="Arial" charset="0"/>
              </a:rPr>
            </a:br>
            <a:r>
              <a:rPr kumimoji="0" lang="en-US" b="1" dirty="0">
                <a:latin typeface="Arial" charset="0"/>
                <a:cs typeface="Arial" charset="0"/>
              </a:rPr>
              <a:t/>
            </a:r>
            <a:br>
              <a:rPr kumimoji="0" lang="en-US" b="1" dirty="0">
                <a:latin typeface="Arial" charset="0"/>
                <a:cs typeface="Arial" charset="0"/>
              </a:rPr>
            </a:br>
            <a:r>
              <a:rPr kumimoji="0" lang="en-US" sz="4400" b="1" dirty="0">
                <a:solidFill>
                  <a:schemeClr val="accent2"/>
                </a:solidFill>
                <a:latin typeface="Arial Narrow"/>
                <a:cs typeface="Arial Narrow"/>
              </a:rPr>
              <a:t>GEO Vision</a:t>
            </a:r>
            <a:br>
              <a:rPr kumimoji="0" lang="en-US" sz="4400" b="1" dirty="0">
                <a:solidFill>
                  <a:schemeClr val="accent2"/>
                </a:solidFill>
                <a:latin typeface="Arial Narrow"/>
                <a:cs typeface="Arial Narrow"/>
              </a:rPr>
            </a:br>
            <a:r>
              <a:rPr kumimoji="0" lang="en-US" sz="4400" b="1" dirty="0">
                <a:solidFill>
                  <a:schemeClr val="accent2"/>
                </a:solidFill>
                <a:latin typeface="Arial Narrow"/>
                <a:cs typeface="Arial Narrow"/>
              </a:rPr>
              <a:t/>
            </a:r>
            <a:br>
              <a:rPr kumimoji="0" lang="en-US" sz="4400" b="1" dirty="0">
                <a:solidFill>
                  <a:schemeClr val="accent2"/>
                </a:solidFill>
                <a:latin typeface="Arial Narrow"/>
                <a:cs typeface="Arial Narrow"/>
              </a:rPr>
            </a:br>
            <a:r>
              <a:rPr kumimoji="0" lang="en-US" sz="4400" b="1" dirty="0">
                <a:solidFill>
                  <a:schemeClr val="accent2"/>
                </a:solidFill>
                <a:latin typeface="Arial Narrow"/>
                <a:cs typeface="Arial Narrow"/>
              </a:rPr>
              <a:t/>
            </a:r>
            <a:br>
              <a:rPr kumimoji="0" lang="en-US" sz="4400" b="1" dirty="0">
                <a:solidFill>
                  <a:schemeClr val="accent2"/>
                </a:solidFill>
                <a:latin typeface="Arial Narrow"/>
                <a:cs typeface="Arial Narrow"/>
              </a:rPr>
            </a:br>
            <a:r>
              <a:rPr kumimoji="0" lang="en-US" b="1" dirty="0">
                <a:latin typeface="Arial" charset="0"/>
                <a:cs typeface="Arial" charset="0"/>
              </a:rPr>
              <a:t/>
            </a:r>
            <a:br>
              <a:rPr kumimoji="0" lang="en-US" b="1" dirty="0">
                <a:latin typeface="Arial" charset="0"/>
                <a:cs typeface="Arial" charset="0"/>
              </a:rPr>
            </a:br>
            <a:r>
              <a:rPr kumimoji="0" lang="en-US" b="1" dirty="0">
                <a:latin typeface="Arial" charset="0"/>
                <a:cs typeface="Arial" charset="0"/>
              </a:rPr>
              <a:t/>
            </a:r>
            <a:br>
              <a:rPr kumimoji="0" lang="en-US" b="1" dirty="0">
                <a:latin typeface="Arial" charset="0"/>
                <a:cs typeface="Arial" charset="0"/>
              </a:rPr>
            </a:br>
            <a:endParaRPr kumimoji="0" lang="en-US" b="1" dirty="0">
              <a:latin typeface="Arial" charset="0"/>
              <a:cs typeface="Arial" charset="0"/>
            </a:endParaRPr>
          </a:p>
        </p:txBody>
      </p:sp>
    </p:spTree>
    <p:extLst>
      <p:ext uri="{BB962C8B-B14F-4D97-AF65-F5344CB8AC3E}">
        <p14:creationId xmlns:p14="http://schemas.microsoft.com/office/powerpoint/2010/main" val="31605167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original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2492896"/>
            <a:ext cx="2376264" cy="28087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35696" y="1952248"/>
            <a:ext cx="7344816" cy="5509200"/>
          </a:xfrm>
          <a:prstGeom prst="rect">
            <a:avLst/>
          </a:prstGeom>
          <a:noFill/>
        </p:spPr>
        <p:txBody>
          <a:bodyPr wrap="square" rtlCol="0">
            <a:spAutoFit/>
          </a:bodyPr>
          <a:lstStyle/>
          <a:p>
            <a:r>
              <a:rPr lang="en-US" b="1" dirty="0" smtClean="0">
                <a:solidFill>
                  <a:srgbClr val="005FAA"/>
                </a:solidFill>
                <a:latin typeface="Arial Narrow"/>
                <a:cs typeface="Arial Narrow"/>
              </a:rPr>
              <a:t>30</a:t>
            </a:r>
            <a:r>
              <a:rPr lang="en-US" b="1" dirty="0">
                <a:solidFill>
                  <a:srgbClr val="005FAA"/>
                </a:solidFill>
                <a:latin typeface="Arial Narrow"/>
                <a:cs typeface="Arial Narrow"/>
              </a:rPr>
              <a:t>. The SBSTA </a:t>
            </a:r>
            <a:r>
              <a:rPr lang="en-US" b="1" dirty="0" err="1">
                <a:solidFill>
                  <a:srgbClr val="005FAA"/>
                </a:solidFill>
                <a:latin typeface="Arial Narrow"/>
                <a:cs typeface="Arial Narrow"/>
              </a:rPr>
              <a:t>recognises</a:t>
            </a:r>
            <a:r>
              <a:rPr lang="en-US" b="1" dirty="0">
                <a:solidFill>
                  <a:srgbClr val="005FAA"/>
                </a:solidFill>
                <a:latin typeface="Arial Narrow"/>
                <a:cs typeface="Arial Narrow"/>
              </a:rPr>
              <a:t> the importance of: </a:t>
            </a:r>
            <a:r>
              <a:rPr lang="en-US" b="1" u="sng" dirty="0">
                <a:solidFill>
                  <a:srgbClr val="005FAA"/>
                </a:solidFill>
                <a:latin typeface="Arial Narrow"/>
                <a:cs typeface="Arial Narrow"/>
              </a:rPr>
              <a:t>GEO, including its implementation plan for GEOSS; collaboration between GEO and GCOS</a:t>
            </a:r>
            <a:r>
              <a:rPr lang="en-US" b="1" dirty="0">
                <a:solidFill>
                  <a:srgbClr val="005FAA"/>
                </a:solidFill>
                <a:latin typeface="Arial Narrow"/>
                <a:cs typeface="Arial Narrow"/>
              </a:rPr>
              <a:t>; and of capacity building on systematic observation, inter alia, to enable developing countries to apply climate observations for impact assessment and preparation for adaptation. </a:t>
            </a:r>
            <a:r>
              <a:rPr lang="en-US" b="1" u="sng" dirty="0">
                <a:solidFill>
                  <a:srgbClr val="005FAA"/>
                </a:solidFill>
                <a:latin typeface="Arial Narrow"/>
                <a:cs typeface="Arial Narrow"/>
              </a:rPr>
              <a:t>The new GEO Strategic Plan 2016-2025 establishes three Strategic Objectives – Advocate, Engage, Deliver – and </a:t>
            </a:r>
            <a:r>
              <a:rPr lang="en-US" b="1" u="sng" dirty="0" smtClean="0">
                <a:solidFill>
                  <a:srgbClr val="005FAA"/>
                </a:solidFill>
                <a:latin typeface="Arial Narrow"/>
                <a:cs typeface="Arial Narrow"/>
              </a:rPr>
              <a:t>emphasizes </a:t>
            </a:r>
            <a:r>
              <a:rPr lang="en-US" b="1" u="sng" dirty="0">
                <a:solidFill>
                  <a:srgbClr val="005FAA"/>
                </a:solidFill>
                <a:latin typeface="Arial Narrow"/>
                <a:cs typeface="Arial Narrow"/>
              </a:rPr>
              <a:t>climate change and its impacts as a cross-cutting area</a:t>
            </a:r>
            <a:r>
              <a:rPr lang="en-US" b="1" dirty="0">
                <a:solidFill>
                  <a:srgbClr val="005FAA"/>
                </a:solidFill>
                <a:latin typeface="Arial Narrow"/>
                <a:cs typeface="Arial Narrow"/>
              </a:rPr>
              <a:t>, and strengthens the societal benefit areas making them more focused on the needs of society to support processes under the UNFCCC, the UN Sendai Framework for Disaster Risk Reduction, the SDGs and other UN agencies.</a:t>
            </a:r>
            <a:br>
              <a:rPr lang="en-US" b="1" dirty="0">
                <a:solidFill>
                  <a:srgbClr val="005FAA"/>
                </a:solidFill>
                <a:latin typeface="Arial Narrow"/>
                <a:cs typeface="Arial Narrow"/>
              </a:rPr>
            </a:br>
            <a:r>
              <a:rPr lang="en-US" sz="2000" b="1" dirty="0">
                <a:latin typeface="Arial Narrow"/>
                <a:cs typeface="Arial Narrow"/>
              </a:rPr>
              <a:t/>
            </a:r>
            <a:br>
              <a:rPr lang="en-US" sz="2000" b="1" dirty="0">
                <a:latin typeface="Arial Narrow"/>
                <a:cs typeface="Arial Narrow"/>
              </a:rPr>
            </a:br>
            <a:endParaRPr lang="en-US" sz="2000" b="1" dirty="0">
              <a:latin typeface="Arial Narrow"/>
              <a:cs typeface="Arial Narrow"/>
            </a:endParaRPr>
          </a:p>
        </p:txBody>
      </p:sp>
      <p:sp>
        <p:nvSpPr>
          <p:cNvPr id="8" name="Title 1"/>
          <p:cNvSpPr>
            <a:spLocks noGrp="1"/>
          </p:cNvSpPr>
          <p:nvPr>
            <p:ph type="title"/>
          </p:nvPr>
        </p:nvSpPr>
        <p:spPr>
          <a:xfrm>
            <a:off x="323528" y="476672"/>
            <a:ext cx="8784976" cy="1152128"/>
          </a:xfrm>
        </p:spPr>
        <p:txBody>
          <a:bodyPr/>
          <a:lstStyle/>
          <a:p>
            <a:pPr algn="ctr">
              <a:spcBef>
                <a:spcPts val="0"/>
              </a:spcBef>
              <a:spcAft>
                <a:spcPts val="0"/>
              </a:spcAft>
            </a:pPr>
            <a:r>
              <a:rPr lang="en-US" dirty="0" smtClean="0"/>
              <a:t/>
            </a:r>
            <a:br>
              <a:rPr lang="en-US" dirty="0" smtClean="0"/>
            </a:br>
            <a:r>
              <a:rPr lang="en-US" dirty="0"/>
              <a:t/>
            </a:r>
            <a:br>
              <a:rPr lang="en-US" dirty="0"/>
            </a:br>
            <a:r>
              <a:rPr lang="en-US" dirty="0" smtClean="0"/>
              <a:t/>
            </a:r>
            <a:br>
              <a:rPr lang="en-US" dirty="0" smtClean="0"/>
            </a:br>
            <a:r>
              <a:rPr lang="en-US" sz="3200" dirty="0" smtClean="0">
                <a:solidFill>
                  <a:schemeClr val="accent2"/>
                </a:solidFill>
                <a:latin typeface="Arial Narrow"/>
                <a:cs typeface="Arial Narrow"/>
              </a:rPr>
              <a:t>UNFCCC</a:t>
            </a:r>
            <a:r>
              <a:rPr lang="en-US" sz="3200" dirty="0">
                <a:solidFill>
                  <a:schemeClr val="accent2"/>
                </a:solidFill>
                <a:latin typeface="Arial Narrow"/>
                <a:cs typeface="Arial Narrow"/>
              </a:rPr>
              <a:t> </a:t>
            </a:r>
            <a:r>
              <a:rPr lang="en-US" sz="3200" dirty="0" smtClean="0">
                <a:solidFill>
                  <a:schemeClr val="accent2"/>
                </a:solidFill>
                <a:latin typeface="Arial Narrow"/>
                <a:cs typeface="Arial Narrow"/>
              </a:rPr>
              <a:t>COP21 </a:t>
            </a:r>
            <a:br>
              <a:rPr lang="en-US" sz="3200" dirty="0" smtClean="0">
                <a:solidFill>
                  <a:schemeClr val="accent2"/>
                </a:solidFill>
                <a:latin typeface="Arial Narrow"/>
                <a:cs typeface="Arial Narrow"/>
              </a:rPr>
            </a:br>
            <a:r>
              <a:rPr lang="en-US" sz="3200" dirty="0" smtClean="0">
                <a:solidFill>
                  <a:schemeClr val="accent2"/>
                </a:solidFill>
                <a:latin typeface="Arial Narrow"/>
                <a:cs typeface="Arial Narrow"/>
              </a:rPr>
              <a:t>Subsidiary Body for Scientific and Technological Advice (SBSTA)</a:t>
            </a:r>
            <a:r>
              <a:rPr lang="en-US" sz="3200" dirty="0">
                <a:solidFill>
                  <a:schemeClr val="accent2"/>
                </a:solidFill>
                <a:latin typeface="Arial Narrow"/>
                <a:cs typeface="Arial Narrow"/>
              </a:rPr>
              <a:t/>
            </a:r>
            <a:br>
              <a:rPr lang="en-US" sz="3200" dirty="0">
                <a:solidFill>
                  <a:schemeClr val="accent2"/>
                </a:solidFill>
                <a:latin typeface="Arial Narrow"/>
                <a:cs typeface="Arial Narrow"/>
              </a:rPr>
            </a:br>
            <a:r>
              <a:rPr lang="en-US" sz="3200" dirty="0">
                <a:solidFill>
                  <a:schemeClr val="accent2"/>
                </a:solidFill>
                <a:latin typeface="Arial Narrow"/>
                <a:cs typeface="Arial Narrow"/>
              </a:rPr>
              <a:t/>
            </a:r>
            <a:br>
              <a:rPr lang="en-US" sz="3200" dirty="0">
                <a:solidFill>
                  <a:schemeClr val="accent2"/>
                </a:solidFill>
                <a:latin typeface="Arial Narrow"/>
                <a:cs typeface="Arial Narrow"/>
              </a:rPr>
            </a:br>
            <a:endParaRPr lang="en-US" sz="3200" dirty="0">
              <a:solidFill>
                <a:schemeClr val="accent2"/>
              </a:solidFill>
              <a:latin typeface="Arial Narrow"/>
              <a:cs typeface="Arial Narrow"/>
            </a:endParaRPr>
          </a:p>
        </p:txBody>
      </p:sp>
    </p:spTree>
    <p:extLst>
      <p:ext uri="{BB962C8B-B14F-4D97-AF65-F5344CB8AC3E}">
        <p14:creationId xmlns:p14="http://schemas.microsoft.com/office/powerpoint/2010/main" val="40972067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44824"/>
            <a:ext cx="8928992" cy="792088"/>
          </a:xfrm>
        </p:spPr>
        <p:txBody>
          <a:bodyPr/>
          <a:lstStyle/>
          <a:p>
            <a:pPr algn="ctr">
              <a:spcBef>
                <a:spcPts val="0"/>
              </a:spcBef>
              <a:spcAft>
                <a:spcPts val="0"/>
              </a:spcAft>
            </a:pPr>
            <a:r>
              <a:rPr lang="en-US" sz="3200" dirty="0" smtClean="0">
                <a:solidFill>
                  <a:schemeClr val="accent2"/>
                </a:solidFill>
                <a:latin typeface="Arial Narrow"/>
                <a:cs typeface="Arial Narrow"/>
              </a:rPr>
              <a:t>G20</a:t>
            </a:r>
            <a:r>
              <a:rPr lang="en-US" sz="3200" dirty="0">
                <a:solidFill>
                  <a:schemeClr val="accent2"/>
                </a:solidFill>
                <a:latin typeface="Arial Narrow"/>
                <a:cs typeface="Arial Narrow"/>
              </a:rPr>
              <a:t> </a:t>
            </a:r>
            <a:r>
              <a:rPr lang="en-US" sz="3200" dirty="0" smtClean="0">
                <a:solidFill>
                  <a:schemeClr val="accent2"/>
                </a:solidFill>
                <a:latin typeface="Arial Narrow"/>
                <a:cs typeface="Arial Narrow"/>
              </a:rPr>
              <a:t>Meeting of Agricultural </a:t>
            </a:r>
            <a:r>
              <a:rPr lang="en-US" sz="3200" dirty="0">
                <a:solidFill>
                  <a:schemeClr val="accent2"/>
                </a:solidFill>
                <a:latin typeface="Arial Narrow"/>
                <a:cs typeface="Arial Narrow"/>
              </a:rPr>
              <a:t>Ministers</a:t>
            </a:r>
            <a:br>
              <a:rPr lang="en-US" sz="3200" dirty="0">
                <a:solidFill>
                  <a:schemeClr val="accent2"/>
                </a:solidFill>
                <a:latin typeface="Arial Narrow"/>
                <a:cs typeface="Arial Narrow"/>
              </a:rPr>
            </a:br>
            <a:r>
              <a:rPr lang="en-US" sz="3200" dirty="0">
                <a:solidFill>
                  <a:schemeClr val="accent2"/>
                </a:solidFill>
                <a:latin typeface="Arial Narrow"/>
                <a:cs typeface="Arial Narrow"/>
              </a:rPr>
              <a:t>Action Plan on Food Price Volatility and </a:t>
            </a:r>
            <a:r>
              <a:rPr lang="en-US" sz="3200" dirty="0" smtClean="0">
                <a:solidFill>
                  <a:schemeClr val="accent2"/>
                </a:solidFill>
                <a:latin typeface="Arial Narrow"/>
                <a:cs typeface="Arial Narrow"/>
              </a:rPr>
              <a:t>Agriculture</a:t>
            </a:r>
            <a:r>
              <a:rPr lang="en-US" sz="3200" dirty="0">
                <a:solidFill>
                  <a:schemeClr val="accent2"/>
                </a:solidFill>
                <a:latin typeface="Arial Narrow"/>
                <a:cs typeface="Arial Narrow"/>
              </a:rPr>
              <a:t/>
            </a:r>
            <a:br>
              <a:rPr lang="en-US" sz="3200" dirty="0">
                <a:solidFill>
                  <a:schemeClr val="accent2"/>
                </a:solidFill>
                <a:latin typeface="Arial Narrow"/>
                <a:cs typeface="Arial Narrow"/>
              </a:rPr>
            </a:br>
            <a:r>
              <a:rPr lang="en-US" dirty="0">
                <a:solidFill>
                  <a:schemeClr val="accent2"/>
                </a:solidFill>
                <a:latin typeface="Arial Narrow"/>
                <a:cs typeface="Arial Narrow"/>
              </a:rPr>
              <a:t>Paris, France, June 2011</a:t>
            </a:r>
            <a:r>
              <a:rPr lang="en-US" sz="3200" dirty="0">
                <a:solidFill>
                  <a:schemeClr val="accent2"/>
                </a:solidFill>
                <a:latin typeface="Arial Narrow"/>
                <a:cs typeface="Arial Narrow"/>
              </a:rPr>
              <a:t/>
            </a:r>
            <a:br>
              <a:rPr lang="en-US" sz="3200" dirty="0">
                <a:solidFill>
                  <a:schemeClr val="accent2"/>
                </a:solidFill>
                <a:latin typeface="Arial Narrow"/>
                <a:cs typeface="Arial Narrow"/>
              </a:rPr>
            </a:br>
            <a:r>
              <a:rPr lang="en-US" sz="3200" dirty="0">
                <a:solidFill>
                  <a:schemeClr val="accent2"/>
                </a:solidFill>
                <a:latin typeface="Arial Narrow"/>
                <a:cs typeface="Arial Narrow"/>
              </a:rPr>
              <a:t/>
            </a:r>
            <a:br>
              <a:rPr lang="en-US" sz="3200" dirty="0">
                <a:solidFill>
                  <a:schemeClr val="accent2"/>
                </a:solidFill>
                <a:latin typeface="Arial Narrow"/>
                <a:cs typeface="Arial Narrow"/>
              </a:rPr>
            </a:br>
            <a:r>
              <a:rPr lang="en-US" sz="3200" dirty="0"/>
              <a:t/>
            </a:r>
            <a:br>
              <a:rPr lang="en-US" sz="3200" dirty="0"/>
            </a:br>
            <a:endParaRPr lang="en-US" dirty="0"/>
          </a:p>
        </p:txBody>
      </p:sp>
      <p:sp>
        <p:nvSpPr>
          <p:cNvPr id="3" name="Content Placeholder 2"/>
          <p:cNvSpPr>
            <a:spLocks noGrp="1"/>
          </p:cNvSpPr>
          <p:nvPr>
            <p:ph idx="1"/>
          </p:nvPr>
        </p:nvSpPr>
        <p:spPr>
          <a:xfrm>
            <a:off x="539552" y="2204864"/>
            <a:ext cx="8208912" cy="3888432"/>
          </a:xfrm>
        </p:spPr>
        <p:txBody>
          <a:bodyPr/>
          <a:lstStyle/>
          <a:p>
            <a:endParaRPr lang="en-US" b="1" dirty="0" smtClean="0"/>
          </a:p>
          <a:p>
            <a:pPr marL="0" indent="0">
              <a:buNone/>
            </a:pPr>
            <a:r>
              <a:rPr lang="en-US" sz="2800" b="1" dirty="0" smtClean="0">
                <a:solidFill>
                  <a:srgbClr val="005FAA"/>
                </a:solidFill>
                <a:latin typeface="Arial Narrow"/>
                <a:cs typeface="Arial Narrow"/>
              </a:rPr>
              <a:t>32</a:t>
            </a:r>
            <a:r>
              <a:rPr lang="en-US" sz="2800" b="1" dirty="0">
                <a:solidFill>
                  <a:srgbClr val="005FAA"/>
                </a:solidFill>
                <a:latin typeface="Arial Narrow"/>
                <a:cs typeface="Arial Narrow"/>
              </a:rPr>
              <a:t>. In order to improve crop production projections and weather forecasting, with </a:t>
            </a:r>
            <a:r>
              <a:rPr lang="en-US" sz="2800" b="1" dirty="0" smtClean="0">
                <a:solidFill>
                  <a:srgbClr val="005FAA"/>
                </a:solidFill>
                <a:latin typeface="Arial Narrow"/>
                <a:cs typeface="Arial Narrow"/>
              </a:rPr>
              <a:t>the use </a:t>
            </a:r>
            <a:r>
              <a:rPr lang="en-US" sz="2800" b="1" dirty="0">
                <a:solidFill>
                  <a:srgbClr val="005FAA"/>
                </a:solidFill>
                <a:latin typeface="Arial Narrow"/>
                <a:cs typeface="Arial Narrow"/>
              </a:rPr>
              <a:t>of modern tools, in particular remote sensing tools, we decide to launch, </a:t>
            </a:r>
            <a:r>
              <a:rPr lang="en-US" sz="2800" b="1" u="sng" dirty="0">
                <a:solidFill>
                  <a:srgbClr val="005FAA"/>
                </a:solidFill>
                <a:latin typeface="Arial Narrow"/>
                <a:cs typeface="Arial Narrow"/>
              </a:rPr>
              <a:t>via </a:t>
            </a:r>
            <a:r>
              <a:rPr lang="en-US" sz="2800" b="1" u="sng" dirty="0" smtClean="0">
                <a:solidFill>
                  <a:srgbClr val="005FAA"/>
                </a:solidFill>
                <a:latin typeface="Arial Narrow"/>
                <a:cs typeface="Arial Narrow"/>
              </a:rPr>
              <a:t>the Group </a:t>
            </a:r>
            <a:r>
              <a:rPr lang="en-US" sz="2800" b="1" u="sng" dirty="0">
                <a:solidFill>
                  <a:srgbClr val="005FAA"/>
                </a:solidFill>
                <a:latin typeface="Arial Narrow"/>
                <a:cs typeface="Arial Narrow"/>
              </a:rPr>
              <a:t>on Earth Observation</a:t>
            </a:r>
            <a:r>
              <a:rPr lang="en-US" sz="2800" b="1" dirty="0">
                <a:solidFill>
                  <a:srgbClr val="005FAA"/>
                </a:solidFill>
                <a:latin typeface="Arial Narrow"/>
                <a:cs typeface="Arial Narrow"/>
              </a:rPr>
              <a:t>, an international voluntary network of </a:t>
            </a:r>
            <a:r>
              <a:rPr lang="en-US" sz="2800" b="1" dirty="0" smtClean="0">
                <a:solidFill>
                  <a:srgbClr val="005FAA"/>
                </a:solidFill>
                <a:latin typeface="Arial Narrow"/>
                <a:cs typeface="Arial Narrow"/>
              </a:rPr>
              <a:t>agricultural production </a:t>
            </a:r>
            <a:r>
              <a:rPr lang="en-US" sz="2800" b="1" dirty="0">
                <a:solidFill>
                  <a:srgbClr val="005FAA"/>
                </a:solidFill>
                <a:latin typeface="Arial Narrow"/>
                <a:cs typeface="Arial Narrow"/>
              </a:rPr>
              <a:t>monitoring based on </a:t>
            </a:r>
            <a:r>
              <a:rPr lang="en-US" sz="2800" b="1" dirty="0" err="1">
                <a:solidFill>
                  <a:srgbClr val="005FAA"/>
                </a:solidFill>
                <a:latin typeface="Arial Narrow"/>
                <a:cs typeface="Arial Narrow"/>
              </a:rPr>
              <a:t>geoinformation</a:t>
            </a:r>
            <a:r>
              <a:rPr lang="en-US" sz="2800" b="1" dirty="0">
                <a:solidFill>
                  <a:srgbClr val="005FAA"/>
                </a:solidFill>
                <a:latin typeface="Arial Narrow"/>
                <a:cs typeface="Arial Narrow"/>
              </a:rPr>
              <a:t>. This “</a:t>
            </a:r>
            <a:r>
              <a:rPr lang="en-US" sz="2800" b="1" u="sng" dirty="0">
                <a:solidFill>
                  <a:srgbClr val="005FAA"/>
                </a:solidFill>
                <a:latin typeface="Arial Narrow"/>
                <a:cs typeface="Arial Narrow"/>
              </a:rPr>
              <a:t>Global Agricultural </a:t>
            </a:r>
            <a:r>
              <a:rPr lang="en-US" sz="2800" b="1" u="sng" dirty="0" smtClean="0">
                <a:solidFill>
                  <a:srgbClr val="005FAA"/>
                </a:solidFill>
                <a:latin typeface="Arial Narrow"/>
                <a:cs typeface="Arial Narrow"/>
              </a:rPr>
              <a:t>Geo-Monitoring </a:t>
            </a:r>
            <a:r>
              <a:rPr lang="en-US" sz="2800" b="1" u="sng" dirty="0">
                <a:solidFill>
                  <a:srgbClr val="005FAA"/>
                </a:solidFill>
                <a:latin typeface="Arial Narrow"/>
                <a:cs typeface="Arial Narrow"/>
              </a:rPr>
              <a:t>Initiative</a:t>
            </a:r>
            <a:r>
              <a:rPr lang="en-US" sz="2800" b="1" dirty="0">
                <a:solidFill>
                  <a:srgbClr val="005FAA"/>
                </a:solidFill>
                <a:latin typeface="Arial Narrow"/>
                <a:cs typeface="Arial Narrow"/>
              </a:rPr>
              <a:t>” will be a useful input for AMIS concerning the provision </a:t>
            </a:r>
            <a:r>
              <a:rPr lang="en-US" sz="2800" b="1" dirty="0" smtClean="0">
                <a:solidFill>
                  <a:srgbClr val="005FAA"/>
                </a:solidFill>
                <a:latin typeface="Arial Narrow"/>
                <a:cs typeface="Arial Narrow"/>
              </a:rPr>
              <a:t>of more </a:t>
            </a:r>
            <a:r>
              <a:rPr lang="en-US" sz="2800" b="1" dirty="0">
                <a:solidFill>
                  <a:srgbClr val="005FAA"/>
                </a:solidFill>
                <a:latin typeface="Arial Narrow"/>
                <a:cs typeface="Arial Narrow"/>
              </a:rPr>
              <a:t>accurate crop forecasts data.</a:t>
            </a:r>
          </a:p>
        </p:txBody>
      </p:sp>
    </p:spTree>
    <p:extLst>
      <p:ext uri="{BB962C8B-B14F-4D97-AF65-F5344CB8AC3E}">
        <p14:creationId xmlns:p14="http://schemas.microsoft.com/office/powerpoint/2010/main" val="34835336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60440" y="1791546"/>
            <a:ext cx="5292080" cy="4893647"/>
          </a:xfrm>
          <a:prstGeom prst="rect">
            <a:avLst/>
          </a:prstGeom>
          <a:noFill/>
        </p:spPr>
        <p:txBody>
          <a:bodyPr wrap="square" rtlCol="0">
            <a:spAutoFit/>
          </a:bodyPr>
          <a:lstStyle/>
          <a:p>
            <a:r>
              <a:rPr lang="en-US" b="1" dirty="0" smtClean="0">
                <a:solidFill>
                  <a:srgbClr val="005FAA"/>
                </a:solidFill>
                <a:latin typeface="+mn-lt"/>
              </a:rPr>
              <a:t>"</a:t>
            </a:r>
            <a:r>
              <a:rPr lang="en-US" b="1" dirty="0">
                <a:solidFill>
                  <a:srgbClr val="005FAA"/>
                </a:solidFill>
                <a:latin typeface="+mn-lt"/>
              </a:rPr>
              <a:t>We </a:t>
            </a:r>
            <a:r>
              <a:rPr lang="en-US" b="1" dirty="0" err="1">
                <a:solidFill>
                  <a:srgbClr val="005FAA"/>
                </a:solidFill>
                <a:latin typeface="+mn-lt"/>
              </a:rPr>
              <a:t>recognise</a:t>
            </a:r>
            <a:r>
              <a:rPr lang="en-US" b="1" dirty="0">
                <a:solidFill>
                  <a:srgbClr val="005FAA"/>
                </a:solidFill>
                <a:latin typeface="+mn-lt"/>
              </a:rPr>
              <a:t> that the sharing of Earth observation data and information will strengthen science, knowledge, and decision-making in the areas discussed today and in others. </a:t>
            </a:r>
            <a:r>
              <a:rPr lang="en-US" b="1" u="sng" dirty="0">
                <a:solidFill>
                  <a:srgbClr val="005FAA"/>
                </a:solidFill>
                <a:latin typeface="+mn-lt"/>
              </a:rPr>
              <a:t>We intend to continue to work together through the intergovernmental Group on Earth Observations (GEO) </a:t>
            </a:r>
            <a:r>
              <a:rPr lang="en-US" b="1" dirty="0">
                <a:solidFill>
                  <a:srgbClr val="005FAA"/>
                </a:solidFill>
                <a:latin typeface="+mn-lt"/>
              </a:rPr>
              <a:t>to enable policy makers to better address these environmental, health, and socio-economic challenges."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381" y="1844824"/>
            <a:ext cx="2732568" cy="2016224"/>
          </a:xfrm>
          <a:prstGeom prst="rect">
            <a:avLst/>
          </a:prstGeom>
        </p:spPr>
      </p:pic>
      <p:pic>
        <p:nvPicPr>
          <p:cNvPr id="13" name="Picture 12"/>
          <p:cNvPicPr>
            <a:picLocks noChangeAspect="1"/>
          </p:cNvPicPr>
          <p:nvPr/>
        </p:nvPicPr>
        <p:blipFill>
          <a:blip r:embed="rId4" cstate="print"/>
          <a:stretch>
            <a:fillRect/>
          </a:stretch>
        </p:blipFill>
        <p:spPr>
          <a:xfrm>
            <a:off x="284028" y="4077072"/>
            <a:ext cx="3698882" cy="995156"/>
          </a:xfrm>
          <a:prstGeom prst="rect">
            <a:avLst/>
          </a:prstGeom>
        </p:spPr>
      </p:pic>
      <p:sp>
        <p:nvSpPr>
          <p:cNvPr id="6" name="Title 1"/>
          <p:cNvSpPr>
            <a:spLocks noGrp="1"/>
          </p:cNvSpPr>
          <p:nvPr>
            <p:ph type="title"/>
          </p:nvPr>
        </p:nvSpPr>
        <p:spPr>
          <a:xfrm>
            <a:off x="395536" y="692696"/>
            <a:ext cx="8352928" cy="1152128"/>
          </a:xfrm>
        </p:spPr>
        <p:txBody>
          <a:bodyPr/>
          <a:lstStyle/>
          <a:p>
            <a:pPr algn="ctr">
              <a:spcBef>
                <a:spcPts val="0"/>
              </a:spcBef>
              <a:spcAft>
                <a:spcPts val="0"/>
              </a:spcAft>
            </a:pPr>
            <a:r>
              <a:rPr lang="en-US" dirty="0" smtClean="0"/>
              <a:t/>
            </a:r>
            <a:br>
              <a:rPr lang="en-US" dirty="0" smtClean="0"/>
            </a:br>
            <a:r>
              <a:rPr lang="en-US" dirty="0"/>
              <a:t/>
            </a:r>
            <a:br>
              <a:rPr lang="en-US" dirty="0"/>
            </a:br>
            <a:r>
              <a:rPr lang="en-US" sz="3600" dirty="0" smtClean="0">
                <a:solidFill>
                  <a:schemeClr val="accent2"/>
                </a:solidFill>
                <a:latin typeface="Arial Narrow"/>
                <a:cs typeface="Arial Narrow"/>
              </a:rPr>
              <a:t>G7 Science Ministers</a:t>
            </a:r>
            <a:r>
              <a:rPr lang="en-US" sz="3600" dirty="0">
                <a:solidFill>
                  <a:schemeClr val="accent2"/>
                </a:solidFill>
                <a:latin typeface="Arial Narrow"/>
                <a:cs typeface="Arial Narrow"/>
              </a:rPr>
              <a:t/>
            </a:r>
            <a:br>
              <a:rPr lang="en-US" sz="3600" dirty="0">
                <a:solidFill>
                  <a:schemeClr val="accent2"/>
                </a:solidFill>
                <a:latin typeface="Arial Narrow"/>
                <a:cs typeface="Arial Narrow"/>
              </a:rPr>
            </a:br>
            <a:r>
              <a:rPr lang="en-US" sz="3600" dirty="0">
                <a:solidFill>
                  <a:schemeClr val="accent2"/>
                </a:solidFill>
                <a:latin typeface="Arial Narrow"/>
                <a:cs typeface="Arial Narrow"/>
              </a:rPr>
              <a:t/>
            </a:r>
            <a:br>
              <a:rPr lang="en-US" sz="3600" dirty="0">
                <a:solidFill>
                  <a:schemeClr val="accent2"/>
                </a:solidFill>
                <a:latin typeface="Arial Narrow"/>
                <a:cs typeface="Arial Narrow"/>
              </a:rPr>
            </a:br>
            <a:endParaRPr lang="en-US" sz="3600" dirty="0">
              <a:solidFill>
                <a:schemeClr val="accent2"/>
              </a:solidFill>
              <a:latin typeface="Arial Narrow"/>
              <a:cs typeface="Arial Narrow"/>
            </a:endParaRPr>
          </a:p>
        </p:txBody>
      </p:sp>
    </p:spTree>
    <p:extLst>
      <p:ext uri="{BB962C8B-B14F-4D97-AF65-F5344CB8AC3E}">
        <p14:creationId xmlns:p14="http://schemas.microsoft.com/office/powerpoint/2010/main" val="41754689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body" idx="1"/>
          </p:nvPr>
        </p:nvSpPr>
        <p:spPr>
          <a:xfrm>
            <a:off x="152400" y="1698848"/>
            <a:ext cx="9067800" cy="3962400"/>
          </a:xfrm>
        </p:spPr>
        <p:txBody>
          <a:bodyPr/>
          <a:lstStyle/>
          <a:p>
            <a:pPr marL="0" indent="0" algn="ctr">
              <a:lnSpc>
                <a:spcPct val="80000"/>
              </a:lnSpc>
              <a:buClr>
                <a:srgbClr val="005FAA"/>
              </a:buClr>
              <a:buFontTx/>
              <a:buNone/>
            </a:pPr>
            <a:endParaRPr lang="en-US" sz="3600" b="1" dirty="0">
              <a:solidFill>
                <a:srgbClr val="005FAA"/>
              </a:solidFill>
              <a:latin typeface="Arial Narrow"/>
              <a:cs typeface="Arial Narrow"/>
            </a:endParaRPr>
          </a:p>
          <a:p>
            <a:pPr>
              <a:lnSpc>
                <a:spcPct val="80000"/>
              </a:lnSpc>
              <a:buClr>
                <a:srgbClr val="005FAA"/>
              </a:buClr>
            </a:pPr>
            <a:endParaRPr lang="en-US" sz="3600" b="1" dirty="0" smtClean="0">
              <a:solidFill>
                <a:srgbClr val="005FAA"/>
              </a:solidFill>
              <a:latin typeface="Arial Narrow"/>
              <a:cs typeface="Arial Narrow"/>
            </a:endParaRPr>
          </a:p>
          <a:p>
            <a:pPr lvl="1">
              <a:lnSpc>
                <a:spcPct val="80000"/>
              </a:lnSpc>
              <a:buClr>
                <a:srgbClr val="005FAA"/>
              </a:buClr>
            </a:pPr>
            <a:r>
              <a:rPr lang="en-US" sz="3200" b="1" dirty="0" smtClean="0">
                <a:solidFill>
                  <a:srgbClr val="005FAA"/>
                </a:solidFill>
                <a:latin typeface="Arial Narrow"/>
                <a:cs typeface="Arial Narrow"/>
              </a:rPr>
              <a:t>26</a:t>
            </a:r>
            <a:r>
              <a:rPr lang="en-US" sz="3200" b="1" baseline="30000" dirty="0" smtClean="0">
                <a:solidFill>
                  <a:srgbClr val="005FAA"/>
                </a:solidFill>
                <a:latin typeface="Arial Narrow"/>
                <a:cs typeface="Arial Narrow"/>
              </a:rPr>
              <a:t>th</a:t>
            </a:r>
            <a:r>
              <a:rPr lang="en-US" sz="3200" b="1" dirty="0" smtClean="0">
                <a:solidFill>
                  <a:srgbClr val="005FAA"/>
                </a:solidFill>
                <a:latin typeface="Arial Narrow"/>
                <a:cs typeface="Arial Narrow"/>
              </a:rPr>
              <a:t> African Union Summit adopted mandate/reference to AfriGEOSS -- South Africa and GEO Secretariat collaboration</a:t>
            </a:r>
          </a:p>
          <a:p>
            <a:pPr lvl="1">
              <a:lnSpc>
                <a:spcPct val="80000"/>
              </a:lnSpc>
              <a:buClr>
                <a:srgbClr val="005FAA"/>
              </a:buClr>
            </a:pPr>
            <a:endParaRPr lang="en-US" sz="3200" b="1" dirty="0" smtClean="0">
              <a:solidFill>
                <a:srgbClr val="005FAA"/>
              </a:solidFill>
              <a:latin typeface="Arial Narrow"/>
              <a:cs typeface="Arial Narrow"/>
            </a:endParaRPr>
          </a:p>
          <a:p>
            <a:pPr lvl="1">
              <a:lnSpc>
                <a:spcPct val="80000"/>
              </a:lnSpc>
              <a:buClr>
                <a:srgbClr val="005FAA"/>
              </a:buClr>
            </a:pPr>
            <a:r>
              <a:rPr lang="en-US" sz="3200" b="1" dirty="0" smtClean="0">
                <a:solidFill>
                  <a:srgbClr val="005FAA"/>
                </a:solidFill>
                <a:latin typeface="Arial Narrow"/>
                <a:cs typeface="Arial Narrow"/>
              </a:rPr>
              <a:t>UNCCD request for assistance to support development of indicators for SDG Target on Land Degradation Neutrality</a:t>
            </a:r>
          </a:p>
          <a:p>
            <a:pPr lvl="1">
              <a:lnSpc>
                <a:spcPct val="80000"/>
              </a:lnSpc>
              <a:buClr>
                <a:srgbClr val="005FAA"/>
              </a:buClr>
            </a:pPr>
            <a:endParaRPr lang="en-US" sz="3200" b="1" dirty="0">
              <a:solidFill>
                <a:srgbClr val="005FAA"/>
              </a:solidFill>
              <a:latin typeface="Arial Narrow"/>
              <a:cs typeface="Arial Narrow"/>
            </a:endParaRPr>
          </a:p>
          <a:p>
            <a:pPr>
              <a:lnSpc>
                <a:spcPct val="80000"/>
              </a:lnSpc>
              <a:buClr>
                <a:srgbClr val="005FAA"/>
              </a:buClr>
            </a:pPr>
            <a:endParaRPr lang="en-US" sz="3200" b="1" dirty="0">
              <a:solidFill>
                <a:srgbClr val="005FAA"/>
              </a:solidFill>
              <a:latin typeface="Arial Narrow"/>
              <a:cs typeface="Arial Narrow"/>
            </a:endParaRPr>
          </a:p>
          <a:p>
            <a:pPr>
              <a:lnSpc>
                <a:spcPct val="80000"/>
              </a:lnSpc>
              <a:buClr>
                <a:srgbClr val="005FAA"/>
              </a:buClr>
            </a:pPr>
            <a:endParaRPr lang="en-US" sz="3200" b="1" dirty="0">
              <a:solidFill>
                <a:srgbClr val="005FAA"/>
              </a:solidFill>
              <a:latin typeface="Arial Narrow"/>
              <a:cs typeface="Arial Narrow"/>
            </a:endParaRPr>
          </a:p>
        </p:txBody>
      </p:sp>
      <p:sp>
        <p:nvSpPr>
          <p:cNvPr id="33794" name="Rectangle 4"/>
          <p:cNvSpPr>
            <a:spLocks noGrp="1" noChangeArrowheads="1"/>
          </p:cNvSpPr>
          <p:nvPr>
            <p:ph type="title"/>
          </p:nvPr>
        </p:nvSpPr>
        <p:spPr>
          <a:xfrm>
            <a:off x="904056" y="510952"/>
            <a:ext cx="7772400" cy="685800"/>
          </a:xfrm>
        </p:spPr>
        <p:txBody>
          <a:bodyPr/>
          <a:lstStyle/>
          <a:p>
            <a:pPr algn="ctr"/>
            <a:r>
              <a:rPr lang="en-US" b="1" dirty="0">
                <a:latin typeface="Arial" charset="0"/>
                <a:cs typeface="Arial" charset="0"/>
              </a:rPr>
              <a:t/>
            </a:r>
            <a:br>
              <a:rPr lang="en-US" b="1" dirty="0">
                <a:latin typeface="Arial" charset="0"/>
                <a:cs typeface="Arial" charset="0"/>
              </a:rPr>
            </a:br>
            <a:r>
              <a:rPr lang="en-US" b="1" dirty="0">
                <a:latin typeface="Arial" charset="0"/>
                <a:cs typeface="Arial" charset="0"/>
              </a:rPr>
              <a:t/>
            </a:r>
            <a:br>
              <a:rPr lang="en-US" b="1" dirty="0">
                <a:latin typeface="Arial" charset="0"/>
                <a:cs typeface="Arial" charset="0"/>
              </a:rPr>
            </a:br>
            <a:r>
              <a:rPr lang="en-US" b="1" dirty="0">
                <a:latin typeface="Arial" charset="0"/>
                <a:cs typeface="Arial" charset="0"/>
              </a:rPr>
              <a:t/>
            </a:r>
            <a:br>
              <a:rPr lang="en-US" b="1" dirty="0">
                <a:latin typeface="Arial" charset="0"/>
                <a:cs typeface="Arial" charset="0"/>
              </a:rPr>
            </a:br>
            <a:r>
              <a:rPr lang="en-US" b="1" dirty="0">
                <a:latin typeface="Arial" charset="0"/>
                <a:cs typeface="Arial" charset="0"/>
              </a:rPr>
              <a:t/>
            </a:r>
            <a:br>
              <a:rPr lang="en-US" b="1" dirty="0">
                <a:latin typeface="Arial" charset="0"/>
                <a:cs typeface="Arial" charset="0"/>
              </a:rPr>
            </a:br>
            <a:r>
              <a:rPr lang="en-US" sz="4000" dirty="0">
                <a:solidFill>
                  <a:schemeClr val="accent2"/>
                </a:solidFill>
                <a:latin typeface="Arial Narrow"/>
                <a:cs typeface="Arial Narrow"/>
              </a:rPr>
              <a:t>Multilateral </a:t>
            </a:r>
            <a:r>
              <a:rPr lang="en-US" sz="4000" dirty="0" smtClean="0">
                <a:solidFill>
                  <a:schemeClr val="accent2"/>
                </a:solidFill>
                <a:latin typeface="Arial Narrow"/>
                <a:cs typeface="Arial Narrow"/>
              </a:rPr>
              <a:t>Agreements, cont.</a:t>
            </a:r>
            <a:br>
              <a:rPr lang="en-US" sz="4000" dirty="0" smtClean="0">
                <a:solidFill>
                  <a:schemeClr val="accent2"/>
                </a:solidFill>
                <a:latin typeface="Arial Narrow"/>
                <a:cs typeface="Arial Narrow"/>
              </a:rPr>
            </a:br>
            <a:endParaRPr lang="en-US" sz="4000" b="1" dirty="0">
              <a:solidFill>
                <a:schemeClr val="accent2"/>
              </a:solidFill>
              <a:latin typeface="Arial" charset="0"/>
              <a:cs typeface="Arial" charset="0"/>
            </a:endParaRPr>
          </a:p>
        </p:txBody>
      </p:sp>
    </p:spTree>
    <p:extLst>
      <p:ext uri="{BB962C8B-B14F-4D97-AF65-F5344CB8AC3E}">
        <p14:creationId xmlns:p14="http://schemas.microsoft.com/office/powerpoint/2010/main" val="7371134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43200"/>
            <a:ext cx="3848100"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title"/>
          </p:nvPr>
        </p:nvSpPr>
        <p:spPr>
          <a:xfrm>
            <a:off x="290513" y="1141413"/>
            <a:ext cx="8739187" cy="611187"/>
          </a:xfrm>
        </p:spPr>
        <p:txBody>
          <a:bodyPr/>
          <a:lstStyle/>
          <a:p>
            <a:pPr algn="ctr" eaLnBrk="1" hangingPunct="1">
              <a:defRPr/>
            </a:pPr>
            <a:r>
              <a:rPr kumimoji="0" lang="en-US" altLang="ja-JP" sz="3600" dirty="0">
                <a:solidFill>
                  <a:srgbClr val="000098"/>
                </a:solidFill>
                <a:latin typeface="Arial Narrow"/>
                <a:cs typeface="Arial Narrow"/>
              </a:rPr>
              <a:t>GEOSS Implementation requires:</a:t>
            </a:r>
            <a:br>
              <a:rPr kumimoji="0" lang="en-US" altLang="ja-JP" sz="3600" dirty="0">
                <a:solidFill>
                  <a:srgbClr val="000098"/>
                </a:solidFill>
                <a:latin typeface="Arial Narrow"/>
                <a:cs typeface="Arial Narrow"/>
              </a:rPr>
            </a:br>
            <a:r>
              <a:rPr kumimoji="0" lang="en-US" altLang="ja-JP" sz="3600" i="1" dirty="0">
                <a:solidFill>
                  <a:srgbClr val="000098"/>
                </a:solidFill>
                <a:latin typeface="Arial Narrow"/>
                <a:cs typeface="Arial Narrow"/>
              </a:rPr>
              <a:t>Data Sharing Principles</a:t>
            </a:r>
          </a:p>
        </p:txBody>
      </p:sp>
      <p:sp>
        <p:nvSpPr>
          <p:cNvPr id="14340" name="Rectangle 4"/>
          <p:cNvSpPr>
            <a:spLocks noGrp="1" noChangeArrowheads="1"/>
          </p:cNvSpPr>
          <p:nvPr>
            <p:ph type="body" idx="1"/>
          </p:nvPr>
        </p:nvSpPr>
        <p:spPr>
          <a:xfrm>
            <a:off x="381000" y="2384425"/>
            <a:ext cx="7770813" cy="3025775"/>
          </a:xfrm>
          <a:solidFill>
            <a:schemeClr val="bg1">
              <a:alpha val="58038"/>
            </a:schemeClr>
          </a:solidFill>
        </p:spPr>
        <p:txBody>
          <a:bodyPr/>
          <a:lstStyle/>
          <a:p>
            <a:pPr eaLnBrk="1" hangingPunct="1">
              <a:buFont typeface="Times New Roman" charset="0"/>
              <a:buChar char="•"/>
              <a:defRPr/>
            </a:pPr>
            <a:r>
              <a:rPr kumimoji="0" lang="en-US" altLang="ja-JP" sz="3200" b="1" dirty="0">
                <a:solidFill>
                  <a:srgbClr val="005FAA"/>
                </a:solidFill>
                <a:latin typeface="Arial Narrow" charset="0"/>
              </a:rPr>
              <a:t>Full and Open Exchange of Data</a:t>
            </a:r>
          </a:p>
          <a:p>
            <a:pPr eaLnBrk="1" hangingPunct="1">
              <a:buFont typeface="Times New Roman" charset="0"/>
              <a:buChar char="•"/>
              <a:defRPr/>
            </a:pPr>
            <a:endParaRPr kumimoji="0" lang="en-US" altLang="ja-JP" sz="3200" b="1" dirty="0">
              <a:solidFill>
                <a:srgbClr val="005FAA"/>
              </a:solidFill>
              <a:latin typeface="Arial Narrow" charset="0"/>
            </a:endParaRPr>
          </a:p>
          <a:p>
            <a:pPr eaLnBrk="1" hangingPunct="1">
              <a:buFont typeface="Times New Roman" charset="0"/>
              <a:buChar char="•"/>
              <a:defRPr/>
            </a:pPr>
            <a:r>
              <a:rPr kumimoji="0" lang="en-GB" altLang="zh-CN" sz="3200" b="1" dirty="0">
                <a:solidFill>
                  <a:srgbClr val="005FAA"/>
                </a:solidFill>
                <a:latin typeface="Arial Narrow" charset="0"/>
                <a:ea typeface="宋体" charset="0"/>
                <a:cs typeface="宋体" charset="0"/>
              </a:rPr>
              <a:t>Data and Products at Minimum Time delay and Minimum Cost</a:t>
            </a:r>
          </a:p>
          <a:p>
            <a:pPr eaLnBrk="1" hangingPunct="1">
              <a:buFont typeface="Times New Roman" charset="0"/>
              <a:buChar char="•"/>
              <a:defRPr/>
            </a:pPr>
            <a:endParaRPr kumimoji="0" lang="en-GB" altLang="zh-CN" sz="3200" b="1" dirty="0">
              <a:solidFill>
                <a:srgbClr val="005FAA"/>
              </a:solidFill>
              <a:latin typeface="Arial Narrow" charset="0"/>
              <a:ea typeface="宋体" charset="0"/>
              <a:cs typeface="宋体" charset="0"/>
            </a:endParaRPr>
          </a:p>
          <a:p>
            <a:pPr eaLnBrk="1" hangingPunct="1">
              <a:buFont typeface="Times New Roman" charset="0"/>
              <a:buChar char="•"/>
              <a:defRPr/>
            </a:pPr>
            <a:r>
              <a:rPr kumimoji="0" lang="en-GB" altLang="zh-CN" sz="3200" b="1" dirty="0">
                <a:solidFill>
                  <a:srgbClr val="005FAA"/>
                </a:solidFill>
                <a:latin typeface="Arial Narrow" charset="0"/>
                <a:ea typeface="宋体" charset="0"/>
                <a:cs typeface="宋体" charset="0"/>
              </a:rPr>
              <a:t>Free of Charge or Cost of Reproduction</a:t>
            </a:r>
            <a:endParaRPr kumimoji="0" lang="en-GB" altLang="ja-JP" sz="3200" b="1" dirty="0">
              <a:solidFill>
                <a:srgbClr val="005FAA"/>
              </a:solidFill>
              <a:latin typeface="Arial Narrow" charset="0"/>
            </a:endParaRPr>
          </a:p>
        </p:txBody>
      </p:sp>
    </p:spTree>
    <p:extLst>
      <p:ext uri="{BB962C8B-B14F-4D97-AF65-F5344CB8AC3E}">
        <p14:creationId xmlns:p14="http://schemas.microsoft.com/office/powerpoint/2010/main" val="39710297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 name="Group 206"/>
          <p:cNvGrpSpPr/>
          <p:nvPr/>
        </p:nvGrpSpPr>
        <p:grpSpPr>
          <a:xfrm>
            <a:off x="34750" y="116632"/>
            <a:ext cx="9026481" cy="6753754"/>
            <a:chOff x="34750" y="108609"/>
            <a:chExt cx="9026481" cy="6753754"/>
          </a:xfrm>
        </p:grpSpPr>
        <p:grpSp>
          <p:nvGrpSpPr>
            <p:cNvPr id="14" name="Group 13"/>
            <p:cNvGrpSpPr/>
            <p:nvPr/>
          </p:nvGrpSpPr>
          <p:grpSpPr>
            <a:xfrm>
              <a:off x="5722384" y="2697003"/>
              <a:ext cx="2672006" cy="2027397"/>
              <a:chOff x="3401567" y="2698816"/>
              <a:chExt cx="3396797" cy="241491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1567" y="2698816"/>
                <a:ext cx="3396797" cy="241491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0095" y="3421433"/>
                <a:ext cx="1550504" cy="723568"/>
              </a:xfrm>
              <a:prstGeom prst="rect">
                <a:avLst/>
              </a:prstGeom>
              <a:effectLst>
                <a:glow rad="127000">
                  <a:schemeClr val="accent1">
                    <a:alpha val="44000"/>
                  </a:schemeClr>
                </a:glow>
              </a:effectLst>
            </p:spPr>
          </p:pic>
        </p:grpSp>
        <p:grpSp>
          <p:nvGrpSpPr>
            <p:cNvPr id="1087" name="Group 1086"/>
            <p:cNvGrpSpPr/>
            <p:nvPr/>
          </p:nvGrpSpPr>
          <p:grpSpPr>
            <a:xfrm>
              <a:off x="5546539" y="4682657"/>
              <a:ext cx="3514692" cy="1975318"/>
              <a:chOff x="5419408" y="4578272"/>
              <a:chExt cx="3641823" cy="2079703"/>
            </a:xfrm>
          </p:grpSpPr>
          <p:sp>
            <p:nvSpPr>
              <p:cNvPr id="11" name="Rectangular Callout 10"/>
              <p:cNvSpPr/>
              <p:nvPr/>
            </p:nvSpPr>
            <p:spPr>
              <a:xfrm>
                <a:off x="5419408" y="4578272"/>
                <a:ext cx="3641823" cy="2079703"/>
              </a:xfrm>
              <a:prstGeom prst="wedgeRectCallout">
                <a:avLst>
                  <a:gd name="adj1" fmla="val -16880"/>
                  <a:gd name="adj2" fmla="val -49054"/>
                </a:avLst>
              </a:prstGeom>
              <a:solidFill>
                <a:schemeClr val="tx2">
                  <a:lumMod val="60000"/>
                  <a:lumOff val="40000"/>
                  <a:alpha val="44000"/>
                </a:schemeClr>
              </a:solidFill>
              <a:ln/>
              <a:effectLst>
                <a:glow rad="139700">
                  <a:schemeClr val="accent1">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CH" sz="1400" b="1" dirty="0" err="1">
                    <a:solidFill>
                      <a:srgbClr val="002060"/>
                    </a:solidFill>
                  </a:rPr>
                  <a:t>Private</a:t>
                </a:r>
                <a:r>
                  <a:rPr lang="fr-CH" sz="1400" b="1" dirty="0">
                    <a:solidFill>
                      <a:srgbClr val="002060"/>
                    </a:solidFill>
                  </a:rPr>
                  <a:t> </a:t>
                </a:r>
                <a:r>
                  <a:rPr lang="fr-CH" sz="1400" b="1" dirty="0" err="1">
                    <a:solidFill>
                      <a:srgbClr val="002060"/>
                    </a:solidFill>
                  </a:rPr>
                  <a:t>sector</a:t>
                </a:r>
                <a:r>
                  <a:rPr lang="fr-CH" sz="1400" b="1" dirty="0">
                    <a:solidFill>
                      <a:srgbClr val="002060"/>
                    </a:solidFill>
                  </a:rPr>
                  <a:t> providers</a:t>
                </a:r>
                <a:endParaRPr lang="en-US" sz="1400" b="1" dirty="0">
                  <a:solidFill>
                    <a:srgbClr val="002060"/>
                  </a:solidFill>
                </a:endParaRPr>
              </a:p>
            </p:txBody>
          </p:sp>
          <p:grpSp>
            <p:nvGrpSpPr>
              <p:cNvPr id="20" name="Group 19"/>
              <p:cNvGrpSpPr/>
              <p:nvPr/>
            </p:nvGrpSpPr>
            <p:grpSpPr>
              <a:xfrm>
                <a:off x="5532858" y="5774030"/>
                <a:ext cx="1101225" cy="846448"/>
                <a:chOff x="3979869" y="5061528"/>
                <a:chExt cx="923825" cy="656782"/>
              </a:xfrm>
            </p:grpSpPr>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9869" y="5061528"/>
                  <a:ext cx="923825" cy="65678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1701" y="5296008"/>
                  <a:ext cx="524299" cy="193858"/>
                </a:xfrm>
                <a:prstGeom prst="rect">
                  <a:avLst/>
                </a:prstGeom>
              </p:spPr>
            </p:pic>
          </p:grpSp>
          <p:grpSp>
            <p:nvGrpSpPr>
              <p:cNvPr id="24" name="Group 23"/>
              <p:cNvGrpSpPr/>
              <p:nvPr/>
            </p:nvGrpSpPr>
            <p:grpSpPr>
              <a:xfrm>
                <a:off x="6708777" y="5789030"/>
                <a:ext cx="1072319" cy="831448"/>
                <a:chOff x="5069311" y="5076044"/>
                <a:chExt cx="1330214" cy="827644"/>
              </a:xfrm>
            </p:grpSpPr>
            <p:pic>
              <p:nvPicPr>
                <p:cNvPr id="30" name="Picture 29"/>
                <p:cNvPicPr>
                  <a:picLocks noChangeAspect="1"/>
                </p:cNvPicPr>
                <p:nvPr/>
              </p:nvPicPr>
              <p:blipFill rotWithShape="1">
                <a:blip r:embed="rId7" cstate="print">
                  <a:extLst>
                    <a:ext uri="{28A0092B-C50C-407E-A947-70E740481C1C}">
                      <a14:useLocalDpi xmlns:a14="http://schemas.microsoft.com/office/drawing/2010/main" val="0"/>
                    </a:ext>
                  </a:extLst>
                </a:blip>
                <a:srcRect b="12483"/>
                <a:stretch/>
              </p:blipFill>
              <p:spPr>
                <a:xfrm>
                  <a:off x="5069311" y="5076044"/>
                  <a:ext cx="1330214" cy="827644"/>
                </a:xfrm>
                <a:prstGeom prst="rect">
                  <a:avLst/>
                </a:prstGeom>
                <a:effectLst>
                  <a:reflection stA="5000" endPos="53000" dist="50800" dir="5400000" sy="-100000" algn="bl" rotWithShape="0"/>
                </a:effectLst>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27733" y="5393234"/>
                  <a:ext cx="813369" cy="310994"/>
                </a:xfrm>
                <a:prstGeom prst="rect">
                  <a:avLst/>
                </a:prstGeom>
                <a:solidFill>
                  <a:srgbClr val="FF0000"/>
                </a:solidFill>
              </p:spPr>
            </p:pic>
          </p:grpSp>
          <p:grpSp>
            <p:nvGrpSpPr>
              <p:cNvPr id="1070" name="Group 1069"/>
              <p:cNvGrpSpPr/>
              <p:nvPr/>
            </p:nvGrpSpPr>
            <p:grpSpPr>
              <a:xfrm>
                <a:off x="6646979" y="4682657"/>
                <a:ext cx="1152712" cy="785870"/>
                <a:chOff x="6980327" y="6066303"/>
                <a:chExt cx="1478581" cy="1051179"/>
              </a:xfrm>
            </p:grpSpPr>
            <p:pic>
              <p:nvPicPr>
                <p:cNvPr id="1069" name="Picture 106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80327" y="6066303"/>
                  <a:ext cx="1478581" cy="1051179"/>
                </a:xfrm>
                <a:prstGeom prst="rect">
                  <a:avLst/>
                </a:prstGeom>
              </p:spPr>
            </p:pic>
            <p:pic>
              <p:nvPicPr>
                <p:cNvPr id="1068" name="Picture 106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76704" y="6498746"/>
                  <a:ext cx="885825" cy="331579"/>
                </a:xfrm>
                <a:prstGeom prst="rect">
                  <a:avLst/>
                </a:prstGeom>
              </p:spPr>
            </p:pic>
          </p:grpSp>
          <p:grpSp>
            <p:nvGrpSpPr>
              <p:cNvPr id="1073" name="Group 1072"/>
              <p:cNvGrpSpPr/>
              <p:nvPr/>
            </p:nvGrpSpPr>
            <p:grpSpPr>
              <a:xfrm>
                <a:off x="5482560" y="4687944"/>
                <a:ext cx="1073520" cy="806858"/>
                <a:chOff x="5050810" y="5697134"/>
                <a:chExt cx="1026140" cy="729522"/>
              </a:xfrm>
            </p:grpSpPr>
            <p:pic>
              <p:nvPicPr>
                <p:cNvPr id="124" name="Picture 1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50810" y="5697134"/>
                  <a:ext cx="1026140" cy="729522"/>
                </a:xfrm>
                <a:prstGeom prst="rect">
                  <a:avLst/>
                </a:prstGeom>
              </p:spPr>
            </p:pic>
            <p:pic>
              <p:nvPicPr>
                <p:cNvPr id="1072" name="Picture 1071"/>
                <p:cNvPicPr>
                  <a:picLocks noChangeAspect="1"/>
                </p:cNvPicPr>
                <p:nvPr/>
              </p:nvPicPr>
              <p:blipFill rotWithShape="1">
                <a:blip r:embed="rId12">
                  <a:extLst>
                    <a:ext uri="{28A0092B-C50C-407E-A947-70E740481C1C}">
                      <a14:useLocalDpi xmlns:a14="http://schemas.microsoft.com/office/drawing/2010/main" val="0"/>
                    </a:ext>
                  </a:extLst>
                </a:blip>
                <a:srcRect l="21883" t="19496" r="22227" b="15281"/>
                <a:stretch/>
              </p:blipFill>
              <p:spPr>
                <a:xfrm>
                  <a:off x="5322991" y="5926147"/>
                  <a:ext cx="481777" cy="372753"/>
                </a:xfrm>
                <a:prstGeom prst="rect">
                  <a:avLst/>
                </a:prstGeom>
              </p:spPr>
            </p:pic>
          </p:grpSp>
          <p:grpSp>
            <p:nvGrpSpPr>
              <p:cNvPr id="1075" name="Group 1074"/>
              <p:cNvGrpSpPr/>
              <p:nvPr/>
            </p:nvGrpSpPr>
            <p:grpSpPr>
              <a:xfrm>
                <a:off x="7857567" y="4710904"/>
                <a:ext cx="1203664" cy="775496"/>
                <a:chOff x="6857553" y="5877304"/>
                <a:chExt cx="1110487" cy="648732"/>
              </a:xfrm>
            </p:grpSpPr>
            <p:pic>
              <p:nvPicPr>
                <p:cNvPr id="1071" name="Picture 107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57553" y="5877304"/>
                  <a:ext cx="1110487" cy="648732"/>
                </a:xfrm>
                <a:prstGeom prst="rect">
                  <a:avLst/>
                </a:prstGeom>
              </p:spPr>
            </p:pic>
            <p:pic>
              <p:nvPicPr>
                <p:cNvPr id="1074" name="Picture 1073"/>
                <p:cNvPicPr>
                  <a:picLocks noChangeAspect="1"/>
                </p:cNvPicPr>
                <p:nvPr/>
              </p:nvPicPr>
              <p:blipFill rotWithShape="1">
                <a:blip r:embed="rId14">
                  <a:extLst>
                    <a:ext uri="{28A0092B-C50C-407E-A947-70E740481C1C}">
                      <a14:useLocalDpi xmlns:a14="http://schemas.microsoft.com/office/drawing/2010/main" val="0"/>
                    </a:ext>
                  </a:extLst>
                </a:blip>
                <a:srcRect t="17791" b="19282"/>
                <a:stretch/>
              </p:blipFill>
              <p:spPr>
                <a:xfrm>
                  <a:off x="6980327" y="6201670"/>
                  <a:ext cx="810670" cy="258658"/>
                </a:xfrm>
                <a:prstGeom prst="rect">
                  <a:avLst/>
                </a:prstGeom>
              </p:spPr>
            </p:pic>
          </p:grpSp>
          <p:pic>
            <p:nvPicPr>
              <p:cNvPr id="1076" name="Picture 107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9849" y="5791200"/>
                <a:ext cx="1084857" cy="815379"/>
              </a:xfrm>
              <a:prstGeom prst="rect">
                <a:avLst/>
              </a:prstGeom>
            </p:spPr>
          </p:pic>
          <p:sp>
            <p:nvSpPr>
              <p:cNvPr id="1077" name="TextBox 1076"/>
              <p:cNvSpPr txBox="1"/>
              <p:nvPr/>
            </p:nvSpPr>
            <p:spPr>
              <a:xfrm>
                <a:off x="8211481" y="6013954"/>
                <a:ext cx="359218" cy="408485"/>
              </a:xfrm>
              <a:prstGeom prst="rect">
                <a:avLst/>
              </a:prstGeom>
              <a:noFill/>
            </p:spPr>
            <p:txBody>
              <a:bodyPr wrap="none" rtlCol="0">
                <a:spAutoFit/>
              </a:bodyPr>
              <a:lstStyle/>
              <a:p>
                <a:r>
                  <a:rPr lang="fr-CH" dirty="0" smtClean="0"/>
                  <a:t>…</a:t>
                </a:r>
                <a:endParaRPr lang="en-US" dirty="0"/>
              </a:p>
            </p:txBody>
          </p:sp>
        </p:grpSp>
        <p:sp>
          <p:nvSpPr>
            <p:cNvPr id="77" name="Left-Right Arrow 76"/>
            <p:cNvSpPr/>
            <p:nvPr/>
          </p:nvSpPr>
          <p:spPr>
            <a:xfrm rot="17811545">
              <a:off x="7162133" y="2620845"/>
              <a:ext cx="674902" cy="19894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92035" y="138127"/>
              <a:ext cx="679236" cy="679236"/>
            </a:xfrm>
            <a:prstGeom prst="rect">
              <a:avLst/>
            </a:prstGeom>
            <a:scene3d>
              <a:camera prst="isometricOffAxis1Right"/>
              <a:lightRig rig="threePt" dir="t"/>
            </a:scene3d>
          </p:spPr>
        </p:pic>
        <p:sp>
          <p:nvSpPr>
            <p:cNvPr id="237" name="Left-Right Arrow 236"/>
            <p:cNvSpPr/>
            <p:nvPr/>
          </p:nvSpPr>
          <p:spPr>
            <a:xfrm rot="16200000">
              <a:off x="6865332" y="4240835"/>
              <a:ext cx="547662" cy="2966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p:cNvSpPr txBox="1"/>
            <p:nvPr/>
          </p:nvSpPr>
          <p:spPr>
            <a:xfrm>
              <a:off x="5436096" y="1347052"/>
              <a:ext cx="743446" cy="523220"/>
            </a:xfrm>
            <a:prstGeom prst="rect">
              <a:avLst/>
            </a:prstGeom>
            <a:noFill/>
          </p:spPr>
          <p:txBody>
            <a:bodyPr wrap="none" rtlCol="0">
              <a:spAutoFit/>
            </a:bodyPr>
            <a:lstStyle/>
            <a:p>
              <a:pPr algn="ctr"/>
              <a:r>
                <a:rPr lang="fr-CH" sz="1400" b="1" i="1" dirty="0" smtClean="0">
                  <a:solidFill>
                    <a:srgbClr val="002060"/>
                  </a:solidFill>
                  <a:latin typeface="Arial Narrow"/>
                  <a:cs typeface="Arial Narrow"/>
                </a:rPr>
                <a:t>GEOSS </a:t>
              </a:r>
            </a:p>
            <a:p>
              <a:pPr algn="ctr"/>
              <a:r>
                <a:rPr lang="fr-CH" sz="1400" b="1" i="1" dirty="0" smtClean="0">
                  <a:solidFill>
                    <a:srgbClr val="002060"/>
                  </a:solidFill>
                  <a:latin typeface="Arial Narrow"/>
                  <a:cs typeface="Arial Narrow"/>
                </a:rPr>
                <a:t>Portal</a:t>
              </a:r>
              <a:endParaRPr lang="en-US" sz="1400" b="1" i="1" dirty="0">
                <a:solidFill>
                  <a:srgbClr val="002060"/>
                </a:solidFill>
                <a:latin typeface="Arial Narrow"/>
                <a:cs typeface="Arial Narrow"/>
              </a:endParaRPr>
            </a:p>
          </p:txBody>
        </p:sp>
        <p:sp>
          <p:nvSpPr>
            <p:cNvPr id="176" name="TextBox 175"/>
            <p:cNvSpPr txBox="1"/>
            <p:nvPr/>
          </p:nvSpPr>
          <p:spPr>
            <a:xfrm>
              <a:off x="6158845" y="108609"/>
              <a:ext cx="684226" cy="461665"/>
            </a:xfrm>
            <a:prstGeom prst="rect">
              <a:avLst/>
            </a:prstGeom>
            <a:noFill/>
          </p:spPr>
          <p:txBody>
            <a:bodyPr wrap="none" rtlCol="0">
              <a:spAutoFit/>
            </a:bodyPr>
            <a:lstStyle/>
            <a:p>
              <a:pPr algn="ctr"/>
              <a:r>
                <a:rPr lang="fr-CH" sz="1200" i="1" dirty="0" smtClean="0">
                  <a:solidFill>
                    <a:srgbClr val="002060"/>
                  </a:solidFill>
                </a:rPr>
                <a:t>GEO</a:t>
              </a:r>
            </a:p>
            <a:p>
              <a:pPr algn="ctr"/>
              <a:r>
                <a:rPr lang="fr-CH" sz="1200" i="1" dirty="0" err="1" smtClean="0">
                  <a:solidFill>
                    <a:srgbClr val="002060"/>
                  </a:solidFill>
                </a:rPr>
                <a:t>Website</a:t>
              </a:r>
              <a:endParaRPr lang="en-US" sz="1200" i="1" dirty="0">
                <a:solidFill>
                  <a:srgbClr val="002060"/>
                </a:solidFill>
              </a:endParaRPr>
            </a:p>
          </p:txBody>
        </p:sp>
        <p:cxnSp>
          <p:nvCxnSpPr>
            <p:cNvPr id="95" name="Straight Arrow Connector 94"/>
            <p:cNvCxnSpPr/>
            <p:nvPr/>
          </p:nvCxnSpPr>
          <p:spPr>
            <a:xfrm>
              <a:off x="5722384" y="685800"/>
              <a:ext cx="548946" cy="63674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5722384" y="570276"/>
              <a:ext cx="1124952" cy="120303"/>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108" name="Picture 10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398869" y="3405269"/>
              <a:ext cx="578857" cy="510252"/>
            </a:xfrm>
            <a:prstGeom prst="rect">
              <a:avLst/>
            </a:prstGeom>
          </p:spPr>
        </p:pic>
        <p:sp>
          <p:nvSpPr>
            <p:cNvPr id="1084" name="TextBox 1083"/>
            <p:cNvSpPr txBox="1"/>
            <p:nvPr/>
          </p:nvSpPr>
          <p:spPr>
            <a:xfrm>
              <a:off x="5240717" y="2629063"/>
              <a:ext cx="1290914" cy="738664"/>
            </a:xfrm>
            <a:prstGeom prst="rect">
              <a:avLst/>
            </a:prstGeom>
            <a:noFill/>
          </p:spPr>
          <p:txBody>
            <a:bodyPr wrap="square" rtlCol="0">
              <a:spAutoFit/>
            </a:bodyPr>
            <a:lstStyle/>
            <a:p>
              <a:pPr algn="ctr"/>
              <a:r>
                <a:rPr lang="fr-CH" sz="1400" b="1" i="1" dirty="0" err="1" smtClean="0">
                  <a:solidFill>
                    <a:srgbClr val="002060"/>
                  </a:solidFill>
                  <a:latin typeface="Arial Narrow"/>
                  <a:cs typeface="Arial Narrow"/>
                </a:rPr>
                <a:t>Discovery</a:t>
              </a:r>
              <a:r>
                <a:rPr lang="fr-CH" sz="1400" b="1" i="1" dirty="0" smtClean="0">
                  <a:solidFill>
                    <a:srgbClr val="002060"/>
                  </a:solidFill>
                  <a:latin typeface="Arial Narrow"/>
                  <a:cs typeface="Arial Narrow"/>
                </a:rPr>
                <a:t> and</a:t>
              </a:r>
            </a:p>
            <a:p>
              <a:pPr algn="ctr"/>
              <a:r>
                <a:rPr lang="fr-CH" sz="1400" b="1" i="1" dirty="0" smtClean="0">
                  <a:solidFill>
                    <a:srgbClr val="002060"/>
                  </a:solidFill>
                  <a:latin typeface="Arial Narrow"/>
                  <a:cs typeface="Arial Narrow"/>
                </a:rPr>
                <a:t>Access Broker (DAB)</a:t>
              </a:r>
              <a:endParaRPr lang="en-US" sz="1400" b="1" i="1" dirty="0">
                <a:solidFill>
                  <a:srgbClr val="002060"/>
                </a:solidFill>
                <a:latin typeface="Arial Narrow"/>
                <a:cs typeface="Arial Narrow"/>
              </a:endParaRPr>
            </a:p>
          </p:txBody>
        </p:sp>
        <p:sp>
          <p:nvSpPr>
            <p:cNvPr id="21" name="Rectangular Callout 20"/>
            <p:cNvSpPr/>
            <p:nvPr/>
          </p:nvSpPr>
          <p:spPr>
            <a:xfrm>
              <a:off x="127752" y="184472"/>
              <a:ext cx="4651314" cy="6292527"/>
            </a:xfrm>
            <a:prstGeom prst="wedgeRectCallout">
              <a:avLst>
                <a:gd name="adj1" fmla="val 48803"/>
                <a:gd name="adj2" fmla="val -20573"/>
              </a:avLst>
            </a:prstGeom>
            <a:noFill/>
            <a:ln>
              <a:solidFill>
                <a:srgbClr val="0070C0">
                  <a:alpha val="31000"/>
                </a:srgbClr>
              </a:solidFill>
            </a:ln>
            <a:effectLst>
              <a:glow rad="139700">
                <a:schemeClr val="accent1">
                  <a:satMod val="175000"/>
                  <a:alpha val="40000"/>
                </a:schemeClr>
              </a:glow>
              <a:outerShdw blurRad="50800" dist="38100" dir="16200000" rotWithShape="0">
                <a:prstClr val="black">
                  <a:alpha val="40000"/>
                </a:prstClr>
              </a:outerShdw>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2060"/>
                </a:solidFill>
              </a:endParaRPr>
            </a:p>
          </p:txBody>
        </p:sp>
        <p:grpSp>
          <p:nvGrpSpPr>
            <p:cNvPr id="120" name="Group 119"/>
            <p:cNvGrpSpPr/>
            <p:nvPr/>
          </p:nvGrpSpPr>
          <p:grpSpPr>
            <a:xfrm>
              <a:off x="1066800" y="4647694"/>
              <a:ext cx="862332" cy="914906"/>
              <a:chOff x="2405370" y="3886708"/>
              <a:chExt cx="971550" cy="969924"/>
            </a:xfrm>
          </p:grpSpPr>
          <p:grpSp>
            <p:nvGrpSpPr>
              <p:cNvPr id="1037" name="Group 1036"/>
              <p:cNvGrpSpPr/>
              <p:nvPr/>
            </p:nvGrpSpPr>
            <p:grpSpPr>
              <a:xfrm>
                <a:off x="2405370" y="3902174"/>
                <a:ext cx="971550" cy="954458"/>
                <a:chOff x="3220952" y="779952"/>
                <a:chExt cx="971550" cy="971550"/>
              </a:xfrm>
              <a:scene3d>
                <a:camera prst="orthographicFront">
                  <a:rot lat="0" lon="20399971" rev="0"/>
                </a:camera>
                <a:lightRig rig="threePt" dir="t"/>
              </a:scene3d>
            </p:grpSpPr>
            <p:pic>
              <p:nvPicPr>
                <p:cNvPr id="39" name="Picture 3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220952" y="779952"/>
                  <a:ext cx="971550" cy="971550"/>
                </a:xfrm>
                <a:prstGeom prst="rect">
                  <a:avLst/>
                </a:prstGeom>
              </p:spPr>
            </p:pic>
            <p:pic>
              <p:nvPicPr>
                <p:cNvPr id="37" name="Picture 3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539416" y="1093914"/>
                  <a:ext cx="376192" cy="353042"/>
                </a:xfrm>
                <a:prstGeom prst="rect">
                  <a:avLst/>
                </a:prstGeom>
              </p:spPr>
            </p:pic>
          </p:grpSp>
          <p:sp>
            <p:nvSpPr>
              <p:cNvPr id="197" name="TextBox 196"/>
              <p:cNvSpPr txBox="1"/>
              <p:nvPr/>
            </p:nvSpPr>
            <p:spPr>
              <a:xfrm>
                <a:off x="2506437" y="3886708"/>
                <a:ext cx="489236" cy="246221"/>
              </a:xfrm>
              <a:prstGeom prst="rect">
                <a:avLst/>
              </a:prstGeom>
              <a:noFill/>
            </p:spPr>
            <p:txBody>
              <a:bodyPr wrap="none" rtlCol="0">
                <a:spAutoFit/>
              </a:bodyPr>
              <a:lstStyle/>
              <a:p>
                <a:r>
                  <a:rPr lang="fr-CH" sz="1000" i="1" dirty="0" err="1" smtClean="0">
                    <a:solidFill>
                      <a:srgbClr val="002060"/>
                    </a:solidFill>
                  </a:rPr>
                  <a:t>Japan</a:t>
                </a:r>
                <a:endParaRPr lang="en-US" sz="1000" i="1" dirty="0">
                  <a:solidFill>
                    <a:srgbClr val="002060"/>
                  </a:solidFill>
                </a:endParaRPr>
              </a:p>
            </p:txBody>
          </p:sp>
        </p:grpSp>
        <p:grpSp>
          <p:nvGrpSpPr>
            <p:cNvPr id="118" name="Group 117"/>
            <p:cNvGrpSpPr/>
            <p:nvPr/>
          </p:nvGrpSpPr>
          <p:grpSpPr>
            <a:xfrm>
              <a:off x="3881811" y="5386315"/>
              <a:ext cx="872735" cy="772317"/>
              <a:chOff x="223346" y="3782267"/>
              <a:chExt cx="1111610" cy="926858"/>
            </a:xfrm>
          </p:grpSpPr>
          <p:grpSp>
            <p:nvGrpSpPr>
              <p:cNvPr id="1051" name="Group 1050"/>
              <p:cNvGrpSpPr/>
              <p:nvPr/>
            </p:nvGrpSpPr>
            <p:grpSpPr>
              <a:xfrm>
                <a:off x="307325" y="3782267"/>
                <a:ext cx="1027631" cy="926858"/>
                <a:chOff x="2537812" y="4786156"/>
                <a:chExt cx="1092913" cy="971550"/>
              </a:xfrm>
              <a:scene3d>
                <a:camera prst="orthographicFront">
                  <a:rot lat="0" lon="20399971" rev="0"/>
                </a:camera>
                <a:lightRig rig="threePt" dir="t"/>
              </a:scene3d>
            </p:grpSpPr>
            <p:pic>
              <p:nvPicPr>
                <p:cNvPr id="96" name="Picture 9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537812" y="4786156"/>
                  <a:ext cx="1092913" cy="971550"/>
                </a:xfrm>
                <a:prstGeom prst="rect">
                  <a:avLst/>
                </a:prstGeom>
              </p:spPr>
            </p:pic>
            <p:pic>
              <p:nvPicPr>
                <p:cNvPr id="1050" name="Picture 104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705365" y="5290787"/>
                  <a:ext cx="799179" cy="294628"/>
                </a:xfrm>
                <a:prstGeom prst="rect">
                  <a:avLst/>
                </a:prstGeom>
              </p:spPr>
            </p:pic>
          </p:grpSp>
          <p:sp>
            <p:nvSpPr>
              <p:cNvPr id="198" name="TextBox 197"/>
              <p:cNvSpPr txBox="1"/>
              <p:nvPr/>
            </p:nvSpPr>
            <p:spPr>
              <a:xfrm>
                <a:off x="223346" y="3838444"/>
                <a:ext cx="397866" cy="246221"/>
              </a:xfrm>
              <a:prstGeom prst="rect">
                <a:avLst/>
              </a:prstGeom>
              <a:noFill/>
            </p:spPr>
            <p:txBody>
              <a:bodyPr wrap="none" rtlCol="0">
                <a:spAutoFit/>
              </a:bodyPr>
              <a:lstStyle/>
              <a:p>
                <a:r>
                  <a:rPr lang="fr-CH" sz="1000" i="1" dirty="0" smtClean="0">
                    <a:solidFill>
                      <a:srgbClr val="002060"/>
                    </a:solidFill>
                  </a:rPr>
                  <a:t>USA</a:t>
                </a:r>
                <a:endParaRPr lang="en-US" sz="1000" i="1" dirty="0">
                  <a:solidFill>
                    <a:srgbClr val="002060"/>
                  </a:solidFill>
                </a:endParaRPr>
              </a:p>
            </p:txBody>
          </p:sp>
        </p:grpSp>
        <p:grpSp>
          <p:nvGrpSpPr>
            <p:cNvPr id="123" name="Group 122"/>
            <p:cNvGrpSpPr/>
            <p:nvPr/>
          </p:nvGrpSpPr>
          <p:grpSpPr>
            <a:xfrm>
              <a:off x="1676400" y="3810000"/>
              <a:ext cx="879994" cy="794441"/>
              <a:chOff x="3723732" y="5191824"/>
              <a:chExt cx="1055394" cy="846540"/>
            </a:xfrm>
          </p:grpSpPr>
          <p:grpSp>
            <p:nvGrpSpPr>
              <p:cNvPr id="1053" name="Group 1052"/>
              <p:cNvGrpSpPr/>
              <p:nvPr/>
            </p:nvGrpSpPr>
            <p:grpSpPr>
              <a:xfrm>
                <a:off x="3723732" y="5198955"/>
                <a:ext cx="1055394" cy="839409"/>
                <a:chOff x="360411" y="5307076"/>
                <a:chExt cx="1380844" cy="971550"/>
              </a:xfrm>
              <a:scene3d>
                <a:camera prst="orthographicFront">
                  <a:rot lat="0" lon="20399971" rev="0"/>
                </a:camera>
                <a:lightRig rig="threePt" dir="t"/>
              </a:scene3d>
            </p:grpSpPr>
            <p:pic>
              <p:nvPicPr>
                <p:cNvPr id="89" name="Picture 8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60411" y="5307076"/>
                  <a:ext cx="1380844" cy="971550"/>
                </a:xfrm>
                <a:prstGeom prst="rect">
                  <a:avLst/>
                </a:prstGeom>
              </p:spPr>
            </p:pic>
            <p:pic>
              <p:nvPicPr>
                <p:cNvPr id="1052" name="Picture 105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92953" y="5686045"/>
                  <a:ext cx="735379" cy="367690"/>
                </a:xfrm>
                <a:prstGeom prst="rect">
                  <a:avLst/>
                </a:prstGeom>
              </p:spPr>
            </p:pic>
          </p:grpSp>
          <p:sp>
            <p:nvSpPr>
              <p:cNvPr id="199" name="TextBox 198"/>
              <p:cNvSpPr txBox="1"/>
              <p:nvPr/>
            </p:nvSpPr>
            <p:spPr>
              <a:xfrm>
                <a:off x="3872144" y="5191824"/>
                <a:ext cx="580608" cy="246221"/>
              </a:xfrm>
              <a:prstGeom prst="rect">
                <a:avLst/>
              </a:prstGeom>
              <a:noFill/>
            </p:spPr>
            <p:txBody>
              <a:bodyPr wrap="none" rtlCol="0">
                <a:spAutoFit/>
              </a:bodyPr>
              <a:lstStyle/>
              <a:p>
                <a:r>
                  <a:rPr lang="fr-CH" sz="1000" i="1" dirty="0" smtClean="0">
                    <a:solidFill>
                      <a:srgbClr val="002060"/>
                    </a:solidFill>
                  </a:rPr>
                  <a:t>Canada</a:t>
                </a:r>
                <a:endParaRPr lang="en-US" sz="1000" i="1" dirty="0">
                  <a:solidFill>
                    <a:srgbClr val="002060"/>
                  </a:solidFill>
                </a:endParaRPr>
              </a:p>
            </p:txBody>
          </p:sp>
        </p:grpSp>
        <p:grpSp>
          <p:nvGrpSpPr>
            <p:cNvPr id="119" name="Group 118"/>
            <p:cNvGrpSpPr/>
            <p:nvPr/>
          </p:nvGrpSpPr>
          <p:grpSpPr>
            <a:xfrm>
              <a:off x="1044803" y="5611082"/>
              <a:ext cx="860197" cy="865918"/>
              <a:chOff x="1460593" y="3887569"/>
              <a:chExt cx="971550" cy="998062"/>
            </a:xfrm>
          </p:grpSpPr>
          <p:grpSp>
            <p:nvGrpSpPr>
              <p:cNvPr id="59" name="Group 58"/>
              <p:cNvGrpSpPr/>
              <p:nvPr/>
            </p:nvGrpSpPr>
            <p:grpSpPr>
              <a:xfrm>
                <a:off x="1460593" y="3931173"/>
                <a:ext cx="971550" cy="954458"/>
                <a:chOff x="2276506" y="792717"/>
                <a:chExt cx="971550" cy="971550"/>
              </a:xfrm>
              <a:scene3d>
                <a:camera prst="orthographicFront">
                  <a:rot lat="0" lon="20399971" rev="0"/>
                </a:camera>
                <a:lightRig rig="threePt" dir="t"/>
              </a:scene3d>
            </p:grpSpPr>
            <p:pic>
              <p:nvPicPr>
                <p:cNvPr id="46" name="Picture 4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76506" y="792717"/>
                  <a:ext cx="971550" cy="971550"/>
                </a:xfrm>
                <a:prstGeom prst="rect">
                  <a:avLst/>
                </a:prstGeom>
              </p:spPr>
            </p:pic>
            <p:pic>
              <p:nvPicPr>
                <p:cNvPr id="36" name="Picture 3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425036" y="1192522"/>
                  <a:ext cx="679919" cy="231349"/>
                </a:xfrm>
                <a:prstGeom prst="rect">
                  <a:avLst/>
                </a:prstGeom>
              </p:spPr>
            </p:pic>
          </p:grpSp>
          <p:sp>
            <p:nvSpPr>
              <p:cNvPr id="201" name="TextBox 200"/>
              <p:cNvSpPr txBox="1"/>
              <p:nvPr/>
            </p:nvSpPr>
            <p:spPr>
              <a:xfrm>
                <a:off x="1503545" y="3887569"/>
                <a:ext cx="816668" cy="267698"/>
              </a:xfrm>
              <a:prstGeom prst="rect">
                <a:avLst/>
              </a:prstGeom>
              <a:noFill/>
            </p:spPr>
            <p:txBody>
              <a:bodyPr wrap="none" rtlCol="0">
                <a:spAutoFit/>
              </a:bodyPr>
              <a:lstStyle/>
              <a:p>
                <a:r>
                  <a:rPr lang="fr-CH" sz="1000" i="1" dirty="0" smtClean="0">
                    <a:solidFill>
                      <a:srgbClr val="002060"/>
                    </a:solidFill>
                  </a:rPr>
                  <a:t>South </a:t>
                </a:r>
                <a:r>
                  <a:rPr lang="fr-CH" sz="1000" i="1" dirty="0" err="1" smtClean="0">
                    <a:solidFill>
                      <a:srgbClr val="002060"/>
                    </a:solidFill>
                  </a:rPr>
                  <a:t>Africa</a:t>
                </a:r>
                <a:endParaRPr lang="en-US" sz="1000" i="1" dirty="0">
                  <a:solidFill>
                    <a:srgbClr val="002060"/>
                  </a:solidFill>
                </a:endParaRPr>
              </a:p>
            </p:txBody>
          </p:sp>
        </p:grpSp>
        <p:grpSp>
          <p:nvGrpSpPr>
            <p:cNvPr id="127" name="Group 126"/>
            <p:cNvGrpSpPr/>
            <p:nvPr/>
          </p:nvGrpSpPr>
          <p:grpSpPr>
            <a:xfrm>
              <a:off x="228600" y="3731063"/>
              <a:ext cx="854420" cy="921556"/>
              <a:chOff x="346841" y="4471876"/>
              <a:chExt cx="1156704" cy="1168760"/>
            </a:xfrm>
          </p:grpSpPr>
          <p:pic>
            <p:nvPicPr>
              <p:cNvPr id="218" name="Picture 2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46841" y="4483932"/>
                <a:ext cx="1156704" cy="1156704"/>
              </a:xfrm>
              <a:prstGeom prst="rect">
                <a:avLst/>
              </a:prstGeom>
            </p:spPr>
          </p:pic>
          <p:pic>
            <p:nvPicPr>
              <p:cNvPr id="125" name="Picture 12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18079" y="5006768"/>
                <a:ext cx="672645" cy="465678"/>
              </a:xfrm>
              <a:prstGeom prst="rect">
                <a:avLst/>
              </a:prstGeom>
            </p:spPr>
          </p:pic>
          <p:sp>
            <p:nvSpPr>
              <p:cNvPr id="220" name="TextBox 219"/>
              <p:cNvSpPr txBox="1"/>
              <p:nvPr/>
            </p:nvSpPr>
            <p:spPr>
              <a:xfrm>
                <a:off x="382318" y="4471876"/>
                <a:ext cx="780485" cy="294556"/>
              </a:xfrm>
              <a:prstGeom prst="rect">
                <a:avLst/>
              </a:prstGeom>
              <a:noFill/>
            </p:spPr>
            <p:txBody>
              <a:bodyPr wrap="none" rtlCol="0">
                <a:spAutoFit/>
              </a:bodyPr>
              <a:lstStyle/>
              <a:p>
                <a:pPr algn="ctr"/>
                <a:r>
                  <a:rPr lang="fr-CH" sz="1000" i="1" dirty="0" err="1" smtClean="0">
                    <a:solidFill>
                      <a:srgbClr val="002060"/>
                    </a:solidFill>
                  </a:rPr>
                  <a:t>Australia</a:t>
                </a:r>
                <a:endParaRPr lang="en-US" sz="1000" i="1" dirty="0">
                  <a:solidFill>
                    <a:srgbClr val="002060"/>
                  </a:solidFill>
                </a:endParaRPr>
              </a:p>
            </p:txBody>
          </p:sp>
        </p:grpSp>
        <p:grpSp>
          <p:nvGrpSpPr>
            <p:cNvPr id="126" name="Group 125"/>
            <p:cNvGrpSpPr/>
            <p:nvPr/>
          </p:nvGrpSpPr>
          <p:grpSpPr>
            <a:xfrm>
              <a:off x="990600" y="3787392"/>
              <a:ext cx="777130" cy="783852"/>
              <a:chOff x="4138102" y="3849432"/>
              <a:chExt cx="991803" cy="932262"/>
            </a:xfrm>
          </p:grpSpPr>
          <p:grpSp>
            <p:nvGrpSpPr>
              <p:cNvPr id="1033" name="Group 1032"/>
              <p:cNvGrpSpPr/>
              <p:nvPr/>
            </p:nvGrpSpPr>
            <p:grpSpPr>
              <a:xfrm>
                <a:off x="4138102" y="3887821"/>
                <a:ext cx="991803" cy="893873"/>
                <a:chOff x="2714925" y="2770593"/>
                <a:chExt cx="1169358" cy="1169358"/>
              </a:xfrm>
              <a:scene3d>
                <a:camera prst="orthographicFront">
                  <a:rot lat="0" lon="20399971" rev="0"/>
                </a:camera>
                <a:lightRig rig="threePt" dir="t"/>
              </a:scene3d>
            </p:grpSpPr>
            <p:pic>
              <p:nvPicPr>
                <p:cNvPr id="53" name="Picture 5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714925" y="2770593"/>
                  <a:ext cx="1169358" cy="1169358"/>
                </a:xfrm>
                <a:prstGeom prst="rect">
                  <a:avLst/>
                </a:prstGeom>
              </p:spPr>
            </p:pic>
            <p:pic>
              <p:nvPicPr>
                <p:cNvPr id="1032" name="Picture 103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971223" y="3303282"/>
                  <a:ext cx="656762" cy="533619"/>
                </a:xfrm>
                <a:prstGeom prst="rect">
                  <a:avLst/>
                </a:prstGeom>
              </p:spPr>
            </p:pic>
          </p:grpSp>
          <p:sp>
            <p:nvSpPr>
              <p:cNvPr id="200" name="TextBox 199"/>
              <p:cNvSpPr txBox="1"/>
              <p:nvPr/>
            </p:nvSpPr>
            <p:spPr>
              <a:xfrm>
                <a:off x="4279837" y="3849432"/>
                <a:ext cx="536033" cy="276228"/>
              </a:xfrm>
              <a:prstGeom prst="rect">
                <a:avLst/>
              </a:prstGeom>
              <a:noFill/>
            </p:spPr>
            <p:txBody>
              <a:bodyPr wrap="none" rtlCol="0">
                <a:spAutoFit/>
              </a:bodyPr>
              <a:lstStyle/>
              <a:p>
                <a:r>
                  <a:rPr lang="fr-CH" sz="1000" i="1" dirty="0" err="1" smtClean="0">
                    <a:solidFill>
                      <a:srgbClr val="002060"/>
                    </a:solidFill>
                  </a:rPr>
                  <a:t>Brazil</a:t>
                </a:r>
                <a:endParaRPr lang="en-US" sz="1000" i="1" dirty="0">
                  <a:solidFill>
                    <a:srgbClr val="002060"/>
                  </a:solidFill>
                </a:endParaRPr>
              </a:p>
            </p:txBody>
          </p:sp>
        </p:grpSp>
        <p:grpSp>
          <p:nvGrpSpPr>
            <p:cNvPr id="132" name="Group 131"/>
            <p:cNvGrpSpPr/>
            <p:nvPr/>
          </p:nvGrpSpPr>
          <p:grpSpPr>
            <a:xfrm>
              <a:off x="274239" y="4572000"/>
              <a:ext cx="868761" cy="771394"/>
              <a:chOff x="2340707" y="5341892"/>
              <a:chExt cx="978793" cy="817782"/>
            </a:xfrm>
          </p:grpSpPr>
          <p:pic>
            <p:nvPicPr>
              <p:cNvPr id="227" name="Picture 22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40707" y="5360580"/>
                <a:ext cx="978793" cy="799094"/>
              </a:xfrm>
              <a:prstGeom prst="rect">
                <a:avLst/>
              </a:prstGeom>
            </p:spPr>
          </p:pic>
          <p:sp>
            <p:nvSpPr>
              <p:cNvPr id="232" name="TextBox 231"/>
              <p:cNvSpPr txBox="1"/>
              <p:nvPr/>
            </p:nvSpPr>
            <p:spPr>
              <a:xfrm>
                <a:off x="2386665" y="5341892"/>
                <a:ext cx="788265" cy="261028"/>
              </a:xfrm>
              <a:prstGeom prst="rect">
                <a:avLst/>
              </a:prstGeom>
              <a:noFill/>
            </p:spPr>
            <p:txBody>
              <a:bodyPr wrap="square" rtlCol="0">
                <a:spAutoFit/>
              </a:bodyPr>
              <a:lstStyle/>
              <a:p>
                <a:r>
                  <a:rPr lang="fr-CH" sz="1000" i="1" dirty="0" smtClean="0">
                    <a:solidFill>
                      <a:srgbClr val="002060"/>
                    </a:solidFill>
                  </a:rPr>
                  <a:t>Germany</a:t>
                </a:r>
                <a:endParaRPr lang="en-US" sz="1000" i="1" dirty="0">
                  <a:solidFill>
                    <a:srgbClr val="002060"/>
                  </a:solidFill>
                </a:endParaRPr>
              </a:p>
            </p:txBody>
          </p:sp>
        </p:grpSp>
        <p:grpSp>
          <p:nvGrpSpPr>
            <p:cNvPr id="122" name="Group 121"/>
            <p:cNvGrpSpPr/>
            <p:nvPr/>
          </p:nvGrpSpPr>
          <p:grpSpPr>
            <a:xfrm>
              <a:off x="152400" y="5600600"/>
              <a:ext cx="934021" cy="781623"/>
              <a:chOff x="198448" y="5013031"/>
              <a:chExt cx="1052319" cy="828626"/>
            </a:xfrm>
          </p:grpSpPr>
          <p:grpSp>
            <p:nvGrpSpPr>
              <p:cNvPr id="1047" name="Group 1046"/>
              <p:cNvGrpSpPr/>
              <p:nvPr/>
            </p:nvGrpSpPr>
            <p:grpSpPr>
              <a:xfrm>
                <a:off x="359348" y="5013031"/>
                <a:ext cx="891419" cy="828626"/>
                <a:chOff x="1314282" y="4269156"/>
                <a:chExt cx="971550" cy="1010243"/>
              </a:xfrm>
              <a:scene3d>
                <a:camera prst="orthographicFront">
                  <a:rot lat="0" lon="20399971" rev="0"/>
                </a:camera>
                <a:lightRig rig="threePt" dir="t"/>
              </a:scene3d>
            </p:grpSpPr>
            <p:pic>
              <p:nvPicPr>
                <p:cNvPr id="79" name="Picture 7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14282" y="4269156"/>
                  <a:ext cx="971550" cy="971550"/>
                </a:xfrm>
                <a:prstGeom prst="rect">
                  <a:avLst/>
                </a:prstGeom>
              </p:spPr>
            </p:pic>
            <p:pic>
              <p:nvPicPr>
                <p:cNvPr id="1046" name="Picture 104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566700" y="4735654"/>
                  <a:ext cx="448589" cy="543745"/>
                </a:xfrm>
                <a:prstGeom prst="rect">
                  <a:avLst/>
                </a:prstGeom>
              </p:spPr>
            </p:pic>
          </p:grpSp>
          <p:sp>
            <p:nvSpPr>
              <p:cNvPr id="195" name="TextBox 194"/>
              <p:cNvSpPr txBox="1"/>
              <p:nvPr/>
            </p:nvSpPr>
            <p:spPr>
              <a:xfrm>
                <a:off x="198448" y="5029954"/>
                <a:ext cx="513282" cy="246221"/>
              </a:xfrm>
              <a:prstGeom prst="rect">
                <a:avLst/>
              </a:prstGeom>
              <a:noFill/>
            </p:spPr>
            <p:txBody>
              <a:bodyPr wrap="none" rtlCol="0">
                <a:spAutoFit/>
              </a:bodyPr>
              <a:lstStyle/>
              <a:p>
                <a:r>
                  <a:rPr lang="fr-CH" sz="1000" i="1" dirty="0" err="1" smtClean="0">
                    <a:solidFill>
                      <a:srgbClr val="002060"/>
                    </a:solidFill>
                  </a:rPr>
                  <a:t>Russia</a:t>
                </a:r>
                <a:endParaRPr lang="en-US" sz="1000" i="1" dirty="0">
                  <a:solidFill>
                    <a:srgbClr val="002060"/>
                  </a:solidFill>
                </a:endParaRPr>
              </a:p>
            </p:txBody>
          </p:sp>
        </p:grpSp>
        <p:grpSp>
          <p:nvGrpSpPr>
            <p:cNvPr id="128" name="Group 127"/>
            <p:cNvGrpSpPr/>
            <p:nvPr/>
          </p:nvGrpSpPr>
          <p:grpSpPr>
            <a:xfrm>
              <a:off x="2475805" y="3795664"/>
              <a:ext cx="800795" cy="845685"/>
              <a:chOff x="632221" y="5405027"/>
              <a:chExt cx="1022421" cy="971550"/>
            </a:xfrm>
          </p:grpSpPr>
          <p:pic>
            <p:nvPicPr>
              <p:cNvPr id="213" name="Picture 21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83092" y="5405027"/>
                <a:ext cx="971550" cy="971550"/>
              </a:xfrm>
              <a:prstGeom prst="rect">
                <a:avLst/>
              </a:prstGeom>
            </p:spPr>
          </p:pic>
          <p:sp>
            <p:nvSpPr>
              <p:cNvPr id="217" name="TextBox 216"/>
              <p:cNvSpPr txBox="1"/>
              <p:nvPr/>
            </p:nvSpPr>
            <p:spPr>
              <a:xfrm>
                <a:off x="632221" y="5429187"/>
                <a:ext cx="494471" cy="266821"/>
              </a:xfrm>
              <a:prstGeom prst="rect">
                <a:avLst/>
              </a:prstGeom>
              <a:noFill/>
            </p:spPr>
            <p:txBody>
              <a:bodyPr wrap="none" rtlCol="0">
                <a:spAutoFit/>
              </a:bodyPr>
              <a:lstStyle/>
              <a:p>
                <a:pPr algn="ctr"/>
                <a:r>
                  <a:rPr lang="fr-CH" sz="1000" i="1" dirty="0" smtClean="0">
                    <a:solidFill>
                      <a:srgbClr val="002060"/>
                    </a:solidFill>
                  </a:rPr>
                  <a:t>Chile</a:t>
                </a:r>
                <a:endParaRPr lang="en-US" sz="1000" i="1" dirty="0">
                  <a:solidFill>
                    <a:srgbClr val="002060"/>
                  </a:solidFill>
                </a:endParaRPr>
              </a:p>
            </p:txBody>
          </p:sp>
        </p:grpSp>
        <p:grpSp>
          <p:nvGrpSpPr>
            <p:cNvPr id="27" name="Group 26"/>
            <p:cNvGrpSpPr/>
            <p:nvPr/>
          </p:nvGrpSpPr>
          <p:grpSpPr>
            <a:xfrm>
              <a:off x="4048024" y="3821755"/>
              <a:ext cx="698572" cy="826445"/>
              <a:chOff x="3952305" y="2834347"/>
              <a:chExt cx="988215" cy="1022781"/>
            </a:xfrm>
          </p:grpSpPr>
          <p:grpSp>
            <p:nvGrpSpPr>
              <p:cNvPr id="19" name="Group 18"/>
              <p:cNvGrpSpPr/>
              <p:nvPr/>
            </p:nvGrpSpPr>
            <p:grpSpPr>
              <a:xfrm>
                <a:off x="3952305" y="2842647"/>
                <a:ext cx="988215" cy="1014481"/>
                <a:chOff x="4059649" y="2787589"/>
                <a:chExt cx="971550" cy="971550"/>
              </a:xfrm>
            </p:grpSpPr>
            <p:pic>
              <p:nvPicPr>
                <p:cNvPr id="10" name="Picture 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059649" y="2787589"/>
                  <a:ext cx="971550" cy="971550"/>
                </a:xfrm>
                <a:prstGeom prst="rect">
                  <a:avLst/>
                </a:prstGeom>
              </p:spPr>
            </p:pic>
            <p:pic>
              <p:nvPicPr>
                <p:cNvPr id="15" name="Picture 1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626354" y="3384025"/>
                  <a:ext cx="345527" cy="204396"/>
                </a:xfrm>
                <a:prstGeom prst="rect">
                  <a:avLst/>
                </a:prstGeom>
              </p:spPr>
            </p:pic>
            <p:pic>
              <p:nvPicPr>
                <p:cNvPr id="17" name="Picture 1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4225661" y="3269308"/>
                  <a:ext cx="370540" cy="400292"/>
                </a:xfrm>
                <a:prstGeom prst="rect">
                  <a:avLst/>
                </a:prstGeom>
              </p:spPr>
            </p:pic>
          </p:grpSp>
          <p:sp>
            <p:nvSpPr>
              <p:cNvPr id="22" name="Rectangle 21"/>
              <p:cNvSpPr/>
              <p:nvPr/>
            </p:nvSpPr>
            <p:spPr>
              <a:xfrm>
                <a:off x="4008597" y="2834347"/>
                <a:ext cx="760631" cy="304715"/>
              </a:xfrm>
              <a:prstGeom prst="rect">
                <a:avLst/>
              </a:prstGeom>
            </p:spPr>
            <p:txBody>
              <a:bodyPr wrap="square">
                <a:spAutoFit/>
              </a:bodyPr>
              <a:lstStyle/>
              <a:p>
                <a:r>
                  <a:rPr lang="fr-CH" sz="1000" i="1" dirty="0" smtClean="0">
                    <a:solidFill>
                      <a:srgbClr val="002060"/>
                    </a:solidFill>
                  </a:rPr>
                  <a:t>France</a:t>
                </a:r>
                <a:endParaRPr lang="en-US" sz="1000" i="1" dirty="0">
                  <a:solidFill>
                    <a:srgbClr val="002060"/>
                  </a:solidFill>
                </a:endParaRPr>
              </a:p>
            </p:txBody>
          </p:sp>
        </p:grpSp>
        <p:grpSp>
          <p:nvGrpSpPr>
            <p:cNvPr id="1078" name="Group 1077"/>
            <p:cNvGrpSpPr/>
            <p:nvPr/>
          </p:nvGrpSpPr>
          <p:grpSpPr>
            <a:xfrm>
              <a:off x="1905000" y="4622508"/>
              <a:ext cx="924404" cy="863892"/>
              <a:chOff x="2281880" y="5441805"/>
              <a:chExt cx="1041483" cy="915842"/>
            </a:xfrm>
          </p:grpSpPr>
          <p:grpSp>
            <p:nvGrpSpPr>
              <p:cNvPr id="131" name="Group 130"/>
              <p:cNvGrpSpPr/>
              <p:nvPr/>
            </p:nvGrpSpPr>
            <p:grpSpPr>
              <a:xfrm>
                <a:off x="2301778" y="5441805"/>
                <a:ext cx="971550" cy="915842"/>
                <a:chOff x="3733510" y="5307365"/>
                <a:chExt cx="971550" cy="971550"/>
              </a:xfrm>
            </p:grpSpPr>
            <p:pic>
              <p:nvPicPr>
                <p:cNvPr id="223" name="Picture 22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33510" y="5307365"/>
                  <a:ext cx="971550" cy="971550"/>
                </a:xfrm>
                <a:prstGeom prst="rect">
                  <a:avLst/>
                </a:prstGeom>
              </p:spPr>
            </p:pic>
            <p:sp>
              <p:nvSpPr>
                <p:cNvPr id="224" name="TextBox 223"/>
                <p:cNvSpPr txBox="1"/>
                <p:nvPr/>
              </p:nvSpPr>
              <p:spPr>
                <a:xfrm>
                  <a:off x="4208598" y="5692843"/>
                  <a:ext cx="184730" cy="261198"/>
                </a:xfrm>
                <a:prstGeom prst="rect">
                  <a:avLst/>
                </a:prstGeom>
                <a:noFill/>
              </p:spPr>
              <p:txBody>
                <a:bodyPr wrap="none" rtlCol="0">
                  <a:spAutoFit/>
                </a:bodyPr>
                <a:lstStyle/>
                <a:p>
                  <a:pPr algn="ctr"/>
                  <a:endParaRPr lang="en-US" sz="1000" i="1" dirty="0">
                    <a:solidFill>
                      <a:srgbClr val="002060"/>
                    </a:solidFill>
                  </a:endParaRPr>
                </a:p>
              </p:txBody>
            </p:sp>
          </p:grpSp>
          <p:pic>
            <p:nvPicPr>
              <p:cNvPr id="43" name="Picture 42"/>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435616" y="5943522"/>
                <a:ext cx="887747" cy="274674"/>
              </a:xfrm>
              <a:prstGeom prst="rect">
                <a:avLst/>
              </a:prstGeom>
            </p:spPr>
          </p:pic>
          <p:sp>
            <p:nvSpPr>
              <p:cNvPr id="44" name="Rectangle 43"/>
              <p:cNvSpPr/>
              <p:nvPr/>
            </p:nvSpPr>
            <p:spPr>
              <a:xfrm>
                <a:off x="2281880" y="5441805"/>
                <a:ext cx="412292" cy="246221"/>
              </a:xfrm>
              <a:prstGeom prst="rect">
                <a:avLst/>
              </a:prstGeom>
            </p:spPr>
            <p:txBody>
              <a:bodyPr wrap="none">
                <a:spAutoFit/>
              </a:bodyPr>
              <a:lstStyle/>
              <a:p>
                <a:r>
                  <a:rPr lang="fr-CH" sz="1000" i="1" dirty="0" err="1" smtClean="0">
                    <a:solidFill>
                      <a:srgbClr val="002060"/>
                    </a:solidFill>
                  </a:rPr>
                  <a:t>Italy</a:t>
                </a:r>
                <a:endParaRPr lang="en-US" sz="1000" i="1" dirty="0">
                  <a:solidFill>
                    <a:srgbClr val="002060"/>
                  </a:solidFill>
                </a:endParaRPr>
              </a:p>
            </p:txBody>
          </p:sp>
        </p:grpSp>
        <p:sp>
          <p:nvSpPr>
            <p:cNvPr id="1066" name="TextBox 1065"/>
            <p:cNvSpPr txBox="1"/>
            <p:nvPr/>
          </p:nvSpPr>
          <p:spPr>
            <a:xfrm>
              <a:off x="715404" y="6493031"/>
              <a:ext cx="3424548" cy="369332"/>
            </a:xfrm>
            <a:prstGeom prst="rect">
              <a:avLst/>
            </a:prstGeom>
            <a:noFill/>
          </p:spPr>
          <p:txBody>
            <a:bodyPr wrap="none" rtlCol="0">
              <a:spAutoFit/>
            </a:bodyPr>
            <a:lstStyle/>
            <a:p>
              <a:r>
                <a:rPr lang="fr-CH" sz="1800" b="1" dirty="0" smtClean="0">
                  <a:solidFill>
                    <a:schemeClr val="accent2"/>
                  </a:solidFill>
                  <a:latin typeface="Arial Narrow"/>
                  <a:cs typeface="Arial Narrow"/>
                </a:rPr>
                <a:t>… more </a:t>
              </a:r>
              <a:r>
                <a:rPr lang="fr-CH" sz="1800" b="1" dirty="0" err="1" smtClean="0">
                  <a:solidFill>
                    <a:schemeClr val="accent2"/>
                  </a:solidFill>
                  <a:latin typeface="Arial Narrow"/>
                  <a:cs typeface="Arial Narrow"/>
                </a:rPr>
                <a:t>than</a:t>
              </a:r>
              <a:r>
                <a:rPr lang="fr-CH" sz="1800" b="1" dirty="0" smtClean="0">
                  <a:solidFill>
                    <a:schemeClr val="accent2"/>
                  </a:solidFill>
                  <a:latin typeface="Arial Narrow"/>
                  <a:cs typeface="Arial Narrow"/>
                </a:rPr>
                <a:t> 100 public providers…</a:t>
              </a:r>
              <a:endParaRPr lang="en-US" sz="1800" b="1" dirty="0">
                <a:solidFill>
                  <a:schemeClr val="accent2"/>
                </a:solidFill>
                <a:latin typeface="Arial Narrow"/>
                <a:cs typeface="Arial Narrow"/>
              </a:endParaRPr>
            </a:p>
          </p:txBody>
        </p:sp>
        <p:grpSp>
          <p:nvGrpSpPr>
            <p:cNvPr id="144" name="Group 143"/>
            <p:cNvGrpSpPr/>
            <p:nvPr/>
          </p:nvGrpSpPr>
          <p:grpSpPr>
            <a:xfrm>
              <a:off x="458726" y="2636199"/>
              <a:ext cx="1378975" cy="1108907"/>
              <a:chOff x="338832" y="113835"/>
              <a:chExt cx="1553627" cy="1175592"/>
            </a:xfrm>
          </p:grpSpPr>
          <p:grpSp>
            <p:nvGrpSpPr>
              <p:cNvPr id="35" name="Group 34"/>
              <p:cNvGrpSpPr/>
              <p:nvPr/>
            </p:nvGrpSpPr>
            <p:grpSpPr>
              <a:xfrm>
                <a:off x="338832" y="308847"/>
                <a:ext cx="1553627" cy="980580"/>
                <a:chOff x="183772" y="840209"/>
                <a:chExt cx="1639597" cy="1057050"/>
              </a:xfrm>
              <a:scene3d>
                <a:camera prst="orthographicFront">
                  <a:rot lat="0" lon="20399971" rev="0"/>
                </a:camera>
                <a:lightRig rig="threePt" dir="t"/>
              </a:scene3d>
            </p:grpSpPr>
            <p:pic>
              <p:nvPicPr>
                <p:cNvPr id="26" name="Picture 25"/>
                <p:cNvPicPr>
                  <a:picLocks noChangeAspect="1"/>
                </p:cNvPicPr>
                <p:nvPr/>
              </p:nvPicPr>
              <p:blipFill rotWithShape="1">
                <a:blip r:embed="rId29" cstate="print">
                  <a:extLst>
                    <a:ext uri="{28A0092B-C50C-407E-A947-70E740481C1C}">
                      <a14:useLocalDpi xmlns:a14="http://schemas.microsoft.com/office/drawing/2010/main" val="0"/>
                    </a:ext>
                  </a:extLst>
                </a:blip>
                <a:srcRect b="12483"/>
                <a:stretch/>
              </p:blipFill>
              <p:spPr>
                <a:xfrm>
                  <a:off x="183772" y="1175297"/>
                  <a:ext cx="1160359" cy="721962"/>
                </a:xfrm>
                <a:prstGeom prst="rect">
                  <a:avLst/>
                </a:prstGeom>
                <a:effectLst>
                  <a:reflection stA="5000" endPos="53000" dist="50800" dir="5400000" sy="-100000" algn="bl" rotWithShape="0"/>
                </a:effectLst>
              </p:spPr>
            </p:pic>
            <p:pic>
              <p:nvPicPr>
                <p:cNvPr id="32" name="Picture 8"/>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12308" y="1398765"/>
                  <a:ext cx="90328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63921" y="840209"/>
                  <a:ext cx="568979" cy="281814"/>
                </a:xfrm>
                <a:prstGeom prst="rect">
                  <a:avLst/>
                </a:prstGeom>
              </p:spPr>
            </p:pic>
            <p:pic>
              <p:nvPicPr>
                <p:cNvPr id="29" name="Picture 28"/>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215596" y="1291710"/>
                  <a:ext cx="521803" cy="208721"/>
                </a:xfrm>
                <a:prstGeom prst="rect">
                  <a:avLst/>
                </a:prstGeom>
              </p:spPr>
            </p:pic>
            <p:pic>
              <p:nvPicPr>
                <p:cNvPr id="31" name="Picture 30"/>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313449" y="1521662"/>
                  <a:ext cx="509920" cy="316687"/>
                </a:xfrm>
                <a:prstGeom prst="rect">
                  <a:avLst/>
                </a:prstGeom>
              </p:spPr>
            </p:pic>
            <p:pic>
              <p:nvPicPr>
                <p:cNvPr id="33" name="Picture 32"/>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862523" y="905436"/>
                  <a:ext cx="337310" cy="278588"/>
                </a:xfrm>
                <a:prstGeom prst="rect">
                  <a:avLst/>
                </a:prstGeom>
              </p:spPr>
            </p:pic>
            <p:pic>
              <p:nvPicPr>
                <p:cNvPr id="34" name="Picture 33"/>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253160" y="887105"/>
                  <a:ext cx="315249" cy="315249"/>
                </a:xfrm>
                <a:prstGeom prst="rect">
                  <a:avLst/>
                </a:prstGeom>
              </p:spPr>
            </p:pic>
          </p:grpSp>
          <p:sp>
            <p:nvSpPr>
              <p:cNvPr id="110" name="TextBox 109"/>
              <p:cNvSpPr txBox="1"/>
              <p:nvPr/>
            </p:nvSpPr>
            <p:spPr>
              <a:xfrm>
                <a:off x="678316" y="113835"/>
                <a:ext cx="784573" cy="261028"/>
              </a:xfrm>
              <a:prstGeom prst="rect">
                <a:avLst/>
              </a:prstGeom>
              <a:noFill/>
            </p:spPr>
            <p:txBody>
              <a:bodyPr wrap="none" rtlCol="0">
                <a:spAutoFit/>
              </a:bodyPr>
              <a:lstStyle/>
              <a:p>
                <a:r>
                  <a:rPr lang="fr-CH" sz="1000" b="1" i="1" dirty="0" smtClean="0">
                    <a:solidFill>
                      <a:srgbClr val="002060"/>
                    </a:solidFill>
                  </a:rPr>
                  <a:t>Satellites</a:t>
                </a:r>
                <a:endParaRPr lang="en-US" sz="1000" b="1" i="1" dirty="0">
                  <a:solidFill>
                    <a:srgbClr val="002060"/>
                  </a:solidFill>
                </a:endParaRPr>
              </a:p>
            </p:txBody>
          </p:sp>
        </p:grpSp>
        <p:grpSp>
          <p:nvGrpSpPr>
            <p:cNvPr id="111" name="Group 110"/>
            <p:cNvGrpSpPr/>
            <p:nvPr/>
          </p:nvGrpSpPr>
          <p:grpSpPr>
            <a:xfrm>
              <a:off x="3023381" y="210442"/>
              <a:ext cx="802100" cy="952573"/>
              <a:chOff x="3535084" y="5164194"/>
              <a:chExt cx="1173146" cy="1130364"/>
            </a:xfrm>
          </p:grpSpPr>
          <p:grpSp>
            <p:nvGrpSpPr>
              <p:cNvPr id="1045" name="Group 1044"/>
              <p:cNvGrpSpPr/>
              <p:nvPr/>
            </p:nvGrpSpPr>
            <p:grpSpPr>
              <a:xfrm>
                <a:off x="3535084" y="5213303"/>
                <a:ext cx="1162288" cy="1081255"/>
                <a:chOff x="169673" y="4501377"/>
                <a:chExt cx="971550" cy="971550"/>
              </a:xfrm>
              <a:scene3d>
                <a:camera prst="orthographicFront">
                  <a:rot lat="0" lon="20399971" rev="0"/>
                </a:camera>
                <a:lightRig rig="threePt" dir="t"/>
              </a:scene3d>
            </p:grpSpPr>
            <p:pic>
              <p:nvPicPr>
                <p:cNvPr id="80" name="Picture 7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9673" y="4501377"/>
                  <a:ext cx="971550" cy="971550"/>
                </a:xfrm>
                <a:prstGeom prst="rect">
                  <a:avLst/>
                </a:prstGeom>
              </p:spPr>
            </p:pic>
            <p:pic>
              <p:nvPicPr>
                <p:cNvPr id="1044" name="Picture 1043"/>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92827" y="4875763"/>
                  <a:ext cx="537914" cy="457227"/>
                </a:xfrm>
                <a:prstGeom prst="rect">
                  <a:avLst/>
                </a:prstGeom>
              </p:spPr>
            </p:pic>
          </p:grpSp>
          <p:sp>
            <p:nvSpPr>
              <p:cNvPr id="203" name="TextBox 202"/>
              <p:cNvSpPr txBox="1"/>
              <p:nvPr/>
            </p:nvSpPr>
            <p:spPr>
              <a:xfrm>
                <a:off x="3715188" y="5164194"/>
                <a:ext cx="993042" cy="275603"/>
              </a:xfrm>
              <a:prstGeom prst="rect">
                <a:avLst/>
              </a:prstGeom>
              <a:noFill/>
            </p:spPr>
            <p:txBody>
              <a:bodyPr wrap="none" rtlCol="0">
                <a:spAutoFit/>
              </a:bodyPr>
              <a:lstStyle/>
              <a:p>
                <a:r>
                  <a:rPr lang="fr-CH" sz="1000" i="1" dirty="0" err="1" smtClean="0">
                    <a:solidFill>
                      <a:srgbClr val="002060"/>
                    </a:solidFill>
                  </a:rPr>
                  <a:t>Cryosphere</a:t>
                </a:r>
                <a:endParaRPr lang="en-US" sz="1000" i="1" dirty="0">
                  <a:solidFill>
                    <a:srgbClr val="002060"/>
                  </a:solidFill>
                </a:endParaRPr>
              </a:p>
            </p:txBody>
          </p:sp>
        </p:grpSp>
        <p:grpSp>
          <p:nvGrpSpPr>
            <p:cNvPr id="1028" name="Group 1027"/>
            <p:cNvGrpSpPr/>
            <p:nvPr/>
          </p:nvGrpSpPr>
          <p:grpSpPr>
            <a:xfrm>
              <a:off x="1965022" y="1202254"/>
              <a:ext cx="854378" cy="798084"/>
              <a:chOff x="303956" y="2903980"/>
              <a:chExt cx="1134155" cy="1076274"/>
            </a:xfrm>
          </p:grpSpPr>
          <p:grpSp>
            <p:nvGrpSpPr>
              <p:cNvPr id="1063" name="Group 1062"/>
              <p:cNvGrpSpPr/>
              <p:nvPr/>
            </p:nvGrpSpPr>
            <p:grpSpPr>
              <a:xfrm>
                <a:off x="303956" y="2926834"/>
                <a:ext cx="1134155" cy="1053420"/>
                <a:chOff x="94277" y="5492226"/>
                <a:chExt cx="1134155" cy="1072284"/>
              </a:xfrm>
              <a:scene3d>
                <a:camera prst="orthographicFront">
                  <a:rot lat="0" lon="20399971" rev="0"/>
                </a:camera>
                <a:lightRig rig="threePt" dir="t"/>
              </a:scene3d>
            </p:grpSpPr>
            <p:pic>
              <p:nvPicPr>
                <p:cNvPr id="1060" name="Picture 105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4277" y="5492226"/>
                  <a:ext cx="1134155" cy="1072284"/>
                </a:xfrm>
                <a:prstGeom prst="rect">
                  <a:avLst/>
                </a:prstGeom>
              </p:spPr>
            </p:pic>
            <p:pic>
              <p:nvPicPr>
                <p:cNvPr id="1062" name="Picture 1061"/>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60066" y="6088369"/>
                  <a:ext cx="828534" cy="208265"/>
                </a:xfrm>
                <a:prstGeom prst="rect">
                  <a:avLst/>
                </a:prstGeom>
              </p:spPr>
            </p:pic>
          </p:grpSp>
          <p:sp>
            <p:nvSpPr>
              <p:cNvPr id="188" name="TextBox 187"/>
              <p:cNvSpPr txBox="1"/>
              <p:nvPr/>
            </p:nvSpPr>
            <p:spPr>
              <a:xfrm>
                <a:off x="423519" y="2903980"/>
                <a:ext cx="559342" cy="267555"/>
              </a:xfrm>
              <a:prstGeom prst="rect">
                <a:avLst/>
              </a:prstGeom>
              <a:noFill/>
            </p:spPr>
            <p:txBody>
              <a:bodyPr wrap="none" rtlCol="0">
                <a:spAutoFit/>
              </a:bodyPr>
              <a:lstStyle/>
              <a:p>
                <a:r>
                  <a:rPr lang="fr-CH" sz="1000" i="1" dirty="0" err="1" smtClean="0">
                    <a:solidFill>
                      <a:srgbClr val="002060"/>
                    </a:solidFill>
                  </a:rPr>
                  <a:t>Energy</a:t>
                </a:r>
                <a:endParaRPr lang="en-US" sz="1000" i="1" dirty="0">
                  <a:solidFill>
                    <a:srgbClr val="002060"/>
                  </a:solidFill>
                </a:endParaRPr>
              </a:p>
            </p:txBody>
          </p:sp>
        </p:grpSp>
        <p:grpSp>
          <p:nvGrpSpPr>
            <p:cNvPr id="8" name="Group 7"/>
            <p:cNvGrpSpPr/>
            <p:nvPr/>
          </p:nvGrpSpPr>
          <p:grpSpPr>
            <a:xfrm>
              <a:off x="3867199" y="266538"/>
              <a:ext cx="879397" cy="800822"/>
              <a:chOff x="2856953" y="2956530"/>
              <a:chExt cx="990775" cy="848980"/>
            </a:xfrm>
          </p:grpSpPr>
          <p:grpSp>
            <p:nvGrpSpPr>
              <p:cNvPr id="1061" name="Group 1060"/>
              <p:cNvGrpSpPr/>
              <p:nvPr/>
            </p:nvGrpSpPr>
            <p:grpSpPr>
              <a:xfrm>
                <a:off x="2856953" y="3006237"/>
                <a:ext cx="976138" cy="799273"/>
                <a:chOff x="206181" y="5271627"/>
                <a:chExt cx="1135950" cy="971550"/>
              </a:xfrm>
              <a:scene3d>
                <a:camera prst="orthographicFront">
                  <a:rot lat="0" lon="20399971" rev="0"/>
                </a:camera>
                <a:lightRig rig="threePt" dir="t"/>
              </a:scene3d>
            </p:grpSpPr>
            <p:pic>
              <p:nvPicPr>
                <p:cNvPr id="97" name="Picture 9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6181" y="5271627"/>
                  <a:ext cx="1135950" cy="971550"/>
                </a:xfrm>
                <a:prstGeom prst="rect">
                  <a:avLst/>
                </a:prstGeom>
              </p:spPr>
            </p:pic>
            <p:pic>
              <p:nvPicPr>
                <p:cNvPr id="1054" name="Picture 1053"/>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450611" y="5729976"/>
                  <a:ext cx="623223" cy="490203"/>
                </a:xfrm>
                <a:prstGeom prst="rect">
                  <a:avLst/>
                </a:prstGeom>
              </p:spPr>
            </p:pic>
          </p:grpSp>
          <p:sp>
            <p:nvSpPr>
              <p:cNvPr id="192" name="TextBox 191"/>
              <p:cNvSpPr txBox="1"/>
              <p:nvPr/>
            </p:nvSpPr>
            <p:spPr>
              <a:xfrm>
                <a:off x="3110507" y="2956530"/>
                <a:ext cx="737221" cy="261028"/>
              </a:xfrm>
              <a:prstGeom prst="rect">
                <a:avLst/>
              </a:prstGeom>
              <a:noFill/>
            </p:spPr>
            <p:txBody>
              <a:bodyPr wrap="none" rtlCol="0">
                <a:spAutoFit/>
              </a:bodyPr>
              <a:lstStyle/>
              <a:p>
                <a:r>
                  <a:rPr lang="fr-CH" sz="1000" i="1" dirty="0" err="1" smtClean="0">
                    <a:solidFill>
                      <a:srgbClr val="002060"/>
                    </a:solidFill>
                  </a:rPr>
                  <a:t>Disasters</a:t>
                </a:r>
                <a:endParaRPr lang="en-US" sz="1000" i="1" dirty="0">
                  <a:solidFill>
                    <a:srgbClr val="002060"/>
                  </a:solidFill>
                </a:endParaRPr>
              </a:p>
            </p:txBody>
          </p:sp>
        </p:grpSp>
        <p:sp>
          <p:nvSpPr>
            <p:cNvPr id="191" name="TextBox 190"/>
            <p:cNvSpPr txBox="1"/>
            <p:nvPr/>
          </p:nvSpPr>
          <p:spPr>
            <a:xfrm>
              <a:off x="3103442" y="1185118"/>
              <a:ext cx="163964" cy="232254"/>
            </a:xfrm>
            <a:prstGeom prst="rect">
              <a:avLst/>
            </a:prstGeom>
            <a:noFill/>
          </p:spPr>
          <p:txBody>
            <a:bodyPr wrap="none" rtlCol="0">
              <a:spAutoFit/>
            </a:bodyPr>
            <a:lstStyle/>
            <a:p>
              <a:endParaRPr lang="en-US" sz="1000" i="1" dirty="0">
                <a:solidFill>
                  <a:srgbClr val="002060"/>
                </a:solidFill>
              </a:endParaRPr>
            </a:p>
          </p:txBody>
        </p:sp>
        <p:grpSp>
          <p:nvGrpSpPr>
            <p:cNvPr id="3" name="Group 2"/>
            <p:cNvGrpSpPr/>
            <p:nvPr/>
          </p:nvGrpSpPr>
          <p:grpSpPr>
            <a:xfrm>
              <a:off x="2011218" y="1930875"/>
              <a:ext cx="884382" cy="888525"/>
              <a:chOff x="2485180" y="1085749"/>
              <a:chExt cx="996392" cy="941957"/>
            </a:xfrm>
          </p:grpSpPr>
          <p:grpSp>
            <p:nvGrpSpPr>
              <p:cNvPr id="1049" name="Group 1048"/>
              <p:cNvGrpSpPr/>
              <p:nvPr/>
            </p:nvGrpSpPr>
            <p:grpSpPr>
              <a:xfrm>
                <a:off x="2485180" y="1161949"/>
                <a:ext cx="996392" cy="865757"/>
                <a:chOff x="2342442" y="3770297"/>
                <a:chExt cx="1100187" cy="971550"/>
              </a:xfrm>
              <a:scene3d>
                <a:camera prst="orthographicFront">
                  <a:rot lat="0" lon="20399971" rev="0"/>
                </a:camera>
                <a:lightRig rig="threePt" dir="t"/>
              </a:scene3d>
            </p:grpSpPr>
            <p:pic>
              <p:nvPicPr>
                <p:cNvPr id="88" name="Picture 8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42442" y="3770297"/>
                  <a:ext cx="1100187" cy="971550"/>
                </a:xfrm>
                <a:prstGeom prst="rect">
                  <a:avLst/>
                </a:prstGeom>
                <a:solidFill>
                  <a:schemeClr val="accent1"/>
                </a:solidFill>
              </p:spPr>
            </p:pic>
            <p:pic>
              <p:nvPicPr>
                <p:cNvPr id="1048" name="Picture 1047"/>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2578796" y="4284974"/>
                  <a:ext cx="684878" cy="285366"/>
                </a:xfrm>
                <a:prstGeom prst="rect">
                  <a:avLst/>
                </a:prstGeom>
              </p:spPr>
            </p:pic>
          </p:grpSp>
          <p:sp>
            <p:nvSpPr>
              <p:cNvPr id="184" name="TextBox 183"/>
              <p:cNvSpPr txBox="1"/>
              <p:nvPr/>
            </p:nvSpPr>
            <p:spPr>
              <a:xfrm>
                <a:off x="2646616" y="1085749"/>
                <a:ext cx="529312" cy="246221"/>
              </a:xfrm>
              <a:prstGeom prst="rect">
                <a:avLst/>
              </a:prstGeom>
              <a:noFill/>
            </p:spPr>
            <p:txBody>
              <a:bodyPr wrap="none" rtlCol="0">
                <a:spAutoFit/>
              </a:bodyPr>
              <a:lstStyle/>
              <a:p>
                <a:r>
                  <a:rPr lang="fr-CH" sz="1000" i="1" dirty="0" err="1" smtClean="0">
                    <a:solidFill>
                      <a:srgbClr val="002060"/>
                    </a:solidFill>
                  </a:rPr>
                  <a:t>Health</a:t>
                </a:r>
                <a:endParaRPr lang="en-US" sz="1000" i="1" dirty="0">
                  <a:solidFill>
                    <a:srgbClr val="002060"/>
                  </a:solidFill>
                </a:endParaRPr>
              </a:p>
            </p:txBody>
          </p:sp>
        </p:grpSp>
        <p:grpSp>
          <p:nvGrpSpPr>
            <p:cNvPr id="2" name="Group 1"/>
            <p:cNvGrpSpPr/>
            <p:nvPr/>
          </p:nvGrpSpPr>
          <p:grpSpPr>
            <a:xfrm>
              <a:off x="304800" y="304800"/>
              <a:ext cx="843414" cy="937409"/>
              <a:chOff x="285825" y="-586115"/>
              <a:chExt cx="1090913" cy="1074055"/>
            </a:xfrm>
          </p:grpSpPr>
          <p:grpSp>
            <p:nvGrpSpPr>
              <p:cNvPr id="106" name="Group 105"/>
              <p:cNvGrpSpPr/>
              <p:nvPr/>
            </p:nvGrpSpPr>
            <p:grpSpPr>
              <a:xfrm>
                <a:off x="285825" y="-583781"/>
                <a:ext cx="1090913" cy="1071721"/>
                <a:chOff x="1241067" y="2033480"/>
                <a:chExt cx="1090913" cy="1071721"/>
              </a:xfrm>
            </p:grpSpPr>
            <p:pic>
              <p:nvPicPr>
                <p:cNvPr id="112" name="Picture 11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41067" y="2033480"/>
                  <a:ext cx="1090913" cy="1071721"/>
                </a:xfrm>
                <a:prstGeom prst="rect">
                  <a:avLst/>
                </a:prstGeom>
                <a:scene3d>
                  <a:camera prst="orthographicFront">
                    <a:rot lat="0" lon="20399971" rev="0"/>
                  </a:camera>
                  <a:lightRig rig="threePt" dir="t"/>
                </a:scene3d>
              </p:spPr>
            </p:pic>
            <p:pic>
              <p:nvPicPr>
                <p:cNvPr id="1064" name="Picture 1063"/>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489526" y="2489388"/>
                  <a:ext cx="673913" cy="318768"/>
                </a:xfrm>
                <a:prstGeom prst="rect">
                  <a:avLst/>
                </a:prstGeom>
                <a:scene3d>
                  <a:camera prst="orthographicFront">
                    <a:rot lat="0" lon="20399971" rev="0"/>
                  </a:camera>
                  <a:lightRig rig="threePt" dir="t"/>
                </a:scene3d>
              </p:spPr>
            </p:pic>
          </p:grpSp>
          <p:sp>
            <p:nvSpPr>
              <p:cNvPr id="187" name="TextBox 186"/>
              <p:cNvSpPr txBox="1"/>
              <p:nvPr/>
            </p:nvSpPr>
            <p:spPr>
              <a:xfrm>
                <a:off x="386780" y="-586115"/>
                <a:ext cx="902126" cy="266110"/>
              </a:xfrm>
              <a:prstGeom prst="rect">
                <a:avLst/>
              </a:prstGeom>
              <a:noFill/>
            </p:spPr>
            <p:txBody>
              <a:bodyPr wrap="none" rtlCol="0">
                <a:spAutoFit/>
              </a:bodyPr>
              <a:lstStyle/>
              <a:p>
                <a:r>
                  <a:rPr lang="fr-CH" sz="1000" i="1" dirty="0" err="1" smtClean="0">
                    <a:solidFill>
                      <a:srgbClr val="002060"/>
                    </a:solidFill>
                  </a:rPr>
                  <a:t>Biodiversity</a:t>
                </a:r>
                <a:endParaRPr lang="en-US" sz="1000" i="1" dirty="0">
                  <a:solidFill>
                    <a:srgbClr val="002060"/>
                  </a:solidFill>
                </a:endParaRPr>
              </a:p>
            </p:txBody>
          </p:sp>
        </p:grpSp>
        <p:pic>
          <p:nvPicPr>
            <p:cNvPr id="1065" name="Picture 1064"/>
            <p:cNvPicPr>
              <a:picLocks noChangeAspect="1"/>
            </p:cNvPicPr>
            <p:nvPr/>
          </p:nvPicPr>
          <p:blipFill rotWithShape="1">
            <a:blip r:embed="rId41" cstate="print">
              <a:extLst>
                <a:ext uri="{28A0092B-C50C-407E-A947-70E740481C1C}">
                  <a14:useLocalDpi xmlns:a14="http://schemas.microsoft.com/office/drawing/2010/main" val="0"/>
                </a:ext>
              </a:extLst>
            </a:blip>
            <a:srcRect t="15262" b="26797"/>
            <a:stretch/>
          </p:blipFill>
          <p:spPr>
            <a:xfrm>
              <a:off x="2683229" y="4242570"/>
              <a:ext cx="510454" cy="329430"/>
            </a:xfrm>
            <a:prstGeom prst="rect">
              <a:avLst/>
            </a:prstGeom>
            <a:scene3d>
              <a:camera prst="orthographicFront">
                <a:rot lat="0" lon="20399971" rev="0"/>
              </a:camera>
              <a:lightRig rig="threePt" dir="t"/>
            </a:scene3d>
          </p:spPr>
        </p:pic>
        <p:sp>
          <p:nvSpPr>
            <p:cNvPr id="196" name="TextBox 195"/>
            <p:cNvSpPr txBox="1"/>
            <p:nvPr/>
          </p:nvSpPr>
          <p:spPr>
            <a:xfrm>
              <a:off x="3023018" y="1820374"/>
              <a:ext cx="163964" cy="232254"/>
            </a:xfrm>
            <a:prstGeom prst="rect">
              <a:avLst/>
            </a:prstGeom>
            <a:noFill/>
          </p:spPr>
          <p:txBody>
            <a:bodyPr wrap="none" rtlCol="0">
              <a:spAutoFit/>
            </a:bodyPr>
            <a:lstStyle/>
            <a:p>
              <a:endParaRPr lang="en-US" sz="1000" i="1" dirty="0">
                <a:solidFill>
                  <a:srgbClr val="002060"/>
                </a:solidFill>
              </a:endParaRPr>
            </a:p>
          </p:txBody>
        </p:sp>
        <p:sp>
          <p:nvSpPr>
            <p:cNvPr id="1080" name="TextBox 1079"/>
            <p:cNvSpPr txBox="1"/>
            <p:nvPr/>
          </p:nvSpPr>
          <p:spPr>
            <a:xfrm rot="10800000">
              <a:off x="34750" y="339049"/>
              <a:ext cx="346249" cy="3119109"/>
            </a:xfrm>
            <a:prstGeom prst="rect">
              <a:avLst/>
            </a:prstGeom>
            <a:noFill/>
          </p:spPr>
          <p:txBody>
            <a:bodyPr vert="eaVert" wrap="square" rtlCol="0">
              <a:spAutoFit/>
            </a:bodyPr>
            <a:lstStyle/>
            <a:p>
              <a:pPr algn="ctr"/>
              <a:r>
                <a:rPr lang="fr-CH" sz="1050" dirty="0" smtClean="0">
                  <a:solidFill>
                    <a:schemeClr val="tx2">
                      <a:lumMod val="60000"/>
                      <a:lumOff val="40000"/>
                    </a:schemeClr>
                  </a:solidFill>
                  <a:latin typeface="Calibri" panose="020F0502020204030204" pitchFamily="34" charset="0"/>
                  <a:cs typeface="Aharoni" panose="02010803020104030203" pitchFamily="2" charset="-79"/>
                </a:rPr>
                <a:t>International Providers</a:t>
              </a:r>
              <a:endParaRPr lang="en-US" sz="1050" dirty="0">
                <a:solidFill>
                  <a:schemeClr val="tx2">
                    <a:lumMod val="60000"/>
                    <a:lumOff val="40000"/>
                  </a:schemeClr>
                </a:solidFill>
                <a:latin typeface="Calibri" panose="020F0502020204030204" pitchFamily="34" charset="0"/>
                <a:cs typeface="Aharoni" panose="02010803020104030203" pitchFamily="2" charset="-79"/>
              </a:endParaRPr>
            </a:p>
          </p:txBody>
        </p:sp>
        <p:sp>
          <p:nvSpPr>
            <p:cNvPr id="238" name="TextBox 237"/>
            <p:cNvSpPr txBox="1"/>
            <p:nvPr/>
          </p:nvSpPr>
          <p:spPr>
            <a:xfrm rot="10800000">
              <a:off x="34750" y="3205491"/>
              <a:ext cx="346249" cy="3119109"/>
            </a:xfrm>
            <a:prstGeom prst="rect">
              <a:avLst/>
            </a:prstGeom>
            <a:noFill/>
          </p:spPr>
          <p:txBody>
            <a:bodyPr vert="eaVert" wrap="square" rtlCol="0">
              <a:spAutoFit/>
            </a:bodyPr>
            <a:lstStyle/>
            <a:p>
              <a:pPr algn="ctr"/>
              <a:r>
                <a:rPr lang="fr-CH" sz="1050" dirty="0" err="1" smtClean="0">
                  <a:solidFill>
                    <a:schemeClr val="tx2">
                      <a:lumMod val="60000"/>
                      <a:lumOff val="40000"/>
                    </a:schemeClr>
                  </a:solidFill>
                  <a:latin typeface="Calibri" panose="020F0502020204030204" pitchFamily="34" charset="0"/>
                  <a:cs typeface="Aharoni" panose="02010803020104030203" pitchFamily="2" charset="-79"/>
                </a:rPr>
                <a:t>Regional</a:t>
              </a:r>
              <a:r>
                <a:rPr lang="fr-CH" sz="1050" dirty="0" smtClean="0">
                  <a:solidFill>
                    <a:schemeClr val="tx2">
                      <a:lumMod val="60000"/>
                      <a:lumOff val="40000"/>
                    </a:schemeClr>
                  </a:solidFill>
                  <a:latin typeface="Calibri" panose="020F0502020204030204" pitchFamily="34" charset="0"/>
                  <a:cs typeface="Aharoni" panose="02010803020104030203" pitchFamily="2" charset="-79"/>
                </a:rPr>
                <a:t> &amp; National Providers</a:t>
              </a:r>
              <a:endParaRPr lang="en-US" sz="1050" dirty="0">
                <a:solidFill>
                  <a:schemeClr val="tx2">
                    <a:lumMod val="60000"/>
                    <a:lumOff val="40000"/>
                  </a:schemeClr>
                </a:solidFill>
                <a:latin typeface="Calibri" panose="020F0502020204030204" pitchFamily="34" charset="0"/>
                <a:cs typeface="Aharoni" panose="02010803020104030203" pitchFamily="2" charset="-79"/>
              </a:endParaRPr>
            </a:p>
          </p:txBody>
        </p:sp>
        <p:grpSp>
          <p:nvGrpSpPr>
            <p:cNvPr id="109" name="Group 108"/>
            <p:cNvGrpSpPr/>
            <p:nvPr/>
          </p:nvGrpSpPr>
          <p:grpSpPr>
            <a:xfrm>
              <a:off x="308541" y="990600"/>
              <a:ext cx="1672659" cy="1682419"/>
              <a:chOff x="3199936" y="102372"/>
              <a:chExt cx="1954837" cy="1783340"/>
            </a:xfrm>
          </p:grpSpPr>
          <p:grpSp>
            <p:nvGrpSpPr>
              <p:cNvPr id="1035" name="Group 1034"/>
              <p:cNvGrpSpPr/>
              <p:nvPr/>
            </p:nvGrpSpPr>
            <p:grpSpPr>
              <a:xfrm>
                <a:off x="4252266" y="1000805"/>
                <a:ext cx="902507" cy="864052"/>
                <a:chOff x="282639" y="3694140"/>
                <a:chExt cx="971550" cy="971550"/>
              </a:xfrm>
              <a:scene3d>
                <a:camera prst="orthographicFront">
                  <a:rot lat="0" lon="20399971" rev="0"/>
                </a:camera>
                <a:lightRig rig="threePt" dir="t"/>
              </a:scene3d>
            </p:grpSpPr>
            <p:pic>
              <p:nvPicPr>
                <p:cNvPr id="57" name="Picture 5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2639" y="3694140"/>
                  <a:ext cx="971550" cy="971550"/>
                </a:xfrm>
                <a:prstGeom prst="rect">
                  <a:avLst/>
                </a:prstGeom>
              </p:spPr>
            </p:pic>
            <p:pic>
              <p:nvPicPr>
                <p:cNvPr id="1034" name="Picture 1033"/>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431726" y="4161429"/>
                  <a:ext cx="648681" cy="328248"/>
                </a:xfrm>
                <a:prstGeom prst="rect">
                  <a:avLst/>
                </a:prstGeom>
              </p:spPr>
            </p:pic>
          </p:grpSp>
          <p:grpSp>
            <p:nvGrpSpPr>
              <p:cNvPr id="146" name="Group 145"/>
              <p:cNvGrpSpPr/>
              <p:nvPr/>
            </p:nvGrpSpPr>
            <p:grpSpPr>
              <a:xfrm>
                <a:off x="3199936" y="102372"/>
                <a:ext cx="996392" cy="929894"/>
                <a:chOff x="3066990" y="117293"/>
                <a:chExt cx="996392" cy="929894"/>
              </a:xfrm>
            </p:grpSpPr>
            <p:grpSp>
              <p:nvGrpSpPr>
                <p:cNvPr id="1059" name="Group 1058"/>
                <p:cNvGrpSpPr/>
                <p:nvPr/>
              </p:nvGrpSpPr>
              <p:grpSpPr>
                <a:xfrm>
                  <a:off x="3066990" y="227487"/>
                  <a:ext cx="996392" cy="819700"/>
                  <a:chOff x="2619180" y="5472927"/>
                  <a:chExt cx="971550" cy="971550"/>
                </a:xfrm>
                <a:scene3d>
                  <a:camera prst="orthographicFront">
                    <a:rot lat="0" lon="20399971" rev="0"/>
                  </a:camera>
                  <a:lightRig rig="threePt" dir="t"/>
                </a:scene3d>
              </p:grpSpPr>
              <p:pic>
                <p:nvPicPr>
                  <p:cNvPr id="102" name="Picture 10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19180" y="5472927"/>
                    <a:ext cx="971550" cy="971550"/>
                  </a:xfrm>
                  <a:prstGeom prst="rect">
                    <a:avLst/>
                  </a:prstGeom>
                </p:spPr>
              </p:pic>
              <p:pic>
                <p:nvPicPr>
                  <p:cNvPr id="1057" name="Picture 1056"/>
                  <p:cNvPicPr>
                    <a:picLocks noChangeAspect="1"/>
                  </p:cNvPicPr>
                  <p:nvPr/>
                </p:nvPicPr>
                <p:blipFill rotWithShape="1">
                  <a:blip r:embed="rId43" cstate="print">
                    <a:extLst>
                      <a:ext uri="{28A0092B-C50C-407E-A947-70E740481C1C}">
                        <a14:useLocalDpi xmlns:a14="http://schemas.microsoft.com/office/drawing/2010/main" val="0"/>
                      </a:ext>
                    </a:extLst>
                  </a:blip>
                  <a:srcRect l="19036" r="12773"/>
                  <a:stretch/>
                </p:blipFill>
                <p:spPr>
                  <a:xfrm>
                    <a:off x="2857117" y="5957506"/>
                    <a:ext cx="495675" cy="473265"/>
                  </a:xfrm>
                  <a:prstGeom prst="rect">
                    <a:avLst/>
                  </a:prstGeom>
                </p:spPr>
              </p:pic>
            </p:grpSp>
            <p:sp>
              <p:nvSpPr>
                <p:cNvPr id="181" name="TextBox 180"/>
                <p:cNvSpPr txBox="1"/>
                <p:nvPr/>
              </p:nvSpPr>
              <p:spPr>
                <a:xfrm>
                  <a:off x="3295318" y="117293"/>
                  <a:ext cx="191625" cy="246186"/>
                </a:xfrm>
                <a:prstGeom prst="rect">
                  <a:avLst/>
                </a:prstGeom>
                <a:noFill/>
              </p:spPr>
              <p:txBody>
                <a:bodyPr wrap="none" rtlCol="0">
                  <a:spAutoFit/>
                </a:bodyPr>
                <a:lstStyle/>
                <a:p>
                  <a:endParaRPr lang="en-US" sz="1000" i="1" dirty="0">
                    <a:solidFill>
                      <a:srgbClr val="002060"/>
                    </a:solidFill>
                  </a:endParaRPr>
                </a:p>
              </p:txBody>
            </p:sp>
          </p:grpSp>
          <p:grpSp>
            <p:nvGrpSpPr>
              <p:cNvPr id="4" name="Group 3"/>
              <p:cNvGrpSpPr/>
              <p:nvPr/>
            </p:nvGrpSpPr>
            <p:grpSpPr>
              <a:xfrm>
                <a:off x="4099568" y="107745"/>
                <a:ext cx="970741" cy="1057922"/>
                <a:chOff x="4099568" y="107745"/>
                <a:chExt cx="970741" cy="1057922"/>
              </a:xfrm>
            </p:grpSpPr>
            <p:grpSp>
              <p:nvGrpSpPr>
                <p:cNvPr id="51" name="Group 50"/>
                <p:cNvGrpSpPr/>
                <p:nvPr/>
              </p:nvGrpSpPr>
              <p:grpSpPr>
                <a:xfrm>
                  <a:off x="4099568" y="107745"/>
                  <a:ext cx="970741" cy="1057922"/>
                  <a:chOff x="1357426" y="1739039"/>
                  <a:chExt cx="1425222" cy="1425222"/>
                </a:xfrm>
                <a:scene3d>
                  <a:camera prst="orthographicFront">
                    <a:rot lat="0" lon="20399971" rev="0"/>
                  </a:camera>
                  <a:lightRig rig="threePt" dir="t"/>
                </a:scene3d>
              </p:grpSpPr>
              <p:pic>
                <p:nvPicPr>
                  <p:cNvPr id="52" name="Picture 5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57426" y="1739039"/>
                    <a:ext cx="1425222" cy="1425222"/>
                  </a:xfrm>
                  <a:prstGeom prst="rect">
                    <a:avLst/>
                  </a:prstGeom>
                </p:spPr>
              </p:pic>
              <p:pic>
                <p:nvPicPr>
                  <p:cNvPr id="50" name="Picture 49"/>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1812840" y="2203492"/>
                    <a:ext cx="456951" cy="510710"/>
                  </a:xfrm>
                  <a:prstGeom prst="rect">
                    <a:avLst/>
                  </a:prstGeom>
                </p:spPr>
              </p:pic>
            </p:grpSp>
            <p:sp>
              <p:nvSpPr>
                <p:cNvPr id="182" name="TextBox 181"/>
                <p:cNvSpPr txBox="1"/>
                <p:nvPr/>
              </p:nvSpPr>
              <p:spPr>
                <a:xfrm>
                  <a:off x="4244736" y="107745"/>
                  <a:ext cx="191625" cy="246186"/>
                </a:xfrm>
                <a:prstGeom prst="rect">
                  <a:avLst/>
                </a:prstGeom>
                <a:noFill/>
              </p:spPr>
              <p:txBody>
                <a:bodyPr wrap="none" rtlCol="0">
                  <a:spAutoFit/>
                </a:bodyPr>
                <a:lstStyle/>
                <a:p>
                  <a:endParaRPr lang="en-US" sz="1000" i="1" dirty="0">
                    <a:solidFill>
                      <a:srgbClr val="002060"/>
                    </a:solidFill>
                  </a:endParaRPr>
                </a:p>
              </p:txBody>
            </p:sp>
          </p:grpSp>
          <p:grpSp>
            <p:nvGrpSpPr>
              <p:cNvPr id="114" name="Group 113"/>
              <p:cNvGrpSpPr/>
              <p:nvPr/>
            </p:nvGrpSpPr>
            <p:grpSpPr>
              <a:xfrm>
                <a:off x="3345021" y="1012403"/>
                <a:ext cx="1058392" cy="873309"/>
                <a:chOff x="3669840" y="1722368"/>
                <a:chExt cx="1101000" cy="1011575"/>
              </a:xfrm>
            </p:grpSpPr>
            <p:grpSp>
              <p:nvGrpSpPr>
                <p:cNvPr id="1031" name="Group 1030"/>
                <p:cNvGrpSpPr/>
                <p:nvPr/>
              </p:nvGrpSpPr>
              <p:grpSpPr>
                <a:xfrm>
                  <a:off x="3669840" y="1779485"/>
                  <a:ext cx="1101000" cy="954458"/>
                  <a:chOff x="1377781" y="2768511"/>
                  <a:chExt cx="1128641" cy="971550"/>
                </a:xfrm>
                <a:scene3d>
                  <a:camera prst="orthographicFront">
                    <a:rot lat="0" lon="20399971" rev="0"/>
                  </a:camera>
                  <a:lightRig rig="threePt" dir="t"/>
                </a:scene3d>
              </p:grpSpPr>
              <p:pic>
                <p:nvPicPr>
                  <p:cNvPr id="54" name="Picture 5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77781" y="2768511"/>
                    <a:ext cx="1128641" cy="971550"/>
                  </a:xfrm>
                  <a:prstGeom prst="rect">
                    <a:avLst/>
                  </a:prstGeom>
                </p:spPr>
              </p:pic>
              <p:pic>
                <p:nvPicPr>
                  <p:cNvPr id="1029" name="Picture 1028"/>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1658357" y="3256368"/>
                    <a:ext cx="638515" cy="443875"/>
                  </a:xfrm>
                  <a:prstGeom prst="rect">
                    <a:avLst/>
                  </a:prstGeom>
                </p:spPr>
              </p:pic>
            </p:grpSp>
            <p:sp>
              <p:nvSpPr>
                <p:cNvPr id="186" name="TextBox 185"/>
                <p:cNvSpPr txBox="1"/>
                <p:nvPr/>
              </p:nvSpPr>
              <p:spPr>
                <a:xfrm>
                  <a:off x="3864963" y="1722368"/>
                  <a:ext cx="199339" cy="285164"/>
                </a:xfrm>
                <a:prstGeom prst="rect">
                  <a:avLst/>
                </a:prstGeom>
                <a:noFill/>
              </p:spPr>
              <p:txBody>
                <a:bodyPr wrap="none" rtlCol="0">
                  <a:spAutoFit/>
                </a:bodyPr>
                <a:lstStyle/>
                <a:p>
                  <a:endParaRPr lang="en-US" sz="1000" i="1" dirty="0">
                    <a:solidFill>
                      <a:srgbClr val="002060"/>
                    </a:solidFill>
                  </a:endParaRPr>
                </a:p>
              </p:txBody>
            </p:sp>
          </p:grpSp>
          <p:sp>
            <p:nvSpPr>
              <p:cNvPr id="190" name="TextBox 189"/>
              <p:cNvSpPr txBox="1"/>
              <p:nvPr/>
            </p:nvSpPr>
            <p:spPr>
              <a:xfrm>
                <a:off x="3859494" y="952226"/>
                <a:ext cx="876642" cy="246186"/>
              </a:xfrm>
              <a:prstGeom prst="rect">
                <a:avLst/>
              </a:prstGeom>
              <a:noFill/>
            </p:spPr>
            <p:txBody>
              <a:bodyPr wrap="none" rtlCol="0">
                <a:spAutoFit/>
              </a:bodyPr>
              <a:lstStyle/>
              <a:p>
                <a:r>
                  <a:rPr lang="fr-CH" sz="1000" i="1" dirty="0" err="1" smtClean="0">
                    <a:solidFill>
                      <a:srgbClr val="002060"/>
                    </a:solidFill>
                  </a:rPr>
                  <a:t>Environment</a:t>
                </a:r>
                <a:endParaRPr lang="en-US" sz="1000" i="1" dirty="0">
                  <a:solidFill>
                    <a:srgbClr val="002060"/>
                  </a:solidFill>
                </a:endParaRPr>
              </a:p>
            </p:txBody>
          </p:sp>
        </p:grpSp>
        <p:sp>
          <p:nvSpPr>
            <p:cNvPr id="135" name="Left-Right Arrow 134"/>
            <p:cNvSpPr/>
            <p:nvPr/>
          </p:nvSpPr>
          <p:spPr>
            <a:xfrm>
              <a:off x="4410942" y="3514901"/>
              <a:ext cx="1755117" cy="3258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49"/>
            <p:cNvGrpSpPr/>
            <p:nvPr/>
          </p:nvGrpSpPr>
          <p:grpSpPr>
            <a:xfrm>
              <a:off x="1190625" y="218141"/>
              <a:ext cx="1793569" cy="934243"/>
              <a:chOff x="1190625" y="218141"/>
              <a:chExt cx="1793569" cy="934243"/>
            </a:xfrm>
          </p:grpSpPr>
          <p:grpSp>
            <p:nvGrpSpPr>
              <p:cNvPr id="142" name="Group 141"/>
              <p:cNvGrpSpPr/>
              <p:nvPr/>
            </p:nvGrpSpPr>
            <p:grpSpPr>
              <a:xfrm>
                <a:off x="1190625" y="218141"/>
                <a:ext cx="714375" cy="658588"/>
                <a:chOff x="1190625" y="228600"/>
                <a:chExt cx="714375" cy="724329"/>
              </a:xfrm>
            </p:grpSpPr>
            <p:pic>
              <p:nvPicPr>
                <p:cNvPr id="137" name="Picture 13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90625" y="228600"/>
                  <a:ext cx="714375" cy="714375"/>
                </a:xfrm>
                <a:prstGeom prst="rect">
                  <a:avLst/>
                </a:prstGeom>
              </p:spPr>
            </p:pic>
            <p:pic>
              <p:nvPicPr>
                <p:cNvPr id="136" name="Picture 135"/>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331172" y="609600"/>
                  <a:ext cx="343329" cy="343329"/>
                </a:xfrm>
                <a:prstGeom prst="rect">
                  <a:avLst/>
                </a:prstGeom>
              </p:spPr>
            </p:pic>
          </p:grpSp>
          <p:grpSp>
            <p:nvGrpSpPr>
              <p:cNvPr id="139" name="Group 138"/>
              <p:cNvGrpSpPr/>
              <p:nvPr/>
            </p:nvGrpSpPr>
            <p:grpSpPr>
              <a:xfrm>
                <a:off x="2295322" y="327693"/>
                <a:ext cx="688872" cy="815307"/>
                <a:chOff x="5033512" y="1572233"/>
                <a:chExt cx="688872" cy="815307"/>
              </a:xfrm>
            </p:grpSpPr>
            <p:pic>
              <p:nvPicPr>
                <p:cNvPr id="75" name="Picture 7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33512" y="1572233"/>
                  <a:ext cx="688872" cy="755806"/>
                </a:xfrm>
                <a:prstGeom prst="rect">
                  <a:avLst/>
                </a:prstGeom>
                <a:scene3d>
                  <a:camera prst="orthographicFront">
                    <a:rot lat="0" lon="20399971" rev="0"/>
                  </a:camera>
                  <a:lightRig rig="threePt" dir="t"/>
                </a:scene3d>
              </p:spPr>
            </p:pic>
            <p:pic>
              <p:nvPicPr>
                <p:cNvPr id="138" name="Picture 137"/>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5228802" y="1980012"/>
                  <a:ext cx="371111" cy="407528"/>
                </a:xfrm>
                <a:prstGeom prst="rect">
                  <a:avLst/>
                </a:prstGeom>
              </p:spPr>
            </p:pic>
          </p:grpSp>
          <p:sp>
            <p:nvSpPr>
              <p:cNvPr id="202" name="TextBox 201"/>
              <p:cNvSpPr txBox="1"/>
              <p:nvPr/>
            </p:nvSpPr>
            <p:spPr>
              <a:xfrm>
                <a:off x="1742942" y="228600"/>
                <a:ext cx="1076458" cy="246221"/>
              </a:xfrm>
              <a:prstGeom prst="rect">
                <a:avLst/>
              </a:prstGeom>
              <a:noFill/>
            </p:spPr>
            <p:txBody>
              <a:bodyPr wrap="square" rtlCol="0">
                <a:spAutoFit/>
              </a:bodyPr>
              <a:lstStyle/>
              <a:p>
                <a:r>
                  <a:rPr lang="fr-CH" sz="1000" i="1" dirty="0" err="1" smtClean="0">
                    <a:solidFill>
                      <a:srgbClr val="002060"/>
                    </a:solidFill>
                  </a:rPr>
                  <a:t>Climate</a:t>
                </a:r>
                <a:r>
                  <a:rPr lang="fr-CH" sz="1000" i="1" dirty="0" smtClean="0">
                    <a:solidFill>
                      <a:srgbClr val="002060"/>
                    </a:solidFill>
                  </a:rPr>
                  <a:t>/</a:t>
                </a:r>
                <a:r>
                  <a:rPr lang="fr-CH" sz="1000" i="1" dirty="0" err="1" smtClean="0">
                    <a:solidFill>
                      <a:srgbClr val="002060"/>
                    </a:solidFill>
                  </a:rPr>
                  <a:t>Weather</a:t>
                </a:r>
                <a:endParaRPr lang="en-US" sz="1000" i="1" dirty="0">
                  <a:solidFill>
                    <a:srgbClr val="002060"/>
                  </a:solidFill>
                </a:endParaRPr>
              </a:p>
            </p:txBody>
          </p:sp>
          <p:grpSp>
            <p:nvGrpSpPr>
              <p:cNvPr id="140" name="Group 139"/>
              <p:cNvGrpSpPr/>
              <p:nvPr/>
            </p:nvGrpSpPr>
            <p:grpSpPr>
              <a:xfrm>
                <a:off x="1784311" y="685800"/>
                <a:ext cx="577889" cy="466584"/>
                <a:chOff x="1744518" y="475106"/>
                <a:chExt cx="677018" cy="552764"/>
              </a:xfrm>
            </p:grpSpPr>
            <p:pic>
              <p:nvPicPr>
                <p:cNvPr id="103" name="Picture 10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44518" y="475106"/>
                  <a:ext cx="617502" cy="552764"/>
                </a:xfrm>
                <a:prstGeom prst="rect">
                  <a:avLst/>
                </a:prstGeom>
                <a:scene3d>
                  <a:camera prst="orthographicFront">
                    <a:rot lat="0" lon="20399971" rev="0"/>
                  </a:camera>
                  <a:lightRig rig="threePt" dir="t"/>
                </a:scene3d>
              </p:spPr>
            </p:pic>
            <p:pic>
              <p:nvPicPr>
                <p:cNvPr id="1055" name="Picture 1054"/>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1833290" y="791103"/>
                  <a:ext cx="588246" cy="225310"/>
                </a:xfrm>
                <a:prstGeom prst="rect">
                  <a:avLst/>
                </a:prstGeom>
                <a:scene3d>
                  <a:camera prst="orthographicFront">
                    <a:rot lat="0" lon="20399971" rev="0"/>
                  </a:camera>
                  <a:lightRig rig="threePt" dir="t"/>
                </a:scene3d>
              </p:spPr>
            </p:pic>
          </p:grpSp>
        </p:grpSp>
        <p:pic>
          <p:nvPicPr>
            <p:cNvPr id="115" name="Picture 11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938456" y="1974514"/>
              <a:ext cx="698662" cy="764551"/>
            </a:xfrm>
            <a:prstGeom prst="rect">
              <a:avLst/>
            </a:prstGeom>
            <a:scene3d>
              <a:camera prst="orthographicFront">
                <a:rot lat="0" lon="20399971" rev="0"/>
              </a:camera>
              <a:lightRig rig="threePt" dir="t"/>
            </a:scene3d>
          </p:spPr>
        </p:pic>
        <p:sp>
          <p:nvSpPr>
            <p:cNvPr id="194" name="TextBox 193"/>
            <p:cNvSpPr txBox="1"/>
            <p:nvPr/>
          </p:nvSpPr>
          <p:spPr>
            <a:xfrm>
              <a:off x="3578058" y="1986405"/>
              <a:ext cx="455581" cy="232254"/>
            </a:xfrm>
            <a:prstGeom prst="rect">
              <a:avLst/>
            </a:prstGeom>
            <a:noFill/>
          </p:spPr>
          <p:txBody>
            <a:bodyPr wrap="none" rtlCol="0">
              <a:spAutoFit/>
            </a:bodyPr>
            <a:lstStyle/>
            <a:p>
              <a:r>
                <a:rPr lang="fr-CH" sz="1000" i="1" dirty="0" err="1" smtClean="0">
                  <a:solidFill>
                    <a:srgbClr val="002060"/>
                  </a:solidFill>
                </a:rPr>
                <a:t>Ocean</a:t>
              </a:r>
              <a:endParaRPr lang="en-US" sz="1000" i="1" dirty="0">
                <a:solidFill>
                  <a:srgbClr val="002060"/>
                </a:solidFill>
              </a:endParaRPr>
            </a:p>
          </p:txBody>
        </p:sp>
        <p:grpSp>
          <p:nvGrpSpPr>
            <p:cNvPr id="49" name="Group 48"/>
            <p:cNvGrpSpPr/>
            <p:nvPr/>
          </p:nvGrpSpPr>
          <p:grpSpPr>
            <a:xfrm>
              <a:off x="3542724" y="2261892"/>
              <a:ext cx="628454" cy="718767"/>
              <a:chOff x="309930" y="2715955"/>
              <a:chExt cx="1224943" cy="1224943"/>
            </a:xfrm>
            <a:scene3d>
              <a:camera prst="orthographicFront">
                <a:rot lat="0" lon="20399971" rev="0"/>
              </a:camera>
              <a:lightRig rig="threePt" dir="t"/>
            </a:scene3d>
          </p:grpSpPr>
          <p:pic>
            <p:nvPicPr>
              <p:cNvPr id="58" name="Picture 5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09930" y="2715955"/>
                <a:ext cx="1224943" cy="1224943"/>
              </a:xfrm>
              <a:prstGeom prst="rect">
                <a:avLst/>
              </a:prstGeom>
            </p:spPr>
          </p:pic>
          <p:pic>
            <p:nvPicPr>
              <p:cNvPr id="47" name="Picture 46"/>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560451" y="3167904"/>
                <a:ext cx="723900" cy="390525"/>
              </a:xfrm>
              <a:prstGeom prst="rect">
                <a:avLst/>
              </a:prstGeom>
            </p:spPr>
          </p:pic>
        </p:grpSp>
        <p:pic>
          <p:nvPicPr>
            <p:cNvPr id="147" name="Picture 146"/>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3005171" y="2385538"/>
              <a:ext cx="566743" cy="264480"/>
            </a:xfrm>
            <a:prstGeom prst="rect">
              <a:avLst/>
            </a:prstGeom>
          </p:spPr>
        </p:pic>
        <p:grpSp>
          <p:nvGrpSpPr>
            <p:cNvPr id="151" name="Group 150"/>
            <p:cNvGrpSpPr/>
            <p:nvPr/>
          </p:nvGrpSpPr>
          <p:grpSpPr>
            <a:xfrm>
              <a:off x="2895600" y="1100510"/>
              <a:ext cx="1828800" cy="956890"/>
              <a:chOff x="2895600" y="1100510"/>
              <a:chExt cx="1828800" cy="956890"/>
            </a:xfrm>
          </p:grpSpPr>
          <p:pic>
            <p:nvPicPr>
              <p:cNvPr id="56" name="Picture 5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95600" y="1191224"/>
                <a:ext cx="838078" cy="866176"/>
              </a:xfrm>
              <a:prstGeom prst="rect">
                <a:avLst/>
              </a:prstGeom>
              <a:scene3d>
                <a:camera prst="orthographicFront">
                  <a:rot lat="0" lon="20399971" rev="0"/>
                </a:camera>
                <a:lightRig rig="threePt" dir="t"/>
              </a:scene3d>
            </p:spPr>
          </p:pic>
          <p:pic>
            <p:nvPicPr>
              <p:cNvPr id="1036" name="Picture 1035"/>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2961911" y="1601810"/>
                <a:ext cx="619489" cy="379390"/>
              </a:xfrm>
              <a:prstGeom prst="rect">
                <a:avLst/>
              </a:prstGeom>
              <a:scene3d>
                <a:camera prst="orthographicFront">
                  <a:rot lat="0" lon="20399971" rev="0"/>
                </a:camera>
                <a:lightRig rig="threePt" dir="t"/>
              </a:scene3d>
            </p:spPr>
          </p:pic>
          <p:pic>
            <p:nvPicPr>
              <p:cNvPr id="41" name="Picture 4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23027" y="1100510"/>
                <a:ext cx="738445" cy="784779"/>
              </a:xfrm>
              <a:prstGeom prst="rect">
                <a:avLst/>
              </a:prstGeom>
            </p:spPr>
          </p:pic>
          <p:pic>
            <p:nvPicPr>
              <p:cNvPr id="42" name="Picture 41"/>
              <p:cNvPicPr>
                <a:picLocks noChangeAspect="1"/>
              </p:cNvPicPr>
              <p:nvPr/>
            </p:nvPicPr>
            <p:blipFill rotWithShape="1">
              <a:blip r:embed="rId51" cstate="print">
                <a:extLst>
                  <a:ext uri="{28A0092B-C50C-407E-A947-70E740481C1C}">
                    <a14:useLocalDpi xmlns:a14="http://schemas.microsoft.com/office/drawing/2010/main" val="0"/>
                  </a:ext>
                </a:extLst>
              </a:blip>
              <a:srcRect l="67255" t="11674" b="11115"/>
              <a:stretch/>
            </p:blipFill>
            <p:spPr>
              <a:xfrm>
                <a:off x="3870055" y="1591145"/>
                <a:ext cx="854345" cy="247897"/>
              </a:xfrm>
              <a:prstGeom prst="rect">
                <a:avLst/>
              </a:prstGeom>
            </p:spPr>
          </p:pic>
          <p:sp>
            <p:nvSpPr>
              <p:cNvPr id="225" name="TextBox 224"/>
              <p:cNvSpPr txBox="1"/>
              <p:nvPr/>
            </p:nvSpPr>
            <p:spPr>
              <a:xfrm>
                <a:off x="3134204" y="1119098"/>
                <a:ext cx="840295" cy="246221"/>
              </a:xfrm>
              <a:prstGeom prst="rect">
                <a:avLst/>
              </a:prstGeom>
              <a:noFill/>
            </p:spPr>
            <p:txBody>
              <a:bodyPr wrap="none" rtlCol="0">
                <a:spAutoFit/>
              </a:bodyPr>
              <a:lstStyle/>
              <a:p>
                <a:r>
                  <a:rPr lang="fr-CH" sz="1000" i="1" dirty="0" err="1" smtClean="0">
                    <a:solidFill>
                      <a:srgbClr val="002060"/>
                    </a:solidFill>
                  </a:rPr>
                  <a:t>Geology</a:t>
                </a:r>
                <a:r>
                  <a:rPr lang="fr-CH" sz="1000" i="1" dirty="0" smtClean="0">
                    <a:solidFill>
                      <a:srgbClr val="002060"/>
                    </a:solidFill>
                  </a:rPr>
                  <a:t>/</a:t>
                </a:r>
                <a:r>
                  <a:rPr lang="fr-CH" sz="1000" i="1" dirty="0" err="1">
                    <a:solidFill>
                      <a:srgbClr val="002060"/>
                    </a:solidFill>
                  </a:rPr>
                  <a:t>S</a:t>
                </a:r>
                <a:r>
                  <a:rPr lang="fr-CH" sz="1000" i="1" dirty="0" err="1" smtClean="0">
                    <a:solidFill>
                      <a:srgbClr val="002060"/>
                    </a:solidFill>
                  </a:rPr>
                  <a:t>oil</a:t>
                </a:r>
                <a:endParaRPr lang="en-US" sz="1000" i="1" dirty="0">
                  <a:solidFill>
                    <a:srgbClr val="002060"/>
                  </a:solidFill>
                </a:endParaRPr>
              </a:p>
            </p:txBody>
          </p:sp>
        </p:grpSp>
        <p:grpSp>
          <p:nvGrpSpPr>
            <p:cNvPr id="155" name="Group 154"/>
            <p:cNvGrpSpPr/>
            <p:nvPr/>
          </p:nvGrpSpPr>
          <p:grpSpPr>
            <a:xfrm>
              <a:off x="1828800" y="5467953"/>
              <a:ext cx="1221667" cy="1009047"/>
              <a:chOff x="2237080" y="5394549"/>
              <a:chExt cx="1221667" cy="1009047"/>
            </a:xfrm>
          </p:grpSpPr>
          <p:grpSp>
            <p:nvGrpSpPr>
              <p:cNvPr id="129" name="Group 128"/>
              <p:cNvGrpSpPr/>
              <p:nvPr/>
            </p:nvGrpSpPr>
            <p:grpSpPr>
              <a:xfrm>
                <a:off x="2305779" y="5394549"/>
                <a:ext cx="1143000" cy="1009047"/>
                <a:chOff x="3700032" y="4992507"/>
                <a:chExt cx="1113800" cy="971550"/>
              </a:xfrm>
            </p:grpSpPr>
            <p:pic>
              <p:nvPicPr>
                <p:cNvPr id="221" name="Picture 2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842282" y="4992507"/>
                  <a:ext cx="971550" cy="971550"/>
                </a:xfrm>
                <a:prstGeom prst="rect">
                  <a:avLst/>
                </a:prstGeom>
              </p:spPr>
            </p:pic>
            <p:sp>
              <p:nvSpPr>
                <p:cNvPr id="222" name="TextBox 221"/>
                <p:cNvSpPr txBox="1"/>
                <p:nvPr/>
              </p:nvSpPr>
              <p:spPr>
                <a:xfrm>
                  <a:off x="3700032" y="5113128"/>
                  <a:ext cx="468397" cy="246221"/>
                </a:xfrm>
                <a:prstGeom prst="rect">
                  <a:avLst/>
                </a:prstGeom>
                <a:noFill/>
              </p:spPr>
              <p:txBody>
                <a:bodyPr wrap="none" rtlCol="0">
                  <a:spAutoFit/>
                </a:bodyPr>
                <a:lstStyle/>
                <a:p>
                  <a:pPr algn="ctr"/>
                  <a:r>
                    <a:rPr lang="fr-CH" sz="1000" i="1" dirty="0" smtClean="0">
                      <a:solidFill>
                        <a:srgbClr val="002060"/>
                      </a:solidFill>
                    </a:rPr>
                    <a:t>Spain</a:t>
                  </a:r>
                  <a:endParaRPr lang="en-US" sz="1000" i="1" dirty="0">
                    <a:solidFill>
                      <a:srgbClr val="002060"/>
                    </a:solidFill>
                  </a:endParaRPr>
                </a:p>
              </p:txBody>
            </p:sp>
          </p:grpSp>
          <p:pic>
            <p:nvPicPr>
              <p:cNvPr id="153" name="Picture 152"/>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2237080" y="5858347"/>
                <a:ext cx="1221667" cy="453762"/>
              </a:xfrm>
              <a:prstGeom prst="rect">
                <a:avLst/>
              </a:prstGeom>
              <a:solidFill>
                <a:schemeClr val="bg1"/>
              </a:solidFill>
            </p:spPr>
          </p:pic>
        </p:grpSp>
        <p:pic>
          <p:nvPicPr>
            <p:cNvPr id="154" name="Picture 153"/>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426639" y="5025754"/>
              <a:ext cx="566129" cy="536846"/>
            </a:xfrm>
            <a:prstGeom prst="rect">
              <a:avLst/>
            </a:prstGeom>
          </p:spPr>
        </p:pic>
        <p:grpSp>
          <p:nvGrpSpPr>
            <p:cNvPr id="157" name="Group 156"/>
            <p:cNvGrpSpPr/>
            <p:nvPr/>
          </p:nvGrpSpPr>
          <p:grpSpPr>
            <a:xfrm>
              <a:off x="2815623" y="4604440"/>
              <a:ext cx="1070577" cy="881959"/>
              <a:chOff x="3017014" y="4569960"/>
              <a:chExt cx="1154668" cy="916440"/>
            </a:xfrm>
          </p:grpSpPr>
          <p:grpSp>
            <p:nvGrpSpPr>
              <p:cNvPr id="130" name="Group 129"/>
              <p:cNvGrpSpPr/>
              <p:nvPr/>
            </p:nvGrpSpPr>
            <p:grpSpPr>
              <a:xfrm>
                <a:off x="3017014" y="4569960"/>
                <a:ext cx="1146713" cy="916440"/>
                <a:chOff x="2727599" y="5441499"/>
                <a:chExt cx="1291809" cy="971550"/>
              </a:xfrm>
            </p:grpSpPr>
            <p:pic>
              <p:nvPicPr>
                <p:cNvPr id="121" name="Picture 1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70490" y="5441499"/>
                  <a:ext cx="1148918" cy="971550"/>
                </a:xfrm>
                <a:prstGeom prst="rect">
                  <a:avLst/>
                </a:prstGeom>
              </p:spPr>
            </p:pic>
            <p:sp>
              <p:nvSpPr>
                <p:cNvPr id="216" name="TextBox 215"/>
                <p:cNvSpPr txBox="1"/>
                <p:nvPr/>
              </p:nvSpPr>
              <p:spPr>
                <a:xfrm>
                  <a:off x="2727599" y="5462350"/>
                  <a:ext cx="1142057" cy="261027"/>
                </a:xfrm>
                <a:prstGeom prst="rect">
                  <a:avLst/>
                </a:prstGeom>
                <a:noFill/>
              </p:spPr>
              <p:txBody>
                <a:bodyPr wrap="square" rtlCol="0">
                  <a:spAutoFit/>
                </a:bodyPr>
                <a:lstStyle/>
                <a:p>
                  <a:pPr algn="ctr"/>
                  <a:r>
                    <a:rPr lang="fr-CH" sz="1000" i="1" dirty="0" smtClean="0">
                      <a:solidFill>
                        <a:srgbClr val="002060"/>
                      </a:solidFill>
                    </a:rPr>
                    <a:t>New </a:t>
                  </a:r>
                  <a:r>
                    <a:rPr lang="fr-CH" sz="1000" i="1" dirty="0" err="1" smtClean="0">
                      <a:solidFill>
                        <a:srgbClr val="002060"/>
                      </a:solidFill>
                    </a:rPr>
                    <a:t>Zealand</a:t>
                  </a:r>
                  <a:endParaRPr lang="en-US" sz="1000" i="1" dirty="0">
                    <a:solidFill>
                      <a:srgbClr val="002060"/>
                    </a:solidFill>
                  </a:endParaRPr>
                </a:p>
              </p:txBody>
            </p:sp>
          </p:grpSp>
          <p:pic>
            <p:nvPicPr>
              <p:cNvPr id="156" name="Picture 155"/>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3181385" y="5006517"/>
                <a:ext cx="990297" cy="321525"/>
              </a:xfrm>
              <a:prstGeom prst="rect">
                <a:avLst/>
              </a:prstGeom>
            </p:spPr>
          </p:pic>
        </p:grpSp>
        <p:grpSp>
          <p:nvGrpSpPr>
            <p:cNvPr id="179" name="Group 178"/>
            <p:cNvGrpSpPr/>
            <p:nvPr/>
          </p:nvGrpSpPr>
          <p:grpSpPr>
            <a:xfrm>
              <a:off x="3921074" y="4604441"/>
              <a:ext cx="727126" cy="829135"/>
              <a:chOff x="3886200" y="4604441"/>
              <a:chExt cx="727126" cy="829135"/>
            </a:xfrm>
          </p:grpSpPr>
          <p:pic>
            <p:nvPicPr>
              <p:cNvPr id="158" name="Picture 15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920314" y="4648200"/>
                <a:ext cx="693012" cy="693012"/>
              </a:xfrm>
              <a:prstGeom prst="rect">
                <a:avLst/>
              </a:prstGeom>
            </p:spPr>
          </p:pic>
          <p:pic>
            <p:nvPicPr>
              <p:cNvPr id="159" name="Picture 158"/>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4048024" y="4979620"/>
                <a:ext cx="416126" cy="453956"/>
              </a:xfrm>
              <a:prstGeom prst="rect">
                <a:avLst/>
              </a:prstGeom>
            </p:spPr>
          </p:pic>
          <p:sp>
            <p:nvSpPr>
              <p:cNvPr id="264" name="TextBox 263"/>
              <p:cNvSpPr txBox="1"/>
              <p:nvPr/>
            </p:nvSpPr>
            <p:spPr>
              <a:xfrm>
                <a:off x="3886200" y="4604441"/>
                <a:ext cx="591829" cy="246221"/>
              </a:xfrm>
              <a:prstGeom prst="rect">
                <a:avLst/>
              </a:prstGeom>
              <a:noFill/>
            </p:spPr>
            <p:txBody>
              <a:bodyPr wrap="none" rtlCol="0">
                <a:spAutoFit/>
              </a:bodyPr>
              <a:lstStyle/>
              <a:p>
                <a:pPr algn="ctr"/>
                <a:r>
                  <a:rPr lang="fr-CH" sz="1000" i="1" dirty="0" err="1" smtClean="0">
                    <a:solidFill>
                      <a:srgbClr val="002060"/>
                    </a:solidFill>
                  </a:rPr>
                  <a:t>Norway</a:t>
                </a:r>
                <a:endParaRPr lang="en-US" sz="1000" i="1" dirty="0">
                  <a:solidFill>
                    <a:srgbClr val="002060"/>
                  </a:solidFill>
                </a:endParaRPr>
              </a:p>
            </p:txBody>
          </p:sp>
        </p:grpSp>
        <p:grpSp>
          <p:nvGrpSpPr>
            <p:cNvPr id="163" name="Group 162"/>
            <p:cNvGrpSpPr/>
            <p:nvPr/>
          </p:nvGrpSpPr>
          <p:grpSpPr>
            <a:xfrm>
              <a:off x="2050870" y="2819400"/>
              <a:ext cx="2597330" cy="1073782"/>
              <a:chOff x="2133600" y="2837341"/>
              <a:chExt cx="2597330" cy="1073782"/>
            </a:xfrm>
          </p:grpSpPr>
          <p:pic>
            <p:nvPicPr>
              <p:cNvPr id="55" name="Picture 5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03944" y="2935297"/>
                <a:ext cx="894147" cy="975826"/>
              </a:xfrm>
              <a:prstGeom prst="rect">
                <a:avLst/>
              </a:prstGeom>
              <a:scene3d>
                <a:camera prst="orthographicFront">
                  <a:rot lat="0" lon="20399971" rev="0"/>
                </a:camera>
                <a:lightRig rig="threePt" dir="t"/>
              </a:scene3d>
            </p:spPr>
          </p:pic>
          <p:pic>
            <p:nvPicPr>
              <p:cNvPr id="60" name="Picture 59"/>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3069354" y="3391424"/>
                <a:ext cx="512046" cy="418576"/>
              </a:xfrm>
              <a:prstGeom prst="rect">
                <a:avLst/>
              </a:prstGeom>
              <a:scene3d>
                <a:camera prst="orthographicFront">
                  <a:rot lat="0" lon="20399971" rev="0"/>
                </a:camera>
                <a:lightRig rig="threePt" dir="t"/>
              </a:scene3d>
            </p:spPr>
          </p:pic>
          <p:grpSp>
            <p:nvGrpSpPr>
              <p:cNvPr id="113" name="Group 112"/>
              <p:cNvGrpSpPr/>
              <p:nvPr/>
            </p:nvGrpSpPr>
            <p:grpSpPr>
              <a:xfrm>
                <a:off x="2133600" y="2900254"/>
                <a:ext cx="777481" cy="757346"/>
                <a:chOff x="182780" y="2266619"/>
                <a:chExt cx="1083478" cy="934648"/>
              </a:xfrm>
            </p:grpSpPr>
            <p:grpSp>
              <p:nvGrpSpPr>
                <p:cNvPr id="1025" name="Group 1024"/>
                <p:cNvGrpSpPr/>
                <p:nvPr/>
              </p:nvGrpSpPr>
              <p:grpSpPr>
                <a:xfrm>
                  <a:off x="182780" y="2266619"/>
                  <a:ext cx="1083478" cy="934648"/>
                  <a:chOff x="230804" y="2766166"/>
                  <a:chExt cx="1056848" cy="1056848"/>
                </a:xfrm>
                <a:scene3d>
                  <a:camera prst="orthographicFront">
                    <a:rot lat="0" lon="20399971" rev="0"/>
                  </a:camera>
                  <a:lightRig rig="threePt" dir="t"/>
                </a:scene3d>
              </p:grpSpPr>
              <p:pic>
                <p:nvPicPr>
                  <p:cNvPr id="48" name="Picture 4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0804" y="2766166"/>
                    <a:ext cx="1056848" cy="1056848"/>
                  </a:xfrm>
                  <a:prstGeom prst="rect">
                    <a:avLst/>
                  </a:prstGeom>
                </p:spPr>
              </p:pic>
              <p:pic>
                <p:nvPicPr>
                  <p:cNvPr id="62" name="Picture 61"/>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422468" y="3181883"/>
                    <a:ext cx="673519" cy="277899"/>
                  </a:xfrm>
                  <a:prstGeom prst="rect">
                    <a:avLst/>
                  </a:prstGeom>
                </p:spPr>
              </p:pic>
            </p:grpSp>
            <p:sp>
              <p:nvSpPr>
                <p:cNvPr id="189" name="TextBox 188"/>
                <p:cNvSpPr txBox="1"/>
                <p:nvPr/>
              </p:nvSpPr>
              <p:spPr>
                <a:xfrm>
                  <a:off x="724353" y="2278027"/>
                  <a:ext cx="228497" cy="286627"/>
                </a:xfrm>
                <a:prstGeom prst="rect">
                  <a:avLst/>
                </a:prstGeom>
                <a:noFill/>
              </p:spPr>
              <p:txBody>
                <a:bodyPr wrap="none" rtlCol="0">
                  <a:spAutoFit/>
                </a:bodyPr>
                <a:lstStyle/>
                <a:p>
                  <a:endParaRPr lang="en-US" sz="1000" i="1" dirty="0">
                    <a:solidFill>
                      <a:srgbClr val="002060"/>
                    </a:solidFill>
                  </a:endParaRPr>
                </a:p>
              </p:txBody>
            </p:sp>
          </p:grpSp>
          <p:sp>
            <p:nvSpPr>
              <p:cNvPr id="183" name="TextBox 182"/>
              <p:cNvSpPr txBox="1"/>
              <p:nvPr/>
            </p:nvSpPr>
            <p:spPr>
              <a:xfrm>
                <a:off x="3038414" y="2886235"/>
                <a:ext cx="454159" cy="232254"/>
              </a:xfrm>
              <a:prstGeom prst="rect">
                <a:avLst/>
              </a:prstGeom>
              <a:noFill/>
            </p:spPr>
            <p:txBody>
              <a:bodyPr wrap="none" rtlCol="0">
                <a:spAutoFit/>
              </a:bodyPr>
              <a:lstStyle/>
              <a:p>
                <a:r>
                  <a:rPr lang="fr-CH" sz="1000" i="1" dirty="0" smtClean="0">
                    <a:solidFill>
                      <a:srgbClr val="002060"/>
                    </a:solidFill>
                  </a:rPr>
                  <a:t>Water</a:t>
                </a:r>
                <a:endParaRPr lang="en-US" sz="1000" i="1" dirty="0">
                  <a:solidFill>
                    <a:srgbClr val="002060"/>
                  </a:solidFill>
                </a:endParaRPr>
              </a:p>
            </p:txBody>
          </p:sp>
          <p:pic>
            <p:nvPicPr>
              <p:cNvPr id="161" name="Picture 16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670700" y="2837341"/>
                <a:ext cx="810888" cy="810888"/>
              </a:xfrm>
              <a:prstGeom prst="rect">
                <a:avLst/>
              </a:prstGeom>
            </p:spPr>
          </p:pic>
          <p:pic>
            <p:nvPicPr>
              <p:cNvPr id="160" name="Picture 159"/>
              <p:cNvPicPr>
                <a:picLocks noChangeAspect="1"/>
              </p:cNvPicPr>
              <p:nvPr/>
            </p:nvPicPr>
            <p:blipFill rotWithShape="1">
              <a:blip r:embed="rId58" cstate="print">
                <a:extLst>
                  <a:ext uri="{28A0092B-C50C-407E-A947-70E740481C1C}">
                    <a14:useLocalDpi xmlns:a14="http://schemas.microsoft.com/office/drawing/2010/main" val="0"/>
                  </a:ext>
                </a:extLst>
              </a:blip>
              <a:srcRect l="2500" r="35670"/>
              <a:stretch/>
            </p:blipFill>
            <p:spPr>
              <a:xfrm>
                <a:off x="3657429" y="3267461"/>
                <a:ext cx="1073501" cy="173622"/>
              </a:xfrm>
              <a:prstGeom prst="rect">
                <a:avLst/>
              </a:prstGeom>
            </p:spPr>
          </p:pic>
        </p:grpSp>
        <p:pic>
          <p:nvPicPr>
            <p:cNvPr id="165" name="Picture 16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021312" y="5522955"/>
              <a:ext cx="848743" cy="848743"/>
            </a:xfrm>
            <a:prstGeom prst="rect">
              <a:avLst/>
            </a:prstGeom>
          </p:spPr>
        </p:pic>
        <p:pic>
          <p:nvPicPr>
            <p:cNvPr id="164" name="Picture 2"/>
            <p:cNvPicPr>
              <a:picLocks noChangeAspect="1" noChangeArrowheads="1"/>
            </p:cNvPicPr>
            <p:nvPr/>
          </p:nvPicPr>
          <p:blipFill rotWithShape="1">
            <a:blip r:embed="rId59" cstate="print">
              <a:extLst>
                <a:ext uri="{28A0092B-C50C-407E-A947-70E740481C1C}">
                  <a14:useLocalDpi xmlns:a14="http://schemas.microsoft.com/office/drawing/2010/main" val="0"/>
                </a:ext>
              </a:extLst>
            </a:blip>
            <a:srcRect t="7325" r="85238" b="84411"/>
            <a:stretch/>
          </p:blipFill>
          <p:spPr bwMode="auto">
            <a:xfrm>
              <a:off x="3134204" y="6023464"/>
              <a:ext cx="948629" cy="319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6" name="Rectangle 165"/>
            <p:cNvSpPr/>
            <p:nvPr/>
          </p:nvSpPr>
          <p:spPr>
            <a:xfrm>
              <a:off x="2977132" y="5470599"/>
              <a:ext cx="787395" cy="246221"/>
            </a:xfrm>
            <a:prstGeom prst="rect">
              <a:avLst/>
            </a:prstGeom>
          </p:spPr>
          <p:txBody>
            <a:bodyPr wrap="none">
              <a:spAutoFit/>
            </a:bodyPr>
            <a:lstStyle/>
            <a:p>
              <a:r>
                <a:rPr lang="fr-CH" sz="1000" i="1" dirty="0" err="1" smtClean="0">
                  <a:solidFill>
                    <a:srgbClr val="002060"/>
                  </a:solidFill>
                </a:rPr>
                <a:t>Switzerland</a:t>
              </a:r>
              <a:endParaRPr lang="en-US" sz="1000" i="1" dirty="0">
                <a:solidFill>
                  <a:srgbClr val="002060"/>
                </a:solidFill>
              </a:endParaRPr>
            </a:p>
          </p:txBody>
        </p:sp>
        <p:pic>
          <p:nvPicPr>
            <p:cNvPr id="167" name="Picture 166"/>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8368934" y="1813695"/>
              <a:ext cx="679467" cy="432072"/>
            </a:xfrm>
            <a:prstGeom prst="rect">
              <a:avLst/>
            </a:prstGeom>
          </p:spPr>
        </p:pic>
        <p:pic>
          <p:nvPicPr>
            <p:cNvPr id="177" name="Picture 17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252378" y="3861978"/>
              <a:ext cx="786222" cy="786222"/>
            </a:xfrm>
            <a:prstGeom prst="rect">
              <a:avLst/>
            </a:prstGeom>
          </p:spPr>
        </p:pic>
        <p:sp>
          <p:nvSpPr>
            <p:cNvPr id="281" name="TextBox 280"/>
            <p:cNvSpPr txBox="1"/>
            <p:nvPr/>
          </p:nvSpPr>
          <p:spPr>
            <a:xfrm>
              <a:off x="3179887" y="3853483"/>
              <a:ext cx="478016" cy="246221"/>
            </a:xfrm>
            <a:prstGeom prst="rect">
              <a:avLst/>
            </a:prstGeom>
            <a:noFill/>
          </p:spPr>
          <p:txBody>
            <a:bodyPr wrap="none" rtlCol="0">
              <a:spAutoFit/>
            </a:bodyPr>
            <a:lstStyle/>
            <a:p>
              <a:pPr algn="ctr"/>
              <a:r>
                <a:rPr lang="fr-CH" sz="1000" i="1" dirty="0" smtClean="0">
                  <a:solidFill>
                    <a:srgbClr val="002060"/>
                  </a:solidFill>
                </a:rPr>
                <a:t>China</a:t>
              </a:r>
              <a:endParaRPr lang="en-US" sz="1000" i="1" dirty="0">
                <a:solidFill>
                  <a:srgbClr val="002060"/>
                </a:solidFill>
              </a:endParaRPr>
            </a:p>
          </p:txBody>
        </p:sp>
        <p:pic>
          <p:nvPicPr>
            <p:cNvPr id="178" name="Picture 177"/>
            <p:cNvPicPr>
              <a:picLocks noChangeAspect="1"/>
            </p:cNvPicPr>
            <p:nvPr/>
          </p:nvPicPr>
          <p:blipFill rotWithShape="1">
            <a:blip r:embed="rId61" cstate="print">
              <a:extLst>
                <a:ext uri="{28A0092B-C50C-407E-A947-70E740481C1C}">
                  <a14:useLocalDpi xmlns:a14="http://schemas.microsoft.com/office/drawing/2010/main" val="0"/>
                </a:ext>
              </a:extLst>
            </a:blip>
            <a:srcRect r="67698"/>
            <a:stretch/>
          </p:blipFill>
          <p:spPr>
            <a:xfrm>
              <a:off x="3355845" y="4302770"/>
              <a:ext cx="624552" cy="159759"/>
            </a:xfrm>
            <a:prstGeom prst="rect">
              <a:avLst/>
            </a:prstGeom>
            <a:solidFill>
              <a:schemeClr val="bg1"/>
            </a:solidFill>
          </p:spPr>
        </p:pic>
        <p:grpSp>
          <p:nvGrpSpPr>
            <p:cNvPr id="206" name="Group 205"/>
            <p:cNvGrpSpPr/>
            <p:nvPr/>
          </p:nvGrpSpPr>
          <p:grpSpPr>
            <a:xfrm>
              <a:off x="4070051" y="1837659"/>
              <a:ext cx="615673" cy="735409"/>
              <a:chOff x="4070051" y="1837659"/>
              <a:chExt cx="615673" cy="735409"/>
            </a:xfrm>
          </p:grpSpPr>
          <p:pic>
            <p:nvPicPr>
              <p:cNvPr id="28" name="Picture 2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070051" y="1837659"/>
                <a:ext cx="615673" cy="715812"/>
              </a:xfrm>
              <a:prstGeom prst="rect">
                <a:avLst/>
              </a:prstGeom>
            </p:spPr>
          </p:pic>
          <p:pic>
            <p:nvPicPr>
              <p:cNvPr id="205" name="Picture 204"/>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4196276" y="2232789"/>
                <a:ext cx="340279" cy="340279"/>
              </a:xfrm>
              <a:prstGeom prst="rect">
                <a:avLst/>
              </a:prstGeom>
            </p:spPr>
          </p:pic>
        </p:grpSp>
      </p:grpSp>
      <p:sp>
        <p:nvSpPr>
          <p:cNvPr id="7" name="TextBox 6"/>
          <p:cNvSpPr txBox="1"/>
          <p:nvPr/>
        </p:nvSpPr>
        <p:spPr>
          <a:xfrm>
            <a:off x="5292080" y="44624"/>
            <a:ext cx="3851920" cy="1200328"/>
          </a:xfrm>
          <a:prstGeom prst="rect">
            <a:avLst/>
          </a:prstGeom>
          <a:solidFill>
            <a:schemeClr val="bg1"/>
          </a:solidFill>
        </p:spPr>
        <p:txBody>
          <a:bodyPr wrap="square" rtlCol="0">
            <a:spAutoFit/>
          </a:bodyPr>
          <a:lstStyle/>
          <a:p>
            <a:endParaRPr lang="en-US" dirty="0" smtClean="0"/>
          </a:p>
          <a:p>
            <a:endParaRPr lang="en-US" dirty="0" smtClean="0"/>
          </a:p>
          <a:p>
            <a:endParaRPr lang="en-US" dirty="0"/>
          </a:p>
        </p:txBody>
      </p:sp>
      <p:pic>
        <p:nvPicPr>
          <p:cNvPr id="219" name="Picture 218"/>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8230208" y="479611"/>
            <a:ext cx="806288" cy="429109"/>
          </a:xfrm>
          <a:prstGeom prst="rect">
            <a:avLst/>
          </a:prstGeom>
        </p:spPr>
      </p:pic>
      <p:grpSp>
        <p:nvGrpSpPr>
          <p:cNvPr id="226" name="Group 225"/>
          <p:cNvGrpSpPr/>
          <p:nvPr/>
        </p:nvGrpSpPr>
        <p:grpSpPr>
          <a:xfrm>
            <a:off x="6165608" y="72882"/>
            <a:ext cx="2078800" cy="2594118"/>
            <a:chOff x="6269642" y="177688"/>
            <a:chExt cx="2078800" cy="2594118"/>
          </a:xfrm>
        </p:grpSpPr>
        <p:pic>
          <p:nvPicPr>
            <p:cNvPr id="228" name="Picture 6"/>
            <p:cNvPicPr>
              <a:picLocks noChangeAspect="1" noChangeArrowheads="1"/>
            </p:cNvPicPr>
            <p:nvPr/>
          </p:nvPicPr>
          <p:blipFill rotWithShape="1">
            <a:blip r:embed="rId63" cstate="print">
              <a:extLst>
                <a:ext uri="{28A0092B-C50C-407E-A947-70E740481C1C}">
                  <a14:useLocalDpi xmlns:a14="http://schemas.microsoft.com/office/drawing/2010/main" val="0"/>
                </a:ext>
              </a:extLst>
            </a:blip>
            <a:srcRect l="13472" t="10299" r="14247"/>
            <a:stretch/>
          </p:blipFill>
          <p:spPr bwMode="auto">
            <a:xfrm>
              <a:off x="6868578" y="177688"/>
              <a:ext cx="1395336" cy="1041046"/>
            </a:xfrm>
            <a:prstGeom prst="rect">
              <a:avLst/>
            </a:prstGeom>
            <a:noFill/>
            <a:ln>
              <a:noFill/>
            </a:ln>
            <a:scene3d>
              <a:camera prst="isometricOffAxis2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9" name="Straight Connector 228"/>
            <p:cNvCxnSpPr/>
            <p:nvPr/>
          </p:nvCxnSpPr>
          <p:spPr>
            <a:xfrm flipH="1">
              <a:off x="6360374" y="816521"/>
              <a:ext cx="589902" cy="430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441348" y="855636"/>
              <a:ext cx="822565" cy="648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H="1">
              <a:off x="6360374" y="1088963"/>
              <a:ext cx="589902" cy="1354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7377953" y="1154824"/>
              <a:ext cx="885960" cy="1616982"/>
            </a:xfrm>
            <a:prstGeom prst="line">
              <a:avLst/>
            </a:prstGeom>
          </p:spPr>
          <p:style>
            <a:lnRef idx="1">
              <a:schemeClr val="accent1"/>
            </a:lnRef>
            <a:fillRef idx="0">
              <a:schemeClr val="accent1"/>
            </a:fillRef>
            <a:effectRef idx="0">
              <a:schemeClr val="accent1"/>
            </a:effectRef>
            <a:fontRef idx="minor">
              <a:schemeClr val="tx1"/>
            </a:fontRef>
          </p:style>
        </p:cxnSp>
        <p:pic>
          <p:nvPicPr>
            <p:cNvPr id="234" name="Picture 2"/>
            <p:cNvPicPr>
              <a:picLocks noChangeAspect="1" noChangeArrowheads="1"/>
            </p:cNvPicPr>
            <p:nvPr/>
          </p:nvPicPr>
          <p:blipFill rotWithShape="1">
            <a:blip r:embed="rId64" cstate="print">
              <a:extLst>
                <a:ext uri="{28A0092B-C50C-407E-A947-70E740481C1C}">
                  <a14:useLocalDpi xmlns:a14="http://schemas.microsoft.com/office/drawing/2010/main" val="0"/>
                </a:ext>
              </a:extLst>
            </a:blip>
            <a:srcRect l="9286" t="7327" r="10834" b="13069"/>
            <a:stretch/>
          </p:blipFill>
          <p:spPr bwMode="auto">
            <a:xfrm>
              <a:off x="6269642" y="1367310"/>
              <a:ext cx="2078800" cy="1245421"/>
            </a:xfrm>
            <a:prstGeom prst="rect">
              <a:avLst/>
            </a:prstGeom>
            <a:noFill/>
            <a:ln w="9525">
              <a:solidFill>
                <a:schemeClr val="tx1"/>
              </a:solidFill>
              <a:miter lim="800000"/>
              <a:headEnd/>
              <a:tailEnd/>
            </a:ln>
            <a:scene3d>
              <a:camera prst="isometricOffAxis2Left"/>
              <a:lightRig rig="threePt" dir="t"/>
            </a:scene3d>
            <a:extLst>
              <a:ext uri="{909E8E84-426E-40dd-AFC4-6F175D3DCCD1}">
                <a14:hiddenFill xmlns:a14="http://schemas.microsoft.com/office/drawing/2010/main">
                  <a:solidFill>
                    <a:schemeClr val="accent1"/>
                  </a:solidFill>
                </a14:hiddenFill>
              </a:ext>
            </a:extLst>
          </p:spPr>
        </p:pic>
      </p:grpSp>
      <p:sp>
        <p:nvSpPr>
          <p:cNvPr id="6" name="TextBox 5"/>
          <p:cNvSpPr txBox="1"/>
          <p:nvPr/>
        </p:nvSpPr>
        <p:spPr>
          <a:xfrm>
            <a:off x="5436096" y="332656"/>
            <a:ext cx="780966" cy="892552"/>
          </a:xfrm>
          <a:prstGeom prst="rect">
            <a:avLst/>
          </a:prstGeom>
          <a:noFill/>
        </p:spPr>
        <p:txBody>
          <a:bodyPr wrap="none" rtlCol="0">
            <a:spAutoFit/>
          </a:bodyPr>
          <a:lstStyle/>
          <a:p>
            <a:pPr algn="ctr"/>
            <a:r>
              <a:rPr lang="en-US" sz="1400" b="1" i="1" dirty="0" smtClean="0">
                <a:solidFill>
                  <a:srgbClr val="002060"/>
                </a:solidFill>
                <a:latin typeface="Arial Narrow"/>
                <a:cs typeface="Arial Narrow"/>
              </a:rPr>
              <a:t>GEO</a:t>
            </a:r>
          </a:p>
          <a:p>
            <a:pPr algn="ctr"/>
            <a:r>
              <a:rPr lang="en-US" sz="1400" b="1" i="1" dirty="0" smtClean="0">
                <a:solidFill>
                  <a:srgbClr val="002060"/>
                </a:solidFill>
                <a:latin typeface="Arial Narrow"/>
                <a:cs typeface="Arial Narrow"/>
              </a:rPr>
              <a:t>Website</a:t>
            </a:r>
            <a:endParaRPr lang="en-US" sz="1400" b="1" i="1" dirty="0">
              <a:solidFill>
                <a:srgbClr val="002060"/>
              </a:solidFill>
              <a:latin typeface="Arial Narrow"/>
              <a:cs typeface="Arial Narrow"/>
            </a:endParaRPr>
          </a:p>
          <a:p>
            <a:endParaRPr lang="en-US" dirty="0"/>
          </a:p>
        </p:txBody>
      </p:sp>
      <p:sp>
        <p:nvSpPr>
          <p:cNvPr id="5" name="Oval 4"/>
          <p:cNvSpPr/>
          <p:nvPr/>
        </p:nvSpPr>
        <p:spPr bwMode="auto">
          <a:xfrm>
            <a:off x="395536" y="2636912"/>
            <a:ext cx="1562472" cy="1224136"/>
          </a:xfrm>
          <a:prstGeom prst="ellipse">
            <a:avLst/>
          </a:prstGeom>
          <a:noFill/>
          <a:ln w="57150" cap="flat" cmpd="sng" algn="ctr">
            <a:solidFill>
              <a:srgbClr val="E02F0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400728168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en-US" altLang="en-US" smtClean="0"/>
          </a:p>
        </p:txBody>
      </p:sp>
      <p:sp>
        <p:nvSpPr>
          <p:cNvPr id="3075" name="Content Placeholder 2"/>
          <p:cNvSpPr>
            <a:spLocks noGrp="1"/>
          </p:cNvSpPr>
          <p:nvPr>
            <p:ph idx="1"/>
          </p:nvPr>
        </p:nvSpPr>
        <p:spPr/>
        <p:txBody>
          <a:bodyPr/>
          <a:lstStyle/>
          <a:p>
            <a:pPr eaLnBrk="1" hangingPunct="1"/>
            <a:endParaRPr lang="en-US" altLang="en-US" smtClean="0"/>
          </a:p>
        </p:txBody>
      </p:sp>
      <p:pic>
        <p:nvPicPr>
          <p:cNvPr id="3076"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508794" y="836712"/>
            <a:ext cx="7754938" cy="825500"/>
          </a:xfrm>
          <a:prstGeom prst="rect">
            <a:avLst/>
          </a:prstGeom>
        </p:spPr>
        <p:txBody>
          <a:bodyPr anchor="ctr">
            <a:normAutofit fontScale="97500"/>
          </a:bodyPr>
          <a:lstStyle/>
          <a:p>
            <a:pPr algn="ctr" fontAlgn="auto">
              <a:spcAft>
                <a:spcPts val="0"/>
              </a:spcAft>
              <a:defRPr/>
            </a:pPr>
            <a:endParaRPr lang="el-GR" sz="3600" b="1" dirty="0">
              <a:solidFill>
                <a:schemeClr val="tx2">
                  <a:lumMod val="75000"/>
                </a:schemeClr>
              </a:solidFill>
              <a:latin typeface="+mj-lt"/>
              <a:ea typeface="+mj-ea"/>
              <a:cs typeface="+mj-cs"/>
            </a:endParaRPr>
          </a:p>
        </p:txBody>
      </p:sp>
      <p:sp>
        <p:nvSpPr>
          <p:cNvPr id="18" name="TextBox 17"/>
          <p:cNvSpPr txBox="1"/>
          <p:nvPr/>
        </p:nvSpPr>
        <p:spPr>
          <a:xfrm>
            <a:off x="-5149080" y="1844824"/>
            <a:ext cx="9144000" cy="923330"/>
          </a:xfrm>
          <a:prstGeom prst="rect">
            <a:avLst/>
          </a:prstGeom>
          <a:noFill/>
        </p:spPr>
        <p:txBody>
          <a:bodyPr numCol="2">
            <a:spAutoFit/>
          </a:bodyPr>
          <a:lstStyle/>
          <a:p>
            <a:pPr algn="r">
              <a:defRPr/>
            </a:pPr>
            <a:endParaRPr lang="en-US" b="1" dirty="0">
              <a:solidFill>
                <a:schemeClr val="accent1"/>
              </a:solidFill>
            </a:endParaRPr>
          </a:p>
          <a:p>
            <a:pPr algn="r">
              <a:defRPr/>
            </a:pPr>
            <a:endParaRPr lang="en-US" b="1" dirty="0" smtClean="0">
              <a:solidFill>
                <a:schemeClr val="accent1"/>
              </a:solidFill>
            </a:endParaRPr>
          </a:p>
          <a:p>
            <a:pPr algn="r">
              <a:defRPr/>
            </a:pPr>
            <a:endParaRPr lang="en-US" b="1" dirty="0">
              <a:solidFill>
                <a:schemeClr val="accent1"/>
              </a:solidFill>
            </a:endParaRPr>
          </a:p>
        </p:txBody>
      </p:sp>
      <p:pic>
        <p:nvPicPr>
          <p:cNvPr id="10" name="Immagine 3"/>
          <p:cNvPicPr>
            <a:picLocks noChangeAspect="1"/>
          </p:cNvPicPr>
          <p:nvPr/>
        </p:nvPicPr>
        <p:blipFill>
          <a:blip r:embed="rId3"/>
          <a:stretch>
            <a:fillRect/>
          </a:stretch>
        </p:blipFill>
        <p:spPr>
          <a:xfrm>
            <a:off x="3253339" y="1409312"/>
            <a:ext cx="5727033" cy="4176051"/>
          </a:xfrm>
          <a:prstGeom prst="rect">
            <a:avLst/>
          </a:prstGeom>
          <a:effectLst>
            <a:outerShdw blurRad="50800" dist="38100" algn="l" rotWithShape="0">
              <a:prstClr val="black">
                <a:alpha val="40000"/>
              </a:prstClr>
            </a:outerShdw>
          </a:effectLst>
        </p:spPr>
      </p:pic>
      <p:sp>
        <p:nvSpPr>
          <p:cNvPr id="12" name="Titolo 1"/>
          <p:cNvSpPr txBox="1">
            <a:spLocks/>
          </p:cNvSpPr>
          <p:nvPr/>
        </p:nvSpPr>
        <p:spPr bwMode="auto">
          <a:xfrm>
            <a:off x="832048" y="838200"/>
            <a:ext cx="7772400" cy="51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dirty="0" smtClean="0">
                <a:solidFill>
                  <a:schemeClr val="accent2"/>
                </a:solidFill>
                <a:latin typeface="Arial Narrow"/>
                <a:cs typeface="Arial Narrow"/>
              </a:rPr>
              <a:t>GCI Providers Evolution and Statistics</a:t>
            </a:r>
            <a:endParaRPr lang="en-US" sz="3600" b="1" dirty="0">
              <a:solidFill>
                <a:schemeClr val="accent2"/>
              </a:solidFill>
              <a:latin typeface="Arial Narrow"/>
              <a:cs typeface="Arial Narrow"/>
            </a:endParaRPr>
          </a:p>
        </p:txBody>
      </p:sp>
      <p:pic>
        <p:nvPicPr>
          <p:cNvPr id="13" name="Immagine 4"/>
          <p:cNvPicPr>
            <a:picLocks noChangeAspect="1"/>
          </p:cNvPicPr>
          <p:nvPr/>
        </p:nvPicPr>
        <p:blipFill>
          <a:blip r:embed="rId4"/>
          <a:stretch>
            <a:fillRect/>
          </a:stretch>
        </p:blipFill>
        <p:spPr>
          <a:xfrm>
            <a:off x="27225" y="2897203"/>
            <a:ext cx="5965809" cy="3960797"/>
          </a:xfrm>
          <a:prstGeom prst="rect">
            <a:avLst/>
          </a:prstGeom>
          <a:effectLst>
            <a:outerShdw blurRad="50800" dist="38100" algn="l" rotWithShape="0">
              <a:prstClr val="black">
                <a:alpha val="40000"/>
              </a:prstClr>
            </a:outerShdw>
          </a:effectLst>
        </p:spPr>
      </p:pic>
      <p:sp>
        <p:nvSpPr>
          <p:cNvPr id="15" name="Callout con freccia a destra 12"/>
          <p:cNvSpPr/>
          <p:nvPr/>
        </p:nvSpPr>
        <p:spPr>
          <a:xfrm>
            <a:off x="2031837" y="3330341"/>
            <a:ext cx="162723" cy="2603698"/>
          </a:xfrm>
          <a:prstGeom prst="rightArrowCallout">
            <a:avLst>
              <a:gd name="adj1" fmla="val 50000"/>
              <a:gd name="adj2" fmla="val 25000"/>
              <a:gd name="adj3" fmla="val 80917"/>
              <a:gd name="adj4" fmla="val 6497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dirty="0"/>
          </a:p>
        </p:txBody>
      </p:sp>
      <p:sp>
        <p:nvSpPr>
          <p:cNvPr id="16" name="CasellaDiTesto 7"/>
          <p:cNvSpPr txBox="1">
            <a:spLocks noChangeArrowheads="1"/>
          </p:cNvSpPr>
          <p:nvPr/>
        </p:nvSpPr>
        <p:spPr bwMode="auto">
          <a:xfrm>
            <a:off x="3924132" y="2348880"/>
            <a:ext cx="2016125" cy="523220"/>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rgbClr val="C00000"/>
                </a:solidFill>
              </a:rPr>
              <a:t>Introduction of the Brokering approach</a:t>
            </a:r>
          </a:p>
        </p:txBody>
      </p:sp>
      <p:sp>
        <p:nvSpPr>
          <p:cNvPr id="17" name="Callout con freccia a destra 8"/>
          <p:cNvSpPr/>
          <p:nvPr/>
        </p:nvSpPr>
        <p:spPr>
          <a:xfrm>
            <a:off x="5940257" y="1910080"/>
            <a:ext cx="128644" cy="2762839"/>
          </a:xfrm>
          <a:prstGeom prst="rightArrowCallout">
            <a:avLst>
              <a:gd name="adj1" fmla="val 50000"/>
              <a:gd name="adj2" fmla="val 25000"/>
              <a:gd name="adj3" fmla="val 80917"/>
              <a:gd name="adj4" fmla="val 6497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dirty="0"/>
          </a:p>
        </p:txBody>
      </p:sp>
      <p:sp>
        <p:nvSpPr>
          <p:cNvPr id="20" name="CasellaDiTesto 11"/>
          <p:cNvSpPr txBox="1">
            <a:spLocks noChangeArrowheads="1"/>
          </p:cNvSpPr>
          <p:nvPr/>
        </p:nvSpPr>
        <p:spPr bwMode="auto">
          <a:xfrm>
            <a:off x="15712" y="3959313"/>
            <a:ext cx="2016125" cy="523220"/>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rgbClr val="C00000"/>
                </a:solidFill>
              </a:rPr>
              <a:t>Introduction of the Brokering approach</a:t>
            </a:r>
          </a:p>
        </p:txBody>
      </p:sp>
    </p:spTree>
    <p:extLst>
      <p:ext uri="{BB962C8B-B14F-4D97-AF65-F5344CB8AC3E}">
        <p14:creationId xmlns:p14="http://schemas.microsoft.com/office/powerpoint/2010/main" val="3150248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0-#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0-#ppt_w/2"/>
                                          </p:val>
                                        </p:tav>
                                        <p:tav tm="100000">
                                          <p:val>
                                            <p:strVal val="#ppt_x"/>
                                          </p:val>
                                        </p:tav>
                                      </p:tavLst>
                                    </p:anim>
                                    <p:anim calcmode="lin" valueType="num">
                                      <p:cBhvr additive="base">
                                        <p:cTn id="2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solidFill>
                  <a:schemeClr val="accent2"/>
                </a:solidFill>
                <a:latin typeface="Arial Narrow"/>
                <a:cs typeface="Arial Narrow"/>
              </a:rPr>
              <a:t>Brokering Organizations</a:t>
            </a:r>
            <a:endParaRPr lang="en-US" sz="4000" dirty="0">
              <a:solidFill>
                <a:schemeClr val="accent2"/>
              </a:solidFill>
              <a:latin typeface="Arial Narrow"/>
              <a:cs typeface="Arial Narrow"/>
            </a:endParaRPr>
          </a:p>
        </p:txBody>
      </p:sp>
      <p:pic>
        <p:nvPicPr>
          <p:cNvPr id="4" name="Content Placeholder 3" descr="original.jpg"/>
          <p:cNvPicPr>
            <a:picLocks noGrp="1" noChangeAspect="1"/>
          </p:cNvPicPr>
          <p:nvPr>
            <p:ph idx="1"/>
          </p:nvPr>
        </p:nvPicPr>
        <p:blipFill>
          <a:blip r:embed="rId2" cstate="print">
            <a:extLst>
              <a:ext uri="{28A0092B-C50C-407E-A947-70E740481C1C}">
                <a14:useLocalDpi xmlns:a14="http://schemas.microsoft.com/office/drawing/2010/main" val="0"/>
              </a:ext>
            </a:extLst>
          </a:blip>
          <a:srcRect t="25490" b="25490"/>
          <a:stretch>
            <a:fillRect/>
          </a:stretch>
        </p:blipFill>
        <p:spPr>
          <a:xfrm>
            <a:off x="685801" y="2276872"/>
            <a:ext cx="3670176" cy="1799106"/>
          </a:xfrm>
        </p:spPr>
      </p:pic>
      <p:pic>
        <p:nvPicPr>
          <p:cNvPr id="12" name="Picture 11" descr="airbnb_logo_detai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4539282"/>
            <a:ext cx="4896544" cy="1770038"/>
          </a:xfrm>
          <a:prstGeom prst="rect">
            <a:avLst/>
          </a:prstGeom>
        </p:spPr>
      </p:pic>
      <p:pic>
        <p:nvPicPr>
          <p:cNvPr id="15" name="Picture 14"/>
          <p:cNvPicPr>
            <a:picLocks noChangeAspect="1"/>
          </p:cNvPicPr>
          <p:nvPr/>
        </p:nvPicPr>
        <p:blipFill>
          <a:blip r:embed="rId4"/>
          <a:stretch>
            <a:fillRect/>
          </a:stretch>
        </p:blipFill>
        <p:spPr>
          <a:xfrm>
            <a:off x="5004048" y="2312876"/>
            <a:ext cx="3096344" cy="1548172"/>
          </a:xfrm>
          <a:prstGeom prst="rect">
            <a:avLst/>
          </a:prstGeom>
        </p:spPr>
      </p:pic>
    </p:spTree>
    <p:extLst>
      <p:ext uri="{BB962C8B-B14F-4D97-AF65-F5344CB8AC3E}">
        <p14:creationId xmlns:p14="http://schemas.microsoft.com/office/powerpoint/2010/main" val="23016587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352928" cy="718592"/>
          </a:xfrm>
        </p:spPr>
        <p:txBody>
          <a:bodyPr/>
          <a:lstStyle/>
          <a:p>
            <a:pPr algn="ctr"/>
            <a:r>
              <a:rPr lang="en-US" sz="3600" dirty="0" smtClean="0">
                <a:solidFill>
                  <a:schemeClr val="accent2"/>
                </a:solidFill>
                <a:latin typeface="Arial Narrow"/>
                <a:cs typeface="Arial Narrow"/>
              </a:rPr>
              <a:t>GEO</a:t>
            </a:r>
            <a:r>
              <a:rPr lang="en-US" sz="3600" dirty="0" smtClean="0">
                <a:solidFill>
                  <a:schemeClr val="accent2"/>
                </a:solidFill>
                <a:latin typeface="Arial Narrow"/>
                <a:cs typeface="Arial Narrow"/>
              </a:rPr>
              <a:t>-UN </a:t>
            </a:r>
            <a:r>
              <a:rPr lang="en-US" sz="3600" dirty="0" smtClean="0">
                <a:solidFill>
                  <a:schemeClr val="accent2"/>
                </a:solidFill>
                <a:latin typeface="Arial Narrow"/>
                <a:cs typeface="Arial Narrow"/>
              </a:rPr>
              <a:t>Roundtable – 7 March 2016</a:t>
            </a:r>
            <a:endParaRPr lang="en-US" sz="3600" dirty="0">
              <a:solidFill>
                <a:schemeClr val="accent2"/>
              </a:solidFill>
              <a:latin typeface="Arial Narrow"/>
              <a:cs typeface="Arial Narrow"/>
            </a:endParaRPr>
          </a:p>
        </p:txBody>
      </p:sp>
      <p:sp>
        <p:nvSpPr>
          <p:cNvPr id="3" name="Content Placeholder 2"/>
          <p:cNvSpPr>
            <a:spLocks noGrp="1"/>
          </p:cNvSpPr>
          <p:nvPr>
            <p:ph idx="1"/>
          </p:nvPr>
        </p:nvSpPr>
        <p:spPr>
          <a:xfrm>
            <a:off x="323528" y="1628800"/>
            <a:ext cx="8640960" cy="4752528"/>
          </a:xfrm>
        </p:spPr>
        <p:txBody>
          <a:bodyPr/>
          <a:lstStyle/>
          <a:p>
            <a:r>
              <a:rPr lang="en-US" b="1" dirty="0" smtClean="0">
                <a:solidFill>
                  <a:srgbClr val="0070C0"/>
                </a:solidFill>
                <a:latin typeface="Arial Narrow"/>
                <a:cs typeface="Arial Narrow"/>
              </a:rPr>
              <a:t>Develop </a:t>
            </a:r>
            <a:r>
              <a:rPr lang="en-US" b="1" dirty="0">
                <a:solidFill>
                  <a:srgbClr val="0070C0"/>
                </a:solidFill>
                <a:latin typeface="Arial Narrow"/>
                <a:cs typeface="Arial Narrow"/>
              </a:rPr>
              <a:t>synergies between Earth observations and official/national statistics – identifying a common “language” or </a:t>
            </a:r>
            <a:r>
              <a:rPr lang="en-US" b="1" dirty="0" smtClean="0">
                <a:solidFill>
                  <a:srgbClr val="0070C0"/>
                </a:solidFill>
                <a:latin typeface="Arial Narrow"/>
                <a:cs typeface="Arial Narrow"/>
              </a:rPr>
              <a:t>standards</a:t>
            </a:r>
          </a:p>
          <a:p>
            <a:r>
              <a:rPr lang="en-US" b="1" dirty="0" smtClean="0">
                <a:solidFill>
                  <a:srgbClr val="0070C0"/>
                </a:solidFill>
                <a:latin typeface="Arial Narrow"/>
                <a:cs typeface="Arial Narrow"/>
              </a:rPr>
              <a:t>Training </a:t>
            </a:r>
            <a:r>
              <a:rPr lang="en-US" b="1" dirty="0">
                <a:solidFill>
                  <a:srgbClr val="0070C0"/>
                </a:solidFill>
                <a:latin typeface="Arial Narrow"/>
                <a:cs typeface="Arial Narrow"/>
              </a:rPr>
              <a:t>and capacity building in Earth observation applications </a:t>
            </a:r>
            <a:r>
              <a:rPr lang="en-US" b="1" dirty="0" smtClean="0">
                <a:solidFill>
                  <a:srgbClr val="0070C0"/>
                </a:solidFill>
                <a:latin typeface="Arial Narrow"/>
                <a:cs typeface="Arial Narrow"/>
              </a:rPr>
              <a:t>(</a:t>
            </a:r>
            <a:r>
              <a:rPr lang="en-US" b="1" dirty="0">
                <a:solidFill>
                  <a:srgbClr val="0070C0"/>
                </a:solidFill>
                <a:latin typeface="Arial Narrow"/>
                <a:cs typeface="Arial Narrow"/>
              </a:rPr>
              <a:t>e.g</a:t>
            </a:r>
            <a:r>
              <a:rPr lang="en-US" b="1" dirty="0" smtClean="0">
                <a:solidFill>
                  <a:srgbClr val="0070C0"/>
                </a:solidFill>
                <a:latin typeface="Arial Narrow"/>
                <a:cs typeface="Arial Narrow"/>
              </a:rPr>
              <a:t>. </a:t>
            </a:r>
            <a:r>
              <a:rPr lang="en-US" b="1" dirty="0">
                <a:solidFill>
                  <a:srgbClr val="0070C0"/>
                </a:solidFill>
                <a:latin typeface="Arial Narrow"/>
                <a:cs typeface="Arial Narrow"/>
              </a:rPr>
              <a:t>BON-in-a-Box, or an EO App Store) </a:t>
            </a:r>
          </a:p>
          <a:p>
            <a:r>
              <a:rPr lang="en-US" b="1" dirty="0" smtClean="0">
                <a:solidFill>
                  <a:srgbClr val="0070C0"/>
                </a:solidFill>
                <a:latin typeface="Arial Narrow"/>
                <a:cs typeface="Arial Narrow"/>
              </a:rPr>
              <a:t>Develop </a:t>
            </a:r>
            <a:r>
              <a:rPr lang="en-US" b="1" dirty="0">
                <a:solidFill>
                  <a:srgbClr val="0070C0"/>
                </a:solidFill>
                <a:latin typeface="Arial Narrow"/>
                <a:cs typeface="Arial Narrow"/>
              </a:rPr>
              <a:t>a GEO Wetlands initiative </a:t>
            </a:r>
            <a:r>
              <a:rPr lang="en-US" b="1" dirty="0" smtClean="0">
                <a:solidFill>
                  <a:srgbClr val="0070C0"/>
                </a:solidFill>
                <a:latin typeface="Arial Narrow"/>
                <a:cs typeface="Arial Narrow"/>
              </a:rPr>
              <a:t>– </a:t>
            </a:r>
            <a:r>
              <a:rPr lang="en-US" b="1" dirty="0">
                <a:solidFill>
                  <a:srgbClr val="0070C0"/>
                </a:solidFill>
                <a:latin typeface="Arial Narrow"/>
                <a:cs typeface="Arial Narrow"/>
              </a:rPr>
              <a:t>learn from/build upon the existing ESA/JAXA/</a:t>
            </a:r>
            <a:r>
              <a:rPr lang="en-US" b="1" dirty="0" err="1">
                <a:solidFill>
                  <a:srgbClr val="0070C0"/>
                </a:solidFill>
                <a:latin typeface="Arial Narrow"/>
                <a:cs typeface="Arial Narrow"/>
              </a:rPr>
              <a:t>Ramsar</a:t>
            </a:r>
            <a:r>
              <a:rPr lang="en-US" b="1" dirty="0">
                <a:solidFill>
                  <a:srgbClr val="0070C0"/>
                </a:solidFill>
                <a:latin typeface="Arial Narrow"/>
                <a:cs typeface="Arial Narrow"/>
              </a:rPr>
              <a:t> </a:t>
            </a:r>
            <a:r>
              <a:rPr lang="en-US" b="1" dirty="0" smtClean="0">
                <a:solidFill>
                  <a:srgbClr val="0070C0"/>
                </a:solidFill>
                <a:latin typeface="Arial Narrow"/>
                <a:cs typeface="Arial Narrow"/>
              </a:rPr>
              <a:t>collaboration</a:t>
            </a:r>
            <a:endParaRPr lang="en-US" b="1" dirty="0">
              <a:solidFill>
                <a:srgbClr val="0070C0"/>
              </a:solidFill>
              <a:latin typeface="Arial Narrow"/>
              <a:cs typeface="Arial Narrow"/>
            </a:endParaRPr>
          </a:p>
          <a:p>
            <a:r>
              <a:rPr lang="en-US" b="1" dirty="0">
                <a:solidFill>
                  <a:srgbClr val="0070C0"/>
                </a:solidFill>
                <a:latin typeface="Arial Narrow"/>
                <a:cs typeface="Arial Narrow"/>
              </a:rPr>
              <a:t>Time travel – reaching back into archival data to create data layers of change over time (i.e., data cubes) </a:t>
            </a:r>
            <a:endParaRPr lang="en-US" b="1" dirty="0" smtClean="0">
              <a:solidFill>
                <a:srgbClr val="0070C0"/>
              </a:solidFill>
              <a:latin typeface="Arial Narrow"/>
              <a:cs typeface="Arial Narrow"/>
            </a:endParaRPr>
          </a:p>
          <a:p>
            <a:pPr marL="0" indent="0">
              <a:buNone/>
            </a:pPr>
            <a:endParaRPr lang="en-US" b="1" dirty="0" smtClean="0">
              <a:solidFill>
                <a:srgbClr val="0070C0"/>
              </a:solidFill>
            </a:endParaRPr>
          </a:p>
          <a:p>
            <a:pPr marL="0" indent="0">
              <a:buNone/>
            </a:pPr>
            <a:r>
              <a:rPr lang="en-US" b="1" dirty="0">
                <a:solidFill>
                  <a:srgbClr val="0070C0"/>
                </a:solidFill>
                <a:latin typeface="Arial Narrow"/>
                <a:cs typeface="Arial Narrow"/>
              </a:rPr>
              <a:t>Sponsored </a:t>
            </a:r>
            <a:r>
              <a:rPr lang="en-US" b="1" dirty="0" smtClean="0">
                <a:solidFill>
                  <a:srgbClr val="0070C0"/>
                </a:solidFill>
                <a:latin typeface="Arial Narrow"/>
                <a:cs typeface="Arial Narrow"/>
              </a:rPr>
              <a:t>by </a:t>
            </a:r>
            <a:r>
              <a:rPr lang="en-US" b="1" dirty="0">
                <a:solidFill>
                  <a:srgbClr val="0070C0"/>
                </a:solidFill>
                <a:latin typeface="Arial Narrow"/>
                <a:cs typeface="Arial Narrow"/>
              </a:rPr>
              <a:t>Swiss Federal Government, 16 UN and </a:t>
            </a:r>
            <a:r>
              <a:rPr lang="en-US" b="1" dirty="0" smtClean="0">
                <a:solidFill>
                  <a:srgbClr val="0070C0"/>
                </a:solidFill>
                <a:latin typeface="Arial Narrow"/>
                <a:cs typeface="Arial Narrow"/>
              </a:rPr>
              <a:t>International </a:t>
            </a:r>
            <a:r>
              <a:rPr lang="en-US" b="1" dirty="0">
                <a:solidFill>
                  <a:srgbClr val="0070C0"/>
                </a:solidFill>
                <a:latin typeface="Arial Narrow"/>
                <a:cs typeface="Arial Narrow"/>
              </a:rPr>
              <a:t>O</a:t>
            </a:r>
            <a:r>
              <a:rPr lang="en-US" b="1" dirty="0" smtClean="0">
                <a:solidFill>
                  <a:srgbClr val="0070C0"/>
                </a:solidFill>
                <a:latin typeface="Arial Narrow"/>
                <a:cs typeface="Arial Narrow"/>
              </a:rPr>
              <a:t>rganizations</a:t>
            </a:r>
            <a:r>
              <a:rPr lang="en-US" b="1" dirty="0">
                <a:solidFill>
                  <a:srgbClr val="0070C0"/>
                </a:solidFill>
                <a:latin typeface="Arial Narrow"/>
                <a:cs typeface="Arial Narrow"/>
              </a:rPr>
              <a:t>, Representatives of </a:t>
            </a:r>
            <a:r>
              <a:rPr lang="en-US" b="1" dirty="0" smtClean="0">
                <a:solidFill>
                  <a:srgbClr val="0070C0"/>
                </a:solidFill>
                <a:latin typeface="Arial Narrow"/>
                <a:cs typeface="Arial Narrow"/>
              </a:rPr>
              <a:t>Executive Committee, Programme </a:t>
            </a:r>
            <a:r>
              <a:rPr lang="en-US" b="1" dirty="0">
                <a:solidFill>
                  <a:srgbClr val="0070C0"/>
                </a:solidFill>
                <a:latin typeface="Arial Narrow"/>
                <a:cs typeface="Arial Narrow"/>
              </a:rPr>
              <a:t>Board and Secretariat</a:t>
            </a:r>
          </a:p>
          <a:p>
            <a:pPr marL="0" indent="0">
              <a:buNone/>
            </a:pPr>
            <a:endParaRPr lang="en-US" dirty="0">
              <a:solidFill>
                <a:srgbClr val="0070C0"/>
              </a:solidFill>
            </a:endParaRPr>
          </a:p>
          <a:p>
            <a:endParaRPr lang="en-US" dirty="0">
              <a:solidFill>
                <a:srgbClr val="0070C0"/>
              </a:solidFill>
            </a:endParaRPr>
          </a:p>
          <a:p>
            <a:endParaRPr lang="en-US" dirty="0">
              <a:solidFill>
                <a:srgbClr val="0070C0"/>
              </a:solidFill>
            </a:endParaRPr>
          </a:p>
          <a:p>
            <a:pPr marL="0" indent="0">
              <a:buNone/>
            </a:pPr>
            <a:endParaRPr lang="en-US" dirty="0">
              <a:solidFill>
                <a:srgbClr val="0070C0"/>
              </a:solidFill>
            </a:endParaRPr>
          </a:p>
        </p:txBody>
      </p:sp>
    </p:spTree>
    <p:extLst>
      <p:ext uri="{BB962C8B-B14F-4D97-AF65-F5344CB8AC3E}">
        <p14:creationId xmlns:p14="http://schemas.microsoft.com/office/powerpoint/2010/main" val="105692561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body" idx="1"/>
          </p:nvPr>
        </p:nvSpPr>
        <p:spPr>
          <a:xfrm>
            <a:off x="152400" y="1828800"/>
            <a:ext cx="9067800" cy="3962400"/>
          </a:xfrm>
        </p:spPr>
        <p:txBody>
          <a:bodyPr/>
          <a:lstStyle/>
          <a:p>
            <a:pPr marL="0" indent="0" algn="ctr">
              <a:lnSpc>
                <a:spcPct val="80000"/>
              </a:lnSpc>
              <a:buClr>
                <a:srgbClr val="005FAA"/>
              </a:buClr>
              <a:buFontTx/>
              <a:buNone/>
            </a:pPr>
            <a:endParaRPr lang="en-US" sz="3600" b="1" dirty="0">
              <a:solidFill>
                <a:srgbClr val="005FAA"/>
              </a:solidFill>
              <a:latin typeface="Arial Narrow"/>
              <a:cs typeface="Arial Narrow"/>
            </a:endParaRPr>
          </a:p>
        </p:txBody>
      </p:sp>
      <p:sp>
        <p:nvSpPr>
          <p:cNvPr id="33794" name="Rectangle 4"/>
          <p:cNvSpPr>
            <a:spLocks noGrp="1" noChangeArrowheads="1"/>
          </p:cNvSpPr>
          <p:nvPr>
            <p:ph type="title"/>
          </p:nvPr>
        </p:nvSpPr>
        <p:spPr>
          <a:xfrm>
            <a:off x="685800" y="2590800"/>
            <a:ext cx="7772400" cy="685800"/>
          </a:xfrm>
        </p:spPr>
        <p:txBody>
          <a:bodyPr/>
          <a:lstStyle/>
          <a:p>
            <a:pPr algn="ctr"/>
            <a:r>
              <a:rPr lang="en-US" b="1" dirty="0">
                <a:latin typeface="Arial" charset="0"/>
                <a:cs typeface="Arial" charset="0"/>
              </a:rPr>
              <a:t/>
            </a:r>
            <a:br>
              <a:rPr lang="en-US" b="1" dirty="0">
                <a:latin typeface="Arial" charset="0"/>
                <a:cs typeface="Arial" charset="0"/>
              </a:rPr>
            </a:br>
            <a:r>
              <a:rPr lang="en-US" b="1" dirty="0">
                <a:latin typeface="Arial" charset="0"/>
                <a:cs typeface="Arial" charset="0"/>
              </a:rPr>
              <a:t/>
            </a:r>
            <a:br>
              <a:rPr lang="en-US" b="1" dirty="0">
                <a:latin typeface="Arial" charset="0"/>
                <a:cs typeface="Arial" charset="0"/>
              </a:rPr>
            </a:br>
            <a:r>
              <a:rPr lang="en-US" b="1" dirty="0">
                <a:latin typeface="Arial" charset="0"/>
                <a:cs typeface="Arial" charset="0"/>
              </a:rPr>
              <a:t/>
            </a:r>
            <a:br>
              <a:rPr lang="en-US" b="1" dirty="0">
                <a:latin typeface="Arial" charset="0"/>
                <a:cs typeface="Arial" charset="0"/>
              </a:rPr>
            </a:br>
            <a:r>
              <a:rPr lang="en-US" b="1" dirty="0">
                <a:latin typeface="Arial" charset="0"/>
                <a:cs typeface="Arial" charset="0"/>
              </a:rPr>
              <a:t/>
            </a:r>
            <a:br>
              <a:rPr lang="en-US" b="1" dirty="0">
                <a:latin typeface="Arial" charset="0"/>
                <a:cs typeface="Arial" charset="0"/>
              </a:rPr>
            </a:br>
            <a:endParaRPr lang="en-US" b="1" dirty="0">
              <a:latin typeface="Arial" charset="0"/>
              <a:cs typeface="Arial" charset="0"/>
            </a:endParaRPr>
          </a:p>
        </p:txBody>
      </p:sp>
      <p:sp>
        <p:nvSpPr>
          <p:cNvPr id="2" name="TextBox 1"/>
          <p:cNvSpPr txBox="1"/>
          <p:nvPr/>
        </p:nvSpPr>
        <p:spPr>
          <a:xfrm>
            <a:off x="827584" y="2071876"/>
            <a:ext cx="7696200" cy="4093428"/>
          </a:xfrm>
          <a:prstGeom prst="rect">
            <a:avLst/>
          </a:prstGeom>
          <a:noFill/>
        </p:spPr>
        <p:txBody>
          <a:bodyPr wrap="square" rtlCol="0">
            <a:spAutoFit/>
          </a:bodyPr>
          <a:lstStyle/>
          <a:p>
            <a:pPr algn="ctr"/>
            <a:r>
              <a:rPr lang="en-US" sz="4800" b="1" u="none" dirty="0" smtClean="0">
                <a:solidFill>
                  <a:schemeClr val="accent2"/>
                </a:solidFill>
                <a:latin typeface="Arial Narrow" panose="020B0606020202030204" pitchFamily="34" charset="0"/>
              </a:rPr>
              <a:t>Countries have borders; </a:t>
            </a:r>
          </a:p>
          <a:p>
            <a:pPr algn="ctr"/>
            <a:r>
              <a:rPr lang="en-US" sz="4800" b="1" u="none" dirty="0" smtClean="0">
                <a:solidFill>
                  <a:schemeClr val="accent2"/>
                </a:solidFill>
                <a:latin typeface="Arial Narrow" panose="020B0606020202030204" pitchFamily="34" charset="0"/>
              </a:rPr>
              <a:t>Earth observations don’t.</a:t>
            </a:r>
          </a:p>
          <a:p>
            <a:pPr algn="ctr"/>
            <a:endParaRPr lang="en-US" sz="4400" b="1" dirty="0">
              <a:solidFill>
                <a:schemeClr val="accent2"/>
              </a:solidFill>
              <a:latin typeface="Arial Narrow" panose="020B0606020202030204" pitchFamily="34" charset="0"/>
            </a:endParaRPr>
          </a:p>
          <a:p>
            <a:pPr lvl="8"/>
            <a:endParaRPr lang="en-US" sz="4400" u="none" dirty="0">
              <a:latin typeface="Arial Narrow" panose="020B0606020202030204" pitchFamily="34" charset="0"/>
            </a:endParaRPr>
          </a:p>
          <a:p>
            <a:endParaRPr lang="en-US" sz="4400" u="none" dirty="0">
              <a:latin typeface="Arial Narrow" panose="020B0606020202030204" pitchFamily="34" charset="0"/>
            </a:endParaRPr>
          </a:p>
          <a:p>
            <a:endParaRPr lang="en-US" sz="3200" u="none" dirty="0">
              <a:latin typeface="Arial Narrow" panose="020B0606020202030204" pitchFamily="34" charset="0"/>
            </a:endParaRPr>
          </a:p>
        </p:txBody>
      </p:sp>
      <p:sp>
        <p:nvSpPr>
          <p:cNvPr id="3" name="TextBox 2"/>
          <p:cNvSpPr txBox="1"/>
          <p:nvPr/>
        </p:nvSpPr>
        <p:spPr>
          <a:xfrm>
            <a:off x="6228184" y="4911556"/>
            <a:ext cx="3240360" cy="1323439"/>
          </a:xfrm>
          <a:prstGeom prst="rect">
            <a:avLst/>
          </a:prstGeom>
          <a:noFill/>
        </p:spPr>
        <p:txBody>
          <a:bodyPr wrap="square" rtlCol="0">
            <a:spAutoFit/>
          </a:bodyPr>
          <a:lstStyle/>
          <a:p>
            <a:r>
              <a:rPr lang="en-US" sz="2000" b="1" dirty="0">
                <a:solidFill>
                  <a:srgbClr val="005FAA"/>
                </a:solidFill>
                <a:latin typeface="Arial Narrow" panose="020B0606020202030204" pitchFamily="34" charset="0"/>
              </a:rPr>
              <a:t>Barbara </a:t>
            </a:r>
            <a:r>
              <a:rPr lang="en-US" sz="2000" b="1" dirty="0" smtClean="0">
                <a:solidFill>
                  <a:srgbClr val="005FAA"/>
                </a:solidFill>
                <a:latin typeface="Arial Narrow" panose="020B0606020202030204" pitchFamily="34" charset="0"/>
              </a:rPr>
              <a:t>J. Ryan</a:t>
            </a:r>
          </a:p>
          <a:p>
            <a:r>
              <a:rPr lang="fr-CH" sz="2000" b="1" dirty="0" err="1" smtClean="0">
                <a:solidFill>
                  <a:srgbClr val="005FAA"/>
                </a:solidFill>
                <a:latin typeface="Arial Narrow" panose="020B0606020202030204" pitchFamily="34" charset="0"/>
              </a:rPr>
              <a:t>Director</a:t>
            </a:r>
            <a:r>
              <a:rPr lang="fr-CH" sz="2000" b="1" dirty="0" smtClean="0">
                <a:solidFill>
                  <a:srgbClr val="005FAA"/>
                </a:solidFill>
                <a:latin typeface="Arial Narrow" panose="020B0606020202030204" pitchFamily="34" charset="0"/>
              </a:rPr>
              <a:t>, GEO </a:t>
            </a:r>
            <a:r>
              <a:rPr lang="fr-CH" sz="2000" b="1" dirty="0" err="1" smtClean="0">
                <a:solidFill>
                  <a:srgbClr val="005FAA"/>
                </a:solidFill>
                <a:latin typeface="Arial Narrow" panose="020B0606020202030204" pitchFamily="34" charset="0"/>
              </a:rPr>
              <a:t>Secretariat</a:t>
            </a:r>
            <a:endParaRPr lang="en-US" sz="2000" b="1" dirty="0">
              <a:solidFill>
                <a:srgbClr val="005FAA"/>
              </a:solidFill>
              <a:latin typeface="Arial Narrow" panose="020B0606020202030204" pitchFamily="34" charset="0"/>
            </a:endParaRPr>
          </a:p>
          <a:p>
            <a:r>
              <a:rPr lang="en-US" sz="2000" b="1" dirty="0">
                <a:solidFill>
                  <a:srgbClr val="005FAA"/>
                </a:solidFill>
                <a:latin typeface="Arial Narrow" panose="020B0606020202030204" pitchFamily="34" charset="0"/>
              </a:rPr>
              <a:t>Adapted from </a:t>
            </a:r>
            <a:r>
              <a:rPr lang="en-US" sz="2000" b="1" dirty="0" smtClean="0">
                <a:solidFill>
                  <a:srgbClr val="005FAA"/>
                </a:solidFill>
                <a:latin typeface="Arial Narrow" panose="020B0606020202030204" pitchFamily="34" charset="0"/>
              </a:rPr>
              <a:t>NY Times </a:t>
            </a:r>
            <a:endParaRPr lang="en-US" sz="2000" b="1" dirty="0">
              <a:solidFill>
                <a:srgbClr val="005FAA"/>
              </a:solidFill>
              <a:latin typeface="Arial Narrow" panose="020B0606020202030204" pitchFamily="34" charset="0"/>
            </a:endParaRPr>
          </a:p>
          <a:p>
            <a:r>
              <a:rPr lang="en-US" sz="2000" b="1" dirty="0">
                <a:solidFill>
                  <a:srgbClr val="005FAA"/>
                </a:solidFill>
                <a:latin typeface="Arial Narrow" panose="020B0606020202030204" pitchFamily="34" charset="0"/>
              </a:rPr>
              <a:t>September 2015</a:t>
            </a:r>
          </a:p>
        </p:txBody>
      </p:sp>
    </p:spTree>
    <p:extLst>
      <p:ext uri="{BB962C8B-B14F-4D97-AF65-F5344CB8AC3E}">
        <p14:creationId xmlns:p14="http://schemas.microsoft.com/office/powerpoint/2010/main" val="4103451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304800" y="1143000"/>
            <a:ext cx="8839200" cy="2057400"/>
          </a:xfrm>
        </p:spPr>
        <p:txBody>
          <a:bodyPr/>
          <a:lstStyle/>
          <a:p>
            <a:pPr marL="0" indent="0">
              <a:lnSpc>
                <a:spcPct val="80000"/>
              </a:lnSpc>
              <a:buClr>
                <a:srgbClr val="005FAA"/>
              </a:buClr>
              <a:buFontTx/>
              <a:buNone/>
              <a:defRPr/>
            </a:pPr>
            <a:endParaRPr lang="en-US" sz="2800" dirty="0" smtClean="0">
              <a:solidFill>
                <a:srgbClr val="005FAA"/>
              </a:solidFill>
              <a:latin typeface="Arial" charset="0"/>
              <a:ea typeface="MS PGothic" pitchFamily="34" charset="-128"/>
              <a:cs typeface="Arial" charset="0"/>
            </a:endParaRPr>
          </a:p>
          <a:p>
            <a:pPr marL="0" indent="0">
              <a:lnSpc>
                <a:spcPct val="80000"/>
              </a:lnSpc>
              <a:buClr>
                <a:srgbClr val="005FAA"/>
              </a:buClr>
              <a:buFontTx/>
              <a:buNone/>
              <a:defRPr/>
            </a:pPr>
            <a:endParaRPr lang="en-US" sz="2800" dirty="0" smtClean="0">
              <a:solidFill>
                <a:srgbClr val="005FAA"/>
              </a:solidFill>
              <a:latin typeface="Arial" charset="0"/>
              <a:ea typeface="MS PGothic" pitchFamily="34" charset="-128"/>
              <a:cs typeface="Arial" charset="0"/>
            </a:endParaRPr>
          </a:p>
          <a:p>
            <a:pPr>
              <a:lnSpc>
                <a:spcPct val="80000"/>
              </a:lnSpc>
              <a:buClr>
                <a:srgbClr val="005FAA"/>
              </a:buClr>
              <a:defRPr/>
            </a:pPr>
            <a:r>
              <a:rPr lang="en-US" sz="3200" dirty="0" smtClean="0">
                <a:solidFill>
                  <a:srgbClr val="005FAA"/>
                </a:solidFill>
                <a:latin typeface="Arial" charset="0"/>
                <a:ea typeface="MS PGothic" pitchFamily="34" charset="-128"/>
                <a:cs typeface="Arial" charset="0"/>
              </a:rPr>
              <a:t>Improve and Coordinate Observation Systems</a:t>
            </a:r>
          </a:p>
          <a:p>
            <a:pPr>
              <a:lnSpc>
                <a:spcPct val="80000"/>
              </a:lnSpc>
              <a:buClr>
                <a:srgbClr val="005FAA"/>
              </a:buClr>
              <a:defRPr/>
            </a:pPr>
            <a:endParaRPr lang="en-US" sz="3200" dirty="0" smtClean="0">
              <a:solidFill>
                <a:srgbClr val="005FAA"/>
              </a:solidFill>
              <a:latin typeface="Arial" charset="0"/>
              <a:ea typeface="MS PGothic" pitchFamily="34" charset="-128"/>
              <a:cs typeface="Arial" charset="0"/>
            </a:endParaRPr>
          </a:p>
          <a:p>
            <a:pPr>
              <a:lnSpc>
                <a:spcPct val="80000"/>
              </a:lnSpc>
              <a:buClr>
                <a:srgbClr val="005FAA"/>
              </a:buClr>
              <a:defRPr/>
            </a:pPr>
            <a:r>
              <a:rPr lang="en-US" sz="3200" dirty="0" smtClean="0">
                <a:solidFill>
                  <a:srgbClr val="005FAA"/>
                </a:solidFill>
                <a:latin typeface="Arial" charset="0"/>
                <a:ea typeface="MS PGothic" pitchFamily="34" charset="-128"/>
                <a:cs typeface="Arial" charset="0"/>
              </a:rPr>
              <a:t>Advance Broad Open Data Policies/Practices</a:t>
            </a:r>
          </a:p>
          <a:p>
            <a:pPr>
              <a:lnSpc>
                <a:spcPct val="80000"/>
              </a:lnSpc>
              <a:buClr>
                <a:srgbClr val="005FAA"/>
              </a:buClr>
              <a:defRPr/>
            </a:pPr>
            <a:endParaRPr lang="fr-CH" sz="3200" dirty="0">
              <a:solidFill>
                <a:srgbClr val="005FAA"/>
              </a:solidFill>
              <a:latin typeface="Arial" charset="0"/>
              <a:ea typeface="MS PGothic" pitchFamily="34" charset="-128"/>
              <a:cs typeface="Arial" charset="0"/>
            </a:endParaRPr>
          </a:p>
          <a:p>
            <a:pPr>
              <a:lnSpc>
                <a:spcPct val="80000"/>
              </a:lnSpc>
              <a:buClr>
                <a:srgbClr val="005FAA"/>
              </a:buClr>
              <a:defRPr/>
            </a:pPr>
            <a:r>
              <a:rPr lang="fr-CH" sz="3200" dirty="0" smtClean="0">
                <a:solidFill>
                  <a:srgbClr val="005FAA"/>
                </a:solidFill>
                <a:latin typeface="Arial" charset="0"/>
                <a:ea typeface="MS PGothic" pitchFamily="34" charset="-128"/>
                <a:cs typeface="Arial" charset="0"/>
              </a:rPr>
              <a:t>Foster </a:t>
            </a:r>
            <a:r>
              <a:rPr lang="fr-CH" sz="3200" dirty="0" err="1" smtClean="0">
                <a:solidFill>
                  <a:srgbClr val="005FAA"/>
                </a:solidFill>
                <a:latin typeface="Arial" charset="0"/>
                <a:ea typeface="MS PGothic" pitchFamily="34" charset="-128"/>
                <a:cs typeface="Arial" charset="0"/>
              </a:rPr>
              <a:t>Increased</a:t>
            </a:r>
            <a:r>
              <a:rPr lang="fr-CH" sz="3200" dirty="0" smtClean="0">
                <a:solidFill>
                  <a:srgbClr val="005FAA"/>
                </a:solidFill>
                <a:latin typeface="Arial" charset="0"/>
                <a:ea typeface="MS PGothic" pitchFamily="34" charset="-128"/>
                <a:cs typeface="Arial" charset="0"/>
              </a:rPr>
              <a:t> Use of EO Data and Information</a:t>
            </a:r>
            <a:endParaRPr lang="en-US" sz="3200" dirty="0" smtClean="0">
              <a:solidFill>
                <a:srgbClr val="005FAA"/>
              </a:solidFill>
              <a:latin typeface="Arial" charset="0"/>
              <a:ea typeface="MS PGothic" pitchFamily="34" charset="-128"/>
              <a:cs typeface="Arial" charset="0"/>
            </a:endParaRPr>
          </a:p>
          <a:p>
            <a:pPr>
              <a:lnSpc>
                <a:spcPct val="80000"/>
              </a:lnSpc>
              <a:buClr>
                <a:srgbClr val="005FAA"/>
              </a:buClr>
              <a:defRPr/>
            </a:pPr>
            <a:endParaRPr lang="en-US" sz="3200" dirty="0" smtClean="0">
              <a:solidFill>
                <a:srgbClr val="005FAA"/>
              </a:solidFill>
              <a:latin typeface="Arial" charset="0"/>
              <a:ea typeface="MS PGothic" pitchFamily="34" charset="-128"/>
              <a:cs typeface="Arial" charset="0"/>
            </a:endParaRPr>
          </a:p>
          <a:p>
            <a:pPr>
              <a:lnSpc>
                <a:spcPct val="80000"/>
              </a:lnSpc>
              <a:buClr>
                <a:srgbClr val="005FAA"/>
              </a:buClr>
              <a:defRPr/>
            </a:pPr>
            <a:r>
              <a:rPr lang="en-US" sz="3200" dirty="0" smtClean="0">
                <a:solidFill>
                  <a:srgbClr val="005FAA"/>
                </a:solidFill>
                <a:latin typeface="Arial" charset="0"/>
                <a:ea typeface="MS PGothic" pitchFamily="34" charset="-128"/>
                <a:cs typeface="Arial" charset="0"/>
              </a:rPr>
              <a:t>Build Capacity </a:t>
            </a:r>
            <a:endParaRPr lang="en-US" sz="3200" dirty="0" smtClean="0">
              <a:solidFill>
                <a:schemeClr val="accent2"/>
              </a:solidFill>
              <a:latin typeface="Arial" charset="0"/>
              <a:ea typeface="MS PGothic" pitchFamily="34" charset="-128"/>
              <a:cs typeface="Arial" charset="0"/>
            </a:endParaRPr>
          </a:p>
        </p:txBody>
      </p:sp>
      <p:sp>
        <p:nvSpPr>
          <p:cNvPr id="37890" name="Rectangle 4"/>
          <p:cNvSpPr>
            <a:spLocks noGrp="1" noChangeArrowheads="1"/>
          </p:cNvSpPr>
          <p:nvPr>
            <p:ph type="title"/>
          </p:nvPr>
        </p:nvSpPr>
        <p:spPr>
          <a:xfrm>
            <a:off x="762000" y="790600"/>
            <a:ext cx="7772400" cy="838200"/>
          </a:xfrm>
        </p:spPr>
        <p:txBody>
          <a:bodyPr/>
          <a:lstStyle/>
          <a:p>
            <a:pPr algn="ctr">
              <a:defRPr/>
            </a:pPr>
            <a:r>
              <a:rPr lang="en-US" b="1" dirty="0">
                <a:latin typeface="Arial" charset="0"/>
                <a:cs typeface="Arial" charset="0"/>
              </a:rPr>
              <a:t/>
            </a:r>
            <a:br>
              <a:rPr lang="en-US" b="1" dirty="0">
                <a:latin typeface="Arial" charset="0"/>
                <a:cs typeface="Arial" charset="0"/>
              </a:rPr>
            </a:br>
            <a:r>
              <a:rPr lang="en-US" sz="4000" b="1" dirty="0">
                <a:solidFill>
                  <a:schemeClr val="accent2"/>
                </a:solidFill>
                <a:latin typeface="Arial Narrow"/>
                <a:cs typeface="Arial Narrow"/>
              </a:rPr>
              <a:t>GEO Objectives</a:t>
            </a:r>
            <a:br>
              <a:rPr lang="en-US" sz="4000" b="1" dirty="0">
                <a:solidFill>
                  <a:schemeClr val="accent2"/>
                </a:solidFill>
                <a:latin typeface="Arial Narrow"/>
                <a:cs typeface="Arial Narrow"/>
              </a:rPr>
            </a:br>
            <a:endParaRPr lang="en-US" sz="4000" b="1" dirty="0">
              <a:solidFill>
                <a:schemeClr val="accent2"/>
              </a:solidFill>
              <a:latin typeface="Arial Narrow"/>
              <a:cs typeface="Arial Narrow"/>
            </a:endParaRPr>
          </a:p>
        </p:txBody>
      </p:sp>
    </p:spTree>
    <p:extLst>
      <p:ext uri="{BB962C8B-B14F-4D97-AF65-F5344CB8AC3E}">
        <p14:creationId xmlns:p14="http://schemas.microsoft.com/office/powerpoint/2010/main" val="18780583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灯片编号占位符 3"/>
          <p:cNvSpPr>
            <a:spLocks noGrp="1"/>
          </p:cNvSpPr>
          <p:nvPr>
            <p:ph type="sldNum" sz="quarter" idx="4294967295"/>
          </p:nvPr>
        </p:nvSpPr>
        <p:spPr>
          <a:xfrm>
            <a:off x="319088" y="6500813"/>
            <a:ext cx="2233612" cy="21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itchFamily="34" charset="0"/>
              </a:defRPr>
            </a:lvl1pPr>
            <a:lvl2pPr marL="742950" indent="-285750">
              <a:spcBef>
                <a:spcPct val="20000"/>
              </a:spcBef>
              <a:buChar char="–"/>
              <a:defRPr sz="2000">
                <a:solidFill>
                  <a:schemeClr val="tx1"/>
                </a:solidFill>
                <a:latin typeface="Arial" pitchFamily="34" charset="0"/>
              </a:defRPr>
            </a:lvl2pPr>
            <a:lvl3pPr marL="1143000" indent="-228600">
              <a:spcBef>
                <a:spcPct val="20000"/>
              </a:spcBef>
              <a:buChar char="•"/>
              <a:defRPr>
                <a:solidFill>
                  <a:schemeClr val="tx1"/>
                </a:solidFill>
                <a:latin typeface="Arial" pitchFamily="34" charset="0"/>
              </a:defRPr>
            </a:lvl3pPr>
            <a:lvl4pPr marL="1600200" indent="-228600">
              <a:spcBef>
                <a:spcPct val="20000"/>
              </a:spcBef>
              <a:buChar char="–"/>
              <a:defRPr sz="1600">
                <a:solidFill>
                  <a:schemeClr val="tx1"/>
                </a:solidFill>
                <a:latin typeface="Arial" pitchFamily="34" charset="0"/>
              </a:defRPr>
            </a:lvl4pPr>
            <a:lvl5pPr marL="2057400" indent="-22860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fld id="{FCB77024-84E8-4258-824D-AA5503187AC9}" type="slidenum">
              <a:rPr lang="en-GB" altLang="ja-JP" sz="800">
                <a:cs typeface="Arial" pitchFamily="34" charset="0"/>
              </a:rPr>
              <a:pPr eaLnBrk="1" hangingPunct="1">
                <a:spcBef>
                  <a:spcPct val="0"/>
                </a:spcBef>
                <a:buFontTx/>
                <a:buNone/>
              </a:pPr>
              <a:t>30</a:t>
            </a:fld>
            <a:endParaRPr lang="en-GB" altLang="ja-JP" sz="800">
              <a:cs typeface="Arial" pitchFamily="34" charset="0"/>
            </a:endParaRPr>
          </a:p>
        </p:txBody>
      </p:sp>
      <p:pic>
        <p:nvPicPr>
          <p:cNvPr id="624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179512" y="2967087"/>
            <a:ext cx="835292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Tahoma" pitchFamily="34" charset="0"/>
              </a:defRPr>
            </a:lvl6pPr>
            <a:lvl7pPr marL="914400" algn="ctr" rtl="0" fontAlgn="base">
              <a:spcBef>
                <a:spcPct val="0"/>
              </a:spcBef>
              <a:spcAft>
                <a:spcPct val="0"/>
              </a:spcAft>
              <a:defRPr sz="3200">
                <a:solidFill>
                  <a:schemeClr val="tx2"/>
                </a:solidFill>
                <a:latin typeface="Tahoma" pitchFamily="34" charset="0"/>
              </a:defRPr>
            </a:lvl7pPr>
            <a:lvl8pPr marL="1371600" algn="ctr" rtl="0" fontAlgn="base">
              <a:spcBef>
                <a:spcPct val="0"/>
              </a:spcBef>
              <a:spcAft>
                <a:spcPct val="0"/>
              </a:spcAft>
              <a:defRPr sz="3200">
                <a:solidFill>
                  <a:schemeClr val="tx2"/>
                </a:solidFill>
                <a:latin typeface="Tahoma" pitchFamily="34" charset="0"/>
              </a:defRPr>
            </a:lvl8pPr>
            <a:lvl9pPr marL="1828800" algn="ctr" rtl="0" fontAlgn="base">
              <a:spcBef>
                <a:spcPct val="0"/>
              </a:spcBef>
              <a:spcAft>
                <a:spcPct val="0"/>
              </a:spcAft>
              <a:defRPr sz="3200">
                <a:solidFill>
                  <a:schemeClr val="tx2"/>
                </a:solidFill>
                <a:latin typeface="Tahoma" pitchFamily="34" charset="0"/>
              </a:defRPr>
            </a:lvl9pPr>
          </a:lstStyle>
          <a:p>
            <a:pPr algn="l" eaLnBrk="1" hangingPunct="1">
              <a:defRPr/>
            </a:pPr>
            <a:r>
              <a:rPr lang="en-US" altLang="ja-JP" sz="3600" b="1" u="none" kern="0" dirty="0" smtClean="0">
                <a:solidFill>
                  <a:schemeClr val="accent2"/>
                </a:solidFill>
                <a:latin typeface="Arial Narrow"/>
                <a:ea typeface="宋体" pitchFamily="2" charset="-122"/>
                <a:cs typeface="Arial Narrow"/>
              </a:rPr>
              <a:t>GEO Work Programme Symposium</a:t>
            </a:r>
          </a:p>
          <a:p>
            <a:pPr algn="l" eaLnBrk="1" hangingPunct="1">
              <a:defRPr/>
            </a:pPr>
            <a:r>
              <a:rPr lang="en-US" altLang="ja-JP" sz="3600" b="1" kern="0" dirty="0" smtClean="0">
                <a:solidFill>
                  <a:schemeClr val="accent2"/>
                </a:solidFill>
                <a:latin typeface="Arial Narrow"/>
                <a:ea typeface="宋体" pitchFamily="2" charset="-122"/>
                <a:cs typeface="Arial Narrow"/>
              </a:rPr>
              <a:t>2-4 May 2016 </a:t>
            </a:r>
          </a:p>
          <a:p>
            <a:pPr algn="l" eaLnBrk="1" hangingPunct="1">
              <a:defRPr/>
            </a:pPr>
            <a:r>
              <a:rPr lang="en-US" altLang="ja-JP" sz="3600" b="1" kern="0" dirty="0" smtClean="0">
                <a:solidFill>
                  <a:schemeClr val="accent2"/>
                </a:solidFill>
                <a:latin typeface="Arial Narrow"/>
                <a:ea typeface="宋体" pitchFamily="2" charset="-122"/>
                <a:cs typeface="Arial Narrow"/>
              </a:rPr>
              <a:t>Geneva</a:t>
            </a:r>
          </a:p>
          <a:p>
            <a:pPr algn="l" eaLnBrk="1" hangingPunct="1">
              <a:defRPr/>
            </a:pPr>
            <a:endParaRPr lang="en-US" altLang="ja-JP" sz="3600" b="1" u="none" kern="0" dirty="0">
              <a:solidFill>
                <a:schemeClr val="accent2"/>
              </a:solidFill>
              <a:latin typeface="Arial Narrow"/>
              <a:ea typeface="宋体" pitchFamily="2" charset="-122"/>
              <a:cs typeface="Arial Narrow"/>
            </a:endParaRPr>
          </a:p>
          <a:p>
            <a:pPr algn="l" eaLnBrk="1" hangingPunct="1">
              <a:defRPr/>
            </a:pPr>
            <a:r>
              <a:rPr lang="en-US" altLang="ja-JP" sz="3600" b="1" kern="0" dirty="0" smtClean="0">
                <a:solidFill>
                  <a:schemeClr val="accent2"/>
                </a:solidFill>
                <a:latin typeface="Arial Narrow"/>
                <a:ea typeface="宋体" pitchFamily="2" charset="-122"/>
                <a:cs typeface="Arial Narrow"/>
              </a:rPr>
              <a:t>GEO-XIII Plenary</a:t>
            </a:r>
          </a:p>
          <a:p>
            <a:pPr algn="l" eaLnBrk="1" hangingPunct="1">
              <a:defRPr/>
            </a:pPr>
            <a:r>
              <a:rPr lang="en-US" altLang="ja-JP" sz="3600" b="1" u="none" kern="0" dirty="0" smtClean="0">
                <a:solidFill>
                  <a:schemeClr val="accent2"/>
                </a:solidFill>
                <a:latin typeface="Arial Narrow"/>
                <a:ea typeface="宋体" pitchFamily="2" charset="-122"/>
                <a:cs typeface="Arial Narrow"/>
              </a:rPr>
              <a:t>9-10 November</a:t>
            </a:r>
          </a:p>
          <a:p>
            <a:pPr algn="l" eaLnBrk="1" hangingPunct="1">
              <a:defRPr/>
            </a:pPr>
            <a:r>
              <a:rPr lang="en-US" altLang="ja-JP" sz="3600" b="1" kern="0" dirty="0" smtClean="0">
                <a:solidFill>
                  <a:schemeClr val="accent2"/>
                </a:solidFill>
                <a:latin typeface="Arial Narrow"/>
                <a:ea typeface="宋体" pitchFamily="2" charset="-122"/>
                <a:cs typeface="Arial Narrow"/>
              </a:rPr>
              <a:t>St. Petersburg</a:t>
            </a:r>
            <a:endParaRPr lang="en-US" altLang="ja-JP" sz="3600" b="1" u="none" kern="0" dirty="0" smtClean="0">
              <a:solidFill>
                <a:srgbClr val="005FAA"/>
              </a:solidFill>
              <a:ea typeface="宋体" pitchFamily="2" charset="-122"/>
            </a:endParaRPr>
          </a:p>
          <a:p>
            <a:pPr algn="l" eaLnBrk="1" hangingPunct="1">
              <a:defRPr/>
            </a:pPr>
            <a:endParaRPr lang="en-US" altLang="ja-JP" b="1" kern="0" dirty="0">
              <a:solidFill>
                <a:schemeClr val="accent2"/>
              </a:solidFill>
              <a:ea typeface="宋体" pitchFamily="2" charset="-122"/>
            </a:endParaRPr>
          </a:p>
          <a:p>
            <a:pPr algn="l" eaLnBrk="1" hangingPunct="1">
              <a:defRPr/>
            </a:pPr>
            <a:r>
              <a:rPr lang="en-US" altLang="ja-JP" sz="2400" b="1" kern="0" dirty="0" smtClean="0">
                <a:solidFill>
                  <a:srgbClr val="008C7D"/>
                </a:solidFill>
                <a:ea typeface="宋体" pitchFamily="2" charset="-122"/>
              </a:rPr>
              <a:t>Barbara Ryan – </a:t>
            </a:r>
            <a:r>
              <a:rPr lang="en-US" altLang="ja-JP" sz="2400" b="1" kern="0" dirty="0" smtClean="0">
                <a:solidFill>
                  <a:srgbClr val="008C7D"/>
                </a:solidFill>
                <a:ea typeface="宋体" pitchFamily="2" charset="-122"/>
              </a:rPr>
              <a:t> </a:t>
            </a:r>
            <a:r>
              <a:rPr lang="en-US" altLang="ja-JP" sz="2400" b="1" kern="0" dirty="0" smtClean="0">
                <a:solidFill>
                  <a:srgbClr val="008C7D"/>
                </a:solidFill>
                <a:ea typeface="宋体" pitchFamily="2" charset="-122"/>
                <a:hlinkClick r:id="rId3"/>
              </a:rPr>
              <a:t>bryan</a:t>
            </a:r>
            <a:r>
              <a:rPr lang="en-US" altLang="ja-JP" sz="2400" b="1" kern="0" dirty="0" smtClean="0">
                <a:solidFill>
                  <a:srgbClr val="008C7D"/>
                </a:solidFill>
                <a:ea typeface="宋体" pitchFamily="2" charset="-122"/>
                <a:hlinkClick r:id="rId3"/>
              </a:rPr>
              <a:t>@</a:t>
            </a:r>
            <a:r>
              <a:rPr lang="en-US" altLang="ja-JP" sz="2400" b="1" kern="0" dirty="0" smtClean="0">
                <a:solidFill>
                  <a:srgbClr val="008C7D"/>
                </a:solidFill>
                <a:ea typeface="宋体" pitchFamily="2" charset="-122"/>
                <a:hlinkClick r:id="rId3"/>
              </a:rPr>
              <a:t>geosec.org</a:t>
            </a:r>
            <a:endParaRPr lang="en-US" altLang="ja-JP" sz="2400" b="1" kern="0" dirty="0" smtClean="0">
              <a:solidFill>
                <a:srgbClr val="008C7D"/>
              </a:solidFill>
              <a:ea typeface="宋体" pitchFamily="2" charset="-122"/>
            </a:endParaRPr>
          </a:p>
          <a:p>
            <a:pPr algn="l" eaLnBrk="1" hangingPunct="1">
              <a:defRPr/>
            </a:pPr>
            <a:r>
              <a:rPr lang="en-US" altLang="ja-JP" sz="2400" b="1" kern="0" dirty="0" smtClean="0">
                <a:solidFill>
                  <a:srgbClr val="008C7D"/>
                </a:solidFill>
                <a:ea typeface="宋体" pitchFamily="2" charset="-122"/>
              </a:rPr>
              <a:t>Osamu Ochiai – </a:t>
            </a:r>
            <a:r>
              <a:rPr lang="en-US" altLang="ja-JP" sz="2400" b="1" kern="0" dirty="0" smtClean="0">
                <a:solidFill>
                  <a:srgbClr val="008C7D"/>
                </a:solidFill>
                <a:ea typeface="宋体" pitchFamily="2" charset="-122"/>
                <a:hlinkClick r:id="rId4"/>
              </a:rPr>
              <a:t>oochiai@geosec.org</a:t>
            </a:r>
            <a:endParaRPr lang="en-US" altLang="ja-JP" sz="2400" b="1" kern="0" dirty="0" smtClean="0">
              <a:solidFill>
                <a:srgbClr val="008C7D"/>
              </a:solidFill>
              <a:ea typeface="宋体" pitchFamily="2" charset="-122"/>
            </a:endParaRPr>
          </a:p>
          <a:p>
            <a:pPr algn="l" eaLnBrk="1" hangingPunct="1">
              <a:defRPr/>
            </a:pPr>
            <a:endParaRPr lang="en-US" altLang="ja-JP" sz="2800" b="1" u="sng" kern="0" dirty="0" smtClean="0">
              <a:solidFill>
                <a:srgbClr val="008C7D"/>
              </a:solidFill>
              <a:ea typeface="宋体" pitchFamily="2" charset="-122"/>
            </a:endParaRPr>
          </a:p>
          <a:p>
            <a:pPr eaLnBrk="1" hangingPunct="1">
              <a:defRPr/>
            </a:pPr>
            <a:endParaRPr lang="en-US" altLang="ja-JP" b="1" u="sng" kern="0" dirty="0" smtClean="0">
              <a:solidFill>
                <a:srgbClr val="005FAA"/>
              </a:solidFill>
              <a:ea typeface="宋体" pitchFamily="2" charset="-122"/>
            </a:endParaRPr>
          </a:p>
        </p:txBody>
      </p:sp>
      <p:sp>
        <p:nvSpPr>
          <p:cNvPr id="2" name="TextBox 1"/>
          <p:cNvSpPr txBox="1"/>
          <p:nvPr/>
        </p:nvSpPr>
        <p:spPr>
          <a:xfrm>
            <a:off x="195884" y="5968424"/>
            <a:ext cx="4994877" cy="584776"/>
          </a:xfrm>
          <a:prstGeom prst="rect">
            <a:avLst/>
          </a:prstGeom>
          <a:noFill/>
        </p:spPr>
        <p:txBody>
          <a:bodyPr wrap="none" rtlCol="0">
            <a:spAutoFit/>
          </a:bodyPr>
          <a:lstStyle/>
          <a:p>
            <a:r>
              <a:rPr lang="en-US" sz="3200" b="1" dirty="0" err="1" smtClean="0">
                <a:solidFill>
                  <a:srgbClr val="005FAA"/>
                </a:solidFill>
              </a:rPr>
              <a:t>www.earthobservations.org</a:t>
            </a:r>
            <a:endParaRPr lang="en-US" sz="3200" b="1" dirty="0">
              <a:solidFill>
                <a:srgbClr val="005FAA"/>
              </a:solidFill>
            </a:endParaRPr>
          </a:p>
        </p:txBody>
      </p:sp>
      <p:sp>
        <p:nvSpPr>
          <p:cNvPr id="3" name="TextBox 2"/>
          <p:cNvSpPr txBox="1"/>
          <p:nvPr/>
        </p:nvSpPr>
        <p:spPr>
          <a:xfrm>
            <a:off x="467544" y="4293096"/>
            <a:ext cx="197490" cy="1261884"/>
          </a:xfrm>
          <a:prstGeom prst="rect">
            <a:avLst/>
          </a:prstGeom>
          <a:noFill/>
        </p:spPr>
        <p:txBody>
          <a:bodyPr wrap="none" rtlCol="0">
            <a:spAutoFit/>
          </a:bodyPr>
          <a:lstStyle/>
          <a:p>
            <a:pPr eaLnBrk="1" hangingPunct="1">
              <a:defRPr/>
            </a:pPr>
            <a:endParaRPr lang="en-US" altLang="ja-JP" sz="2800" u="none" kern="0" dirty="0">
              <a:solidFill>
                <a:srgbClr val="005FAA"/>
              </a:solidFill>
              <a:ea typeface="宋体" pitchFamily="2" charset="-122"/>
            </a:endParaRPr>
          </a:p>
          <a:p>
            <a:pPr eaLnBrk="1" hangingPunct="1">
              <a:defRPr/>
            </a:pPr>
            <a:endParaRPr lang="en-US" altLang="ja-JP" u="none" kern="0" dirty="0">
              <a:solidFill>
                <a:srgbClr val="005FAA"/>
              </a:solidFill>
              <a:ea typeface="宋体" pitchFamily="2" charset="-122"/>
            </a:endParaRPr>
          </a:p>
          <a:p>
            <a:endParaRPr lang="en-US" dirty="0">
              <a:solidFill>
                <a:srgbClr val="005FAA"/>
              </a:solidFill>
            </a:endParaRPr>
          </a:p>
        </p:txBody>
      </p:sp>
    </p:spTree>
    <p:extLst>
      <p:ext uri="{BB962C8B-B14F-4D97-AF65-F5344CB8AC3E}">
        <p14:creationId xmlns:p14="http://schemas.microsoft.com/office/powerpoint/2010/main" val="3212223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1562685"/>
            <a:ext cx="9067800" cy="4962659"/>
          </a:xfrm>
          <a:prstGeom prst="rect">
            <a:avLst/>
          </a:prstGeom>
        </p:spPr>
      </p:pic>
      <p:sp>
        <p:nvSpPr>
          <p:cNvPr id="3" name="Rectangle 2"/>
          <p:cNvSpPr/>
          <p:nvPr/>
        </p:nvSpPr>
        <p:spPr>
          <a:xfrm>
            <a:off x="2352850" y="828001"/>
            <a:ext cx="4019350" cy="707886"/>
          </a:xfrm>
          <a:prstGeom prst="rect">
            <a:avLst/>
          </a:prstGeom>
        </p:spPr>
        <p:txBody>
          <a:bodyPr wrap="none">
            <a:spAutoFit/>
          </a:bodyPr>
          <a:lstStyle/>
          <a:p>
            <a:r>
              <a:rPr lang="en-US" sz="4000" b="1" dirty="0" smtClean="0">
                <a:solidFill>
                  <a:srgbClr val="333399"/>
                </a:solidFill>
                <a:latin typeface="Arial Narrow"/>
                <a:cs typeface="Arial Narrow"/>
              </a:rPr>
              <a:t>102 </a:t>
            </a:r>
            <a:r>
              <a:rPr lang="en-US" sz="4000" b="1" dirty="0">
                <a:solidFill>
                  <a:srgbClr val="333399"/>
                </a:solidFill>
                <a:latin typeface="Arial Narrow"/>
                <a:cs typeface="Arial Narrow"/>
              </a:rPr>
              <a:t>GEO </a:t>
            </a:r>
            <a:r>
              <a:rPr lang="en-US" sz="4000" b="1" dirty="0" smtClean="0">
                <a:solidFill>
                  <a:srgbClr val="333399"/>
                </a:solidFill>
                <a:latin typeface="Arial Narrow"/>
                <a:cs typeface="Arial Narrow"/>
              </a:rPr>
              <a:t>Members</a:t>
            </a:r>
            <a:endParaRPr lang="en-US" sz="4000" dirty="0">
              <a:solidFill>
                <a:srgbClr val="333399"/>
              </a:solidFill>
            </a:endParaRPr>
          </a:p>
        </p:txBody>
      </p:sp>
      <p:sp>
        <p:nvSpPr>
          <p:cNvPr id="4" name="Rectangle 3"/>
          <p:cNvSpPr/>
          <p:nvPr/>
        </p:nvSpPr>
        <p:spPr>
          <a:xfrm>
            <a:off x="1907703" y="1383159"/>
            <a:ext cx="3104319" cy="461665"/>
          </a:xfrm>
          <a:prstGeom prst="rect">
            <a:avLst/>
          </a:prstGeom>
          <a:solidFill>
            <a:schemeClr val="bg1"/>
          </a:solidFill>
        </p:spPr>
        <p:txBody>
          <a:bodyPr wrap="square">
            <a:spAutoFit/>
          </a:bodyPr>
          <a:lstStyle/>
          <a:p>
            <a:endParaRPr lang="en-US" dirty="0"/>
          </a:p>
        </p:txBody>
      </p:sp>
    </p:spTree>
    <p:extLst>
      <p:ext uri="{BB962C8B-B14F-4D97-AF65-F5344CB8AC3E}">
        <p14:creationId xmlns:p14="http://schemas.microsoft.com/office/powerpoint/2010/main" val="21844224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8" name="Rectangle 11"/>
          <p:cNvSpPr>
            <a:spLocks noChangeArrowheads="1"/>
          </p:cNvSpPr>
          <p:nvPr/>
        </p:nvSpPr>
        <p:spPr bwMode="auto">
          <a:xfrm>
            <a:off x="152400" y="598488"/>
            <a:ext cx="9144000" cy="6096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2400">
                <a:solidFill>
                  <a:schemeClr val="tx1"/>
                </a:solidFill>
                <a:latin typeface="Tahoma" pitchFamily="34" charset="0"/>
              </a:defRPr>
            </a:lvl1pPr>
            <a:lvl2pPr marL="742950" indent="-285750" algn="l" eaLnBrk="0" hangingPunct="0">
              <a:spcBef>
                <a:spcPct val="20000"/>
              </a:spcBef>
              <a:buChar char="–"/>
              <a:defRPr sz="2000">
                <a:solidFill>
                  <a:schemeClr val="tx1"/>
                </a:solidFill>
                <a:latin typeface="Tahoma" pitchFamily="34" charset="0"/>
              </a:defRPr>
            </a:lvl2pPr>
            <a:lvl3pPr marL="1143000" indent="-228600" algn="l" eaLnBrk="0" hangingPunct="0">
              <a:spcBef>
                <a:spcPct val="20000"/>
              </a:spcBef>
              <a:buChar char="•"/>
              <a:defRPr>
                <a:solidFill>
                  <a:schemeClr val="tx1"/>
                </a:solidFill>
                <a:latin typeface="Tahoma" pitchFamily="34" charset="0"/>
              </a:defRPr>
            </a:lvl3pPr>
            <a:lvl4pPr marL="1600200" indent="-228600" algn="l" eaLnBrk="0" hangingPunct="0">
              <a:spcBef>
                <a:spcPct val="20000"/>
              </a:spcBef>
              <a:buChar char="–"/>
              <a:defRPr sz="1600">
                <a:solidFill>
                  <a:schemeClr val="tx1"/>
                </a:solidFill>
                <a:latin typeface="Tahoma" pitchFamily="34" charset="0"/>
              </a:defRPr>
            </a:lvl4pPr>
            <a:lvl5pPr marL="2057400" indent="-228600" algn="l" eaLnBrk="0" hangingPunct="0">
              <a:spcBef>
                <a:spcPct val="20000"/>
              </a:spcBef>
              <a:buChar char="»"/>
              <a:defRPr sz="1400">
                <a:solidFill>
                  <a:schemeClr val="tx1"/>
                </a:solidFill>
                <a:latin typeface="Tahoma" pitchFamily="34" charset="0"/>
              </a:defRPr>
            </a:lvl5pPr>
            <a:lvl6pPr marL="2514600" indent="-228600" eaLnBrk="0" fontAlgn="base" hangingPunct="0">
              <a:spcBef>
                <a:spcPct val="20000"/>
              </a:spcBef>
              <a:spcAft>
                <a:spcPct val="0"/>
              </a:spcAft>
              <a:buChar char="»"/>
              <a:defRPr sz="1400">
                <a:solidFill>
                  <a:schemeClr val="tx1"/>
                </a:solidFill>
                <a:latin typeface="Tahoma" pitchFamily="34" charset="0"/>
              </a:defRPr>
            </a:lvl6pPr>
            <a:lvl7pPr marL="2971800" indent="-228600" eaLnBrk="0" fontAlgn="base" hangingPunct="0">
              <a:spcBef>
                <a:spcPct val="20000"/>
              </a:spcBef>
              <a:spcAft>
                <a:spcPct val="0"/>
              </a:spcAft>
              <a:buChar char="»"/>
              <a:defRPr sz="1400">
                <a:solidFill>
                  <a:schemeClr val="tx1"/>
                </a:solidFill>
                <a:latin typeface="Tahoma" pitchFamily="34" charset="0"/>
              </a:defRPr>
            </a:lvl7pPr>
            <a:lvl8pPr marL="3429000" indent="-228600" eaLnBrk="0" fontAlgn="base" hangingPunct="0">
              <a:spcBef>
                <a:spcPct val="20000"/>
              </a:spcBef>
              <a:spcAft>
                <a:spcPct val="0"/>
              </a:spcAft>
              <a:buChar char="»"/>
              <a:defRPr sz="1400">
                <a:solidFill>
                  <a:schemeClr val="tx1"/>
                </a:solidFill>
                <a:latin typeface="Tahoma" pitchFamily="34" charset="0"/>
              </a:defRPr>
            </a:lvl8pPr>
            <a:lvl9pPr marL="3886200" indent="-228600" eaLnBrk="0" fontAlgn="base" hangingPunct="0">
              <a:spcBef>
                <a:spcPct val="20000"/>
              </a:spcBef>
              <a:spcAft>
                <a:spcPct val="0"/>
              </a:spcAft>
              <a:buChar char="»"/>
              <a:defRPr sz="1400">
                <a:solidFill>
                  <a:schemeClr val="tx1"/>
                </a:solidFill>
                <a:latin typeface="Tahoma" pitchFamily="34" charset="0"/>
              </a:defRPr>
            </a:lvl9pPr>
          </a:lstStyle>
          <a:p>
            <a:pPr algn="ctr" eaLnBrk="1" hangingPunct="1">
              <a:spcBef>
                <a:spcPct val="0"/>
              </a:spcBef>
              <a:buFontTx/>
              <a:buNone/>
            </a:pPr>
            <a:r>
              <a:rPr lang="fr-CH" altLang="en-US" sz="3200" b="1" u="none" dirty="0" smtClean="0">
                <a:solidFill>
                  <a:schemeClr val="accent2"/>
                </a:solidFill>
                <a:latin typeface="Arial Narrow"/>
                <a:cs typeface="Arial Narrow"/>
              </a:rPr>
              <a:t>95 </a:t>
            </a:r>
            <a:r>
              <a:rPr lang="fr-CH" altLang="en-US" sz="3200" b="1" u="none" dirty="0" err="1">
                <a:solidFill>
                  <a:schemeClr val="accent2"/>
                </a:solidFill>
                <a:latin typeface="Arial Narrow"/>
                <a:cs typeface="Arial Narrow"/>
              </a:rPr>
              <a:t>Participating</a:t>
            </a:r>
            <a:r>
              <a:rPr lang="fr-CH" altLang="en-US" sz="3200" b="1" u="none" dirty="0">
                <a:solidFill>
                  <a:schemeClr val="accent2"/>
                </a:solidFill>
                <a:latin typeface="Arial Narrow"/>
                <a:cs typeface="Arial Narrow"/>
              </a:rPr>
              <a:t> </a:t>
            </a:r>
            <a:r>
              <a:rPr lang="fr-CH" altLang="en-US" sz="3200" b="1" u="none" dirty="0" err="1">
                <a:solidFill>
                  <a:schemeClr val="accent2"/>
                </a:solidFill>
                <a:latin typeface="Arial Narrow"/>
                <a:cs typeface="Arial Narrow"/>
              </a:rPr>
              <a:t>Organizations</a:t>
            </a:r>
            <a:endParaRPr lang="en-US" altLang="en-US" sz="3200" b="1" u="none" dirty="0">
              <a:solidFill>
                <a:schemeClr val="accent2"/>
              </a:solidFill>
              <a:latin typeface="Arial Narrow"/>
              <a:cs typeface="Arial Narrow"/>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67" b="2566"/>
          <a:stretch/>
        </p:blipFill>
        <p:spPr bwMode="auto">
          <a:xfrm>
            <a:off x="381000" y="1346662"/>
            <a:ext cx="8552179" cy="514557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bwMode="auto">
          <a:xfrm>
            <a:off x="2483768" y="1785516"/>
            <a:ext cx="1008112" cy="360040"/>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3759664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352928" cy="718592"/>
          </a:xfrm>
        </p:spPr>
        <p:txBody>
          <a:bodyPr/>
          <a:lstStyle/>
          <a:p>
            <a:pPr algn="ctr"/>
            <a:r>
              <a:rPr lang="en-US" sz="4000" dirty="0" smtClean="0">
                <a:solidFill>
                  <a:srgbClr val="333399"/>
                </a:solidFill>
                <a:latin typeface="Arial Narrow"/>
                <a:cs typeface="Arial Narrow"/>
              </a:rPr>
              <a:t>Unique Time in GEO’s History</a:t>
            </a:r>
            <a:endParaRPr lang="en-US" sz="4000" dirty="0">
              <a:solidFill>
                <a:srgbClr val="333399"/>
              </a:solidFill>
              <a:latin typeface="Arial Narrow"/>
              <a:cs typeface="Arial Narrow"/>
            </a:endParaRPr>
          </a:p>
        </p:txBody>
      </p:sp>
      <p:sp>
        <p:nvSpPr>
          <p:cNvPr id="3" name="Content Placeholder 2"/>
          <p:cNvSpPr>
            <a:spLocks noGrp="1"/>
          </p:cNvSpPr>
          <p:nvPr>
            <p:ph idx="1"/>
          </p:nvPr>
        </p:nvSpPr>
        <p:spPr>
          <a:xfrm>
            <a:off x="251520" y="1556792"/>
            <a:ext cx="8712968" cy="5112568"/>
          </a:xfrm>
        </p:spPr>
        <p:txBody>
          <a:bodyPr/>
          <a:lstStyle/>
          <a:p>
            <a:r>
              <a:rPr lang="en-US" sz="2800" b="1" dirty="0" smtClean="0">
                <a:solidFill>
                  <a:srgbClr val="0070C0"/>
                </a:solidFill>
                <a:latin typeface="Arial Narrow"/>
                <a:cs typeface="Arial Narrow"/>
              </a:rPr>
              <a:t>Transition to next decade 2016-2025</a:t>
            </a:r>
          </a:p>
          <a:p>
            <a:endParaRPr lang="en-US" sz="2800" b="1" dirty="0">
              <a:solidFill>
                <a:srgbClr val="0070C0"/>
              </a:solidFill>
              <a:latin typeface="Arial Narrow"/>
              <a:cs typeface="Arial Narrow"/>
            </a:endParaRPr>
          </a:p>
          <a:p>
            <a:r>
              <a:rPr lang="en-US" sz="2800" b="1" dirty="0">
                <a:solidFill>
                  <a:srgbClr val="0070C0"/>
                </a:solidFill>
                <a:latin typeface="Arial Narrow"/>
                <a:cs typeface="Arial Narrow"/>
              </a:rPr>
              <a:t>Recognition of GEO’s convening power – Members, POs, Development Banks, Foundations, emerging Private Sector</a:t>
            </a:r>
          </a:p>
          <a:p>
            <a:endParaRPr lang="en-US" sz="2800" b="1" dirty="0">
              <a:solidFill>
                <a:srgbClr val="0070C0"/>
              </a:solidFill>
              <a:latin typeface="Arial Narrow"/>
              <a:cs typeface="Arial Narrow"/>
            </a:endParaRPr>
          </a:p>
          <a:p>
            <a:r>
              <a:rPr lang="en-US" sz="2800" b="1" dirty="0">
                <a:solidFill>
                  <a:srgbClr val="0070C0"/>
                </a:solidFill>
                <a:latin typeface="Arial Narrow"/>
                <a:cs typeface="Arial Narrow"/>
              </a:rPr>
              <a:t>Evolution &amp; Recognition of Policy Mandates</a:t>
            </a:r>
          </a:p>
          <a:p>
            <a:pPr marL="0" indent="0">
              <a:buNone/>
            </a:pPr>
            <a:endParaRPr lang="en-US" sz="2800" b="1" dirty="0">
              <a:solidFill>
                <a:srgbClr val="0070C0"/>
              </a:solidFill>
              <a:latin typeface="Arial Narrow"/>
              <a:cs typeface="Arial Narrow"/>
            </a:endParaRPr>
          </a:p>
          <a:p>
            <a:r>
              <a:rPr lang="en-US" sz="2800" b="1" dirty="0" smtClean="0">
                <a:solidFill>
                  <a:srgbClr val="0070C0"/>
                </a:solidFill>
                <a:latin typeface="Arial Narrow"/>
                <a:cs typeface="Arial Narrow"/>
              </a:rPr>
              <a:t>New Strategic </a:t>
            </a:r>
            <a:r>
              <a:rPr lang="en-US" sz="2800" b="1" dirty="0">
                <a:solidFill>
                  <a:srgbClr val="0070C0"/>
                </a:solidFill>
                <a:latin typeface="Arial Narrow"/>
                <a:cs typeface="Arial Narrow"/>
              </a:rPr>
              <a:t>P</a:t>
            </a:r>
            <a:r>
              <a:rPr lang="en-US" sz="2800" b="1" dirty="0" smtClean="0">
                <a:solidFill>
                  <a:srgbClr val="0070C0"/>
                </a:solidFill>
                <a:latin typeface="Arial Narrow"/>
                <a:cs typeface="Arial Narrow"/>
              </a:rPr>
              <a:t>lan with new programmatic mechanisms – community activities, foundational tasks, initiatives and flagships</a:t>
            </a:r>
          </a:p>
          <a:p>
            <a:endParaRPr lang="en-US" sz="2800" b="1" dirty="0">
              <a:solidFill>
                <a:srgbClr val="0070C0"/>
              </a:solidFill>
              <a:latin typeface="Arial Narrow"/>
              <a:cs typeface="Arial Narrow"/>
            </a:endParaRPr>
          </a:p>
          <a:p>
            <a:endParaRPr lang="en-US" b="1" dirty="0">
              <a:solidFill>
                <a:srgbClr val="0070C0"/>
              </a:solidFill>
              <a:latin typeface="Arial Narrow"/>
              <a:cs typeface="Arial Narrow"/>
            </a:endParaRPr>
          </a:p>
        </p:txBody>
      </p:sp>
    </p:spTree>
    <p:extLst>
      <p:ext uri="{BB962C8B-B14F-4D97-AF65-F5344CB8AC3E}">
        <p14:creationId xmlns:p14="http://schemas.microsoft.com/office/powerpoint/2010/main" val="29707100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140" y="692696"/>
            <a:ext cx="8352928" cy="718592"/>
          </a:xfrm>
        </p:spPr>
        <p:txBody>
          <a:bodyPr/>
          <a:lstStyle/>
          <a:p>
            <a:pPr algn="ctr"/>
            <a:r>
              <a:rPr lang="en-GB" sz="4000" dirty="0" smtClean="0">
                <a:solidFill>
                  <a:srgbClr val="333399"/>
                </a:solidFill>
                <a:latin typeface="Arial Narrow"/>
                <a:cs typeface="Arial Narrow"/>
              </a:rPr>
              <a:t>Societal Benefit Areas</a:t>
            </a:r>
            <a:endParaRPr lang="en-GB" sz="4000" dirty="0">
              <a:solidFill>
                <a:srgbClr val="333399"/>
              </a:solidFill>
              <a:latin typeface="Arial Narrow"/>
              <a:cs typeface="Arial Narrow"/>
            </a:endParaRPr>
          </a:p>
        </p:txBody>
      </p:sp>
      <p:grpSp>
        <p:nvGrpSpPr>
          <p:cNvPr id="5" name="Group 4"/>
          <p:cNvGrpSpPr/>
          <p:nvPr/>
        </p:nvGrpSpPr>
        <p:grpSpPr>
          <a:xfrm>
            <a:off x="595766" y="1556182"/>
            <a:ext cx="8112894" cy="5185186"/>
            <a:chOff x="677376" y="1477460"/>
            <a:chExt cx="8112894" cy="5185186"/>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76" t="22755" r="22500" b="12176"/>
            <a:stretch/>
          </p:blipFill>
          <p:spPr bwMode="auto">
            <a:xfrm>
              <a:off x="1195630" y="1505454"/>
              <a:ext cx="6913169"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76" y="3748108"/>
              <a:ext cx="1830112" cy="63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5517232"/>
              <a:ext cx="1199569" cy="492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6100023"/>
              <a:ext cx="2168452" cy="553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5589240"/>
              <a:ext cx="2091556" cy="584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5681" y="3885530"/>
              <a:ext cx="2214589" cy="553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b="26199"/>
            <a:stretch/>
          </p:blipFill>
          <p:spPr bwMode="auto">
            <a:xfrm>
              <a:off x="5929759" y="2325639"/>
              <a:ext cx="1753216" cy="272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4161" y="1477460"/>
              <a:ext cx="2276105" cy="56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3747" y="2044389"/>
              <a:ext cx="1584046" cy="553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2791689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72208"/>
            <a:ext cx="8784976" cy="4581128"/>
          </a:xfrm>
        </p:spPr>
        <p:txBody>
          <a:bodyPr vert="horz" wrap="square" lIns="91440" tIns="45720" rIns="91440" bIns="45720" numCol="1" anchor="t" anchorCtr="0" compatLnSpc="1">
            <a:prstTxWarp prst="textNoShape">
              <a:avLst/>
            </a:prstTxWarp>
            <a:noAutofit/>
          </a:bodyPr>
          <a:lstStyle/>
          <a:p>
            <a:pPr>
              <a:lnSpc>
                <a:spcPct val="120000"/>
              </a:lnSpc>
              <a:spcAft>
                <a:spcPts val="600"/>
              </a:spcAft>
            </a:pPr>
            <a:r>
              <a:rPr lang="en-US" altLang="en-US" b="1" dirty="0">
                <a:solidFill>
                  <a:srgbClr val="005FAA"/>
                </a:solidFill>
                <a:latin typeface="Arial Narrow"/>
                <a:ea typeface="Tahoma" panose="020B0604030504040204" pitchFamily="34" charset="0"/>
                <a:cs typeface="Arial Narrow"/>
              </a:rPr>
              <a:t>T</a:t>
            </a:r>
            <a:r>
              <a:rPr lang="en-US" altLang="en-US" b="1" dirty="0" smtClean="0">
                <a:solidFill>
                  <a:srgbClr val="005FAA"/>
                </a:solidFill>
                <a:latin typeface="Arial Narrow"/>
                <a:ea typeface="Tahoma" panose="020B0604030504040204" pitchFamily="34" charset="0"/>
                <a:cs typeface="Arial Narrow"/>
              </a:rPr>
              <a:t>ransitional </a:t>
            </a:r>
            <a:r>
              <a:rPr lang="en-US" altLang="en-US" b="1" dirty="0">
                <a:solidFill>
                  <a:srgbClr val="005FAA"/>
                </a:solidFill>
                <a:latin typeface="Arial Narrow"/>
                <a:ea typeface="Tahoma" panose="020B0604030504040204" pitchFamily="34" charset="0"/>
                <a:cs typeface="Arial Narrow"/>
              </a:rPr>
              <a:t>Work </a:t>
            </a:r>
            <a:r>
              <a:rPr lang="en-US" altLang="en-US" b="1" dirty="0" err="1">
                <a:solidFill>
                  <a:srgbClr val="005FAA"/>
                </a:solidFill>
                <a:latin typeface="Arial Narrow"/>
                <a:ea typeface="Tahoma" panose="020B0604030504040204" pitchFamily="34" charset="0"/>
                <a:cs typeface="Arial Narrow"/>
              </a:rPr>
              <a:t>Programme</a:t>
            </a:r>
            <a:r>
              <a:rPr lang="en-US" altLang="en-US" b="1" dirty="0">
                <a:solidFill>
                  <a:srgbClr val="005FAA"/>
                </a:solidFill>
                <a:latin typeface="Arial Narrow"/>
                <a:ea typeface="Tahoma" panose="020B0604030504040204" pitchFamily="34" charset="0"/>
                <a:cs typeface="Arial Narrow"/>
              </a:rPr>
              <a:t> </a:t>
            </a:r>
            <a:r>
              <a:rPr lang="en-US" altLang="en-US" b="1" dirty="0" smtClean="0">
                <a:solidFill>
                  <a:srgbClr val="005FAA"/>
                </a:solidFill>
                <a:latin typeface="Arial Narrow"/>
                <a:ea typeface="Tahoma" panose="020B0604030504040204" pitchFamily="34" charset="0"/>
                <a:cs typeface="Arial Narrow"/>
              </a:rPr>
              <a:t>for 2016</a:t>
            </a:r>
            <a:endParaRPr lang="en-US" altLang="en-US" b="1" dirty="0">
              <a:solidFill>
                <a:srgbClr val="005FAA"/>
              </a:solidFill>
              <a:latin typeface="Arial Narrow"/>
              <a:ea typeface="Tahoma" panose="020B0604030504040204" pitchFamily="34" charset="0"/>
              <a:cs typeface="Arial Narrow"/>
            </a:endParaRPr>
          </a:p>
          <a:p>
            <a:pPr>
              <a:lnSpc>
                <a:spcPct val="120000"/>
              </a:lnSpc>
              <a:spcAft>
                <a:spcPts val="600"/>
              </a:spcAft>
            </a:pPr>
            <a:r>
              <a:rPr lang="en-US" altLang="en-US" b="1" dirty="0" smtClean="0">
                <a:solidFill>
                  <a:srgbClr val="005FAA"/>
                </a:solidFill>
                <a:latin typeface="Arial Narrow"/>
                <a:ea typeface="Tahoma" panose="020B0604030504040204" pitchFamily="34" charset="0"/>
                <a:cs typeface="Arial Narrow"/>
              </a:rPr>
              <a:t>3-</a:t>
            </a:r>
            <a:r>
              <a:rPr lang="en-US" altLang="en-US" b="1" dirty="0" smtClean="0">
                <a:solidFill>
                  <a:srgbClr val="005FAA"/>
                </a:solidFill>
                <a:latin typeface="Arial Narrow"/>
                <a:ea typeface="Tahoma" panose="020B0604030504040204" pitchFamily="34" charset="0"/>
                <a:cs typeface="Arial Narrow"/>
              </a:rPr>
              <a:t>Y</a:t>
            </a:r>
            <a:r>
              <a:rPr lang="en-US" altLang="en-US" b="1" dirty="0" smtClean="0">
                <a:solidFill>
                  <a:srgbClr val="005FAA"/>
                </a:solidFill>
                <a:latin typeface="Arial Narrow"/>
                <a:ea typeface="Tahoma" panose="020B0604030504040204" pitchFamily="34" charset="0"/>
                <a:cs typeface="Arial Narrow"/>
              </a:rPr>
              <a:t>ear Work Programmes 2017-19, 2020-22 and 2023-25</a:t>
            </a:r>
          </a:p>
          <a:p>
            <a:pPr marL="1200150" lvl="3" indent="-342900">
              <a:lnSpc>
                <a:spcPct val="120000"/>
              </a:lnSpc>
              <a:spcAft>
                <a:spcPts val="600"/>
              </a:spcAft>
            </a:pPr>
            <a:r>
              <a:rPr lang="en-US" altLang="en-US" b="1" dirty="0" smtClean="0">
                <a:solidFill>
                  <a:srgbClr val="005FAA"/>
                </a:solidFill>
                <a:latin typeface="Arial Narrow"/>
                <a:ea typeface="Tahoma" panose="020B0604030504040204" pitchFamily="34" charset="0"/>
                <a:cs typeface="Arial Narrow"/>
              </a:rPr>
              <a:t>I</a:t>
            </a:r>
            <a:r>
              <a:rPr lang="en-US" altLang="en-US" b="1" dirty="0" smtClean="0">
                <a:solidFill>
                  <a:srgbClr val="005FAA"/>
                </a:solidFill>
                <a:latin typeface="Arial Narrow"/>
                <a:ea typeface="Tahoma" panose="020B0604030504040204" pitchFamily="34" charset="0"/>
                <a:cs typeface="Arial Narrow"/>
              </a:rPr>
              <a:t>nputs </a:t>
            </a:r>
            <a:r>
              <a:rPr lang="en-US" altLang="en-US" b="1" dirty="0">
                <a:solidFill>
                  <a:srgbClr val="005FAA"/>
                </a:solidFill>
                <a:latin typeface="Arial Narrow"/>
                <a:ea typeface="Tahoma" panose="020B0604030504040204" pitchFamily="34" charset="0"/>
                <a:cs typeface="Arial Narrow"/>
              </a:rPr>
              <a:t>from GEO Members, Participating Organizations, and the GEO Community at </a:t>
            </a:r>
            <a:r>
              <a:rPr lang="en-US" altLang="en-US" b="1" dirty="0" smtClean="0">
                <a:solidFill>
                  <a:srgbClr val="005FAA"/>
                </a:solidFill>
                <a:latin typeface="Arial Narrow"/>
                <a:ea typeface="Tahoma" panose="020B0604030504040204" pitchFamily="34" charset="0"/>
                <a:cs typeface="Arial Narrow"/>
              </a:rPr>
              <a:t>large</a:t>
            </a:r>
            <a:endParaRPr lang="en-US" altLang="en-US" b="1" dirty="0">
              <a:solidFill>
                <a:srgbClr val="005FAA"/>
              </a:solidFill>
              <a:latin typeface="Arial Narrow"/>
              <a:ea typeface="Tahoma" panose="020B0604030504040204" pitchFamily="34" charset="0"/>
              <a:cs typeface="Arial Narrow"/>
            </a:endParaRPr>
          </a:p>
          <a:p>
            <a:pPr marL="1200150" lvl="3" indent="-342900">
              <a:lnSpc>
                <a:spcPct val="120000"/>
              </a:lnSpc>
              <a:spcAft>
                <a:spcPts val="600"/>
              </a:spcAft>
            </a:pPr>
            <a:r>
              <a:rPr lang="en-US" altLang="en-US" b="1" dirty="0">
                <a:solidFill>
                  <a:srgbClr val="005FAA"/>
                </a:solidFill>
                <a:latin typeface="Arial Narrow"/>
                <a:ea typeface="Tahoma" panose="020B0604030504040204" pitchFamily="34" charset="0"/>
                <a:cs typeface="Arial Narrow"/>
              </a:rPr>
              <a:t>R</a:t>
            </a:r>
            <a:r>
              <a:rPr lang="en-US" altLang="en-US" b="1" dirty="0" smtClean="0">
                <a:solidFill>
                  <a:srgbClr val="005FAA"/>
                </a:solidFill>
                <a:latin typeface="Arial Narrow"/>
                <a:ea typeface="Tahoma" panose="020B0604030504040204" pitchFamily="34" charset="0"/>
                <a:cs typeface="Arial Narrow"/>
              </a:rPr>
              <a:t>eviewed </a:t>
            </a:r>
            <a:r>
              <a:rPr lang="en-US" altLang="en-US" b="1" dirty="0">
                <a:solidFill>
                  <a:srgbClr val="005FAA"/>
                </a:solidFill>
                <a:latin typeface="Arial Narrow"/>
                <a:ea typeface="Tahoma" panose="020B0604030504040204" pitchFamily="34" charset="0"/>
                <a:cs typeface="Arial Narrow"/>
              </a:rPr>
              <a:t>and further developed by the GEO Programme </a:t>
            </a:r>
            <a:r>
              <a:rPr lang="en-US" altLang="en-US" b="1" dirty="0" smtClean="0">
                <a:solidFill>
                  <a:srgbClr val="005FAA"/>
                </a:solidFill>
                <a:latin typeface="Arial Narrow"/>
                <a:ea typeface="Tahoma" panose="020B0604030504040204" pitchFamily="34" charset="0"/>
                <a:cs typeface="Arial Narrow"/>
              </a:rPr>
              <a:t>Board</a:t>
            </a:r>
            <a:r>
              <a:rPr lang="en-US" altLang="en-US" b="1" dirty="0">
                <a:solidFill>
                  <a:srgbClr val="005FAA"/>
                </a:solidFill>
                <a:latin typeface="Arial Narrow"/>
                <a:ea typeface="Tahoma" panose="020B0604030504040204" pitchFamily="34" charset="0"/>
                <a:cs typeface="Arial Narrow"/>
              </a:rPr>
              <a:t> </a:t>
            </a:r>
            <a:r>
              <a:rPr lang="en-US" altLang="en-US" b="1" dirty="0" smtClean="0">
                <a:solidFill>
                  <a:srgbClr val="005FAA"/>
                </a:solidFill>
                <a:latin typeface="Arial Narrow"/>
                <a:ea typeface="Tahoma" panose="020B0604030504040204" pitchFamily="34" charset="0"/>
                <a:cs typeface="Arial Narrow"/>
              </a:rPr>
              <a:t>for </a:t>
            </a:r>
            <a:r>
              <a:rPr lang="en-US" altLang="en-US" b="1" dirty="0" smtClean="0">
                <a:solidFill>
                  <a:srgbClr val="005FAA"/>
                </a:solidFill>
                <a:latin typeface="Arial Narrow"/>
                <a:ea typeface="Tahoma" panose="020B0604030504040204" pitchFamily="34" charset="0"/>
                <a:cs typeface="Arial Narrow"/>
              </a:rPr>
              <a:t>alignment </a:t>
            </a:r>
            <a:r>
              <a:rPr lang="en-US" altLang="en-US" b="1" dirty="0">
                <a:solidFill>
                  <a:srgbClr val="005FAA"/>
                </a:solidFill>
                <a:latin typeface="Arial Narrow"/>
                <a:ea typeface="Tahoma" panose="020B0604030504040204" pitchFamily="34" charset="0"/>
                <a:cs typeface="Arial Narrow"/>
              </a:rPr>
              <a:t>with the priorities of GEO Members and Participating Organizations, identifies resource commitments by GEO Members and Participating Organizations, and recommends </a:t>
            </a:r>
            <a:r>
              <a:rPr lang="en-US" altLang="en-US" b="1" dirty="0" smtClean="0">
                <a:solidFill>
                  <a:srgbClr val="005FAA"/>
                </a:solidFill>
                <a:latin typeface="Arial Narrow"/>
                <a:ea typeface="Tahoma" panose="020B0604030504040204" pitchFamily="34" charset="0"/>
                <a:cs typeface="Arial Narrow"/>
              </a:rPr>
              <a:t>approval </a:t>
            </a:r>
            <a:r>
              <a:rPr lang="en-US" altLang="en-US" b="1" dirty="0">
                <a:solidFill>
                  <a:srgbClr val="005FAA"/>
                </a:solidFill>
                <a:latin typeface="Arial Narrow"/>
                <a:ea typeface="Tahoma" panose="020B0604030504040204" pitchFamily="34" charset="0"/>
                <a:cs typeface="Arial Narrow"/>
              </a:rPr>
              <a:t>to </a:t>
            </a:r>
            <a:r>
              <a:rPr lang="en-US" altLang="en-US" b="1" dirty="0" smtClean="0">
                <a:solidFill>
                  <a:srgbClr val="005FAA"/>
                </a:solidFill>
                <a:latin typeface="Arial Narrow"/>
                <a:ea typeface="Tahoma" panose="020B0604030504040204" pitchFamily="34" charset="0"/>
                <a:cs typeface="Arial Narrow"/>
              </a:rPr>
              <a:t>GEO </a:t>
            </a:r>
            <a:r>
              <a:rPr lang="en-US" altLang="en-US" b="1" dirty="0" smtClean="0">
                <a:solidFill>
                  <a:srgbClr val="005FAA"/>
                </a:solidFill>
                <a:latin typeface="Arial Narrow"/>
                <a:ea typeface="Tahoma" panose="020B0604030504040204" pitchFamily="34" charset="0"/>
                <a:cs typeface="Arial Narrow"/>
              </a:rPr>
              <a:t>Plenary</a:t>
            </a:r>
            <a:endParaRPr lang="en-US" altLang="en-US" b="1" dirty="0" smtClean="0">
              <a:solidFill>
                <a:srgbClr val="005FAA"/>
              </a:solidFill>
              <a:latin typeface="Arial Narrow"/>
              <a:ea typeface="Tahoma" panose="020B0604030504040204" pitchFamily="34" charset="0"/>
              <a:cs typeface="Arial Narrow"/>
            </a:endParaRPr>
          </a:p>
        </p:txBody>
      </p:sp>
      <p:sp>
        <p:nvSpPr>
          <p:cNvPr id="5" name="Title 1"/>
          <p:cNvSpPr txBox="1">
            <a:spLocks/>
          </p:cNvSpPr>
          <p:nvPr/>
        </p:nvSpPr>
        <p:spPr bwMode="auto">
          <a:xfrm>
            <a:off x="539552" y="692621"/>
            <a:ext cx="8136904"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l" defTabSz="457200" rtl="0" eaLnBrk="0" fontAlgn="base" hangingPunct="0">
              <a:spcBef>
                <a:spcPct val="0"/>
              </a:spcBef>
              <a:spcAft>
                <a:spcPct val="0"/>
              </a:spcAft>
              <a:buClr>
                <a:srgbClr val="000000"/>
              </a:buClr>
              <a:buSzPct val="100000"/>
              <a:buFont typeface="Times New Roman" pitchFamily="18" charset="0"/>
              <a:defRPr sz="2800" b="1">
                <a:solidFill>
                  <a:srgbClr val="005FAA"/>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2pPr>
            <a:lvl3pPr algn="l" defTabSz="457200" rtl="0" eaLnBrk="0" fontAlgn="base" hangingPunct="0">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3pPr>
            <a:lvl4pPr algn="l" defTabSz="457200" rtl="0" eaLnBrk="0" fontAlgn="base" hangingPunct="0">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4pPr>
            <a:lvl5pPr algn="l" defTabSz="457200" rtl="0" eaLnBrk="0" fontAlgn="base" hangingPunct="0">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5pPr>
            <a:lvl6pPr marL="2514600" indent="-228600" algn="l" defTabSz="457200" rtl="0" fontAlgn="base">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6pPr>
            <a:lvl7pPr marL="2971800" indent="-228600" algn="l" defTabSz="457200" rtl="0" fontAlgn="base">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7pPr>
            <a:lvl8pPr marL="3429000" indent="-228600" algn="l" defTabSz="457200" rtl="0" fontAlgn="base">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8pPr>
            <a:lvl9pPr marL="3886200" indent="-228600" algn="l" defTabSz="457200" rtl="0" fontAlgn="base">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9pPr>
          </a:lstStyle>
          <a:p>
            <a:pPr algn="ctr" eaLnBrk="1" hangingPunct="1"/>
            <a:r>
              <a:rPr lang="fr-CH" altLang="en-US" sz="3600" kern="0" dirty="0" smtClean="0">
                <a:solidFill>
                  <a:schemeClr val="accent2"/>
                </a:solidFill>
                <a:latin typeface="Arial Narrow"/>
                <a:cs typeface="Arial Narrow"/>
              </a:rPr>
              <a:t>GEO </a:t>
            </a:r>
            <a:r>
              <a:rPr lang="fr-CH" altLang="en-US" sz="3600" kern="0" dirty="0" smtClean="0">
                <a:solidFill>
                  <a:schemeClr val="accent2"/>
                </a:solidFill>
                <a:latin typeface="Arial Narrow"/>
                <a:cs typeface="Arial Narrow"/>
              </a:rPr>
              <a:t>2016 Work Programme</a:t>
            </a:r>
            <a:endParaRPr lang="en-US" altLang="en-US" sz="3600" kern="0" dirty="0" smtClean="0">
              <a:solidFill>
                <a:schemeClr val="accent2"/>
              </a:solidFill>
              <a:latin typeface="Arial Narrow"/>
              <a:cs typeface="Arial Narrow"/>
            </a:endParaRPr>
          </a:p>
        </p:txBody>
      </p:sp>
    </p:spTree>
    <p:extLst>
      <p:ext uri="{BB962C8B-B14F-4D97-AF65-F5344CB8AC3E}">
        <p14:creationId xmlns:p14="http://schemas.microsoft.com/office/powerpoint/2010/main" val="30808614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17143" y="548680"/>
            <a:ext cx="8229600" cy="715963"/>
          </a:xfrm>
        </p:spPr>
        <p:txBody>
          <a:bodyPr>
            <a:normAutofit/>
          </a:bodyPr>
          <a:lstStyle/>
          <a:p>
            <a:pPr algn="ctr" eaLnBrk="1" hangingPunct="1"/>
            <a:r>
              <a:rPr lang="fr-CH" altLang="en-US" sz="3600" dirty="0" smtClean="0">
                <a:solidFill>
                  <a:schemeClr val="accent2"/>
                </a:solidFill>
                <a:latin typeface="Arial Narrow"/>
                <a:cs typeface="Arial Narrow"/>
              </a:rPr>
              <a:t>Four </a:t>
            </a:r>
            <a:r>
              <a:rPr lang="fr-CH" altLang="en-US" sz="3600" dirty="0" smtClean="0">
                <a:solidFill>
                  <a:schemeClr val="accent2"/>
                </a:solidFill>
                <a:latin typeface="Arial Narrow"/>
                <a:cs typeface="Arial Narrow"/>
              </a:rPr>
              <a:t>Types </a:t>
            </a:r>
            <a:r>
              <a:rPr lang="fr-CH" altLang="en-US" sz="3600" dirty="0" smtClean="0">
                <a:solidFill>
                  <a:schemeClr val="accent2"/>
                </a:solidFill>
                <a:latin typeface="Arial Narrow"/>
                <a:cs typeface="Arial Narrow"/>
              </a:rPr>
              <a:t>of GEO </a:t>
            </a:r>
            <a:r>
              <a:rPr lang="fr-CH" altLang="en-US" sz="3600" dirty="0">
                <a:solidFill>
                  <a:schemeClr val="accent2"/>
                </a:solidFill>
                <a:latin typeface="Arial Narrow"/>
                <a:cs typeface="Arial Narrow"/>
              </a:rPr>
              <a:t>A</a:t>
            </a:r>
            <a:r>
              <a:rPr lang="fr-CH" altLang="en-US" sz="3600" dirty="0" smtClean="0">
                <a:solidFill>
                  <a:schemeClr val="accent2"/>
                </a:solidFill>
                <a:latin typeface="Arial Narrow"/>
                <a:cs typeface="Arial Narrow"/>
              </a:rPr>
              <a:t>ctivities</a:t>
            </a:r>
            <a:endParaRPr lang="en-US" altLang="en-US" sz="3600" dirty="0" smtClean="0">
              <a:solidFill>
                <a:schemeClr val="accent2"/>
              </a:solidFill>
              <a:latin typeface="Arial Narrow"/>
              <a:cs typeface="Arial Narrow"/>
            </a:endParaRPr>
          </a:p>
        </p:txBody>
      </p:sp>
      <p:pic>
        <p:nvPicPr>
          <p:cNvPr id="16386" name="Picture 4" descr="S:\Implementation Plan 2025\Drafts\draft-v2\text changes\post-Tokyo\GEO-SP_Fig3_revise_HM_dgc.jpg"/>
          <p:cNvPicPr>
            <a:picLocks noChangeAspect="1" noChangeArrowheads="1"/>
          </p:cNvPicPr>
          <p:nvPr/>
        </p:nvPicPr>
        <p:blipFill>
          <a:blip r:embed="rId2">
            <a:extLst>
              <a:ext uri="{28A0092B-C50C-407E-A947-70E740481C1C}">
                <a14:useLocalDpi xmlns:a14="http://schemas.microsoft.com/office/drawing/2010/main" val="0"/>
              </a:ext>
            </a:extLst>
          </a:blip>
          <a:srcRect t="12405" b="7518"/>
          <a:stretch>
            <a:fillRect/>
          </a:stretch>
        </p:blipFill>
        <p:spPr bwMode="auto">
          <a:xfrm>
            <a:off x="1" y="1554238"/>
            <a:ext cx="9144000" cy="53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3675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5881</TotalTime>
  <Words>1945</Words>
  <Application>Microsoft Macintosh PowerPoint</Application>
  <PresentationFormat>On-screen Show (4:3)</PresentationFormat>
  <Paragraphs>353</Paragraphs>
  <Slides>30</Slides>
  <Notes>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Blank Presentation</vt:lpstr>
      <vt:lpstr>GEO Framework Update and Outlook  31st CEOS SIT Meeting  Barbara J. Ryan Director, GEO Secretariat  19 April 2016 Frascati, Italy</vt:lpstr>
      <vt:lpstr>     GEO Vision     </vt:lpstr>
      <vt:lpstr> GEO Objectives </vt:lpstr>
      <vt:lpstr>PowerPoint Presentation</vt:lpstr>
      <vt:lpstr>PowerPoint Presentation</vt:lpstr>
      <vt:lpstr>Unique Time in GEO’s History</vt:lpstr>
      <vt:lpstr>Societal Benefit Areas</vt:lpstr>
      <vt:lpstr>PowerPoint Presentation</vt:lpstr>
      <vt:lpstr>Four Types of GEO Activities</vt:lpstr>
      <vt:lpstr>SBAs, Community Activities and Initiatives</vt:lpstr>
      <vt:lpstr>SBAs, Community Activities and Initiatives</vt:lpstr>
      <vt:lpstr>SBAs, Community Activities and Initiatives</vt:lpstr>
      <vt:lpstr>GEO Initiatives not associated with one SBA</vt:lpstr>
      <vt:lpstr>Community Activities not associated with one SBA</vt:lpstr>
      <vt:lpstr>Foundational Tasks – Current List</vt:lpstr>
      <vt:lpstr>GEO Activities -- Number by Category</vt:lpstr>
      <vt:lpstr>PowerPoint Presentation</vt:lpstr>
      <vt:lpstr>PowerPoint Presentation</vt:lpstr>
      <vt:lpstr>PowerPoint Presentation</vt:lpstr>
      <vt:lpstr>   UNFCCC COP21  Subsidiary Body for Scientific and Technological Advice (SBSTA)  </vt:lpstr>
      <vt:lpstr>G20 Meeting of Agricultural Ministers Action Plan on Food Price Volatility and Agriculture Paris, France, June 2011   </vt:lpstr>
      <vt:lpstr>  G7 Science Ministers  </vt:lpstr>
      <vt:lpstr>    Multilateral Agreements, cont. </vt:lpstr>
      <vt:lpstr>GEOSS Implementation requires: Data Sharing Principles</vt:lpstr>
      <vt:lpstr>PowerPoint Presentation</vt:lpstr>
      <vt:lpstr>PowerPoint Presentation</vt:lpstr>
      <vt:lpstr>Brokering Organizations</vt:lpstr>
      <vt:lpstr>GEO-UN Roundtable – 7 March 2016</vt:lpstr>
      <vt:lpstr>    </vt:lpstr>
      <vt:lpstr>PowerPoint Presentation</vt:lpstr>
    </vt:vector>
  </TitlesOfParts>
  <Company>ꀀ穼훼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Nick Walters</dc:creator>
  <cp:lastModifiedBy>Barbara Ryan</cp:lastModifiedBy>
  <cp:revision>527</cp:revision>
  <cp:lastPrinted>2016-04-11T08:45:05Z</cp:lastPrinted>
  <dcterms:created xsi:type="dcterms:W3CDTF">2007-10-16T08:11:19Z</dcterms:created>
  <dcterms:modified xsi:type="dcterms:W3CDTF">2016-04-11T20:30:48Z</dcterms:modified>
</cp:coreProperties>
</file>