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1" r:id="rId4"/>
    <p:sldId id="264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2"/>
    <p:restoredTop sz="94721"/>
  </p:normalViewPr>
  <p:slideViewPr>
    <p:cSldViewPr>
      <p:cViewPr varScale="1">
        <p:scale>
          <a:sx n="69" d="100"/>
          <a:sy n="69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454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SIT Chair Term Themes and SIT Objectives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2402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2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 rot="19862042">
            <a:off x="5623630" y="967111"/>
            <a:ext cx="2003110" cy="769439"/>
          </a:xfrm>
          <a:prstGeom prst="rect">
            <a:avLst/>
          </a:prstGeom>
          <a:noFill/>
          <a:ln w="12700" cap="flat">
            <a:solidFill>
              <a:schemeClr val="tx2">
                <a:lumMod val="20000"/>
                <a:lumOff val="8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rPr>
              <a:t>DRAFT</a:t>
            </a:r>
            <a:endParaRPr kumimoji="0" lang="en-GB" sz="4400" b="1" i="0" u="none" strike="noStrike" cap="none" spc="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</a:t>
            </a:r>
            <a:r>
              <a:rPr lang="en-GB" dirty="0" smtClean="0"/>
              <a:t>successful </a:t>
            </a:r>
            <a:r>
              <a:rPr lang="en-GB" dirty="0"/>
              <a:t>advancement of </a:t>
            </a:r>
            <a:r>
              <a:rPr lang="en-GB" b="1" dirty="0"/>
              <a:t>ongoing CEOS commitments and deliverables</a:t>
            </a:r>
            <a:r>
              <a:rPr lang="en-GB" dirty="0"/>
              <a:t>, </a:t>
            </a:r>
            <a:endParaRPr lang="en-GB" dirty="0" smtClean="0"/>
          </a:p>
          <a:p>
            <a:pPr lvl="2"/>
            <a:r>
              <a:rPr lang="en-GB" dirty="0" smtClean="0"/>
              <a:t>address </a:t>
            </a:r>
            <a:r>
              <a:rPr lang="en-GB" dirty="0"/>
              <a:t>issues and obstacles </a:t>
            </a:r>
            <a:r>
              <a:rPr lang="en-GB" dirty="0" smtClean="0"/>
              <a:t>of each </a:t>
            </a:r>
            <a:r>
              <a:rPr lang="en-GB" dirty="0"/>
              <a:t>priority </a:t>
            </a:r>
            <a:r>
              <a:rPr lang="en-GB" dirty="0" smtClean="0"/>
              <a:t>initiative</a:t>
            </a:r>
          </a:p>
          <a:p>
            <a:pPr marL="914400" lvl="2" indent="0">
              <a:buNone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full access to, and exploitation of </a:t>
            </a:r>
            <a:r>
              <a:rPr lang="en-GB" b="1" dirty="0"/>
              <a:t>Copernicus Sentinel </a:t>
            </a:r>
            <a:r>
              <a:rPr lang="en-GB" dirty="0"/>
              <a:t>data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Further </a:t>
            </a:r>
            <a:r>
              <a:rPr lang="en-GB" dirty="0" smtClean="0"/>
              <a:t>develop the </a:t>
            </a:r>
            <a:r>
              <a:rPr lang="en-GB" dirty="0"/>
              <a:t>relationships with IPCC and UNFCCC </a:t>
            </a:r>
            <a:r>
              <a:rPr lang="en-GB" dirty="0" smtClean="0"/>
              <a:t>to </a:t>
            </a:r>
            <a:r>
              <a:rPr lang="en-GB" dirty="0"/>
              <a:t>support </a:t>
            </a:r>
            <a:r>
              <a:rPr lang="en-GB" b="1" dirty="0"/>
              <a:t>observation of climate indicators </a:t>
            </a:r>
            <a:r>
              <a:rPr lang="en-GB" dirty="0"/>
              <a:t>in the post-COP-21 context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Maintain and improve </a:t>
            </a:r>
            <a:r>
              <a:rPr lang="en-GB" dirty="0" smtClean="0"/>
              <a:t>our </a:t>
            </a:r>
            <a:r>
              <a:rPr lang="en-GB" b="1" dirty="0"/>
              <a:t>strategic </a:t>
            </a:r>
            <a:r>
              <a:rPr lang="en-GB" b="1" dirty="0" smtClean="0"/>
              <a:t>partnerships </a:t>
            </a:r>
            <a:r>
              <a:rPr lang="en-GB" dirty="0" smtClean="0"/>
              <a:t>(e.g. UN </a:t>
            </a:r>
            <a:r>
              <a:rPr lang="en-GB" dirty="0"/>
              <a:t>agencies, Development Banks, international programmes and </a:t>
            </a:r>
            <a:r>
              <a:rPr lang="en-GB" dirty="0" smtClean="0"/>
              <a:t>agencies)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Ensure </a:t>
            </a:r>
            <a:r>
              <a:rPr lang="en-GB" dirty="0"/>
              <a:t>effective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/>
              <a:t>functioning </a:t>
            </a:r>
            <a:r>
              <a:rPr lang="en-GB" b="1" dirty="0"/>
              <a:t>of </a:t>
            </a:r>
            <a:r>
              <a:rPr lang="en-GB" b="1" dirty="0" smtClean="0"/>
              <a:t>GEO, </a:t>
            </a:r>
            <a:r>
              <a:rPr lang="en-GB" b="1" dirty="0"/>
              <a:t>and CEOS within GEO</a:t>
            </a:r>
            <a:r>
              <a:rPr lang="en-GB" dirty="0" smtClean="0"/>
              <a:t>, </a:t>
            </a:r>
            <a:r>
              <a:rPr lang="en-US" dirty="0" smtClean="0"/>
              <a:t>with </a:t>
            </a:r>
            <a:r>
              <a:rPr lang="en-US" dirty="0"/>
              <a:t>its</a:t>
            </a:r>
            <a:r>
              <a:rPr lang="en-US" dirty="0" smtClean="0"/>
              <a:t> </a:t>
            </a:r>
            <a:r>
              <a:rPr lang="en-US" dirty="0"/>
              <a:t>new strategic goals and a new governance model for the coming decade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Support </a:t>
            </a:r>
            <a:r>
              <a:rPr lang="en-GB" b="1" dirty="0" smtClean="0"/>
              <a:t>initiatives </a:t>
            </a:r>
            <a:r>
              <a:rPr lang="en-GB" b="1" dirty="0"/>
              <a:t>proposed by the CEOS Chairs </a:t>
            </a:r>
            <a:r>
              <a:rPr lang="en-GB" dirty="0"/>
              <a:t>in 2016 and 2017.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SIT Chair Priorities   2016-2017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6140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1219200"/>
            <a:ext cx="81534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Issues to be addressed for a more efficient CEOS:</a:t>
            </a:r>
          </a:p>
          <a:p>
            <a:pPr marL="0" indent="0">
              <a:buNone/>
            </a:pPr>
            <a:endParaRPr lang="en-US" sz="8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Future Strategic Partnerships </a:t>
            </a:r>
            <a:r>
              <a:rPr lang="en-US" dirty="0" smtClean="0"/>
              <a:t>- Which partnerships to foster uptake and application of government-sponsored EO </a:t>
            </a:r>
            <a:r>
              <a:rPr lang="en-US" dirty="0" err="1" smtClean="0"/>
              <a:t>programmes</a:t>
            </a:r>
            <a:r>
              <a:rPr lang="en-US" dirty="0" smtClean="0"/>
              <a:t> in support of key sectors (e.g. forestry, food security, water resource management, climate, disaster risk reduction )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Thematic Observing Strategies </a:t>
            </a:r>
            <a:r>
              <a:rPr lang="en-US" dirty="0" smtClean="0"/>
              <a:t>- How to manage the several thematic observational strategies in relation to carbon, water, forests, agriculture, disasters , </a:t>
            </a:r>
            <a:r>
              <a:rPr lang="en-US" dirty="0" err="1" smtClean="0"/>
              <a:t>etc</a:t>
            </a:r>
            <a:r>
              <a:rPr lang="en-US" dirty="0" smtClean="0"/>
              <a:t> .. considering the CEOS agencies’ resources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New Opportunities</a:t>
            </a:r>
            <a:r>
              <a:rPr lang="en-US" dirty="0" smtClean="0"/>
              <a:t> – Which opportunities for EO satellite data in support of major new initiatives such as: UN WCDRR, the SDG process, and UNFCCC COP21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Management</a:t>
            </a:r>
            <a:r>
              <a:rPr lang="en-US" dirty="0" smtClean="0"/>
              <a:t> – How to adjust CEOS priorities and resources to respond to challenges and opportunities arising 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791200" cy="533400"/>
          </a:xfrm>
        </p:spPr>
        <p:txBody>
          <a:bodyPr/>
          <a:lstStyle/>
          <a:p>
            <a:pPr algn="ctr"/>
            <a:r>
              <a:rPr lang="en-US" dirty="0" smtClean="0"/>
              <a:t>Strategic Directions and </a:t>
            </a:r>
          </a:p>
          <a:p>
            <a:pPr algn="ctr"/>
            <a:r>
              <a:rPr lang="en-US" dirty="0" smtClean="0"/>
              <a:t>Partnerships for CEOS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3949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/>
            <a:r>
              <a:rPr lang="en-GB" dirty="0" smtClean="0"/>
              <a:t>SIT-31 at a Glance ..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551801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Introduction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06907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CEOS Plenary </a:t>
            </a:r>
            <a:r>
              <a:rPr lang="en-GB" dirty="0" smtClean="0"/>
              <a:t>Session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2632363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Strategic Directions </a:t>
            </a:r>
            <a:endParaRPr lang="en-GB" dirty="0" smtClean="0"/>
          </a:p>
          <a:p>
            <a:pPr algn="ctr" rtl="0" latinLnBrk="1" hangingPunct="0"/>
            <a:r>
              <a:rPr lang="en-GB" dirty="0" smtClean="0"/>
              <a:t>and </a:t>
            </a:r>
            <a:r>
              <a:rPr lang="en-GB" dirty="0"/>
              <a:t>Partnerships</a:t>
            </a: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73727" y="350520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GEO Initiatives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070865"/>
            <a:ext cx="8458200" cy="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066800" y="426720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UN Framework Initiatives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4765964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Coordination of Climate Observations</a:t>
            </a:r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073727" y="6400800"/>
            <a:ext cx="2667000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solidFill>
              <a:schemeClr val="bg2">
                <a:lumMod val="50000"/>
              </a:schemeClr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Hosted dinner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1551801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Thematic Observing </a:t>
            </a:r>
            <a:endParaRPr lang="en-GB" dirty="0" smtClean="0"/>
          </a:p>
          <a:p>
            <a:pPr algn="ctr" rtl="0" latinLnBrk="1" hangingPunct="0"/>
            <a:r>
              <a:rPr lang="en-GB" dirty="0" smtClean="0"/>
              <a:t>Strategies</a:t>
            </a:r>
            <a:endParaRPr kumimoji="0" lang="en-GB" sz="18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2438400"/>
            <a:ext cx="2667000" cy="147732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CEOS VCs and WGs: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Issues </a:t>
            </a:r>
            <a:r>
              <a:rPr lang="en-US" dirty="0"/>
              <a:t>for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Attention /</a:t>
            </a:r>
          </a:p>
          <a:p>
            <a:pPr algn="ctr" rtl="0" latinLnBrk="1" hangingPunct="0"/>
            <a:r>
              <a:rPr lang="en-US" dirty="0" smtClean="0"/>
              <a:t>Decision </a:t>
            </a:r>
          </a:p>
          <a:p>
            <a:pPr algn="ctr" rtl="0" latinLnBrk="1" hangingPunct="0"/>
            <a:r>
              <a:rPr lang="en-US" dirty="0" smtClean="0"/>
              <a:t>of </a:t>
            </a:r>
            <a:r>
              <a:rPr lang="en-US" dirty="0"/>
              <a:t>SIT-31</a:t>
            </a:r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160818" y="4267200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Copernicus Sentinel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Data </a:t>
            </a:r>
            <a:r>
              <a:rPr lang="en-US" dirty="0"/>
              <a:t>Uptake and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Application</a:t>
            </a:r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160818" y="5410200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SIT-31 AOB, Actions, and Closing</a:t>
            </a:r>
            <a:endParaRPr lang="en-GB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016125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Tuesday 19 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1600" y="990600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Wednesday 20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3886200"/>
            <a:ext cx="720708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Lunch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800" y="5525871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Data architectures and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enhanced </a:t>
            </a:r>
            <a:r>
              <a:rPr lang="en-US" dirty="0"/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21845901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SIT Chair Term Themes and SIT Objectives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121</cp:revision>
  <dcterms:modified xsi:type="dcterms:W3CDTF">2016-04-08T07:42:20Z</dcterms:modified>
</cp:coreProperties>
</file>