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3312"/>
  </p:normalViewPr>
  <p:slideViewPr>
    <p:cSldViewPr>
      <p:cViewPr varScale="1">
        <p:scale>
          <a:sx n="101" d="100"/>
          <a:sy n="101" d="100"/>
        </p:scale>
        <p:origin x="90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SIT-31,</a:t>
            </a:r>
            <a:r>
              <a:rPr lang="en-AU" sz="1100" i="1" baseline="0" dirty="0" smtClean="0">
                <a:solidFill>
                  <a:schemeClr val="tx2"/>
                </a:solidFill>
                <a:latin typeface="+mj-ea"/>
                <a:ea typeface="+mj-ea"/>
                <a:cs typeface="Proxima Nova Regular"/>
                <a:sym typeface="Proxima Nova Regular"/>
              </a:rPr>
              <a:t> </a:t>
            </a:r>
            <a:r>
              <a:rPr lang="en-AU" sz="1100" i="1" dirty="0" smtClean="0">
                <a:solidFill>
                  <a:schemeClr val="tx2"/>
                </a:solidFill>
                <a:latin typeface="+mj-ea"/>
                <a:ea typeface="+mj-ea"/>
                <a:cs typeface="Proxima Nova Regular"/>
                <a:sym typeface="Proxima Nova Regular"/>
              </a:rPr>
              <a:t>ESRIN, 19-20 </a:t>
            </a:r>
            <a:r>
              <a:rPr lang="en-AU" sz="1100" i="1" smtClean="0">
                <a:solidFill>
                  <a:schemeClr val="tx2"/>
                </a:solidFill>
                <a:latin typeface="+mj-ea"/>
                <a:ea typeface="+mj-ea"/>
                <a:cs typeface="Proxima Nova Regular"/>
                <a:sym typeface="Proxima Nova Regular"/>
              </a:rPr>
              <a:t>Apr 2016</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latin typeface="+mj-lt"/>
              </a:rPr>
              <a:t>SIT-31 Sessions</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CEOS SIT Chair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ESA/ESRIN</a:t>
            </a:r>
            <a:r>
              <a:rPr lang="en-AU" dirty="0" smtClean="0">
                <a:solidFill>
                  <a:srgbClr val="FFFFFF"/>
                </a:solidFill>
                <a:latin typeface="+mj-lt"/>
                <a:ea typeface="Arial Bold"/>
                <a:cs typeface="Arial Bold"/>
                <a:sym typeface="Arial Bold"/>
              </a:rPr>
              <a:t>, </a:t>
            </a:r>
            <a:r>
              <a:rPr lang="en-AU" dirty="0" err="1" smtClean="0">
                <a:solidFill>
                  <a:srgbClr val="FFFFFF"/>
                </a:solidFill>
                <a:latin typeface="+mj-lt"/>
                <a:ea typeface="Arial Bold"/>
                <a:cs typeface="Arial Bold"/>
                <a:sym typeface="Arial Bold"/>
              </a:rPr>
              <a:t>Frascati</a:t>
            </a:r>
            <a:r>
              <a:rPr lang="en-AU" dirty="0" smtClean="0">
                <a:solidFill>
                  <a:srgbClr val="FFFFFF"/>
                </a:solidFill>
                <a:latin typeface="+mj-lt"/>
                <a:ea typeface="Arial Bold"/>
                <a:cs typeface="Arial Bold"/>
                <a:sym typeface="Arial Bold"/>
              </a:rPr>
              <a:t>, Italy</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19</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-20</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 April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AU" b="1" dirty="0"/>
              <a:t>Issues for Attention/Decision of </a:t>
            </a:r>
            <a:r>
              <a:rPr lang="en-AU" b="1" dirty="0" smtClean="0"/>
              <a:t>SIT-31</a:t>
            </a:r>
          </a:p>
          <a:p>
            <a:r>
              <a:rPr lang="en-AU" dirty="0"/>
              <a:t>Addressing key issues identified during SIT Chair </a:t>
            </a:r>
            <a:r>
              <a:rPr lang="en-AU" dirty="0" err="1"/>
              <a:t>telecons</a:t>
            </a:r>
            <a:r>
              <a:rPr lang="en-AU" dirty="0" smtClean="0"/>
              <a:t>.</a:t>
            </a:r>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9: </a:t>
            </a:r>
            <a:r>
              <a:rPr lang="en-AU" dirty="0"/>
              <a:t>CEOS VCs and </a:t>
            </a:r>
            <a:r>
              <a:rPr lang="en-AU" dirty="0" smtClean="0"/>
              <a:t>WGs</a:t>
            </a:r>
            <a:endParaRPr lang="en-US" dirty="0"/>
          </a:p>
        </p:txBody>
      </p:sp>
    </p:spTree>
    <p:extLst>
      <p:ext uri="{BB962C8B-B14F-4D97-AF65-F5344CB8AC3E}">
        <p14:creationId xmlns:p14="http://schemas.microsoft.com/office/powerpoint/2010/main" val="83846123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a:xfrm>
            <a:off x="457200" y="1600200"/>
            <a:ext cx="8305800" cy="4724400"/>
          </a:xfrm>
        </p:spPr>
        <p:txBody>
          <a:bodyPr/>
          <a:lstStyle/>
          <a:p>
            <a:r>
              <a:rPr lang="en-AU" dirty="0"/>
              <a:t>Sentinels Space and Ground Segment Status </a:t>
            </a:r>
            <a:endParaRPr lang="en-AU" dirty="0" smtClean="0"/>
          </a:p>
          <a:p>
            <a:r>
              <a:rPr lang="en-AU" b="1" dirty="0"/>
              <a:t>Discussion</a:t>
            </a:r>
            <a:r>
              <a:rPr lang="en-AU" b="1" dirty="0" smtClean="0"/>
              <a:t>: </a:t>
            </a:r>
            <a:r>
              <a:rPr lang="en-AU" dirty="0" smtClean="0"/>
              <a:t>Inputs </a:t>
            </a:r>
            <a:r>
              <a:rPr lang="en-AU" dirty="0"/>
              <a:t>from CEOS Initiatives (VCs, WGs, AHTs etc.) on Access and Uptake of Sentinel Data in CEOS </a:t>
            </a:r>
            <a:r>
              <a:rPr lang="en-AU" dirty="0" smtClean="0"/>
              <a:t>Actions</a:t>
            </a:r>
            <a:endParaRPr lang="en-AU"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10: </a:t>
            </a:r>
            <a:r>
              <a:rPr lang="en-AU" dirty="0"/>
              <a:t>Copernicus Sentinel Data Uptake and Application</a:t>
            </a:r>
            <a:r>
              <a:rPr lang="en-US" dirty="0"/>
              <a:t> </a:t>
            </a:r>
          </a:p>
        </p:txBody>
      </p:sp>
    </p:spTree>
    <p:extLst>
      <p:ext uri="{BB962C8B-B14F-4D97-AF65-F5344CB8AC3E}">
        <p14:creationId xmlns:p14="http://schemas.microsoft.com/office/powerpoint/2010/main" val="46989796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a:xfrm>
            <a:off x="457200" y="1600200"/>
            <a:ext cx="8305800" cy="4724400"/>
          </a:xfrm>
        </p:spPr>
        <p:txBody>
          <a:bodyPr/>
          <a:lstStyle/>
          <a:p>
            <a:pPr lvl="0"/>
            <a:r>
              <a:rPr lang="en-AU" dirty="0"/>
              <a:t>GOOS G-7 initiative report (10 m) - GOOS</a:t>
            </a:r>
            <a:endParaRPr lang="en-US" dirty="0"/>
          </a:p>
          <a:p>
            <a:pPr lvl="0"/>
            <a:r>
              <a:rPr lang="en-AU" dirty="0"/>
              <a:t>2016 SIT Technical Workshop (5 m) – SIT Chair</a:t>
            </a:r>
            <a:endParaRPr lang="en-US" dirty="0"/>
          </a:p>
          <a:p>
            <a:r>
              <a:rPr lang="en-AU" dirty="0"/>
              <a:t>30</a:t>
            </a:r>
            <a:r>
              <a:rPr lang="en-AU" baseline="30000" dirty="0"/>
              <a:t>th</a:t>
            </a:r>
            <a:r>
              <a:rPr lang="en-AU" dirty="0"/>
              <a:t> CEOS Plenary (5 m) – CEOS </a:t>
            </a:r>
            <a:r>
              <a:rPr lang="en-AU" dirty="0" smtClean="0"/>
              <a:t>Chair</a:t>
            </a:r>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11: </a:t>
            </a:r>
            <a:r>
              <a:rPr lang="en-AU" dirty="0"/>
              <a:t>SIT-31 AOB, Actions, and </a:t>
            </a:r>
            <a:r>
              <a:rPr lang="en-AU" dirty="0" smtClean="0"/>
              <a:t>Closing</a:t>
            </a:r>
            <a:endParaRPr lang="en-US" dirty="0"/>
          </a:p>
        </p:txBody>
      </p:sp>
    </p:spTree>
    <p:extLst>
      <p:ext uri="{BB962C8B-B14F-4D97-AF65-F5344CB8AC3E}">
        <p14:creationId xmlns:p14="http://schemas.microsoft.com/office/powerpoint/2010/main" val="15149852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AU" b="1" dirty="0"/>
              <a:t>During its 2016-2017 CEOS SIT Chair term, ESA seeks to:</a:t>
            </a:r>
            <a:endParaRPr lang="en-US" b="1" dirty="0"/>
          </a:p>
          <a:p>
            <a:pPr lvl="0"/>
            <a:r>
              <a:rPr lang="en-AU" dirty="0"/>
              <a:t>Ensure the successful advancement of </a:t>
            </a:r>
            <a:r>
              <a:rPr lang="en-AU" b="1" dirty="0"/>
              <a:t>ongoing CEOS commitments and deliverables</a:t>
            </a:r>
            <a:r>
              <a:rPr lang="en-AU" dirty="0"/>
              <a:t>, identifying and addressing issues and obstacles impacting each priority initiative;</a:t>
            </a:r>
            <a:endParaRPr lang="en-US" dirty="0"/>
          </a:p>
          <a:p>
            <a:pPr lvl="0"/>
            <a:r>
              <a:rPr lang="en-AU" dirty="0"/>
              <a:t>Ensure full access to, and exploitation of </a:t>
            </a:r>
            <a:r>
              <a:rPr lang="en-AU" b="1" dirty="0"/>
              <a:t>Copernicus Sentinel </a:t>
            </a:r>
            <a:r>
              <a:rPr lang="en-AU" dirty="0"/>
              <a:t>data;</a:t>
            </a:r>
            <a:endParaRPr lang="en-US" dirty="0"/>
          </a:p>
          <a:p>
            <a:pPr lvl="0"/>
            <a:r>
              <a:rPr lang="en-AU" dirty="0"/>
              <a:t>Further develop, with the joint CEOS-GCMS </a:t>
            </a:r>
            <a:r>
              <a:rPr lang="en-AU" dirty="0" err="1"/>
              <a:t>WGClimate</a:t>
            </a:r>
            <a:r>
              <a:rPr lang="en-AU" dirty="0"/>
              <a:t> and through GCOS, the relationships with IPCC and UNFCCC required to support </a:t>
            </a:r>
            <a:r>
              <a:rPr lang="en-AU" b="1" dirty="0"/>
              <a:t>observation of climate indicators</a:t>
            </a:r>
            <a:r>
              <a:rPr lang="en-AU" dirty="0"/>
              <a:t> in the post-COP-21 context;</a:t>
            </a:r>
            <a:endParaRPr lang="en-US" dirty="0"/>
          </a:p>
          <a:p>
            <a:pPr lvl="0"/>
            <a:r>
              <a:rPr lang="en-AU" dirty="0"/>
              <a:t>Maintain and improve effectiveness of our </a:t>
            </a:r>
            <a:r>
              <a:rPr lang="en-AU" b="1" dirty="0"/>
              <a:t>strategic partnerships, including </a:t>
            </a:r>
            <a:r>
              <a:rPr lang="en-AU" dirty="0"/>
              <a:t>with UN agencies, Development Banks, international programmes and agencies; the </a:t>
            </a:r>
            <a:r>
              <a:rPr lang="en-AU" b="1" dirty="0"/>
              <a:t>effective functioning of GEO, and CEOS within it, is a high priority</a:t>
            </a:r>
            <a:r>
              <a:rPr lang="en-AU" dirty="0"/>
              <a:t> in this; and,</a:t>
            </a:r>
            <a:endParaRPr lang="en-US" dirty="0"/>
          </a:p>
          <a:p>
            <a:pPr lvl="0"/>
            <a:r>
              <a:rPr lang="en-AU" dirty="0"/>
              <a:t>Support for the </a:t>
            </a:r>
            <a:r>
              <a:rPr lang="en-AU" b="1" dirty="0"/>
              <a:t>initiatives proposed by the CEOS Chairs </a:t>
            </a:r>
            <a:r>
              <a:rPr lang="en-AU" dirty="0"/>
              <a:t>in 2016 and 2017.</a:t>
            </a:r>
            <a:endParaRPr lang="en-US" dirty="0"/>
          </a:p>
          <a:p>
            <a:endParaRPr lang="en-US"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1: Introduction</a:t>
            </a:r>
            <a:endParaRPr lang="en-US" dirty="0"/>
          </a:p>
        </p:txBody>
      </p:sp>
    </p:spTree>
    <p:extLst>
      <p:ext uri="{BB962C8B-B14F-4D97-AF65-F5344CB8AC3E}">
        <p14:creationId xmlns:p14="http://schemas.microsoft.com/office/powerpoint/2010/main" val="73183451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AU" b="1" dirty="0" smtClean="0"/>
              <a:t>CEOS </a:t>
            </a:r>
            <a:r>
              <a:rPr lang="en-AU" b="1" dirty="0"/>
              <a:t>SIT Vice-Chair Nominations and Call for Endorsement </a:t>
            </a:r>
            <a:endParaRPr lang="en-AU" b="1" dirty="0" smtClean="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2: CEOS Plenary Session</a:t>
            </a:r>
            <a:endParaRPr lang="en-US" dirty="0"/>
          </a:p>
        </p:txBody>
      </p:sp>
    </p:spTree>
    <p:extLst>
      <p:ext uri="{BB962C8B-B14F-4D97-AF65-F5344CB8AC3E}">
        <p14:creationId xmlns:p14="http://schemas.microsoft.com/office/powerpoint/2010/main" val="76582440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AU" b="1" dirty="0" smtClean="0"/>
              <a:t>Key Questions</a:t>
            </a:r>
            <a:endParaRPr lang="en-US" b="1" dirty="0"/>
          </a:p>
          <a:p>
            <a:r>
              <a:rPr lang="en-AU" dirty="0"/>
              <a:t>Do CEOS agencies agree on the trends identified in CEOS activities and relationships?</a:t>
            </a:r>
            <a:endParaRPr lang="en-US" dirty="0"/>
          </a:p>
          <a:p>
            <a:r>
              <a:rPr lang="en-AU" dirty="0"/>
              <a:t>Should we emphasise particular partnerships and/or explore new ones?</a:t>
            </a:r>
            <a:endParaRPr lang="en-US" dirty="0"/>
          </a:p>
          <a:p>
            <a:r>
              <a:rPr lang="en-AU" dirty="0"/>
              <a:t>Are their strategic directions CEOS should chart to serve members in the coming 10 years?</a:t>
            </a:r>
            <a:r>
              <a:rPr lang="en-US" dirty="0"/>
              <a:t> </a:t>
            </a:r>
            <a:endParaRPr lang="en-AU" b="1" dirty="0" smtClean="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3: </a:t>
            </a:r>
            <a:r>
              <a:rPr lang="en-AU" dirty="0"/>
              <a:t>Strategic Directions and Partnerships </a:t>
            </a:r>
            <a:endParaRPr lang="en-US" dirty="0"/>
          </a:p>
        </p:txBody>
      </p:sp>
    </p:spTree>
    <p:extLst>
      <p:ext uri="{BB962C8B-B14F-4D97-AF65-F5344CB8AC3E}">
        <p14:creationId xmlns:p14="http://schemas.microsoft.com/office/powerpoint/2010/main" val="4694077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US" b="1" dirty="0" smtClean="0"/>
              <a:t>Updates</a:t>
            </a:r>
            <a:endParaRPr lang="en-US" b="1" dirty="0"/>
          </a:p>
          <a:p>
            <a:endParaRPr lang="en-AU" i="1" dirty="0" smtClean="0"/>
          </a:p>
          <a:p>
            <a:r>
              <a:rPr lang="en-AU" dirty="0" smtClean="0"/>
              <a:t>GEO </a:t>
            </a:r>
            <a:r>
              <a:rPr lang="en-AU" dirty="0"/>
              <a:t>Status and future, and specifically on flagships GFOI and </a:t>
            </a:r>
            <a:r>
              <a:rPr lang="en-AU" dirty="0" smtClean="0"/>
              <a:t>GEOGLAM.</a:t>
            </a:r>
          </a:p>
          <a:p>
            <a:r>
              <a:rPr lang="en-AU" dirty="0" smtClean="0"/>
              <a:t>Strategic </a:t>
            </a:r>
            <a:r>
              <a:rPr lang="en-AU" dirty="0"/>
              <a:t>assessment of outlook and impact for CEOS and agencies</a:t>
            </a:r>
            <a:r>
              <a:rPr lang="en-AU" dirty="0" smtClean="0"/>
              <a:t>.</a:t>
            </a:r>
          </a:p>
          <a:p>
            <a:r>
              <a:rPr lang="en-AU" dirty="0" smtClean="0"/>
              <a:t>Highlight </a:t>
            </a:r>
            <a:r>
              <a:rPr lang="en-AU" dirty="0"/>
              <a:t>opportunities and </a:t>
            </a:r>
            <a:r>
              <a:rPr lang="en-AU" dirty="0" smtClean="0"/>
              <a:t>challenges.</a:t>
            </a:r>
          </a:p>
          <a:p>
            <a:r>
              <a:rPr lang="en-AU" dirty="0" smtClean="0"/>
              <a:t>Identify </a:t>
            </a:r>
            <a:r>
              <a:rPr lang="en-AU" dirty="0"/>
              <a:t>actions specific to each to direct and </a:t>
            </a:r>
            <a:r>
              <a:rPr lang="en-AU" dirty="0" smtClean="0"/>
              <a:t>progress.</a:t>
            </a:r>
          </a:p>
          <a:p>
            <a:r>
              <a:rPr lang="en-AU" dirty="0" smtClean="0"/>
              <a:t>Consider </a:t>
            </a:r>
            <a:r>
              <a:rPr lang="en-AU" dirty="0"/>
              <a:t>new priorities and resources in areas of common importance (internal timings approximate). </a:t>
            </a:r>
            <a:endParaRPr lang="en-AU" b="1" dirty="0" smtClean="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4: </a:t>
            </a:r>
            <a:r>
              <a:rPr lang="en-AU" dirty="0"/>
              <a:t>GEO and GEO </a:t>
            </a:r>
            <a:r>
              <a:rPr lang="en-AU" dirty="0" smtClean="0"/>
              <a:t>Initiatives</a:t>
            </a:r>
            <a:endParaRPr lang="en-US" dirty="0"/>
          </a:p>
        </p:txBody>
      </p:sp>
    </p:spTree>
    <p:extLst>
      <p:ext uri="{BB962C8B-B14F-4D97-AF65-F5344CB8AC3E}">
        <p14:creationId xmlns:p14="http://schemas.microsoft.com/office/powerpoint/2010/main" val="34506010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457200" y="1600200"/>
            <a:ext cx="8305800" cy="4724400"/>
          </a:xfrm>
        </p:spPr>
        <p:txBody>
          <a:bodyPr/>
          <a:lstStyle/>
          <a:p>
            <a:pPr marL="0" indent="0">
              <a:buNone/>
            </a:pPr>
            <a:r>
              <a:rPr lang="en-US" b="1" dirty="0" smtClean="0"/>
              <a:t>Updates</a:t>
            </a:r>
            <a:endParaRPr lang="en-US" b="1" dirty="0"/>
          </a:p>
          <a:p>
            <a:endParaRPr lang="en-AU" i="1" dirty="0" smtClean="0"/>
          </a:p>
          <a:p>
            <a:r>
              <a:rPr lang="en-AU" dirty="0" smtClean="0"/>
              <a:t>UN-WCDRR </a:t>
            </a:r>
            <a:r>
              <a:rPr lang="en-AU" dirty="0"/>
              <a:t>and UN-SDG processes</a:t>
            </a:r>
            <a:endParaRPr lang="en-US" dirty="0"/>
          </a:p>
          <a:p>
            <a:r>
              <a:rPr lang="en-AU" dirty="0"/>
              <a:t>Outlook and impact for CEOS and agencies</a:t>
            </a:r>
            <a:endParaRPr lang="en-US" dirty="0"/>
          </a:p>
          <a:p>
            <a:r>
              <a:rPr lang="en-AU" dirty="0"/>
              <a:t>Agreement on objectives and next </a:t>
            </a:r>
            <a:r>
              <a:rPr lang="en-AU" dirty="0" smtClean="0"/>
              <a:t>steps</a:t>
            </a:r>
            <a:endParaRPr lang="en-US"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5: </a:t>
            </a:r>
            <a:r>
              <a:rPr lang="en-AU" dirty="0"/>
              <a:t>UN Framework </a:t>
            </a:r>
            <a:r>
              <a:rPr lang="en-AU" dirty="0" smtClean="0"/>
              <a:t>Initiatives</a:t>
            </a:r>
            <a:endParaRPr lang="en-US" dirty="0"/>
          </a:p>
        </p:txBody>
      </p:sp>
    </p:spTree>
    <p:extLst>
      <p:ext uri="{BB962C8B-B14F-4D97-AF65-F5344CB8AC3E}">
        <p14:creationId xmlns:p14="http://schemas.microsoft.com/office/powerpoint/2010/main" val="16502697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457200" y="1600200"/>
            <a:ext cx="8305800" cy="4724400"/>
          </a:xfrm>
        </p:spPr>
        <p:txBody>
          <a:bodyPr/>
          <a:lstStyle/>
          <a:p>
            <a:r>
              <a:rPr lang="en-AU" dirty="0"/>
              <a:t>Impact assessment and opportunities arising from COP21.</a:t>
            </a:r>
            <a:endParaRPr lang="en-US" dirty="0"/>
          </a:p>
          <a:p>
            <a:r>
              <a:rPr lang="en-AU" dirty="0"/>
              <a:t>Evolution of the key relationships: CEOS-GCOS-UNFCCC</a:t>
            </a:r>
            <a:endParaRPr lang="en-US" dirty="0"/>
          </a:p>
          <a:p>
            <a:r>
              <a:rPr lang="en-AU" dirty="0"/>
              <a:t>Next phase of CEOS-GCOS documentation, GCOS IP16 satellite supplement</a:t>
            </a:r>
            <a:endParaRPr lang="en-US" dirty="0"/>
          </a:p>
          <a:p>
            <a:r>
              <a:rPr lang="en-AU" dirty="0"/>
              <a:t>Scope for Carbon supplement</a:t>
            </a:r>
            <a:endParaRPr lang="en-US" dirty="0"/>
          </a:p>
          <a:p>
            <a:r>
              <a:rPr lang="en-AU" dirty="0"/>
              <a:t>ECV inventory and Climate Architecture directions &amp; </a:t>
            </a:r>
            <a:r>
              <a:rPr lang="en-AU" dirty="0" smtClean="0"/>
              <a:t>schedule</a:t>
            </a:r>
            <a:endParaRPr lang="en-US"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6: </a:t>
            </a:r>
            <a:r>
              <a:rPr lang="en-AU" dirty="0"/>
              <a:t>Coordination of Climate </a:t>
            </a:r>
            <a:r>
              <a:rPr lang="en-AU" dirty="0" smtClean="0"/>
              <a:t>Observations</a:t>
            </a:r>
            <a:endParaRPr lang="en-US" dirty="0"/>
          </a:p>
        </p:txBody>
      </p:sp>
    </p:spTree>
    <p:extLst>
      <p:ext uri="{BB962C8B-B14F-4D97-AF65-F5344CB8AC3E}">
        <p14:creationId xmlns:p14="http://schemas.microsoft.com/office/powerpoint/2010/main" val="47811198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457200" y="1600200"/>
            <a:ext cx="8305800" cy="4724400"/>
          </a:xfrm>
        </p:spPr>
        <p:txBody>
          <a:bodyPr/>
          <a:lstStyle/>
          <a:p>
            <a:r>
              <a:rPr lang="en-AU" dirty="0"/>
              <a:t>What are agencies’ views on whole dataset holdings of commercial </a:t>
            </a:r>
            <a:r>
              <a:rPr lang="en-AU" dirty="0" smtClean="0"/>
              <a:t>operators?</a:t>
            </a:r>
          </a:p>
          <a:p>
            <a:r>
              <a:rPr lang="en-AU" dirty="0" smtClean="0"/>
              <a:t>How </a:t>
            </a:r>
            <a:r>
              <a:rPr lang="en-AU" dirty="0"/>
              <a:t>can agencies benefit from this </a:t>
            </a:r>
            <a:r>
              <a:rPr lang="en-AU" dirty="0" smtClean="0"/>
              <a:t>development?</a:t>
            </a:r>
          </a:p>
          <a:p>
            <a:r>
              <a:rPr lang="en-AU" dirty="0" smtClean="0"/>
              <a:t>What </a:t>
            </a:r>
            <a:r>
              <a:rPr lang="en-AU" dirty="0"/>
              <a:t>are the opportunities offered through cloud </a:t>
            </a:r>
            <a:r>
              <a:rPr lang="en-AU" dirty="0" smtClean="0"/>
              <a:t>architectures?</a:t>
            </a:r>
          </a:p>
          <a:p>
            <a:r>
              <a:rPr lang="en-AU" dirty="0" smtClean="0"/>
              <a:t>What </a:t>
            </a:r>
            <a:r>
              <a:rPr lang="en-AU" dirty="0"/>
              <a:t>other new data exploitation approaches are on offer? </a:t>
            </a:r>
            <a:endParaRPr lang="en-US"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7: </a:t>
            </a:r>
            <a:r>
              <a:rPr lang="en-AU" dirty="0"/>
              <a:t>Data architectures and enhanced </a:t>
            </a:r>
            <a:r>
              <a:rPr lang="en-AU" dirty="0" smtClean="0"/>
              <a:t>exploitation</a:t>
            </a:r>
            <a:endParaRPr lang="en-US" dirty="0"/>
          </a:p>
        </p:txBody>
      </p:sp>
    </p:spTree>
    <p:extLst>
      <p:ext uri="{BB962C8B-B14F-4D97-AF65-F5344CB8AC3E}">
        <p14:creationId xmlns:p14="http://schemas.microsoft.com/office/powerpoint/2010/main" val="4097854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457200" y="1600200"/>
            <a:ext cx="8305800" cy="4724400"/>
          </a:xfrm>
        </p:spPr>
        <p:txBody>
          <a:bodyPr/>
          <a:lstStyle/>
          <a:p>
            <a:r>
              <a:rPr lang="en-AU" dirty="0"/>
              <a:t>Strategic consideration of emergence and status within CEOS of the many acquisition requests and reflection on CEOS capacity and ability to manage multiple parallel requirements. What thematic coverage has CEOS committed </a:t>
            </a:r>
            <a:r>
              <a:rPr lang="en-AU" dirty="0" smtClean="0"/>
              <a:t>to?</a:t>
            </a:r>
          </a:p>
          <a:p>
            <a:r>
              <a:rPr lang="en-AU" dirty="0" smtClean="0"/>
              <a:t>What </a:t>
            </a:r>
            <a:r>
              <a:rPr lang="en-AU" dirty="0"/>
              <a:t>are the current and future resource requirements to address those commitments and the adequacy of CEOS </a:t>
            </a:r>
            <a:r>
              <a:rPr lang="en-AU" dirty="0" smtClean="0"/>
              <a:t>resources?</a:t>
            </a:r>
          </a:p>
          <a:p>
            <a:r>
              <a:rPr lang="en-AU" dirty="0" smtClean="0"/>
              <a:t>Does </a:t>
            </a:r>
            <a:r>
              <a:rPr lang="en-AU" dirty="0"/>
              <a:t>CEOS capacity allow it to take on new commitments</a:t>
            </a:r>
            <a:r>
              <a:rPr lang="en-AU" dirty="0" smtClean="0"/>
              <a:t>? </a:t>
            </a:r>
            <a:endParaRPr lang="en-US" dirty="0"/>
          </a:p>
        </p:txBody>
      </p:sp>
      <p:sp>
        <p:nvSpPr>
          <p:cNvPr id="4" name="Content Placeholder 3"/>
          <p:cNvSpPr>
            <a:spLocks noGrp="1"/>
          </p:cNvSpPr>
          <p:nvPr>
            <p:ph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Session 8: </a:t>
            </a:r>
            <a:r>
              <a:rPr lang="en-AU" dirty="0"/>
              <a:t>Thematic Observing </a:t>
            </a:r>
            <a:r>
              <a:rPr lang="en-AU" dirty="0" smtClean="0"/>
              <a:t>Strategies</a:t>
            </a:r>
            <a:endParaRPr lang="en-US" dirty="0"/>
          </a:p>
        </p:txBody>
      </p:sp>
    </p:spTree>
    <p:extLst>
      <p:ext uri="{BB962C8B-B14F-4D97-AF65-F5344CB8AC3E}">
        <p14:creationId xmlns:p14="http://schemas.microsoft.com/office/powerpoint/2010/main" val="1736229715"/>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8819</TotalTime>
  <Words>578</Words>
  <Application>Microsoft Macintosh PowerPoint</Application>
  <PresentationFormat>On-screen Show (4:3)</PresentationFormat>
  <Paragraphs>69</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 Bold</vt:lpstr>
      <vt:lpstr>Avenir Roman</vt:lpstr>
      <vt:lpstr>Calibri</vt:lpstr>
      <vt:lpstr>Courier New</vt:lpstr>
      <vt:lpstr>Droid Serif</vt:lpstr>
      <vt:lpstr>Helvetica</vt:lpstr>
      <vt:lpstr>Proxima Nova Regular</vt:lpstr>
      <vt:lpstr>Wingdings</vt:lpstr>
      <vt:lpstr>Arial</vt:lpstr>
      <vt:lpstr>Default</vt:lpstr>
      <vt:lpstr>SIT-31 Sessions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George Dyke</cp:lastModifiedBy>
  <cp:revision>133</cp:revision>
  <dcterms:modified xsi:type="dcterms:W3CDTF">2016-04-11T17:50:21Z</dcterms:modified>
</cp:coreProperties>
</file>