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807" r:id="rId1"/>
    <p:sldMasterId id="2147484501" r:id="rId2"/>
    <p:sldMasterId id="2147484515" r:id="rId3"/>
  </p:sldMasterIdLst>
  <p:notesMasterIdLst>
    <p:notesMasterId r:id="rId25"/>
  </p:notesMasterIdLst>
  <p:handoutMasterIdLst>
    <p:handoutMasterId r:id="rId26"/>
  </p:handoutMasterIdLst>
  <p:sldIdLst>
    <p:sldId id="332" r:id="rId4"/>
    <p:sldId id="318" r:id="rId5"/>
    <p:sldId id="333" r:id="rId6"/>
    <p:sldId id="324" r:id="rId7"/>
    <p:sldId id="352" r:id="rId8"/>
    <p:sldId id="369" r:id="rId9"/>
    <p:sldId id="370" r:id="rId10"/>
    <p:sldId id="371" r:id="rId11"/>
    <p:sldId id="353" r:id="rId12"/>
    <p:sldId id="354" r:id="rId13"/>
    <p:sldId id="355" r:id="rId14"/>
    <p:sldId id="356" r:id="rId15"/>
    <p:sldId id="357" r:id="rId16"/>
    <p:sldId id="358" r:id="rId17"/>
    <p:sldId id="359" r:id="rId18"/>
    <p:sldId id="364" r:id="rId19"/>
    <p:sldId id="365" r:id="rId20"/>
    <p:sldId id="366" r:id="rId21"/>
    <p:sldId id="367" r:id="rId22"/>
    <p:sldId id="368" r:id="rId23"/>
    <p:sldId id="363" r:id="rId24"/>
  </p:sldIdLst>
  <p:sldSz cx="9144000" cy="6858000" type="screen4x3"/>
  <p:notesSz cx="6858000" cy="9144000"/>
  <p:embeddedFontLst>
    <p:embeddedFont>
      <p:font typeface="Tahoma" panose="020B0604030504040204" pitchFamily="34" charset="0"/>
      <p:regular r:id="rId27"/>
      <p:bold r:id="rId28"/>
    </p:embeddedFont>
    <p:embeddedFont>
      <p:font typeface="Arial Unicode MS" panose="020B0604020202020204" pitchFamily="34" charset="-128"/>
      <p:regular r:id="rId29"/>
    </p:embeddedFont>
    <p:embeddedFont>
      <p:font typeface="SimSun" panose="02010600030101010101" pitchFamily="2" charset="-122"/>
      <p:regular r:id="rId30"/>
    </p:embeddedFont>
    <p:embeddedFont>
      <p:font typeface="Arial Black" panose="020B0A04020102020204" pitchFamily="34" charset="0"/>
      <p:bold r:id="rId31"/>
    </p:embeddedFont>
    <p:embeddedFont>
      <p:font typeface="Calibri" panose="020F0502020204030204" pitchFamily="34" charset="0"/>
      <p:regular r:id="rId32"/>
      <p:bold r:id="rId33"/>
      <p:italic r:id="rId34"/>
      <p:boldItalic r:id="rId35"/>
    </p:embeddedFont>
    <p:embeddedFont>
      <p:font typeface="Arial Narrow" panose="020B0606020202030204" pitchFamily="34" charset="0"/>
      <p:regular r:id="rId36"/>
      <p:bold r:id="rId37"/>
      <p:italic r:id="rId38"/>
      <p:boldItalic r:id="rId39"/>
    </p:embeddedFont>
  </p:embeddedFontLst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clrMode="gray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FF"/>
    <a:srgbClr val="000000"/>
    <a:srgbClr val="E86E38"/>
    <a:srgbClr val="A91F5A"/>
    <a:srgbClr val="99CC00"/>
    <a:srgbClr val="CC66FF"/>
    <a:srgbClr val="993300"/>
    <a:srgbClr val="FF5050"/>
    <a:srgbClr val="0000FF"/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7087" autoAdjust="0"/>
    <p:restoredTop sz="70213" autoAdjust="0"/>
  </p:normalViewPr>
  <p:slideViewPr>
    <p:cSldViewPr>
      <p:cViewPr>
        <p:scale>
          <a:sx n="70" d="100"/>
          <a:sy n="70" d="100"/>
        </p:scale>
        <p:origin x="-846" y="-3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282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handoutMaster" Target="handoutMasters/handoutMaster1.xml"/><Relationship Id="rId39" Type="http://schemas.openxmlformats.org/officeDocument/2006/relationships/font" Target="fonts/font13.fntdata"/><Relationship Id="rId21" Type="http://schemas.openxmlformats.org/officeDocument/2006/relationships/slide" Target="slides/slide18.xml"/><Relationship Id="rId34" Type="http://schemas.openxmlformats.org/officeDocument/2006/relationships/font" Target="fonts/font8.fntdata"/><Relationship Id="rId42" Type="http://schemas.openxmlformats.org/officeDocument/2006/relationships/theme" Target="theme/theme1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font" Target="fonts/font3.fntdata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font" Target="fonts/font6.fntdata"/><Relationship Id="rId37" Type="http://schemas.openxmlformats.org/officeDocument/2006/relationships/font" Target="fonts/font11.fntdata"/><Relationship Id="rId40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font" Target="fonts/font2.fntdata"/><Relationship Id="rId36" Type="http://schemas.openxmlformats.org/officeDocument/2006/relationships/font" Target="fonts/font10.fntdata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font" Target="fonts/font5.fntdata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font" Target="fonts/font1.fntdata"/><Relationship Id="rId30" Type="http://schemas.openxmlformats.org/officeDocument/2006/relationships/font" Target="fonts/font4.fntdata"/><Relationship Id="rId35" Type="http://schemas.openxmlformats.org/officeDocument/2006/relationships/font" Target="fonts/font9.fntdata"/><Relationship Id="rId43" Type="http://schemas.openxmlformats.org/officeDocument/2006/relationships/tableStyles" Target="tableStyle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33" Type="http://schemas.openxmlformats.org/officeDocument/2006/relationships/font" Target="fonts/font7.fntdata"/><Relationship Id="rId38" Type="http://schemas.openxmlformats.org/officeDocument/2006/relationships/font" Target="fonts/font12.fntdata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91BFFEB-119D-4677-A2F7-6BB2C9A08AB8}" type="doc">
      <dgm:prSet loTypeId="urn:microsoft.com/office/officeart/2005/8/layout/arrow2" loCatId="process" qsTypeId="urn:microsoft.com/office/officeart/2005/8/quickstyle/3d3" qsCatId="3D" csTypeId="urn:microsoft.com/office/officeart/2005/8/colors/accent1_2" csCatId="accent1" phldr="1"/>
      <dgm:spPr/>
    </dgm:pt>
    <dgm:pt modelId="{F2C6EDCD-7631-480C-9D1E-D0642BEC9C37}">
      <dgm:prSet phldrT="[Text]"/>
      <dgm:spPr/>
      <dgm:t>
        <a:bodyPr/>
        <a:lstStyle/>
        <a:p>
          <a:r>
            <a:rPr lang="de-DE" b="1" dirty="0" smtClean="0"/>
            <a:t>IPWG-4</a:t>
          </a:r>
          <a:endParaRPr lang="de-DE" b="1" dirty="0"/>
        </a:p>
      </dgm:t>
    </dgm:pt>
    <dgm:pt modelId="{D43AC9C7-8FA9-4C51-8A4E-112867C975E6}" type="parTrans" cxnId="{F83948ED-B479-487A-963A-13F25A0F330B}">
      <dgm:prSet/>
      <dgm:spPr/>
      <dgm:t>
        <a:bodyPr/>
        <a:lstStyle/>
        <a:p>
          <a:endParaRPr lang="de-DE"/>
        </a:p>
      </dgm:t>
    </dgm:pt>
    <dgm:pt modelId="{96152120-0DE2-4186-A9AA-E79D76B494B9}" type="sibTrans" cxnId="{F83948ED-B479-487A-963A-13F25A0F330B}">
      <dgm:prSet/>
      <dgm:spPr/>
      <dgm:t>
        <a:bodyPr/>
        <a:lstStyle/>
        <a:p>
          <a:endParaRPr lang="de-DE"/>
        </a:p>
      </dgm:t>
    </dgm:pt>
    <dgm:pt modelId="{B37D6D8F-8257-4046-A666-7DC82D38D6B2}">
      <dgm:prSet phldrT="[Text]"/>
      <dgm:spPr/>
      <dgm:t>
        <a:bodyPr/>
        <a:lstStyle/>
        <a:p>
          <a:r>
            <a:rPr lang="de-DE" b="1" dirty="0" smtClean="0"/>
            <a:t>Private </a:t>
          </a:r>
          <a:r>
            <a:rPr lang="de-DE" b="1" dirty="0" err="1" smtClean="0"/>
            <a:t>Sector</a:t>
          </a:r>
          <a:r>
            <a:rPr lang="de-DE" b="1" dirty="0" smtClean="0"/>
            <a:t> </a:t>
          </a:r>
          <a:r>
            <a:rPr lang="de-DE" b="1" dirty="0" err="1" smtClean="0"/>
            <a:t>engagement</a:t>
          </a:r>
          <a:r>
            <a:rPr lang="de-DE" b="1" dirty="0" smtClean="0"/>
            <a:t/>
          </a:r>
          <a:br>
            <a:rPr lang="de-DE" b="1" dirty="0" smtClean="0"/>
          </a:br>
          <a:r>
            <a:rPr lang="de-DE" dirty="0" smtClean="0"/>
            <a:t>(World Bank)</a:t>
          </a:r>
          <a:endParaRPr lang="de-DE" dirty="0"/>
        </a:p>
      </dgm:t>
    </dgm:pt>
    <dgm:pt modelId="{94DB3254-BBE2-4C6C-84A9-38A77B8A3D7C}" type="parTrans" cxnId="{F7F2EBB4-2E2A-48AF-8CCA-9B127CC3B5A4}">
      <dgm:prSet/>
      <dgm:spPr/>
      <dgm:t>
        <a:bodyPr/>
        <a:lstStyle/>
        <a:p>
          <a:endParaRPr lang="de-DE"/>
        </a:p>
      </dgm:t>
    </dgm:pt>
    <dgm:pt modelId="{575D4E9B-E047-433C-8C1F-C13A556C4B76}" type="sibTrans" cxnId="{F7F2EBB4-2E2A-48AF-8CCA-9B127CC3B5A4}">
      <dgm:prSet/>
      <dgm:spPr/>
      <dgm:t>
        <a:bodyPr/>
        <a:lstStyle/>
        <a:p>
          <a:endParaRPr lang="de-DE"/>
        </a:p>
      </dgm:t>
    </dgm:pt>
    <dgm:pt modelId="{65FE871F-E41E-46C2-ADA6-45B13846BCD8}">
      <dgm:prSet phldrT="[Text]"/>
      <dgm:spPr/>
      <dgm:t>
        <a:bodyPr/>
        <a:lstStyle/>
        <a:p>
          <a:r>
            <a:rPr lang="de-DE" b="1" dirty="0" smtClean="0"/>
            <a:t>Commercial </a:t>
          </a:r>
          <a:r>
            <a:rPr lang="de-DE" b="1" dirty="0" err="1" smtClean="0"/>
            <a:t>Sector</a:t>
          </a:r>
          <a:r>
            <a:rPr lang="de-DE" b="1" dirty="0" smtClean="0"/>
            <a:t/>
          </a:r>
          <a:br>
            <a:rPr lang="de-DE" b="1" dirty="0" smtClean="0"/>
          </a:br>
          <a:r>
            <a:rPr lang="de-DE" dirty="0" smtClean="0"/>
            <a:t>(ESRI World Conference)</a:t>
          </a:r>
          <a:endParaRPr lang="de-DE" dirty="0"/>
        </a:p>
      </dgm:t>
    </dgm:pt>
    <dgm:pt modelId="{B351A0F1-4363-404B-8C30-79CE5B92AE43}" type="parTrans" cxnId="{DE94AB39-C02F-40D0-B495-D46469B3F286}">
      <dgm:prSet/>
      <dgm:spPr/>
      <dgm:t>
        <a:bodyPr/>
        <a:lstStyle/>
        <a:p>
          <a:endParaRPr lang="de-DE"/>
        </a:p>
      </dgm:t>
    </dgm:pt>
    <dgm:pt modelId="{EA54B0F6-C9EA-4B64-BE18-C19EA3D07E13}" type="sibTrans" cxnId="{DE94AB39-C02F-40D0-B495-D46469B3F286}">
      <dgm:prSet/>
      <dgm:spPr/>
      <dgm:t>
        <a:bodyPr/>
        <a:lstStyle/>
        <a:p>
          <a:endParaRPr lang="de-DE"/>
        </a:p>
      </dgm:t>
    </dgm:pt>
    <dgm:pt modelId="{76386E13-7183-4FE5-8CA2-42598D4F4320}">
      <dgm:prSet phldrT="[Text]"/>
      <dgm:spPr/>
      <dgm:t>
        <a:bodyPr/>
        <a:lstStyle/>
        <a:p>
          <a:r>
            <a:rPr lang="de-DE" b="1" dirty="0" smtClean="0"/>
            <a:t>UN </a:t>
          </a:r>
          <a:r>
            <a:rPr lang="de-DE" b="1" dirty="0" err="1" smtClean="0"/>
            <a:t>engagement</a:t>
          </a:r>
          <a:endParaRPr lang="de-DE" dirty="0"/>
        </a:p>
      </dgm:t>
    </dgm:pt>
    <dgm:pt modelId="{92CE6B82-9F94-4F92-B04B-EDCD649D78DB}" type="parTrans" cxnId="{3C041E72-E1C0-42D8-8745-756BF3A18F78}">
      <dgm:prSet/>
      <dgm:spPr/>
      <dgm:t>
        <a:bodyPr/>
        <a:lstStyle/>
        <a:p>
          <a:endParaRPr lang="de-DE"/>
        </a:p>
      </dgm:t>
    </dgm:pt>
    <dgm:pt modelId="{AF33F455-220C-4448-99CE-10BAEDB4B6DC}" type="sibTrans" cxnId="{3C041E72-E1C0-42D8-8745-756BF3A18F78}">
      <dgm:prSet/>
      <dgm:spPr/>
      <dgm:t>
        <a:bodyPr/>
        <a:lstStyle/>
        <a:p>
          <a:endParaRPr lang="de-DE"/>
        </a:p>
      </dgm:t>
    </dgm:pt>
    <dgm:pt modelId="{24DE18F8-6560-4973-B8D5-D4D475D99FC6}">
      <dgm:prSet phldrT="[Text]"/>
      <dgm:spPr/>
      <dgm:t>
        <a:bodyPr/>
        <a:lstStyle/>
        <a:p>
          <a:r>
            <a:rPr lang="de-DE" b="1" dirty="0" smtClean="0"/>
            <a:t>IPWG-5</a:t>
          </a:r>
          <a:endParaRPr lang="de-DE" b="1" dirty="0"/>
        </a:p>
      </dgm:t>
    </dgm:pt>
    <dgm:pt modelId="{BE3555F8-1215-4641-9935-01676B12192C}" type="parTrans" cxnId="{A896B00C-2F04-4AF5-809C-681B3E0B8A63}">
      <dgm:prSet/>
      <dgm:spPr/>
      <dgm:t>
        <a:bodyPr/>
        <a:lstStyle/>
        <a:p>
          <a:endParaRPr lang="de-DE"/>
        </a:p>
      </dgm:t>
    </dgm:pt>
    <dgm:pt modelId="{FD85AFD3-B573-44BB-8514-A3CA7E29956F}" type="sibTrans" cxnId="{A896B00C-2F04-4AF5-809C-681B3E0B8A63}">
      <dgm:prSet/>
      <dgm:spPr/>
      <dgm:t>
        <a:bodyPr/>
        <a:lstStyle/>
        <a:p>
          <a:endParaRPr lang="de-DE"/>
        </a:p>
      </dgm:t>
    </dgm:pt>
    <dgm:pt modelId="{16FE8766-B80F-4ABE-AA14-7C5568FFF174}" type="pres">
      <dgm:prSet presAssocID="{C91BFFEB-119D-4677-A2F7-6BB2C9A08AB8}" presName="arrowDiagram" presStyleCnt="0">
        <dgm:presLayoutVars>
          <dgm:chMax val="5"/>
          <dgm:dir/>
          <dgm:resizeHandles val="exact"/>
        </dgm:presLayoutVars>
      </dgm:prSet>
      <dgm:spPr/>
    </dgm:pt>
    <dgm:pt modelId="{671CD777-E6AF-4638-A247-8C2823E64263}" type="pres">
      <dgm:prSet presAssocID="{C91BFFEB-119D-4677-A2F7-6BB2C9A08AB8}" presName="arrow" presStyleLbl="bgShp" presStyleIdx="0" presStyleCnt="1"/>
      <dgm:spPr>
        <a:solidFill>
          <a:schemeClr val="tx2">
            <a:lumMod val="20000"/>
            <a:lumOff val="80000"/>
          </a:schemeClr>
        </a:solidFill>
        <a:ln>
          <a:solidFill>
            <a:srgbClr val="002060"/>
          </a:solidFill>
        </a:ln>
      </dgm:spPr>
    </dgm:pt>
    <dgm:pt modelId="{3694C38A-77ED-4CF4-AE12-2FC4B9346534}" type="pres">
      <dgm:prSet presAssocID="{C91BFFEB-119D-4677-A2F7-6BB2C9A08AB8}" presName="arrowDiagram5" presStyleCnt="0"/>
      <dgm:spPr/>
    </dgm:pt>
    <dgm:pt modelId="{E721D148-F27C-4E96-8762-8A470BE5963E}" type="pres">
      <dgm:prSet presAssocID="{F2C6EDCD-7631-480C-9D1E-D0642BEC9C37}" presName="bullet5a" presStyleLbl="node1" presStyleIdx="0" presStyleCnt="5" custLinFactX="19971" custLinFactNeighborX="100000" custLinFactNeighborY="-95473"/>
      <dgm:spPr>
        <a:solidFill>
          <a:srgbClr val="FFC000"/>
        </a:solidFill>
      </dgm:spPr>
    </dgm:pt>
    <dgm:pt modelId="{6491EFFC-4622-402C-95B7-A991CB44D80E}" type="pres">
      <dgm:prSet presAssocID="{F2C6EDCD-7631-480C-9D1E-D0642BEC9C37}" presName="textBox5a" presStyleLbl="revTx" presStyleIdx="0" presStyleCnt="5" custScaleX="144305" custScaleY="68726" custLinFactNeighborX="45240" custLinFactNeighborY="-34577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0082C90-3C21-43C4-8664-B2D22A06D741}" type="pres">
      <dgm:prSet presAssocID="{B37D6D8F-8257-4046-A666-7DC82D38D6B2}" presName="bullet5b" presStyleLbl="node1" presStyleIdx="1" presStyleCnt="5" custScaleX="52966" custScaleY="52965" custLinFactX="-192703" custLinFactY="158294" custLinFactNeighborX="-200000" custLinFactNeighborY="200000"/>
      <dgm:spPr>
        <a:solidFill>
          <a:srgbClr val="92D050"/>
        </a:solidFill>
      </dgm:spPr>
    </dgm:pt>
    <dgm:pt modelId="{994CF908-A471-4F98-9562-9E877184B41F}" type="pres">
      <dgm:prSet presAssocID="{B37D6D8F-8257-4046-A666-7DC82D38D6B2}" presName="textBox5b" presStyleLbl="revTx" presStyleIdx="1" presStyleCnt="5" custScaleX="179771" custScaleY="48716" custLinFactNeighborX="-44636" custLinFactNeighborY="32330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2DE77220-02ED-4703-89E0-EEAC04DE137E}" type="pres">
      <dgm:prSet presAssocID="{65FE871F-E41E-46C2-ADA6-45B13846BCD8}" presName="bullet5c" presStyleLbl="node1" presStyleIdx="2" presStyleCnt="5" custScaleX="76885" custScaleY="65781" custLinFactX="100000" custLinFactY="-9337" custLinFactNeighborX="122962" custLinFactNeighborY="-100000"/>
      <dgm:spPr>
        <a:solidFill>
          <a:srgbClr val="92D050"/>
        </a:solidFill>
      </dgm:spPr>
    </dgm:pt>
    <dgm:pt modelId="{CC1AE227-D3EE-4FF7-ABBD-DD93FFA1AE72}" type="pres">
      <dgm:prSet presAssocID="{65FE871F-E41E-46C2-ADA6-45B13846BCD8}" presName="textBox5c" presStyleLbl="revTx" presStyleIdx="2" presStyleCnt="5" custScaleX="100706" custScaleY="29995" custLinFactNeighborX="-4634" custLinFactNeighborY="-59911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4A9A44CD-8BF3-4048-A113-CD406B0E3A4C}" type="pres">
      <dgm:prSet presAssocID="{76386E13-7183-4FE5-8CA2-42598D4F4320}" presName="bullet5d" presStyleLbl="node1" presStyleIdx="3" presStyleCnt="5" custLinFactNeighborX="-5289" custLinFactNeighborY="71840"/>
      <dgm:spPr>
        <a:solidFill>
          <a:srgbClr val="92D050"/>
        </a:solidFill>
      </dgm:spPr>
    </dgm:pt>
    <dgm:pt modelId="{29C7E5C6-89C1-4880-A93E-D1E602FA89C2}" type="pres">
      <dgm:prSet presAssocID="{76386E13-7183-4FE5-8CA2-42598D4F4320}" presName="textBox5d" presStyleLbl="revTx" presStyleIdx="3" presStyleCnt="5" custScaleX="167525" custScaleY="60915" custLinFactNeighborX="31123" custLinFactNeighborY="-6239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B186B17-836A-4E8E-BAC2-FA620FCC63FC}" type="pres">
      <dgm:prSet presAssocID="{24DE18F8-6560-4973-B8D5-D4D475D99FC6}" presName="bullet5e" presStyleLbl="node1" presStyleIdx="4" presStyleCnt="5" custLinFactX="-100000" custLinFactNeighborX="-124340" custLinFactNeighborY="44792"/>
      <dgm:spPr>
        <a:solidFill>
          <a:srgbClr val="FFC000"/>
        </a:solidFill>
      </dgm:spPr>
    </dgm:pt>
    <dgm:pt modelId="{243CE43D-6DEA-47B3-B058-AF44D967F88B}" type="pres">
      <dgm:prSet presAssocID="{24DE18F8-6560-4973-B8D5-D4D475D99FC6}" presName="textBox5e" presStyleLbl="revTx" presStyleIdx="4" presStyleCnt="5" custScaleY="22784" custLinFactNeighborX="-89836" custLinFactNeighborY="-2846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5FAE84B0-0500-4F11-9278-4738C735B584}" type="presOf" srcId="{24DE18F8-6560-4973-B8D5-D4D475D99FC6}" destId="{243CE43D-6DEA-47B3-B058-AF44D967F88B}" srcOrd="0" destOrd="0" presId="urn:microsoft.com/office/officeart/2005/8/layout/arrow2"/>
    <dgm:cxn modelId="{F83948ED-B479-487A-963A-13F25A0F330B}" srcId="{C91BFFEB-119D-4677-A2F7-6BB2C9A08AB8}" destId="{F2C6EDCD-7631-480C-9D1E-D0642BEC9C37}" srcOrd="0" destOrd="0" parTransId="{D43AC9C7-8FA9-4C51-8A4E-112867C975E6}" sibTransId="{96152120-0DE2-4186-A9AA-E79D76B494B9}"/>
    <dgm:cxn modelId="{43F09B46-3B73-4E56-A590-7C7AC5359582}" type="presOf" srcId="{76386E13-7183-4FE5-8CA2-42598D4F4320}" destId="{29C7E5C6-89C1-4880-A93E-D1E602FA89C2}" srcOrd="0" destOrd="0" presId="urn:microsoft.com/office/officeart/2005/8/layout/arrow2"/>
    <dgm:cxn modelId="{2C38F1D0-627C-44EA-83A7-BD0BF3296EE7}" type="presOf" srcId="{B37D6D8F-8257-4046-A666-7DC82D38D6B2}" destId="{994CF908-A471-4F98-9562-9E877184B41F}" srcOrd="0" destOrd="0" presId="urn:microsoft.com/office/officeart/2005/8/layout/arrow2"/>
    <dgm:cxn modelId="{578FF043-5292-4283-A584-5A6B9E74DA24}" type="presOf" srcId="{F2C6EDCD-7631-480C-9D1E-D0642BEC9C37}" destId="{6491EFFC-4622-402C-95B7-A991CB44D80E}" srcOrd="0" destOrd="0" presId="urn:microsoft.com/office/officeart/2005/8/layout/arrow2"/>
    <dgm:cxn modelId="{DE94AB39-C02F-40D0-B495-D46469B3F286}" srcId="{C91BFFEB-119D-4677-A2F7-6BB2C9A08AB8}" destId="{65FE871F-E41E-46C2-ADA6-45B13846BCD8}" srcOrd="2" destOrd="0" parTransId="{B351A0F1-4363-404B-8C30-79CE5B92AE43}" sibTransId="{EA54B0F6-C9EA-4B64-BE18-C19EA3D07E13}"/>
    <dgm:cxn modelId="{A896B00C-2F04-4AF5-809C-681B3E0B8A63}" srcId="{C91BFFEB-119D-4677-A2F7-6BB2C9A08AB8}" destId="{24DE18F8-6560-4973-B8D5-D4D475D99FC6}" srcOrd="4" destOrd="0" parTransId="{BE3555F8-1215-4641-9935-01676B12192C}" sibTransId="{FD85AFD3-B573-44BB-8514-A3CA7E29956F}"/>
    <dgm:cxn modelId="{3C041E72-E1C0-42D8-8745-756BF3A18F78}" srcId="{C91BFFEB-119D-4677-A2F7-6BB2C9A08AB8}" destId="{76386E13-7183-4FE5-8CA2-42598D4F4320}" srcOrd="3" destOrd="0" parTransId="{92CE6B82-9F94-4F92-B04B-EDCD649D78DB}" sibTransId="{AF33F455-220C-4448-99CE-10BAEDB4B6DC}"/>
    <dgm:cxn modelId="{18C63E9B-E302-4282-B97E-43A705D9B6C6}" type="presOf" srcId="{C91BFFEB-119D-4677-A2F7-6BB2C9A08AB8}" destId="{16FE8766-B80F-4ABE-AA14-7C5568FFF174}" srcOrd="0" destOrd="0" presId="urn:microsoft.com/office/officeart/2005/8/layout/arrow2"/>
    <dgm:cxn modelId="{F7F2EBB4-2E2A-48AF-8CCA-9B127CC3B5A4}" srcId="{C91BFFEB-119D-4677-A2F7-6BB2C9A08AB8}" destId="{B37D6D8F-8257-4046-A666-7DC82D38D6B2}" srcOrd="1" destOrd="0" parTransId="{94DB3254-BBE2-4C6C-84A9-38A77B8A3D7C}" sibTransId="{575D4E9B-E047-433C-8C1F-C13A556C4B76}"/>
    <dgm:cxn modelId="{5F8D55F4-005C-4656-B9B0-625D610897F0}" type="presOf" srcId="{65FE871F-E41E-46C2-ADA6-45B13846BCD8}" destId="{CC1AE227-D3EE-4FF7-ABBD-DD93FFA1AE72}" srcOrd="0" destOrd="0" presId="urn:microsoft.com/office/officeart/2005/8/layout/arrow2"/>
    <dgm:cxn modelId="{C829E472-37F1-46FA-9262-0CF72EC217FC}" type="presParOf" srcId="{16FE8766-B80F-4ABE-AA14-7C5568FFF174}" destId="{671CD777-E6AF-4638-A247-8C2823E64263}" srcOrd="0" destOrd="0" presId="urn:microsoft.com/office/officeart/2005/8/layout/arrow2"/>
    <dgm:cxn modelId="{7B45F43D-26EE-47CA-97F7-D8C940F641E5}" type="presParOf" srcId="{16FE8766-B80F-4ABE-AA14-7C5568FFF174}" destId="{3694C38A-77ED-4CF4-AE12-2FC4B9346534}" srcOrd="1" destOrd="0" presId="urn:microsoft.com/office/officeart/2005/8/layout/arrow2"/>
    <dgm:cxn modelId="{DE045DE4-5AFB-4735-856A-E4F77F75DF1D}" type="presParOf" srcId="{3694C38A-77ED-4CF4-AE12-2FC4B9346534}" destId="{E721D148-F27C-4E96-8762-8A470BE5963E}" srcOrd="0" destOrd="0" presId="urn:microsoft.com/office/officeart/2005/8/layout/arrow2"/>
    <dgm:cxn modelId="{28C8EF42-0E5F-44B7-8822-502A557B9CE8}" type="presParOf" srcId="{3694C38A-77ED-4CF4-AE12-2FC4B9346534}" destId="{6491EFFC-4622-402C-95B7-A991CB44D80E}" srcOrd="1" destOrd="0" presId="urn:microsoft.com/office/officeart/2005/8/layout/arrow2"/>
    <dgm:cxn modelId="{EAC626E4-7B64-4239-9A49-888F4EBF0C76}" type="presParOf" srcId="{3694C38A-77ED-4CF4-AE12-2FC4B9346534}" destId="{30082C90-3C21-43C4-8664-B2D22A06D741}" srcOrd="2" destOrd="0" presId="urn:microsoft.com/office/officeart/2005/8/layout/arrow2"/>
    <dgm:cxn modelId="{20AE8D5C-2A66-4B29-873F-94E259DF738B}" type="presParOf" srcId="{3694C38A-77ED-4CF4-AE12-2FC4B9346534}" destId="{994CF908-A471-4F98-9562-9E877184B41F}" srcOrd="3" destOrd="0" presId="urn:microsoft.com/office/officeart/2005/8/layout/arrow2"/>
    <dgm:cxn modelId="{D19FEB9A-8814-456C-9E1B-5F1D1155BE05}" type="presParOf" srcId="{3694C38A-77ED-4CF4-AE12-2FC4B9346534}" destId="{2DE77220-02ED-4703-89E0-EEAC04DE137E}" srcOrd="4" destOrd="0" presId="urn:microsoft.com/office/officeart/2005/8/layout/arrow2"/>
    <dgm:cxn modelId="{AA73198E-59C3-47C8-9963-B7E2DA4EB2F7}" type="presParOf" srcId="{3694C38A-77ED-4CF4-AE12-2FC4B9346534}" destId="{CC1AE227-D3EE-4FF7-ABBD-DD93FFA1AE72}" srcOrd="5" destOrd="0" presId="urn:microsoft.com/office/officeart/2005/8/layout/arrow2"/>
    <dgm:cxn modelId="{59125EBD-8782-4AFC-802F-617DCF54A6FF}" type="presParOf" srcId="{3694C38A-77ED-4CF4-AE12-2FC4B9346534}" destId="{4A9A44CD-8BF3-4048-A113-CD406B0E3A4C}" srcOrd="6" destOrd="0" presId="urn:microsoft.com/office/officeart/2005/8/layout/arrow2"/>
    <dgm:cxn modelId="{AFD32296-77D5-4C48-AF5D-1874DC060228}" type="presParOf" srcId="{3694C38A-77ED-4CF4-AE12-2FC4B9346534}" destId="{29C7E5C6-89C1-4880-A93E-D1E602FA89C2}" srcOrd="7" destOrd="0" presId="urn:microsoft.com/office/officeart/2005/8/layout/arrow2"/>
    <dgm:cxn modelId="{998BDA0C-2F7E-4400-9FCC-DE96B4D5507D}" type="presParOf" srcId="{3694C38A-77ED-4CF4-AE12-2FC4B9346534}" destId="{EB186B17-836A-4E8E-BAC2-FA620FCC63FC}" srcOrd="8" destOrd="0" presId="urn:microsoft.com/office/officeart/2005/8/layout/arrow2"/>
    <dgm:cxn modelId="{4BCD7EA3-56F0-4E11-8D84-0F7AAC8E0E93}" type="presParOf" srcId="{3694C38A-77ED-4CF4-AE12-2FC4B9346534}" destId="{243CE43D-6DEA-47B3-B058-AF44D967F88B}" srcOrd="9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1CD777-E6AF-4638-A247-8C2823E64263}">
      <dsp:nvSpPr>
        <dsp:cNvPr id="0" name=""/>
        <dsp:cNvSpPr/>
      </dsp:nvSpPr>
      <dsp:spPr>
        <a:xfrm>
          <a:off x="7661" y="0"/>
          <a:ext cx="8505284" cy="5315803"/>
        </a:xfrm>
        <a:prstGeom prst="swooshArrow">
          <a:avLst>
            <a:gd name="adj1" fmla="val 25000"/>
            <a:gd name="adj2" fmla="val 25000"/>
          </a:avLst>
        </a:prstGeom>
        <a:solidFill>
          <a:schemeClr val="tx2">
            <a:lumMod val="20000"/>
            <a:lumOff val="80000"/>
          </a:schemeClr>
        </a:solidFill>
        <a:ln w="12700" cap="flat" cmpd="sng" algn="ctr">
          <a:solidFill>
            <a:srgbClr val="002060"/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21D148-F27C-4E96-8762-8A470BE5963E}">
      <dsp:nvSpPr>
        <dsp:cNvPr id="0" name=""/>
        <dsp:cNvSpPr/>
      </dsp:nvSpPr>
      <dsp:spPr>
        <a:xfrm>
          <a:off x="1080121" y="3766065"/>
          <a:ext cx="195621" cy="195621"/>
        </a:xfrm>
        <a:prstGeom prst="ellipse">
          <a:avLst/>
        </a:prstGeom>
        <a:solidFill>
          <a:srgbClr val="FFC000"/>
        </a:solidFill>
        <a:ln>
          <a:noFill/>
        </a:ln>
        <a:effectLst>
          <a:outerShdw blurRad="47625" dist="38100" dir="5400000" sy="98000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491EFFC-4622-402C-95B7-A991CB44D80E}">
      <dsp:nvSpPr>
        <dsp:cNvPr id="0" name=""/>
        <dsp:cNvSpPr/>
      </dsp:nvSpPr>
      <dsp:spPr>
        <a:xfrm>
          <a:off x="1200482" y="3811020"/>
          <a:ext cx="1607835" cy="869494"/>
        </a:xfrm>
        <a:prstGeom prst="rect">
          <a:avLst/>
        </a:prstGeom>
        <a:noFill/>
        <a:ln w="1270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3656" tIns="0" rIns="0" bIns="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b="1" kern="1200" dirty="0" smtClean="0"/>
            <a:t>IPWG-4</a:t>
          </a:r>
          <a:endParaRPr lang="de-DE" sz="1600" b="1" kern="1200" dirty="0"/>
        </a:p>
      </dsp:txBody>
      <dsp:txXfrm>
        <a:off x="1200482" y="3811020"/>
        <a:ext cx="1607835" cy="869494"/>
      </dsp:txXfrm>
    </dsp:sp>
    <dsp:sp modelId="{30082C90-3C21-43C4-8664-B2D22A06D741}">
      <dsp:nvSpPr>
        <dsp:cNvPr id="0" name=""/>
        <dsp:cNvSpPr/>
      </dsp:nvSpPr>
      <dsp:spPr>
        <a:xfrm>
          <a:off x="773928" y="4104456"/>
          <a:ext cx="162176" cy="162173"/>
        </a:xfrm>
        <a:prstGeom prst="ellipse">
          <a:avLst/>
        </a:prstGeom>
        <a:solidFill>
          <a:srgbClr val="92D050"/>
        </a:solidFill>
        <a:ln>
          <a:noFill/>
        </a:ln>
        <a:effectLst>
          <a:outerShdw blurRad="47625" dist="38100" dir="5400000" sy="98000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94CF908-A471-4F98-9562-9E877184B41F}">
      <dsp:nvSpPr>
        <dsp:cNvPr id="0" name=""/>
        <dsp:cNvSpPr/>
      </dsp:nvSpPr>
      <dsp:spPr>
        <a:xfrm>
          <a:off x="864095" y="4230741"/>
          <a:ext cx="2538145" cy="1085061"/>
        </a:xfrm>
        <a:prstGeom prst="rect">
          <a:avLst/>
        </a:prstGeom>
        <a:noFill/>
        <a:ln w="1270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2244" tIns="0" rIns="0" bIns="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b="1" kern="1200" dirty="0" smtClean="0"/>
            <a:t>Private </a:t>
          </a:r>
          <a:r>
            <a:rPr lang="de-DE" sz="1600" b="1" kern="1200" dirty="0" err="1" smtClean="0"/>
            <a:t>Sector</a:t>
          </a:r>
          <a:r>
            <a:rPr lang="de-DE" sz="1600" b="1" kern="1200" dirty="0" smtClean="0"/>
            <a:t> </a:t>
          </a:r>
          <a:r>
            <a:rPr lang="de-DE" sz="1600" b="1" kern="1200" dirty="0" err="1" smtClean="0"/>
            <a:t>engagement</a:t>
          </a:r>
          <a:r>
            <a:rPr lang="de-DE" sz="1600" b="1" kern="1200" dirty="0" smtClean="0"/>
            <a:t/>
          </a:r>
          <a:br>
            <a:rPr lang="de-DE" sz="1600" b="1" kern="1200" dirty="0" smtClean="0"/>
          </a:br>
          <a:r>
            <a:rPr lang="de-DE" sz="1600" kern="1200" dirty="0" smtClean="0"/>
            <a:t>(World Bank)</a:t>
          </a:r>
          <a:endParaRPr lang="de-DE" sz="1600" kern="1200" dirty="0"/>
        </a:p>
      </dsp:txBody>
      <dsp:txXfrm>
        <a:off x="864095" y="4230741"/>
        <a:ext cx="2538145" cy="1085061"/>
      </dsp:txXfrm>
    </dsp:sp>
    <dsp:sp modelId="{2DE77220-02ED-4703-89E0-EEAC04DE137E}">
      <dsp:nvSpPr>
        <dsp:cNvPr id="0" name=""/>
        <dsp:cNvSpPr/>
      </dsp:nvSpPr>
      <dsp:spPr>
        <a:xfrm>
          <a:off x="4222620" y="1747672"/>
          <a:ext cx="313885" cy="268553"/>
        </a:xfrm>
        <a:prstGeom prst="ellipse">
          <a:avLst/>
        </a:prstGeom>
        <a:solidFill>
          <a:srgbClr val="92D050"/>
        </a:solidFill>
        <a:ln>
          <a:noFill/>
        </a:ln>
        <a:effectLst>
          <a:outerShdw blurRad="47625" dist="38100" dir="5400000" sy="98000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C1AE227-D3EE-4FF7-ABBD-DD93FFA1AE72}">
      <dsp:nvSpPr>
        <dsp:cNvPr id="0" name=""/>
        <dsp:cNvSpPr/>
      </dsp:nvSpPr>
      <dsp:spPr>
        <a:xfrm>
          <a:off x="3387449" y="1584184"/>
          <a:ext cx="1653109" cy="896095"/>
        </a:xfrm>
        <a:prstGeom prst="rect">
          <a:avLst/>
        </a:prstGeom>
        <a:noFill/>
        <a:ln w="1270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6325" tIns="0" rIns="0" bIns="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b="1" kern="1200" dirty="0" smtClean="0"/>
            <a:t>Commercial </a:t>
          </a:r>
          <a:r>
            <a:rPr lang="de-DE" sz="1600" b="1" kern="1200" dirty="0" err="1" smtClean="0"/>
            <a:t>Sector</a:t>
          </a:r>
          <a:r>
            <a:rPr lang="de-DE" sz="1600" b="1" kern="1200" dirty="0" smtClean="0"/>
            <a:t/>
          </a:r>
          <a:br>
            <a:rPr lang="de-DE" sz="1600" b="1" kern="1200" dirty="0" smtClean="0"/>
          </a:br>
          <a:r>
            <a:rPr lang="de-DE" sz="1600" kern="1200" dirty="0" smtClean="0"/>
            <a:t>(ESRI World Conference)</a:t>
          </a:r>
          <a:endParaRPr lang="de-DE" sz="1600" kern="1200" dirty="0"/>
        </a:p>
      </dsp:txBody>
      <dsp:txXfrm>
        <a:off x="3387449" y="1584184"/>
        <a:ext cx="1653109" cy="896095"/>
      </dsp:txXfrm>
    </dsp:sp>
    <dsp:sp modelId="{4A9A44CD-8BF3-4048-A113-CD406B0E3A4C}">
      <dsp:nvSpPr>
        <dsp:cNvPr id="0" name=""/>
        <dsp:cNvSpPr/>
      </dsp:nvSpPr>
      <dsp:spPr>
        <a:xfrm>
          <a:off x="4819278" y="1869383"/>
          <a:ext cx="527327" cy="527327"/>
        </a:xfrm>
        <a:prstGeom prst="ellipse">
          <a:avLst/>
        </a:prstGeom>
        <a:solidFill>
          <a:srgbClr val="92D050"/>
        </a:solidFill>
        <a:ln>
          <a:noFill/>
        </a:ln>
        <a:effectLst>
          <a:outerShdw blurRad="47625" dist="38100" dir="5400000" sy="98000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9C7E5C6-89C1-4880-A93E-D1E602FA89C2}">
      <dsp:nvSpPr>
        <dsp:cNvPr id="0" name=""/>
        <dsp:cNvSpPr/>
      </dsp:nvSpPr>
      <dsp:spPr>
        <a:xfrm>
          <a:off x="5065933" y="2228030"/>
          <a:ext cx="2849695" cy="2169541"/>
        </a:xfrm>
        <a:prstGeom prst="rect">
          <a:avLst/>
        </a:prstGeom>
        <a:noFill/>
        <a:ln w="1270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20" tIns="0" rIns="0" bIns="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b="1" kern="1200" dirty="0" smtClean="0"/>
            <a:t>UN </a:t>
          </a:r>
          <a:r>
            <a:rPr lang="de-DE" sz="1600" b="1" kern="1200" dirty="0" err="1" smtClean="0"/>
            <a:t>engagement</a:t>
          </a:r>
          <a:endParaRPr lang="de-DE" sz="1600" kern="1200" dirty="0"/>
        </a:p>
      </dsp:txBody>
      <dsp:txXfrm>
        <a:off x="5065933" y="2228030"/>
        <a:ext cx="2849695" cy="2169541"/>
      </dsp:txXfrm>
    </dsp:sp>
    <dsp:sp modelId="{EB186B17-836A-4E8E-BAC2-FA620FCC63FC}">
      <dsp:nvSpPr>
        <dsp:cNvPr id="0" name=""/>
        <dsp:cNvSpPr/>
      </dsp:nvSpPr>
      <dsp:spPr>
        <a:xfrm>
          <a:off x="4968550" y="1368378"/>
          <a:ext cx="671917" cy="671917"/>
        </a:xfrm>
        <a:prstGeom prst="ellipse">
          <a:avLst/>
        </a:prstGeom>
        <a:solidFill>
          <a:srgbClr val="FFC000"/>
        </a:solidFill>
        <a:ln>
          <a:noFill/>
        </a:ln>
        <a:effectLst>
          <a:outerShdw blurRad="47625" dist="38100" dir="5400000" sy="98000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43CE43D-6DEA-47B3-B058-AF44D967F88B}">
      <dsp:nvSpPr>
        <dsp:cNvPr id="0" name=""/>
        <dsp:cNvSpPr/>
      </dsp:nvSpPr>
      <dsp:spPr>
        <a:xfrm>
          <a:off x="5283727" y="1800209"/>
          <a:ext cx="1701056" cy="891408"/>
        </a:xfrm>
        <a:prstGeom prst="rect">
          <a:avLst/>
        </a:prstGeom>
        <a:noFill/>
        <a:ln w="1270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6035" tIns="0" rIns="0" bIns="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b="1" kern="1200" dirty="0" smtClean="0"/>
            <a:t>IPWG-5</a:t>
          </a:r>
          <a:endParaRPr lang="de-DE" sz="1600" b="1" kern="1200" dirty="0"/>
        </a:p>
      </dsp:txBody>
      <dsp:txXfrm>
        <a:off x="5283727" y="1800209"/>
        <a:ext cx="1701056" cy="8914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BADB33E-C941-4D18-AD12-C2211AC2756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54318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19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08DC1DF-757C-49FE-B187-2C3DC04880B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41679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864931" algn="l"/>
                <a:tab pos="1729862" algn="l"/>
                <a:tab pos="2594793" algn="l"/>
                <a:tab pos="3459724" algn="l"/>
                <a:tab pos="4324655" algn="l"/>
                <a:tab pos="5189586" algn="l"/>
                <a:tab pos="6054517" algn="l"/>
                <a:tab pos="6919448" algn="l"/>
                <a:tab pos="7784379" algn="l"/>
                <a:tab pos="8649310" algn="l"/>
                <a:tab pos="9514241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eaLnBrk="0" hangingPunct="0">
              <a:tabLst>
                <a:tab pos="0" algn="l"/>
                <a:tab pos="864931" algn="l"/>
                <a:tab pos="1729862" algn="l"/>
                <a:tab pos="2594793" algn="l"/>
                <a:tab pos="3459724" algn="l"/>
                <a:tab pos="4324655" algn="l"/>
                <a:tab pos="5189586" algn="l"/>
                <a:tab pos="6054517" algn="l"/>
                <a:tab pos="6919448" algn="l"/>
                <a:tab pos="7784379" algn="l"/>
                <a:tab pos="8649310" algn="l"/>
                <a:tab pos="9514241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eaLnBrk="0" hangingPunct="0">
              <a:tabLst>
                <a:tab pos="0" algn="l"/>
                <a:tab pos="864931" algn="l"/>
                <a:tab pos="1729862" algn="l"/>
                <a:tab pos="2594793" algn="l"/>
                <a:tab pos="3459724" algn="l"/>
                <a:tab pos="4324655" algn="l"/>
                <a:tab pos="5189586" algn="l"/>
                <a:tab pos="6054517" algn="l"/>
                <a:tab pos="6919448" algn="l"/>
                <a:tab pos="7784379" algn="l"/>
                <a:tab pos="8649310" algn="l"/>
                <a:tab pos="9514241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eaLnBrk="0" hangingPunct="0">
              <a:tabLst>
                <a:tab pos="0" algn="l"/>
                <a:tab pos="864931" algn="l"/>
                <a:tab pos="1729862" algn="l"/>
                <a:tab pos="2594793" algn="l"/>
                <a:tab pos="3459724" algn="l"/>
                <a:tab pos="4324655" algn="l"/>
                <a:tab pos="5189586" algn="l"/>
                <a:tab pos="6054517" algn="l"/>
                <a:tab pos="6919448" algn="l"/>
                <a:tab pos="7784379" algn="l"/>
                <a:tab pos="8649310" algn="l"/>
                <a:tab pos="9514241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eaLnBrk="0" hangingPunct="0">
              <a:tabLst>
                <a:tab pos="0" algn="l"/>
                <a:tab pos="864931" algn="l"/>
                <a:tab pos="1729862" algn="l"/>
                <a:tab pos="2594793" algn="l"/>
                <a:tab pos="3459724" algn="l"/>
                <a:tab pos="4324655" algn="l"/>
                <a:tab pos="5189586" algn="l"/>
                <a:tab pos="6054517" algn="l"/>
                <a:tab pos="6919448" algn="l"/>
                <a:tab pos="7784379" algn="l"/>
                <a:tab pos="8649310" algn="l"/>
                <a:tab pos="9514241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378560" indent="-216233" defTabSz="43246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864931" algn="l"/>
                <a:tab pos="1729862" algn="l"/>
                <a:tab pos="2594793" algn="l"/>
                <a:tab pos="3459724" algn="l"/>
                <a:tab pos="4324655" algn="l"/>
                <a:tab pos="5189586" algn="l"/>
                <a:tab pos="6054517" algn="l"/>
                <a:tab pos="6919448" algn="l"/>
                <a:tab pos="7784379" algn="l"/>
                <a:tab pos="8649310" algn="l"/>
                <a:tab pos="9514241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811026" indent="-216233" defTabSz="43246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864931" algn="l"/>
                <a:tab pos="1729862" algn="l"/>
                <a:tab pos="2594793" algn="l"/>
                <a:tab pos="3459724" algn="l"/>
                <a:tab pos="4324655" algn="l"/>
                <a:tab pos="5189586" algn="l"/>
                <a:tab pos="6054517" algn="l"/>
                <a:tab pos="6919448" algn="l"/>
                <a:tab pos="7784379" algn="l"/>
                <a:tab pos="8649310" algn="l"/>
                <a:tab pos="9514241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243491" indent="-216233" defTabSz="43246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864931" algn="l"/>
                <a:tab pos="1729862" algn="l"/>
                <a:tab pos="2594793" algn="l"/>
                <a:tab pos="3459724" algn="l"/>
                <a:tab pos="4324655" algn="l"/>
                <a:tab pos="5189586" algn="l"/>
                <a:tab pos="6054517" algn="l"/>
                <a:tab pos="6919448" algn="l"/>
                <a:tab pos="7784379" algn="l"/>
                <a:tab pos="8649310" algn="l"/>
                <a:tab pos="9514241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675957" indent="-216233" defTabSz="43246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864931" algn="l"/>
                <a:tab pos="1729862" algn="l"/>
                <a:tab pos="2594793" algn="l"/>
                <a:tab pos="3459724" algn="l"/>
                <a:tab pos="4324655" algn="l"/>
                <a:tab pos="5189586" algn="l"/>
                <a:tab pos="6054517" algn="l"/>
                <a:tab pos="6919448" algn="l"/>
                <a:tab pos="7784379" algn="l"/>
                <a:tab pos="8649310" algn="l"/>
                <a:tab pos="9514241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07D88B94-5608-400B-B5A8-E17BD31BA015}" type="slidenum">
              <a:rPr lang="en-ZA" altLang="ja-JP">
                <a:solidFill>
                  <a:srgbClr val="000000"/>
                </a:solidFill>
              </a:rPr>
              <a:pPr eaLnBrk="1" hangingPunct="1"/>
              <a:t>1</a:t>
            </a:fld>
            <a:endParaRPr lang="en-ZA" altLang="ja-JP" dirty="0">
              <a:solidFill>
                <a:srgbClr val="000000"/>
              </a:solidFill>
            </a:endParaRPr>
          </a:p>
        </p:txBody>
      </p:sp>
      <p:sp>
        <p:nvSpPr>
          <p:cNvPr id="3277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0412" cy="3429000"/>
          </a:xfrm>
          <a:ln/>
        </p:spPr>
      </p:sp>
      <p:sp>
        <p:nvSpPr>
          <p:cNvPr id="3277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6098" y="4343704"/>
            <a:ext cx="5485805" cy="411389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ja-JP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DC1DF-757C-49FE-B187-2C3DC04880BF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06242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DC1DF-757C-49FE-B187-2C3DC04880BF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062427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DC1DF-757C-49FE-B187-2C3DC04880BF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062427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 smtClean="0"/>
              <a:t>Explain</a:t>
            </a:r>
            <a:r>
              <a:rPr lang="de-DE" dirty="0" smtClean="0"/>
              <a:t> </a:t>
            </a:r>
            <a:r>
              <a:rPr lang="de-DE" dirty="0" err="1" smtClean="0"/>
              <a:t>difference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between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Foundational</a:t>
            </a:r>
            <a:r>
              <a:rPr lang="de-DE" baseline="0" dirty="0" smtClean="0"/>
              <a:t> Tasks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rest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DC1DF-757C-49FE-B187-2C3DC04880BF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062427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 smtClean="0"/>
              <a:t>Mention</a:t>
            </a:r>
            <a:r>
              <a:rPr lang="de-DE" baseline="0" dirty="0" smtClean="0"/>
              <a:t> Advisory Boards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DC1DF-757C-49FE-B187-2C3DC04880BF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062427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DC1DF-757C-49FE-B187-2C3DC04880BF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062427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Further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docs</a:t>
            </a:r>
            <a:r>
              <a:rPr lang="de-DE" baseline="0" dirty="0" smtClean="0"/>
              <a:t> will </a:t>
            </a:r>
            <a:r>
              <a:rPr lang="de-DE" baseline="0" dirty="0" err="1" smtClean="0"/>
              <a:t>come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from</a:t>
            </a:r>
            <a:r>
              <a:rPr lang="de-DE" baseline="0" dirty="0" smtClean="0"/>
              <a:t> </a:t>
            </a:r>
            <a:r>
              <a:rPr lang="de-DE" baseline="0" dirty="0" err="1" smtClean="0"/>
              <a:t>MinWG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DC1DF-757C-49FE-B187-2C3DC04880BF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062427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aseline="0" smtClean="0"/>
              <a:t>Need </a:t>
            </a:r>
            <a:r>
              <a:rPr lang="de-DE" baseline="0" dirty="0" err="1" smtClean="0"/>
              <a:t>ExCom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input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Work Programme!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DC1DF-757C-49FE-B187-2C3DC04880BF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062427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DC1DF-757C-49FE-B187-2C3DC04880BF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062427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Membership:</a:t>
            </a:r>
          </a:p>
          <a:p>
            <a:r>
              <a:rPr lang="de-DE" dirty="0" err="1" smtClean="0"/>
              <a:t>Asia</a:t>
            </a:r>
            <a:r>
              <a:rPr lang="de-DE" dirty="0" smtClean="0"/>
              <a:t>: 18%</a:t>
            </a:r>
          </a:p>
          <a:p>
            <a:r>
              <a:rPr lang="de-DE" dirty="0" err="1" smtClean="0"/>
              <a:t>Americas</a:t>
            </a:r>
            <a:r>
              <a:rPr lang="de-DE" baseline="0" dirty="0" smtClean="0"/>
              <a:t> 15%</a:t>
            </a:r>
          </a:p>
          <a:p>
            <a:r>
              <a:rPr lang="de-DE" baseline="0" dirty="0" smtClean="0"/>
              <a:t>CIS: 7%</a:t>
            </a:r>
          </a:p>
          <a:p>
            <a:r>
              <a:rPr lang="de-DE" baseline="0" dirty="0" err="1" smtClean="0"/>
              <a:t>Africa</a:t>
            </a:r>
            <a:r>
              <a:rPr lang="de-DE" baseline="0" dirty="0" smtClean="0"/>
              <a:t>: 25%</a:t>
            </a:r>
          </a:p>
          <a:p>
            <a:r>
              <a:rPr lang="de-DE" dirty="0" smtClean="0"/>
              <a:t>Europe: 38%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DC1DF-757C-49FE-B187-2C3DC04880BF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49717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DC1DF-757C-49FE-B187-2C3DC04880BF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253318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 smtClean="0"/>
              <a:t>Mention</a:t>
            </a:r>
            <a:r>
              <a:rPr lang="de-DE" baseline="0" dirty="0" smtClean="0"/>
              <a:t> </a:t>
            </a:r>
            <a:r>
              <a:rPr lang="de-DE" baseline="0" smtClean="0"/>
              <a:t>Advisory Boards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DC1DF-757C-49FE-B187-2C3DC04880BF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06242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DC1DF-757C-49FE-B187-2C3DC04880BF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7425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DC1DF-757C-49FE-B187-2C3DC04880BF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06242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DC1DF-757C-49FE-B187-2C3DC04880BF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06242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Wingdings" panose="05000000000000000000" pitchFamily="2" charset="2"/>
              <a:buChar char="§"/>
            </a:pPr>
            <a:r>
              <a:rPr lang="de-DE" dirty="0" smtClean="0"/>
              <a:t>GEO</a:t>
            </a:r>
            <a:r>
              <a:rPr lang="de-DE" baseline="0" dirty="0" smtClean="0"/>
              <a:t> „</a:t>
            </a:r>
            <a:r>
              <a:rPr lang="de-DE" baseline="0" dirty="0" err="1" smtClean="0"/>
              <a:t>envisions</a:t>
            </a:r>
            <a:r>
              <a:rPr lang="de-DE" baseline="0" dirty="0" smtClean="0"/>
              <a:t> </a:t>
            </a:r>
            <a:r>
              <a:rPr kumimoji="1"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a future wherein decisions and actions for the benefit of humankind are informed by coordinated, comprehensive and sustained Earth observations”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kumimoji="1"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Strategic</a:t>
            </a:r>
            <a:r>
              <a:rPr kumimoji="1" lang="en-US" sz="1200" kern="1200" baseline="0" dirty="0" smtClean="0"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 objectives are “political messages”</a:t>
            </a:r>
          </a:p>
          <a:p>
            <a:pPr marL="0" indent="0">
              <a:buFont typeface="Wingdings" panose="05000000000000000000" pitchFamily="2" charset="2"/>
              <a:buNone/>
            </a:pPr>
            <a:endParaRPr kumimoji="1" lang="en-US" sz="1200" kern="1200" baseline="0" dirty="0" smtClean="0"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r>
              <a:rPr kumimoji="1" lang="en-US" sz="1200" b="1" kern="1200" dirty="0" smtClean="0"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Strategic Objective 1: </a:t>
            </a:r>
            <a:endParaRPr kumimoji="1" lang="en-US" sz="1200" kern="1200" dirty="0" smtClean="0"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r>
              <a:rPr kumimoji="1"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GEO will ADVOCATE the value of Earth observations as a vital means of achieving national and international objectives for a resilient society, and sustainably growing economies and a healthy environment worldwide.</a:t>
            </a:r>
          </a:p>
          <a:p>
            <a:endParaRPr kumimoji="1" lang="en-US" sz="1200" kern="1200" dirty="0" smtClean="0"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r>
              <a:rPr kumimoji="1" lang="en-US" sz="1200" b="1" kern="1200" dirty="0" smtClean="0"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Strategic Objective 2: </a:t>
            </a:r>
            <a:endParaRPr kumimoji="1" lang="en-US" sz="1200" kern="1200" dirty="0" smtClean="0"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r>
              <a:rPr kumimoji="1"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GEO will ENGAGE with stakeholder communities to address global and regional challenges by deepening the understanding of Earth system processes and improving the links between scientific understanding and policy-making.</a:t>
            </a:r>
          </a:p>
          <a:p>
            <a:endParaRPr kumimoji="1" lang="en-US" sz="1200" kern="1200" dirty="0" smtClean="0"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r>
              <a:rPr kumimoji="1" lang="en-US" sz="1200" b="1" kern="1200" dirty="0" smtClean="0"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Strategic Objective 3:</a:t>
            </a:r>
            <a:r>
              <a:rPr kumimoji="1"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 </a:t>
            </a:r>
          </a:p>
          <a:p>
            <a:r>
              <a:rPr kumimoji="1"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GEO will DELIVER data, information and knowledge enabling stakeholders to: improve their decision-making processes; promote the exchange of best practices; enable the uptake of new technologies; and create new economic opportunities, while reducing costs to public sector budgets through innovation and collaboration.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DC1DF-757C-49FE-B187-2C3DC04880BF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06242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Wingdings" panose="05000000000000000000" pitchFamily="2" charset="2"/>
              <a:buChar char="§"/>
            </a:pPr>
            <a:r>
              <a:rPr lang="de-DE" dirty="0" smtClean="0"/>
              <a:t>GEO</a:t>
            </a:r>
            <a:r>
              <a:rPr lang="de-DE" baseline="0" dirty="0" smtClean="0"/>
              <a:t> „</a:t>
            </a:r>
            <a:r>
              <a:rPr lang="de-DE" baseline="0" dirty="0" err="1" smtClean="0"/>
              <a:t>envisions</a:t>
            </a:r>
            <a:r>
              <a:rPr lang="de-DE" baseline="0" dirty="0" smtClean="0"/>
              <a:t> </a:t>
            </a:r>
            <a:r>
              <a:rPr kumimoji="1"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a future wherein decisions and actions for the benefit of humankind are informed by coordinated, comprehensive and sustained Earth observations”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kumimoji="1"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Strategic</a:t>
            </a:r>
            <a:r>
              <a:rPr kumimoji="1" lang="en-US" sz="1200" kern="1200" baseline="0" dirty="0" smtClean="0"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 objectives are “political messages”</a:t>
            </a:r>
          </a:p>
          <a:p>
            <a:pPr marL="0" indent="0">
              <a:buFont typeface="Wingdings" panose="05000000000000000000" pitchFamily="2" charset="2"/>
              <a:buNone/>
            </a:pPr>
            <a:endParaRPr kumimoji="1" lang="en-US" sz="1200" kern="1200" baseline="0" dirty="0" smtClean="0"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r>
              <a:rPr kumimoji="1" lang="en-US" sz="1200" b="1" kern="1200" dirty="0" smtClean="0"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Strategic Objective 1: </a:t>
            </a:r>
            <a:endParaRPr kumimoji="1" lang="en-US" sz="1200" kern="1200" dirty="0" smtClean="0"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r>
              <a:rPr kumimoji="1"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GEO will ADVOCATE the value of Earth observations as a vital means of achieving national and international objectives for a resilient society, and sustainably growing economies and a healthy environment worldwide.</a:t>
            </a:r>
          </a:p>
          <a:p>
            <a:endParaRPr kumimoji="1" lang="en-US" sz="1200" kern="1200" dirty="0" smtClean="0"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r>
              <a:rPr kumimoji="1" lang="en-US" sz="1200" b="1" kern="1200" dirty="0" smtClean="0"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Strategic Objective 2: </a:t>
            </a:r>
            <a:endParaRPr kumimoji="1" lang="en-US" sz="1200" kern="1200" dirty="0" smtClean="0"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r>
              <a:rPr kumimoji="1"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GEO will ENGAGE with stakeholder communities to address global and regional challenges by deepening the understanding of Earth system processes and improving the links between scientific understanding and policy-making.</a:t>
            </a:r>
          </a:p>
          <a:p>
            <a:endParaRPr kumimoji="1" lang="en-US" sz="1200" kern="1200" dirty="0" smtClean="0"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r>
              <a:rPr kumimoji="1" lang="en-US" sz="1200" b="1" kern="1200" dirty="0" smtClean="0"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Strategic Objective 3:</a:t>
            </a:r>
            <a:r>
              <a:rPr kumimoji="1"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 </a:t>
            </a:r>
          </a:p>
          <a:p>
            <a:r>
              <a:rPr kumimoji="1"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GEO will DELIVER data, information and knowledge enabling stakeholders to: improve their decision-making processes; promote the exchange of best practices; enable the uptake of new technologies; and create new economic opportunities, while reducing costs to public sector budgets through innovation and collaboration.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DC1DF-757C-49FE-B187-2C3DC04880BF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7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06242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Wingdings" panose="05000000000000000000" pitchFamily="2" charset="2"/>
              <a:buChar char="§"/>
            </a:pPr>
            <a:r>
              <a:rPr lang="de-DE" dirty="0" smtClean="0"/>
              <a:t>GEO</a:t>
            </a:r>
            <a:r>
              <a:rPr lang="de-DE" baseline="0" dirty="0" smtClean="0"/>
              <a:t> „</a:t>
            </a:r>
            <a:r>
              <a:rPr lang="de-DE" baseline="0" dirty="0" err="1" smtClean="0"/>
              <a:t>envisions</a:t>
            </a:r>
            <a:r>
              <a:rPr lang="de-DE" baseline="0" dirty="0" smtClean="0"/>
              <a:t> </a:t>
            </a:r>
            <a:r>
              <a:rPr kumimoji="1"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a future wherein decisions and actions for the benefit of humankind are informed by coordinated, comprehensive and sustained Earth observations”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kumimoji="1"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Strategic</a:t>
            </a:r>
            <a:r>
              <a:rPr kumimoji="1" lang="en-US" sz="1200" kern="1200" baseline="0" dirty="0" smtClean="0"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 objectives are “political messages”</a:t>
            </a:r>
          </a:p>
          <a:p>
            <a:pPr marL="0" indent="0">
              <a:buFont typeface="Wingdings" panose="05000000000000000000" pitchFamily="2" charset="2"/>
              <a:buNone/>
            </a:pPr>
            <a:endParaRPr kumimoji="1" lang="en-US" sz="1200" kern="1200" baseline="0" dirty="0" smtClean="0"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r>
              <a:rPr kumimoji="1" lang="en-US" sz="1200" b="1" kern="1200" dirty="0" smtClean="0"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Strategic Objective 1: </a:t>
            </a:r>
            <a:endParaRPr kumimoji="1" lang="en-US" sz="1200" kern="1200" dirty="0" smtClean="0"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r>
              <a:rPr kumimoji="1"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GEO will ADVOCATE the value of Earth observations as a vital means of achieving national and international objectives for a resilient society, and sustainably growing economies and a healthy environment worldwide.</a:t>
            </a:r>
          </a:p>
          <a:p>
            <a:endParaRPr kumimoji="1" lang="en-US" sz="1200" kern="1200" dirty="0" smtClean="0"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r>
              <a:rPr kumimoji="1" lang="en-US" sz="1200" b="1" kern="1200" dirty="0" smtClean="0"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Strategic Objective 2: </a:t>
            </a:r>
            <a:endParaRPr kumimoji="1" lang="en-US" sz="1200" kern="1200" dirty="0" smtClean="0"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r>
              <a:rPr kumimoji="1"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GEO will ENGAGE with stakeholder communities to address global and regional challenges by deepening the understanding of Earth system processes and improving the links between scientific understanding and policy-making.</a:t>
            </a:r>
          </a:p>
          <a:p>
            <a:endParaRPr kumimoji="1" lang="en-US" sz="1200" kern="1200" dirty="0" smtClean="0"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r>
              <a:rPr kumimoji="1" lang="en-US" sz="1200" b="1" kern="1200" dirty="0" smtClean="0"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Strategic Objective 3:</a:t>
            </a:r>
            <a:r>
              <a:rPr kumimoji="1"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 </a:t>
            </a:r>
          </a:p>
          <a:p>
            <a:r>
              <a:rPr kumimoji="1"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GEO will DELIVER data, information and knowledge enabling stakeholders to: improve their decision-making processes; promote the exchange of best practices; enable the uptake of new technologies; and create new economic opportunities, while reducing costs to public sector budgets through innovation and collaboration.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DC1DF-757C-49FE-B187-2C3DC04880BF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8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06242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DC1DF-757C-49FE-B187-2C3DC04880BF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06242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kumimoji="1">
                <a:latin typeface="Arial" charset="0"/>
                <a:cs typeface="Arial Unicode MS" pitchFamily="34" charset="-128"/>
              </a:defRPr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kumimoji="1">
                <a:latin typeface="Arial" charset="0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altLang="en-US" dirty="0"/>
              <a:t>© GEO Secretariat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>
                <a:latin typeface="Arial" charset="0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altLang="en-US" dirty="0" smtClean="0"/>
              <a:t>Page </a:t>
            </a:r>
            <a:fld id="{B98C72E7-20F4-4281-8815-46407C5893A2}" type="slidenum">
              <a:rPr lang="en-GB" altLang="en-US" smtClean="0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7302660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kumimoji="1">
                <a:latin typeface="Arial" charset="0"/>
                <a:cs typeface="Arial Unicode MS" pitchFamily="34" charset="-128"/>
              </a:defRPr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kumimoji="1">
                <a:latin typeface="Arial" charset="0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altLang="en-US" dirty="0"/>
              <a:t>© GEO Secretariat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>
                <a:latin typeface="Arial" charset="0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altLang="en-US" dirty="0"/>
              <a:t>slide </a:t>
            </a:r>
            <a:fld id="{19BC4083-2C69-4798-A07B-E51BF90ED687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8818955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1650" y="950913"/>
            <a:ext cx="2185988" cy="54594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3688" y="950913"/>
            <a:ext cx="6405562" cy="54594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kumimoji="1">
                <a:latin typeface="Arial" charset="0"/>
                <a:cs typeface="Arial Unicode MS" pitchFamily="34" charset="-128"/>
              </a:defRPr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kumimoji="1">
                <a:latin typeface="Arial" charset="0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altLang="en-US" dirty="0"/>
              <a:t>© GEO Secretariat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>
                <a:latin typeface="Arial" charset="0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altLang="en-US" dirty="0"/>
              <a:t>slide </a:t>
            </a:r>
            <a:fld id="{1880B5D3-4AC5-40DC-9133-AA3E5784134D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3715137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102382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9068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1089160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85800" y="2057400"/>
            <a:ext cx="3808413" cy="3808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6613" y="2057400"/>
            <a:ext cx="3810000" cy="3808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619453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733968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891085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3925836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77452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567788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89782141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447583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15100" y="838200"/>
            <a:ext cx="1941513" cy="5027613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85800" y="838200"/>
            <a:ext cx="5676900" cy="5027613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3344746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タイトル、テキスト、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0813" cy="1141413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sz="half" idx="1"/>
          </p:nvPr>
        </p:nvSpPr>
        <p:spPr>
          <a:xfrm>
            <a:off x="685800" y="2057400"/>
            <a:ext cx="3808413" cy="3808413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6613" y="2057400"/>
            <a:ext cx="3810000" cy="3808413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8203824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0813" cy="1141413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2654468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kumimoji="1">
                <a:latin typeface="Arial" charset="0"/>
                <a:cs typeface="Arial Unicode MS" pitchFamily="34" charset="-128"/>
              </a:defRPr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kumimoji="1">
                <a:latin typeface="Arial" charset="0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altLang="en-US" dirty="0"/>
              <a:t>© GEO Secretariat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>
                <a:latin typeface="Arial" charset="0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altLang="en-US" dirty="0" smtClean="0"/>
              <a:t>Page </a:t>
            </a:r>
            <a:fld id="{B98C72E7-20F4-4281-8815-46407C5893A2}" type="slidenum">
              <a:rPr lang="en-GB" altLang="en-US" smtClean="0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49265264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192347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kumimoji="1">
                <a:latin typeface="Arial" charset="0"/>
                <a:cs typeface="Arial Unicode MS" pitchFamily="34" charset="-128"/>
              </a:defRPr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kumimoji="1">
                <a:latin typeface="Arial" charset="0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altLang="en-US" dirty="0"/>
              <a:t>© GEO Secretariat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>
                <a:latin typeface="Arial" charset="0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altLang="en-US" dirty="0" smtClean="0"/>
              <a:t>Page </a:t>
            </a:r>
            <a:fld id="{239D7BD7-6BA9-46A4-A299-30699BFFAAE2}" type="slidenum">
              <a:rPr lang="en-GB" altLang="en-US" smtClean="0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49816151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3688" y="1638300"/>
            <a:ext cx="4276725" cy="477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2813" y="1638300"/>
            <a:ext cx="4276725" cy="477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kumimoji="1">
                <a:latin typeface="Arial" charset="0"/>
                <a:cs typeface="Arial Unicode MS" pitchFamily="34" charset="-128"/>
              </a:defRPr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kumimoji="1">
                <a:latin typeface="Arial" charset="0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altLang="en-US" dirty="0"/>
              <a:t>© GEO Secretariat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>
                <a:latin typeface="Arial" charset="0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altLang="en-US" dirty="0"/>
              <a:t>slide </a:t>
            </a:r>
            <a:fld id="{0A9C42CE-33DF-44F1-AE23-C8013D0AF7C3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60496970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kumimoji="1">
                <a:latin typeface="Arial" charset="0"/>
                <a:cs typeface="Arial Unicode MS" pitchFamily="34" charset="-128"/>
              </a:defRPr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kumimoji="1">
                <a:latin typeface="Arial" charset="0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altLang="en-US" dirty="0"/>
              <a:t>© GEO Secretariat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>
                <a:latin typeface="Arial" charset="0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altLang="en-US" dirty="0"/>
              <a:t>slide </a:t>
            </a:r>
            <a:fld id="{EB0A7416-12DC-4E65-A6A8-BE1BF1F6F195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967081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kumimoji="1">
                <a:latin typeface="Arial" charset="0"/>
                <a:cs typeface="Arial Unicode MS" pitchFamily="34" charset="-128"/>
              </a:defRPr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kumimoji="1">
                <a:latin typeface="Arial" charset="0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altLang="en-US" dirty="0"/>
              <a:t>© GEO Secretariat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>
                <a:latin typeface="Arial" charset="0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altLang="en-US" dirty="0" smtClean="0"/>
              <a:t>Page </a:t>
            </a:r>
            <a:fld id="{239D7BD7-6BA9-46A4-A299-30699BFFAAE2}" type="slidenum">
              <a:rPr lang="en-GB" altLang="en-US" smtClean="0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41298710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kumimoji="1">
                <a:latin typeface="Arial" charset="0"/>
                <a:cs typeface="Arial Unicode MS" pitchFamily="34" charset="-128"/>
              </a:defRPr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kumimoji="1">
                <a:latin typeface="Arial" charset="0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altLang="en-US" dirty="0"/>
              <a:t>© GEO Secretariat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>
                <a:latin typeface="Arial" charset="0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altLang="en-US" dirty="0"/>
              <a:t>slide </a:t>
            </a:r>
            <a:fld id="{F0F520DA-3207-4F22-8112-587A9E214125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650747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kumimoji="1">
                <a:latin typeface="Arial" charset="0"/>
                <a:cs typeface="Arial Unicode MS" pitchFamily="34" charset="-128"/>
              </a:defRPr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kumimoji="1">
                <a:latin typeface="Arial" charset="0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altLang="en-US" dirty="0"/>
              <a:t>© GEO Secretariat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>
                <a:latin typeface="Arial" charset="0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altLang="en-US" dirty="0"/>
              <a:t>slide </a:t>
            </a:r>
            <a:fld id="{4F5153B8-5126-409C-9E03-1EE23646B18F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72339971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kumimoji="1">
                <a:latin typeface="Arial" charset="0"/>
                <a:cs typeface="Arial Unicode MS" pitchFamily="34" charset="-128"/>
              </a:defRPr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kumimoji="1">
                <a:latin typeface="Arial" charset="0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altLang="en-US" dirty="0"/>
              <a:t>© GEO Secretariat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>
                <a:latin typeface="Arial" charset="0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altLang="en-US" dirty="0"/>
              <a:t>slide </a:t>
            </a:r>
            <a:fld id="{BB6ACEF3-0A55-44A6-BC38-C0AD01E032F2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79063567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CA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kumimoji="1">
                <a:latin typeface="Arial" charset="0"/>
                <a:cs typeface="Arial Unicode MS" pitchFamily="34" charset="-128"/>
              </a:defRPr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kumimoji="1">
                <a:latin typeface="Arial" charset="0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altLang="en-US" dirty="0"/>
              <a:t>© GEO Secretariat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>
                <a:latin typeface="Arial" charset="0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altLang="en-US" dirty="0"/>
              <a:t>slide </a:t>
            </a:r>
            <a:fld id="{DA2F08D5-4B8E-4DA4-8149-9CCE08FB3F88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21750692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kumimoji="1">
                <a:latin typeface="Arial" charset="0"/>
                <a:cs typeface="Arial Unicode MS" pitchFamily="34" charset="-128"/>
              </a:defRPr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kumimoji="1">
                <a:latin typeface="Arial" charset="0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altLang="en-US" dirty="0"/>
              <a:t>© GEO Secretariat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>
                <a:latin typeface="Arial" charset="0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altLang="en-US" dirty="0"/>
              <a:t>slide </a:t>
            </a:r>
            <a:fld id="{19BC4083-2C69-4798-A07B-E51BF90ED687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26136669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1650" y="950913"/>
            <a:ext cx="2185988" cy="54594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3688" y="950913"/>
            <a:ext cx="6405562" cy="54594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kumimoji="1">
                <a:latin typeface="Arial" charset="0"/>
                <a:cs typeface="Arial Unicode MS" pitchFamily="34" charset="-128"/>
              </a:defRPr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kumimoji="1">
                <a:latin typeface="Arial" charset="0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altLang="en-US" dirty="0"/>
              <a:t>© GEO Secretariat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>
                <a:latin typeface="Arial" charset="0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altLang="en-US" dirty="0"/>
              <a:t>slide </a:t>
            </a:r>
            <a:fld id="{1880B5D3-4AC5-40DC-9133-AA3E5784134D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58181791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0813" cy="1141413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836051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3688" y="1638300"/>
            <a:ext cx="4276725" cy="477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2813" y="1638300"/>
            <a:ext cx="4276725" cy="477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kumimoji="1">
                <a:latin typeface="Arial" charset="0"/>
                <a:cs typeface="Arial Unicode MS" pitchFamily="34" charset="-128"/>
              </a:defRPr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kumimoji="1">
                <a:latin typeface="Arial" charset="0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altLang="en-US" dirty="0"/>
              <a:t>© GEO Secretariat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>
                <a:latin typeface="Arial" charset="0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altLang="en-US" dirty="0"/>
              <a:t>slide </a:t>
            </a:r>
            <a:fld id="{0A9C42CE-33DF-44F1-AE23-C8013D0AF7C3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830056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kumimoji="1">
                <a:latin typeface="Arial" charset="0"/>
                <a:cs typeface="Arial Unicode MS" pitchFamily="34" charset="-128"/>
              </a:defRPr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kumimoji="1">
                <a:latin typeface="Arial" charset="0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altLang="en-US" dirty="0"/>
              <a:t>© GEO Secretariat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>
                <a:latin typeface="Arial" charset="0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altLang="en-US" dirty="0"/>
              <a:t>slide </a:t>
            </a:r>
            <a:fld id="{EB0A7416-12DC-4E65-A6A8-BE1BF1F6F195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0908538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kumimoji="1">
                <a:latin typeface="Arial" charset="0"/>
                <a:cs typeface="Arial Unicode MS" pitchFamily="34" charset="-128"/>
              </a:defRPr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kumimoji="1">
                <a:latin typeface="Arial" charset="0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altLang="en-US" dirty="0"/>
              <a:t>© GEO Secretariat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>
                <a:latin typeface="Arial" charset="0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altLang="en-US" dirty="0"/>
              <a:t>slide </a:t>
            </a:r>
            <a:fld id="{F0F520DA-3207-4F22-8112-587A9E214125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3965192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kumimoji="1">
                <a:latin typeface="Arial" charset="0"/>
                <a:cs typeface="Arial Unicode MS" pitchFamily="34" charset="-128"/>
              </a:defRPr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kumimoji="1">
                <a:latin typeface="Arial" charset="0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altLang="en-US" dirty="0"/>
              <a:t>© GEO Secretariat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>
                <a:latin typeface="Arial" charset="0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altLang="en-US" dirty="0"/>
              <a:t>slide </a:t>
            </a:r>
            <a:fld id="{4F5153B8-5126-409C-9E03-1EE23646B18F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0513478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kumimoji="1">
                <a:latin typeface="Arial" charset="0"/>
                <a:cs typeface="Arial Unicode MS" pitchFamily="34" charset="-128"/>
              </a:defRPr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kumimoji="1">
                <a:latin typeface="Arial" charset="0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altLang="en-US" dirty="0"/>
              <a:t>© GEO Secretariat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>
                <a:latin typeface="Arial" charset="0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altLang="en-US" dirty="0"/>
              <a:t>slide </a:t>
            </a:r>
            <a:fld id="{BB6ACEF3-0A55-44A6-BC38-C0AD01E032F2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8107499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CA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kumimoji="1">
                <a:latin typeface="Arial" charset="0"/>
                <a:cs typeface="Arial Unicode MS" pitchFamily="34" charset="-128"/>
              </a:defRPr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kumimoji="1">
                <a:latin typeface="Arial" charset="0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altLang="en-US" dirty="0"/>
              <a:t>© GEO Secretariat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>
                <a:latin typeface="Arial" charset="0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altLang="en-US" dirty="0"/>
              <a:t>slide </a:t>
            </a:r>
            <a:fld id="{DA2F08D5-4B8E-4DA4-8149-9CCE08FB3F88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333128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98450" y="950913"/>
            <a:ext cx="8739188" cy="611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93688" y="1638300"/>
            <a:ext cx="8705850" cy="477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39895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19088" y="6500813"/>
            <a:ext cx="2233612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800" b="0" u="none">
                <a:solidFill>
                  <a:srgbClr val="000098"/>
                </a:solidFill>
                <a:latin typeface="Tahoma" pitchFamily="34" charset="0"/>
                <a:cs typeface="Arial"/>
              </a:defRPr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39895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65463" y="6500813"/>
            <a:ext cx="3451225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800" b="0" u="none">
                <a:solidFill>
                  <a:srgbClr val="000098"/>
                </a:solidFill>
                <a:latin typeface="Tahoma" pitchFamily="34" charset="0"/>
                <a:cs typeface="Arial"/>
              </a:defRPr>
            </a:lvl1pPr>
          </a:lstStyle>
          <a:p>
            <a:pPr>
              <a:defRPr/>
            </a:pPr>
            <a:r>
              <a:rPr lang="en-GB" altLang="en-US" dirty="0"/>
              <a:t>© GEO Secretariat</a:t>
            </a:r>
          </a:p>
        </p:txBody>
      </p:sp>
      <p:sp>
        <p:nvSpPr>
          <p:cNvPr id="39895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37388" y="6500813"/>
            <a:ext cx="1905000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800" b="0" u="none">
                <a:solidFill>
                  <a:srgbClr val="000098"/>
                </a:solidFill>
                <a:latin typeface="Tahoma" pitchFamily="34" charset="0"/>
                <a:cs typeface="Arial"/>
              </a:defRPr>
            </a:lvl1pPr>
          </a:lstStyle>
          <a:p>
            <a:pPr>
              <a:defRPr/>
            </a:pPr>
            <a:r>
              <a:rPr lang="en-GB" altLang="en-US" dirty="0"/>
              <a:t>slide </a:t>
            </a:r>
            <a:fld id="{4466E21D-8C7A-463E-88D9-E7108EE369B4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  <p:pic>
        <p:nvPicPr>
          <p:cNvPr id="7175" name="Picture 7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Slide Number Placeholder 5"/>
          <p:cNvSpPr txBox="1">
            <a:spLocks noChangeAspect="1"/>
          </p:cNvSpPr>
          <p:nvPr userDrawn="1"/>
        </p:nvSpPr>
        <p:spPr>
          <a:xfrm>
            <a:off x="7038000" y="6501600"/>
            <a:ext cx="1905000" cy="215900"/>
          </a:xfrm>
          <a:prstGeom prst="rect">
            <a:avLst/>
          </a:prstGeom>
        </p:spPr>
        <p:txBody>
          <a:bodyPr/>
          <a:lstStyle>
            <a:defPPr>
              <a:defRPr lang="zh-TW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r">
              <a:defRPr/>
            </a:pPr>
            <a:r>
              <a:rPr lang="en-GB" altLang="en-US" sz="800" dirty="0" smtClean="0"/>
              <a:t>Page </a:t>
            </a:r>
            <a:fld id="{81E077DA-28B3-4924-AD3E-03113DA01EAE}" type="slidenum">
              <a:rPr lang="en-GB" altLang="en-US" sz="800" smtClean="0"/>
              <a:pPr algn="r">
                <a:defRPr/>
              </a:pPr>
              <a:t>‹#›</a:t>
            </a:fld>
            <a:endParaRPr lang="en-GB" altLang="en-US" sz="8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90" r:id="rId1"/>
    <p:sldLayoutId id="2147484491" r:id="rId2"/>
    <p:sldLayoutId id="2147484492" r:id="rId3"/>
    <p:sldLayoutId id="2147484493" r:id="rId4"/>
    <p:sldLayoutId id="2147484494" r:id="rId5"/>
    <p:sldLayoutId id="2147484495" r:id="rId6"/>
    <p:sldLayoutId id="2147484496" r:id="rId7"/>
    <p:sldLayoutId id="2147484497" r:id="rId8"/>
    <p:sldLayoutId id="2147484498" r:id="rId9"/>
    <p:sldLayoutId id="2147484499" r:id="rId10"/>
    <p:sldLayoutId id="2147484500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838200"/>
            <a:ext cx="7770813" cy="114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ja-JP" smtClean="0"/>
              <a:t>Click to edit the title text format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057400"/>
            <a:ext cx="7770813" cy="380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ja-JP" smtClean="0"/>
              <a:t>Click to edit the outline text format</a:t>
            </a:r>
          </a:p>
          <a:p>
            <a:pPr lvl="1"/>
            <a:r>
              <a:rPr lang="en-GB" altLang="ja-JP" smtClean="0"/>
              <a:t>Second Outline Level</a:t>
            </a:r>
          </a:p>
          <a:p>
            <a:pPr lvl="2"/>
            <a:r>
              <a:rPr lang="en-GB" altLang="ja-JP" smtClean="0"/>
              <a:t>Third Outline Level</a:t>
            </a:r>
          </a:p>
          <a:p>
            <a:pPr lvl="3"/>
            <a:r>
              <a:rPr lang="en-GB" altLang="ja-JP" smtClean="0"/>
              <a:t>Fourth Outline Level</a:t>
            </a:r>
          </a:p>
          <a:p>
            <a:pPr lvl="4"/>
            <a:r>
              <a:rPr lang="en-GB" altLang="ja-JP" smtClean="0"/>
              <a:t>Fifth Outline Level</a:t>
            </a:r>
          </a:p>
          <a:p>
            <a:pPr lvl="4"/>
            <a:r>
              <a:rPr lang="en-GB" altLang="ja-JP" smtClean="0"/>
              <a:t>Sixth Outline Level</a:t>
            </a:r>
          </a:p>
          <a:p>
            <a:pPr lvl="4"/>
            <a:r>
              <a:rPr lang="en-GB" altLang="ja-JP" smtClean="0"/>
              <a:t>Seventh Outline Level</a:t>
            </a:r>
          </a:p>
          <a:p>
            <a:pPr lvl="4"/>
            <a:r>
              <a:rPr lang="en-GB" altLang="ja-JP" smtClean="0"/>
              <a:t>Eighth Outline Level</a:t>
            </a:r>
          </a:p>
          <a:p>
            <a:pPr lvl="4"/>
            <a:r>
              <a:rPr lang="en-GB" altLang="ja-JP" smtClean="0"/>
              <a:t>Ninth Outline Level</a:t>
            </a:r>
          </a:p>
        </p:txBody>
      </p:sp>
    </p:spTree>
    <p:extLst>
      <p:ext uri="{BB962C8B-B14F-4D97-AF65-F5344CB8AC3E}">
        <p14:creationId xmlns:p14="http://schemas.microsoft.com/office/powerpoint/2010/main" val="1332312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02" r:id="rId1"/>
    <p:sldLayoutId id="2147484503" r:id="rId2"/>
    <p:sldLayoutId id="2147484504" r:id="rId3"/>
    <p:sldLayoutId id="2147484505" r:id="rId4"/>
    <p:sldLayoutId id="2147484506" r:id="rId5"/>
    <p:sldLayoutId id="2147484507" r:id="rId6"/>
    <p:sldLayoutId id="2147484508" r:id="rId7"/>
    <p:sldLayoutId id="2147484509" r:id="rId8"/>
    <p:sldLayoutId id="2147484510" r:id="rId9"/>
    <p:sldLayoutId id="2147484511" r:id="rId10"/>
    <p:sldLayoutId id="2147484512" r:id="rId11"/>
    <p:sldLayoutId id="2147484513" r:id="rId12"/>
    <p:sldLayoutId id="2147484514" r:id="rId13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 b="1">
          <a:solidFill>
            <a:srgbClr val="005FAA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 b="1">
          <a:solidFill>
            <a:srgbClr val="005FAA"/>
          </a:solidFill>
          <a:latin typeface="Arial" charset="0"/>
          <a:cs typeface="Arial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 b="1">
          <a:solidFill>
            <a:srgbClr val="005FAA"/>
          </a:solidFill>
          <a:latin typeface="Arial" charset="0"/>
          <a:cs typeface="Arial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 b="1">
          <a:solidFill>
            <a:srgbClr val="005FAA"/>
          </a:solidFill>
          <a:latin typeface="Arial" charset="0"/>
          <a:cs typeface="Arial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 b="1">
          <a:solidFill>
            <a:srgbClr val="005FAA"/>
          </a:solidFill>
          <a:latin typeface="Arial" charset="0"/>
          <a:cs typeface="Arial" charset="0"/>
        </a:defRPr>
      </a:lvl5pPr>
      <a:lvl6pPr marL="2514600" indent="-228600" algn="l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 b="1">
          <a:solidFill>
            <a:srgbClr val="005FAA"/>
          </a:solidFill>
          <a:latin typeface="Arial" charset="0"/>
          <a:cs typeface="Arial" charset="0"/>
        </a:defRPr>
      </a:lvl6pPr>
      <a:lvl7pPr marL="2971800" indent="-228600" algn="l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 b="1">
          <a:solidFill>
            <a:srgbClr val="005FAA"/>
          </a:solidFill>
          <a:latin typeface="Arial" charset="0"/>
          <a:cs typeface="Arial" charset="0"/>
        </a:defRPr>
      </a:lvl7pPr>
      <a:lvl8pPr marL="3429000" indent="-228600" algn="l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 b="1">
          <a:solidFill>
            <a:srgbClr val="005FAA"/>
          </a:solidFill>
          <a:latin typeface="Arial" charset="0"/>
          <a:cs typeface="Arial" charset="0"/>
        </a:defRPr>
      </a:lvl8pPr>
      <a:lvl9pPr marL="3886200" indent="-228600" algn="l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 b="1">
          <a:solidFill>
            <a:srgbClr val="005FAA"/>
          </a:solidFill>
          <a:latin typeface="Arial" charset="0"/>
          <a:cs typeface="Arial" charset="0"/>
        </a:defRPr>
      </a:lvl9pPr>
    </p:titleStyle>
    <p:bodyStyle>
      <a:lvl1pPr marL="342900" indent="-3429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cs typeface="+mn-cs"/>
        </a:defRPr>
      </a:lvl2pPr>
      <a:lvl3pPr marL="1143000" indent="-2286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cs typeface="+mn-cs"/>
        </a:defRPr>
      </a:lvl3pPr>
      <a:lvl4pPr marL="1600200" indent="-2286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cs typeface="+mn-cs"/>
        </a:defRPr>
      </a:lvl4pPr>
      <a:lvl5pPr marL="2057400" indent="-2286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cs typeface="+mn-cs"/>
        </a:defRPr>
      </a:lvl5pPr>
      <a:lvl6pPr marL="2514600" indent="-228600" algn="l" defTabSz="457200" rtl="0" fontAlgn="base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cs typeface="+mn-cs"/>
        </a:defRPr>
      </a:lvl6pPr>
      <a:lvl7pPr marL="2971800" indent="-228600" algn="l" defTabSz="457200" rtl="0" fontAlgn="base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cs typeface="+mn-cs"/>
        </a:defRPr>
      </a:lvl7pPr>
      <a:lvl8pPr marL="3429000" indent="-228600" algn="l" defTabSz="457200" rtl="0" fontAlgn="base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cs typeface="+mn-cs"/>
        </a:defRPr>
      </a:lvl8pPr>
      <a:lvl9pPr marL="3886200" indent="-228600" algn="l" defTabSz="457200" rtl="0" fontAlgn="base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98450" y="950913"/>
            <a:ext cx="8739188" cy="611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93688" y="1638300"/>
            <a:ext cx="8705850" cy="477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39895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19088" y="6500813"/>
            <a:ext cx="2233612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800" b="0" u="none">
                <a:solidFill>
                  <a:srgbClr val="000098"/>
                </a:solidFill>
                <a:latin typeface="Tahoma" pitchFamily="34" charset="0"/>
                <a:cs typeface="Arial"/>
              </a:defRPr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39895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65463" y="6500813"/>
            <a:ext cx="3451225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800" b="0" u="none">
                <a:solidFill>
                  <a:srgbClr val="000098"/>
                </a:solidFill>
                <a:latin typeface="Tahoma" pitchFamily="34" charset="0"/>
                <a:cs typeface="Arial"/>
              </a:defRPr>
            </a:lvl1pPr>
          </a:lstStyle>
          <a:p>
            <a:pPr>
              <a:defRPr/>
            </a:pPr>
            <a:r>
              <a:rPr lang="en-GB" altLang="en-US" dirty="0"/>
              <a:t>© GEO Secretariat</a:t>
            </a:r>
          </a:p>
        </p:txBody>
      </p:sp>
      <p:sp>
        <p:nvSpPr>
          <p:cNvPr id="39895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37388" y="6500813"/>
            <a:ext cx="1905000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800" b="0" u="none">
                <a:solidFill>
                  <a:srgbClr val="000098"/>
                </a:solidFill>
                <a:latin typeface="Tahoma" pitchFamily="34" charset="0"/>
                <a:cs typeface="Arial"/>
              </a:defRPr>
            </a:lvl1pPr>
          </a:lstStyle>
          <a:p>
            <a:pPr>
              <a:defRPr/>
            </a:pPr>
            <a:r>
              <a:rPr lang="en-GB" altLang="en-US" dirty="0"/>
              <a:t>slide </a:t>
            </a:r>
            <a:fld id="{4466E21D-8C7A-463E-88D9-E7108EE369B4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  <p:pic>
        <p:nvPicPr>
          <p:cNvPr id="7175" name="Picture 7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Slide Number Placeholder 5"/>
          <p:cNvSpPr txBox="1">
            <a:spLocks noChangeAspect="1"/>
          </p:cNvSpPr>
          <p:nvPr userDrawn="1"/>
        </p:nvSpPr>
        <p:spPr>
          <a:xfrm>
            <a:off x="7038000" y="6501600"/>
            <a:ext cx="1905000" cy="215900"/>
          </a:xfrm>
          <a:prstGeom prst="rect">
            <a:avLst/>
          </a:prstGeom>
        </p:spPr>
        <p:txBody>
          <a:bodyPr/>
          <a:lstStyle>
            <a:defPPr>
              <a:defRPr lang="zh-TW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r">
              <a:defRPr/>
            </a:pPr>
            <a:r>
              <a:rPr lang="en-GB" altLang="en-US" sz="800" dirty="0" smtClean="0">
                <a:solidFill>
                  <a:srgbClr val="000098"/>
                </a:solidFill>
              </a:rPr>
              <a:t>Page </a:t>
            </a:r>
            <a:fld id="{81E077DA-28B3-4924-AD3E-03113DA01EAE}" type="slidenum">
              <a:rPr lang="en-GB" altLang="en-US" sz="800" smtClean="0">
                <a:solidFill>
                  <a:srgbClr val="000098"/>
                </a:solidFill>
              </a:rPr>
              <a:pPr algn="r">
                <a:defRPr/>
              </a:pPr>
              <a:t>‹#›</a:t>
            </a:fld>
            <a:endParaRPr lang="en-GB" altLang="en-US" sz="800" dirty="0">
              <a:solidFill>
                <a:srgbClr val="00009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1478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16" r:id="rId1"/>
    <p:sldLayoutId id="2147484517" r:id="rId2"/>
    <p:sldLayoutId id="2147484518" r:id="rId3"/>
    <p:sldLayoutId id="2147484519" r:id="rId4"/>
    <p:sldLayoutId id="2147484520" r:id="rId5"/>
    <p:sldLayoutId id="2147484521" r:id="rId6"/>
    <p:sldLayoutId id="2147484522" r:id="rId7"/>
    <p:sldLayoutId id="2147484523" r:id="rId8"/>
    <p:sldLayoutId id="2147484524" r:id="rId9"/>
    <p:sldLayoutId id="2147484525" r:id="rId10"/>
    <p:sldLayoutId id="2147484526" r:id="rId11"/>
    <p:sldLayoutId id="2147484527" r:id="rId12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>
          <a:xfrm>
            <a:off x="575438" y="890589"/>
            <a:ext cx="8077200" cy="1962348"/>
          </a:xfrm>
        </p:spPr>
        <p:txBody>
          <a:bodyPr/>
          <a:lstStyle/>
          <a:p>
            <a:pPr algn="ctr"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ja-JP" sz="4000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GEO Strategic Plan 2016-2025: Implementing GEOSS</a:t>
            </a:r>
            <a:r>
              <a:rPr lang="en-US" altLang="ja-JP" sz="2400" i="1" dirty="0" smtClean="0">
                <a:solidFill>
                  <a:schemeClr val="tx1"/>
                </a:solidFill>
                <a:ea typeface="SimSun" pitchFamily="2" charset="-122"/>
                <a:cs typeface="Tahoma" pitchFamily="34" charset="0"/>
              </a:rPr>
              <a:t/>
            </a:r>
            <a:br>
              <a:rPr lang="en-US" altLang="ja-JP" sz="2400" i="1" dirty="0" smtClean="0">
                <a:solidFill>
                  <a:schemeClr val="tx1"/>
                </a:solidFill>
                <a:ea typeface="SimSun" pitchFamily="2" charset="-122"/>
                <a:cs typeface="Tahoma" pitchFamily="34" charset="0"/>
              </a:rPr>
            </a:br>
            <a:endParaRPr lang="en-US" altLang="ja-JP" sz="2400" dirty="0" smtClean="0">
              <a:solidFill>
                <a:srgbClr val="000000"/>
              </a:solidFill>
              <a:ea typeface="SimSun" pitchFamily="2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9552" y="2780928"/>
            <a:ext cx="5400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cap="all" dirty="0"/>
              <a:t/>
            </a:r>
            <a:br>
              <a:rPr lang="en-US" b="1" cap="all" dirty="0"/>
            </a:br>
            <a:r>
              <a:rPr lang="en-US" b="1" cap="all" dirty="0"/>
              <a:t>implementation Plan Working Group</a:t>
            </a:r>
            <a:br>
              <a:rPr lang="en-US" b="1" cap="all" dirty="0"/>
            </a:br>
            <a:endParaRPr lang="en-US" b="1" cap="all" dirty="0" smtClean="0"/>
          </a:p>
          <a:p>
            <a:endParaRPr lang="en-US" b="1" cap="all" dirty="0"/>
          </a:p>
          <a:p>
            <a:r>
              <a:rPr lang="en-US" b="1" cap="all" dirty="0"/>
              <a:t/>
            </a:r>
            <a:br>
              <a:rPr lang="en-US" b="1" cap="all" dirty="0"/>
            </a:b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31182552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3821" y="980728"/>
            <a:ext cx="7062515" cy="936104"/>
          </a:xfrm>
        </p:spPr>
        <p:txBody>
          <a:bodyPr/>
          <a:lstStyle/>
          <a:p>
            <a:pPr algn="l"/>
            <a:r>
              <a:rPr lang="de-DE" sz="2800" b="1" dirty="0" smtClean="0">
                <a:solidFill>
                  <a:srgbClr val="005FA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anose="020B0A04020102020204" pitchFamily="34" charset="0"/>
                <a:ea typeface="SimSun" pitchFamily="2" charset="-122"/>
              </a:rPr>
              <a:t>Core </a:t>
            </a:r>
            <a:r>
              <a:rPr lang="de-DE" sz="2800" b="1" dirty="0" err="1" smtClean="0">
                <a:solidFill>
                  <a:srgbClr val="005FA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anose="020B0A04020102020204" pitchFamily="34" charset="0"/>
                <a:ea typeface="SimSun" pitchFamily="2" charset="-122"/>
              </a:rPr>
              <a:t>Functions</a:t>
            </a:r>
            <a:endParaRPr lang="de-DE" sz="2800" b="1" dirty="0">
              <a:solidFill>
                <a:srgbClr val="005FAA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55318" y="1700808"/>
            <a:ext cx="7977122" cy="3085912"/>
          </a:xfrm>
        </p:spPr>
        <p:txBody>
          <a:bodyPr/>
          <a:lstStyle/>
          <a:p>
            <a:pPr marL="0" lv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de-DE" sz="1800" b="1" i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</a:t>
            </a:r>
            <a:r>
              <a:rPr lang="de-DE" sz="18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b="1" i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does</a:t>
            </a:r>
            <a:r>
              <a:rPr lang="de-DE" sz="18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GEO do – </a:t>
            </a:r>
            <a:r>
              <a:rPr lang="de-DE" sz="1800" b="1" i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sz="18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b="1" i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</a:t>
            </a:r>
            <a:r>
              <a:rPr lang="de-DE" sz="18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b="1" i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does</a:t>
            </a:r>
            <a:r>
              <a:rPr lang="de-DE" sz="18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b="1" i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</a:t>
            </a:r>
            <a:r>
              <a:rPr lang="de-DE" sz="18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not do?</a:t>
            </a:r>
            <a:endParaRPr lang="de-DE" sz="1800" b="1" i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>
              <a:spcBef>
                <a:spcPts val="600"/>
              </a:spcBef>
              <a:spcAft>
                <a:spcPts val="600"/>
              </a:spcAft>
              <a:buNone/>
            </a:pPr>
            <a:endParaRPr lang="de-DE" sz="1800" b="1" i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Evolved</a:t>
            </a: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Core </a:t>
            </a: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Functions</a:t>
            </a:r>
            <a:endParaRPr lang="de-DE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Developed</a:t>
            </a: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SMART </a:t>
            </a: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targets</a:t>
            </a: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(Annex) </a:t>
            </a: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Indicators</a:t>
            </a:r>
            <a:endParaRPr lang="de-DE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Fensterinhalt horizontal verschieben 5"/>
          <p:cNvSpPr/>
          <p:nvPr/>
        </p:nvSpPr>
        <p:spPr bwMode="auto">
          <a:xfrm>
            <a:off x="6516216" y="5373216"/>
            <a:ext cx="2627784" cy="792088"/>
          </a:xfrm>
          <a:prstGeom prst="horizontalScroll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1" i="0" u="sng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Tahoma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52036" y="4941168"/>
            <a:ext cx="7776864" cy="1477328"/>
          </a:xfrm>
          <a:prstGeom prst="rect">
            <a:avLst/>
          </a:prstGeom>
          <a:ln w="25400"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Comprehensive list of high-level actions for GEO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Targets and indicator support M&amp;E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Specific scoping helps cooperation with others</a:t>
            </a:r>
          </a:p>
        </p:txBody>
      </p:sp>
    </p:spTree>
    <p:extLst>
      <p:ext uri="{BB962C8B-B14F-4D97-AF65-F5344CB8AC3E}">
        <p14:creationId xmlns:p14="http://schemas.microsoft.com/office/powerpoint/2010/main" val="1185131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3821" y="980728"/>
            <a:ext cx="7062515" cy="936104"/>
          </a:xfrm>
        </p:spPr>
        <p:txBody>
          <a:bodyPr/>
          <a:lstStyle/>
          <a:p>
            <a:pPr algn="l"/>
            <a:r>
              <a:rPr lang="de-DE" sz="2800" b="1" dirty="0" smtClean="0">
                <a:solidFill>
                  <a:srgbClr val="005FA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anose="020B0A04020102020204" pitchFamily="34" charset="0"/>
                <a:ea typeface="SimSun" pitchFamily="2" charset="-122"/>
              </a:rPr>
              <a:t>Implementation </a:t>
            </a:r>
            <a:r>
              <a:rPr lang="de-DE" sz="2800" b="1" dirty="0" err="1" smtClean="0">
                <a:solidFill>
                  <a:srgbClr val="005FA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anose="020B0A04020102020204" pitchFamily="34" charset="0"/>
                <a:ea typeface="SimSun" pitchFamily="2" charset="-122"/>
              </a:rPr>
              <a:t>Mechanisms</a:t>
            </a:r>
            <a:endParaRPr lang="de-DE" sz="2800" b="1" dirty="0">
              <a:solidFill>
                <a:srgbClr val="005FAA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55318" y="1700808"/>
            <a:ext cx="7977122" cy="3085912"/>
          </a:xfrm>
        </p:spPr>
        <p:txBody>
          <a:bodyPr/>
          <a:lstStyle/>
          <a:p>
            <a:pPr marL="0" lv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de-DE" sz="18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Need </a:t>
            </a:r>
            <a:r>
              <a:rPr lang="de-DE" sz="1800" b="1" i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sz="18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b="1" i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appropriate</a:t>
            </a:r>
            <a:r>
              <a:rPr lang="de-DE" sz="18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b="1" i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processes</a:t>
            </a:r>
            <a:r>
              <a:rPr lang="de-DE" sz="18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b="1" i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sz="18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simple </a:t>
            </a:r>
            <a:r>
              <a:rPr lang="de-DE" sz="1800" b="1" i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structures</a:t>
            </a:r>
            <a:r>
              <a:rPr lang="de-DE" sz="18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b="1" i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sz="18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b="1" i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effective</a:t>
            </a:r>
            <a:r>
              <a:rPr lang="de-DE" sz="18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b="1" i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sz="18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b="1" i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efficient</a:t>
            </a:r>
            <a:r>
              <a:rPr lang="de-DE" sz="18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b="1" i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implementation</a:t>
            </a:r>
            <a:endParaRPr lang="de-DE" sz="1800" b="1" i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Defined</a:t>
            </a: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four</a:t>
            </a: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Implementation </a:t>
            </a: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Mechanisms</a:t>
            </a:r>
            <a:endParaRPr lang="de-DE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GEO </a:t>
            </a: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Flagships</a:t>
            </a:r>
            <a:endParaRPr lang="de-DE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GEO Initiatives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GEO Community </a:t>
            </a: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Activities</a:t>
            </a:r>
            <a:endParaRPr lang="de-DE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GEO </a:t>
            </a: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Foundational</a:t>
            </a: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Tasks</a:t>
            </a:r>
          </a:p>
        </p:txBody>
      </p:sp>
      <p:sp>
        <p:nvSpPr>
          <p:cNvPr id="6" name="Fensterinhalt horizontal verschieben 5"/>
          <p:cNvSpPr/>
          <p:nvPr/>
        </p:nvSpPr>
        <p:spPr bwMode="auto">
          <a:xfrm>
            <a:off x="6516216" y="5373216"/>
            <a:ext cx="2627784" cy="792088"/>
          </a:xfrm>
          <a:prstGeom prst="horizontalScroll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1" i="0" u="sng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Tahoma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52036" y="5013176"/>
            <a:ext cx="7776864" cy="1477328"/>
          </a:xfrm>
          <a:prstGeom prst="rect">
            <a:avLst/>
          </a:prstGeom>
          <a:ln w="25400"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Clear understanding of how GEO implements its actions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Expectations and process clarified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Handle diversity of actions effectively</a:t>
            </a:r>
          </a:p>
        </p:txBody>
      </p:sp>
    </p:spTree>
    <p:extLst>
      <p:ext uri="{BB962C8B-B14F-4D97-AF65-F5344CB8AC3E}">
        <p14:creationId xmlns:p14="http://schemas.microsoft.com/office/powerpoint/2010/main" val="1185131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3821" y="692696"/>
            <a:ext cx="7062515" cy="936104"/>
          </a:xfrm>
        </p:spPr>
        <p:txBody>
          <a:bodyPr/>
          <a:lstStyle/>
          <a:p>
            <a:pPr algn="l"/>
            <a:r>
              <a:rPr lang="de-DE" sz="2800" b="1" dirty="0" err="1" smtClean="0">
                <a:solidFill>
                  <a:srgbClr val="005FA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anose="020B0A04020102020204" pitchFamily="34" charset="0"/>
                <a:ea typeface="SimSun" pitchFamily="2" charset="-122"/>
              </a:rPr>
              <a:t>Revised</a:t>
            </a:r>
            <a:r>
              <a:rPr lang="de-DE" sz="2800" b="1" dirty="0" smtClean="0">
                <a:solidFill>
                  <a:srgbClr val="005FA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anose="020B0A04020102020204" pitchFamily="34" charset="0"/>
                <a:ea typeface="SimSun" pitchFamily="2" charset="-122"/>
              </a:rPr>
              <a:t> SBA</a:t>
            </a:r>
            <a:endParaRPr lang="de-DE" sz="2800" b="1" dirty="0">
              <a:solidFill>
                <a:srgbClr val="005FAA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55318" y="1412776"/>
            <a:ext cx="7977122" cy="3085912"/>
          </a:xfrm>
        </p:spPr>
        <p:txBody>
          <a:bodyPr/>
          <a:lstStyle/>
          <a:p>
            <a:pPr marL="0" lv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de-DE" sz="1800" b="1" i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Current</a:t>
            </a:r>
            <a:r>
              <a:rPr lang="de-DE" sz="18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SBA </a:t>
            </a:r>
            <a:r>
              <a:rPr lang="de-DE" sz="1800" b="1" i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did</a:t>
            </a:r>
            <a:r>
              <a:rPr lang="de-DE" sz="18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not </a:t>
            </a:r>
            <a:r>
              <a:rPr lang="de-DE" sz="1800" b="1" i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fully</a:t>
            </a:r>
            <a:r>
              <a:rPr lang="de-DE" sz="18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b="1" i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enable</a:t>
            </a:r>
            <a:r>
              <a:rPr lang="de-DE" sz="18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b="1" i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coordination</a:t>
            </a:r>
            <a:r>
              <a:rPr lang="de-DE" sz="18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b="1" i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sz="18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user-engagement</a:t>
            </a:r>
            <a:endParaRPr lang="de-DE" sz="1800" b="1" i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>
              <a:spcBef>
                <a:spcPts val="600"/>
              </a:spcBef>
              <a:spcAft>
                <a:spcPts val="600"/>
              </a:spcAft>
              <a:buNone/>
            </a:pPr>
            <a:endParaRPr lang="de-DE" sz="1800" b="1" i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Fensterinhalt horizontal verschieben 5"/>
          <p:cNvSpPr/>
          <p:nvPr/>
        </p:nvSpPr>
        <p:spPr bwMode="auto">
          <a:xfrm>
            <a:off x="6516216" y="5373216"/>
            <a:ext cx="2627784" cy="792088"/>
          </a:xfrm>
          <a:prstGeom prst="horizontalScroll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1" i="0" u="sng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Tahoma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67544" y="6194746"/>
            <a:ext cx="7961356" cy="553998"/>
          </a:xfrm>
          <a:prstGeom prst="rect">
            <a:avLst/>
          </a:prstGeom>
          <a:ln w="25400"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Application-oriented SBA proposed – to be discussed further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8" name="Picture 25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916832"/>
            <a:ext cx="5832648" cy="4086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5131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3821" y="980728"/>
            <a:ext cx="7062515" cy="936104"/>
          </a:xfrm>
        </p:spPr>
        <p:txBody>
          <a:bodyPr/>
          <a:lstStyle/>
          <a:p>
            <a:pPr algn="l"/>
            <a:r>
              <a:rPr lang="de-DE" sz="2800" b="1" dirty="0" smtClean="0">
                <a:solidFill>
                  <a:srgbClr val="005FA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anose="020B0A04020102020204" pitchFamily="34" charset="0"/>
                <a:ea typeface="SimSun" pitchFamily="2" charset="-122"/>
              </a:rPr>
              <a:t>Work Programme</a:t>
            </a:r>
            <a:endParaRPr lang="de-DE" sz="2800" b="1" dirty="0">
              <a:solidFill>
                <a:srgbClr val="005FAA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55318" y="1700808"/>
            <a:ext cx="7977122" cy="3085912"/>
          </a:xfrm>
        </p:spPr>
        <p:txBody>
          <a:bodyPr/>
          <a:lstStyle/>
          <a:p>
            <a:pPr marL="0" lv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de-DE" sz="18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Need </a:t>
            </a:r>
            <a:r>
              <a:rPr lang="de-DE" sz="1800" b="1" i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DE" sz="18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b="1" i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prioritze</a:t>
            </a:r>
            <a:r>
              <a:rPr lang="de-DE" sz="18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b="1" i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actions</a:t>
            </a:r>
            <a:r>
              <a:rPr lang="de-DE" sz="18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b="1" i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sz="18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b="1" i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match</a:t>
            </a:r>
            <a:r>
              <a:rPr lang="de-DE" sz="18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b="1" i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ambition</a:t>
            </a:r>
            <a:r>
              <a:rPr lang="de-DE" sz="18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b="1" i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DE" sz="18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b="1" i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resources</a:t>
            </a:r>
            <a:endParaRPr lang="de-DE" sz="1800" b="1" i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>
              <a:spcBef>
                <a:spcPts val="600"/>
              </a:spcBef>
              <a:spcAft>
                <a:spcPts val="600"/>
              </a:spcAft>
              <a:buNone/>
            </a:pPr>
            <a:endParaRPr lang="de-DE" sz="1800" b="1" i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3-year Work Programmes, </a:t>
            </a: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transitional</a:t>
            </a: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Work Programme </a:t>
            </a: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Include all GEO actions, decide on priorities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 and agree on </a:t>
            </a:r>
            <a:r>
              <a:rPr lang="de-DE" b="1" i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GEO Programme Board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Include</a:t>
            </a: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indicative</a:t>
            </a: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resource</a:t>
            </a: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planning</a:t>
            </a:r>
            <a:endParaRPr lang="de-DE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Fensterinhalt horizontal verschieben 5"/>
          <p:cNvSpPr/>
          <p:nvPr/>
        </p:nvSpPr>
        <p:spPr bwMode="auto">
          <a:xfrm>
            <a:off x="6516216" y="5373216"/>
            <a:ext cx="2627784" cy="792088"/>
          </a:xfrm>
          <a:prstGeom prst="horizontalScroll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1" i="0" u="sng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Tahoma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52036" y="5345921"/>
            <a:ext cx="7776864" cy="1015663"/>
          </a:xfrm>
          <a:prstGeom prst="rect">
            <a:avLst/>
          </a:prstGeom>
          <a:ln w="25400"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Work Programme concept developed further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Community engagement begun</a:t>
            </a:r>
          </a:p>
        </p:txBody>
      </p:sp>
    </p:spTree>
    <p:extLst>
      <p:ext uri="{BB962C8B-B14F-4D97-AF65-F5344CB8AC3E}">
        <p14:creationId xmlns:p14="http://schemas.microsoft.com/office/powerpoint/2010/main" val="1387206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3821" y="692696"/>
            <a:ext cx="7062515" cy="936104"/>
          </a:xfrm>
        </p:spPr>
        <p:txBody>
          <a:bodyPr/>
          <a:lstStyle/>
          <a:p>
            <a:pPr algn="l"/>
            <a:r>
              <a:rPr lang="de-DE" sz="2800" b="1" dirty="0" err="1" smtClean="0">
                <a:solidFill>
                  <a:srgbClr val="005FA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anose="020B0A04020102020204" pitchFamily="34" charset="0"/>
                <a:ea typeface="SimSun" pitchFamily="2" charset="-122"/>
              </a:rPr>
              <a:t>Governance</a:t>
            </a:r>
            <a:endParaRPr lang="de-DE" sz="2800" b="1" dirty="0">
              <a:solidFill>
                <a:srgbClr val="005FAA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55318" y="1412776"/>
            <a:ext cx="8588682" cy="3085912"/>
          </a:xfrm>
        </p:spPr>
        <p:txBody>
          <a:bodyPr/>
          <a:lstStyle/>
          <a:p>
            <a:pPr marL="0" lv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de-DE" sz="1800" b="1" i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Governance</a:t>
            </a:r>
            <a:r>
              <a:rPr lang="de-DE" sz="18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b="1" i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needs</a:t>
            </a:r>
            <a:r>
              <a:rPr lang="de-DE" sz="18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b="1" i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DE" sz="18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b="1" i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clearly</a:t>
            </a:r>
            <a:r>
              <a:rPr lang="de-DE" sz="18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b="1" i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support</a:t>
            </a:r>
            <a:r>
              <a:rPr lang="de-DE" sz="18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b="1" i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implementation</a:t>
            </a:r>
            <a:r>
              <a:rPr lang="de-DE" sz="18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b="1" i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needs</a:t>
            </a:r>
            <a:endParaRPr lang="de-DE" sz="1800" b="1" i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Evolve</a:t>
            </a: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ExCom</a:t>
            </a: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</a:t>
            </a: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equitable</a:t>
            </a: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participation</a:t>
            </a:r>
            <a:endParaRPr lang="de-DE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Expand</a:t>
            </a: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15 </a:t>
            </a: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seats</a:t>
            </a:r>
            <a:r>
              <a:rPr lang="de-DE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plus 3 PO </a:t>
            </a: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observers</a:t>
            </a:r>
            <a:endParaRPr lang="de-DE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Enable</a:t>
            </a: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rotation</a:t>
            </a: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Co-</a:t>
            </a: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Chairs</a:t>
            </a:r>
            <a:endParaRPr lang="de-DE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GEO Programme Board </a:t>
            </a: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</a:t>
            </a: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implementation</a:t>
            </a:r>
            <a:endParaRPr lang="de-DE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Include</a:t>
            </a: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 </a:t>
            </a: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Members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Nominate</a:t>
            </a: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 </a:t>
            </a: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observers</a:t>
            </a: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ExCom</a:t>
            </a:r>
            <a:endParaRPr lang="de-DE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Establish</a:t>
            </a: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GEO </a:t>
            </a: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independent</a:t>
            </a: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legal </a:t>
            </a: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persona</a:t>
            </a:r>
            <a:endParaRPr lang="de-DE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Fensterinhalt horizontal verschieben 5"/>
          <p:cNvSpPr/>
          <p:nvPr/>
        </p:nvSpPr>
        <p:spPr bwMode="auto">
          <a:xfrm>
            <a:off x="6516216" y="5373216"/>
            <a:ext cx="2627784" cy="792088"/>
          </a:xfrm>
          <a:prstGeom prst="horizontalScroll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1" i="0" u="sng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Tahoma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52036" y="5345921"/>
            <a:ext cx="7776864" cy="1477328"/>
          </a:xfrm>
          <a:prstGeom prst="rect">
            <a:avLst/>
          </a:prstGeom>
          <a:ln w="25400"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Form follows function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Details in Rules of Procedure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Legal Status options analyzed</a:t>
            </a:r>
          </a:p>
        </p:txBody>
      </p:sp>
    </p:spTree>
    <p:extLst>
      <p:ext uri="{BB962C8B-B14F-4D97-AF65-F5344CB8AC3E}">
        <p14:creationId xmlns:p14="http://schemas.microsoft.com/office/powerpoint/2010/main" val="1387206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3821" y="980728"/>
            <a:ext cx="7062515" cy="936104"/>
          </a:xfrm>
        </p:spPr>
        <p:txBody>
          <a:bodyPr/>
          <a:lstStyle/>
          <a:p>
            <a:pPr algn="l"/>
            <a:r>
              <a:rPr lang="de-DE" sz="2800" b="1" dirty="0" smtClean="0">
                <a:solidFill>
                  <a:srgbClr val="005FA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anose="020B0A04020102020204" pitchFamily="34" charset="0"/>
                <a:ea typeface="SimSun" pitchFamily="2" charset="-122"/>
              </a:rPr>
              <a:t>Resourcing</a:t>
            </a:r>
            <a:endParaRPr lang="de-DE" sz="2800" b="1" dirty="0">
              <a:solidFill>
                <a:srgbClr val="005FAA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55318" y="1700808"/>
            <a:ext cx="7977122" cy="3085912"/>
          </a:xfrm>
        </p:spPr>
        <p:txBody>
          <a:bodyPr/>
          <a:lstStyle/>
          <a:p>
            <a:pPr marL="0" lv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de-DE" sz="1800" b="1" i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Address</a:t>
            </a:r>
            <a:r>
              <a:rPr lang="de-DE" sz="18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lack </a:t>
            </a:r>
            <a:r>
              <a:rPr lang="de-DE" sz="1800" b="1" i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8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b="1" i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resources</a:t>
            </a:r>
            <a:r>
              <a:rPr lang="de-DE" sz="18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at all </a:t>
            </a:r>
            <a:r>
              <a:rPr lang="de-DE" sz="1800" b="1" i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levels</a:t>
            </a:r>
            <a:r>
              <a:rPr lang="de-DE" sz="18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but </a:t>
            </a:r>
            <a:r>
              <a:rPr lang="de-DE" sz="1800" b="1" i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remain</a:t>
            </a:r>
            <a:r>
              <a:rPr lang="de-DE" sz="18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b="1" i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voluntary</a:t>
            </a:r>
            <a:endParaRPr lang="de-DE" sz="1800" b="1" i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>
              <a:spcBef>
                <a:spcPts val="600"/>
              </a:spcBef>
              <a:spcAft>
                <a:spcPts val="600"/>
              </a:spcAft>
              <a:buNone/>
            </a:pPr>
            <a:endParaRPr lang="de-DE" sz="1800" b="1" i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de-DE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ommitments</a:t>
            </a: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maintained</a:t>
            </a: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voluntary</a:t>
            </a:r>
            <a:endParaRPr lang="de-DE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Support </a:t>
            </a: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</a:t>
            </a: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 </a:t>
            </a: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indicative</a:t>
            </a: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cale</a:t>
            </a: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contributions</a:t>
            </a: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ideally</a:t>
            </a: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multi-</a:t>
            </a: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year</a:t>
            </a:r>
            <a:endParaRPr lang="de-DE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Commitments</a:t>
            </a: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u="sng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specified</a:t>
            </a: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Flagships</a:t>
            </a: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Initiatives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Resource</a:t>
            </a: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allocations</a:t>
            </a: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u="sng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specified</a:t>
            </a: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Work Programme</a:t>
            </a:r>
          </a:p>
        </p:txBody>
      </p:sp>
      <p:sp>
        <p:nvSpPr>
          <p:cNvPr id="6" name="Fensterinhalt horizontal verschieben 5"/>
          <p:cNvSpPr/>
          <p:nvPr/>
        </p:nvSpPr>
        <p:spPr bwMode="auto">
          <a:xfrm>
            <a:off x="6516216" y="5373216"/>
            <a:ext cx="2627784" cy="792088"/>
          </a:xfrm>
          <a:prstGeom prst="horizontalScroll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1" i="0" u="sng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Tahoma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52036" y="5345921"/>
            <a:ext cx="7776864" cy="1015663"/>
          </a:xfrm>
          <a:prstGeom prst="rect">
            <a:avLst/>
          </a:prstGeom>
          <a:ln w="25400"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Mechanisms suggested to strengthen reliability of resourcing in voluntary context of GEO</a:t>
            </a:r>
          </a:p>
        </p:txBody>
      </p:sp>
    </p:spTree>
    <p:extLst>
      <p:ext uri="{BB962C8B-B14F-4D97-AF65-F5344CB8AC3E}">
        <p14:creationId xmlns:p14="http://schemas.microsoft.com/office/powerpoint/2010/main" val="2640763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3821" y="980728"/>
            <a:ext cx="7062515" cy="936104"/>
          </a:xfrm>
        </p:spPr>
        <p:txBody>
          <a:bodyPr/>
          <a:lstStyle/>
          <a:p>
            <a:pPr algn="l"/>
            <a:r>
              <a:rPr lang="de-DE" sz="2800" b="1" dirty="0" err="1" smtClean="0">
                <a:solidFill>
                  <a:srgbClr val="005FA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anose="020B0A04020102020204" pitchFamily="34" charset="0"/>
                <a:ea typeface="SimSun" pitchFamily="2" charset="-122"/>
              </a:rPr>
              <a:t>Document</a:t>
            </a:r>
            <a:r>
              <a:rPr lang="de-DE" sz="2800" b="1" dirty="0" smtClean="0">
                <a:solidFill>
                  <a:srgbClr val="005FA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anose="020B0A04020102020204" pitchFamily="34" charset="0"/>
                <a:ea typeface="SimSun" pitchFamily="2" charset="-122"/>
              </a:rPr>
              <a:t> Suite</a:t>
            </a:r>
            <a:endParaRPr lang="de-DE" sz="2800" b="1" dirty="0">
              <a:solidFill>
                <a:srgbClr val="005FAA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55318" y="1952836"/>
            <a:ext cx="7977122" cy="4068452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Ministerial </a:t>
            </a:r>
            <a:r>
              <a:rPr lang="de-DE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Summary (2 </a:t>
            </a:r>
            <a:r>
              <a:rPr lang="de-DE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pg</a:t>
            </a:r>
            <a:r>
              <a:rPr lang="de-DE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Strategic </a:t>
            </a:r>
            <a:r>
              <a:rPr lang="de-DE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 </a:t>
            </a: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(~10 </a:t>
            </a:r>
            <a:r>
              <a:rPr lang="de-DE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pg</a:t>
            </a:r>
            <a:r>
              <a:rPr lang="de-DE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framework</a:t>
            </a:r>
            <a:r>
              <a:rPr lang="de-DE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document</a:t>
            </a:r>
            <a:r>
              <a:rPr lang="de-DE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Annexes</a:t>
            </a:r>
            <a:r>
              <a:rPr lang="de-DE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Targets </a:t>
            </a: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Indicators</a:t>
            </a:r>
            <a:endParaRPr lang="de-DE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Rules </a:t>
            </a:r>
            <a:r>
              <a:rPr lang="de-DE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Procedure</a:t>
            </a:r>
            <a:r>
              <a:rPr lang="de-DE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de-DE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Description </a:t>
            </a:r>
            <a:r>
              <a:rPr lang="de-DE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Implementation </a:t>
            </a:r>
            <a:r>
              <a:rPr lang="de-DE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Mechanisms</a:t>
            </a:r>
            <a:r>
              <a:rPr lang="de-DE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de-DE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Architectural</a:t>
            </a: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elements</a:t>
            </a:r>
            <a:endParaRPr lang="de-DE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M&amp;E </a:t>
            </a:r>
            <a:r>
              <a:rPr lang="de-DE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framework</a:t>
            </a:r>
            <a:r>
              <a:rPr lang="de-DE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Transitional</a:t>
            </a: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Work Programme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de-DE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Fensterinhalt horizontal verschieben 5"/>
          <p:cNvSpPr/>
          <p:nvPr/>
        </p:nvSpPr>
        <p:spPr bwMode="auto">
          <a:xfrm>
            <a:off x="6516216" y="5373216"/>
            <a:ext cx="2627784" cy="792088"/>
          </a:xfrm>
          <a:prstGeom prst="horizontalScroll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1" i="0" u="sng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9824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3821" y="980728"/>
            <a:ext cx="7062515" cy="936104"/>
          </a:xfrm>
        </p:spPr>
        <p:txBody>
          <a:bodyPr/>
          <a:lstStyle/>
          <a:p>
            <a:pPr algn="l"/>
            <a:r>
              <a:rPr lang="de-DE" sz="2800" b="1" dirty="0" smtClean="0">
                <a:solidFill>
                  <a:srgbClr val="005FA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anose="020B0A04020102020204" pitchFamily="34" charset="0"/>
                <a:ea typeface="SimSun" pitchFamily="2" charset="-122"/>
              </a:rPr>
              <a:t>Next Steps</a:t>
            </a:r>
            <a:endParaRPr lang="de-DE" sz="2800" b="1" dirty="0">
              <a:solidFill>
                <a:srgbClr val="005FAA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sp>
        <p:nvSpPr>
          <p:cNvPr id="6" name="Fensterinhalt horizontal verschieben 5"/>
          <p:cNvSpPr/>
          <p:nvPr/>
        </p:nvSpPr>
        <p:spPr bwMode="auto">
          <a:xfrm>
            <a:off x="6516216" y="5373216"/>
            <a:ext cx="2627784" cy="792088"/>
          </a:xfrm>
          <a:prstGeom prst="horizontalScroll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1" i="0" u="sng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Tahoma" pitchFamily="34" charset="0"/>
            </a:endParaRPr>
          </a:p>
        </p:txBody>
      </p:sp>
      <p:sp>
        <p:nvSpPr>
          <p:cNvPr id="8" name="Inhaltsplatzhalter 2"/>
          <p:cNvSpPr>
            <a:spLocks noGrp="1"/>
          </p:cNvSpPr>
          <p:nvPr>
            <p:ph idx="1"/>
          </p:nvPr>
        </p:nvSpPr>
        <p:spPr>
          <a:xfrm>
            <a:off x="555318" y="1772816"/>
            <a:ext cx="7977122" cy="4068452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de-DE" sz="20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Consult</a:t>
            </a:r>
            <a:r>
              <a:rPr 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Plenary</a:t>
            </a:r>
            <a:r>
              <a:rPr 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(inter-session)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de-DE" sz="18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ExCom-33 and GEO Principals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de-DE" sz="1800" b="1" strike="sngStrike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March 27</a:t>
            </a:r>
            <a:r>
              <a:rPr lang="de-DE" sz="18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April 10 deadline</a:t>
            </a:r>
            <a:endParaRPr lang="de-DE" sz="1800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Further </a:t>
            </a:r>
            <a:r>
              <a:rPr lang="de-DE" sz="20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</a:t>
            </a:r>
            <a:r>
              <a:rPr 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Strategic Plan </a:t>
            </a:r>
            <a:r>
              <a:rPr lang="de-DE" sz="20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Annexes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de-DE" sz="18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IPWG-6 (May, Tokyo), IPWG-7 (tbd)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de-DE" sz="18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Next </a:t>
            </a:r>
            <a:r>
              <a:rPr lang="de-DE" sz="18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version</a:t>
            </a:r>
            <a:r>
              <a:rPr lang="de-DE" sz="18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sz="18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ExCom-34 (</a:t>
            </a:r>
            <a:r>
              <a:rPr lang="de-DE" sz="18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July</a:t>
            </a:r>
            <a:r>
              <a:rPr lang="de-DE" sz="18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de-DE" sz="20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Prepare</a:t>
            </a:r>
            <a:r>
              <a:rPr 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draft</a:t>
            </a:r>
            <a:r>
              <a:rPr 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Work Programm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de-DE" sz="18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 Programme Symposium (May 5-8)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de-DE" sz="18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Draft</a:t>
            </a:r>
            <a:r>
              <a:rPr lang="de-DE" sz="18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finalized</a:t>
            </a:r>
            <a:r>
              <a:rPr lang="de-DE" sz="18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</a:t>
            </a:r>
            <a:r>
              <a:rPr lang="de-DE" sz="18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September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de-DE" sz="20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Continued</a:t>
            </a:r>
            <a:r>
              <a:rPr 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Engagement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de-DE" sz="18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Alongside IPWG-6 (Tokyo)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de-DE" sz="18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Exchanges</a:t>
            </a:r>
            <a:r>
              <a:rPr lang="de-DE" sz="18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de-DE" sz="18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GEO Community</a:t>
            </a:r>
          </a:p>
        </p:txBody>
      </p:sp>
    </p:spTree>
    <p:extLst>
      <p:ext uri="{BB962C8B-B14F-4D97-AF65-F5344CB8AC3E}">
        <p14:creationId xmlns:p14="http://schemas.microsoft.com/office/powerpoint/2010/main" val="313667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3821" y="980728"/>
            <a:ext cx="7062515" cy="936104"/>
          </a:xfrm>
        </p:spPr>
        <p:txBody>
          <a:bodyPr/>
          <a:lstStyle/>
          <a:p>
            <a:pPr algn="l"/>
            <a:r>
              <a:rPr lang="de-DE" sz="2800" b="1" dirty="0" smtClean="0">
                <a:solidFill>
                  <a:srgbClr val="005FA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anose="020B0A04020102020204" pitchFamily="34" charset="0"/>
                <a:ea typeface="SimSun" pitchFamily="2" charset="-122"/>
              </a:rPr>
              <a:t>Summary</a:t>
            </a:r>
            <a:endParaRPr lang="de-DE" sz="2800" b="1" dirty="0">
              <a:solidFill>
                <a:srgbClr val="005FAA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sp>
        <p:nvSpPr>
          <p:cNvPr id="6" name="Fensterinhalt horizontal verschieben 5"/>
          <p:cNvSpPr/>
          <p:nvPr/>
        </p:nvSpPr>
        <p:spPr bwMode="auto">
          <a:xfrm>
            <a:off x="6516216" y="5373216"/>
            <a:ext cx="2627784" cy="792088"/>
          </a:xfrm>
          <a:prstGeom prst="horizontalScroll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1" i="0" u="sng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Tahoma" pitchFamily="34" charset="0"/>
            </a:endParaRPr>
          </a:p>
        </p:txBody>
      </p:sp>
      <p:sp>
        <p:nvSpPr>
          <p:cNvPr id="8" name="Inhaltsplatzhalter 2"/>
          <p:cNvSpPr>
            <a:spLocks noGrp="1"/>
          </p:cNvSpPr>
          <p:nvPr>
            <p:ph idx="1"/>
          </p:nvPr>
        </p:nvSpPr>
        <p:spPr>
          <a:xfrm>
            <a:off x="323528" y="1772816"/>
            <a:ext cx="8769210" cy="4608512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Unique </a:t>
            </a:r>
            <a:r>
              <a:rPr lang="de-DE" sz="20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value</a:t>
            </a:r>
            <a:r>
              <a:rPr 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de-DE" sz="20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defined</a:t>
            </a:r>
            <a:endParaRPr lang="de-DE" sz="2000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Strategic </a:t>
            </a:r>
            <a:r>
              <a:rPr lang="de-DE" sz="20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Objectives</a:t>
            </a:r>
            <a:r>
              <a:rPr 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de-DE" sz="20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refined</a:t>
            </a:r>
            <a:endParaRPr lang="de-DE" sz="2000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GEOSS – </a:t>
            </a:r>
            <a:r>
              <a:rPr lang="de-DE" sz="20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better</a:t>
            </a:r>
            <a:r>
              <a:rPr 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described</a:t>
            </a:r>
            <a:endParaRPr lang="de-DE" sz="2000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Core </a:t>
            </a:r>
            <a:r>
              <a:rPr lang="de-DE" sz="20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Functions</a:t>
            </a:r>
            <a:r>
              <a:rPr 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de-DE" sz="20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refined</a:t>
            </a:r>
            <a:r>
              <a:rPr 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Targets/</a:t>
            </a:r>
            <a:r>
              <a:rPr lang="de-DE" sz="20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Indicators</a:t>
            </a:r>
            <a:r>
              <a:rPr 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added</a:t>
            </a:r>
            <a:endParaRPr lang="de-DE" sz="2000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Implementation </a:t>
            </a:r>
            <a:r>
              <a:rPr 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Mechanisms </a:t>
            </a:r>
            <a:r>
              <a:rPr 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consolidated</a:t>
            </a: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SBAs – </a:t>
            </a:r>
            <a:r>
              <a:rPr lang="de-DE" sz="20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revision</a:t>
            </a:r>
            <a:r>
              <a:rPr 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proposed</a:t>
            </a:r>
            <a:endParaRPr lang="de-DE" sz="2000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 Programme – </a:t>
            </a:r>
            <a:r>
              <a:rPr lang="de-DE" sz="20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concept</a:t>
            </a:r>
            <a:r>
              <a:rPr 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developed</a:t>
            </a:r>
            <a:r>
              <a:rPr 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further</a:t>
            </a:r>
            <a:endParaRPr lang="de-DE" sz="2000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de-DE" sz="20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Governance</a:t>
            </a:r>
            <a:r>
              <a:rPr 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de-DE" sz="20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ExCom</a:t>
            </a:r>
            <a:r>
              <a:rPr 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evolution</a:t>
            </a:r>
            <a:r>
              <a:rPr 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Programme Board </a:t>
            </a:r>
            <a:r>
              <a:rPr lang="de-DE" sz="20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proposed</a:t>
            </a:r>
            <a:endParaRPr lang="de-DE" sz="20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Resources – indicative scale and improved resourcing </a:t>
            </a:r>
            <a:r>
              <a:rPr 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mechanisms</a:t>
            </a:r>
            <a:endParaRPr lang="de-DE" sz="2000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600"/>
              </a:spcBef>
              <a:spcAft>
                <a:spcPts val="1200"/>
              </a:spcAft>
              <a:buNone/>
            </a:pPr>
            <a:endParaRPr lang="de-DE" sz="20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8048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512" y="3356992"/>
            <a:ext cx="8739188" cy="611187"/>
          </a:xfrm>
        </p:spPr>
        <p:txBody>
          <a:bodyPr/>
          <a:lstStyle/>
          <a:p>
            <a:r>
              <a:rPr lang="de-DE" dirty="0" err="1" smtClean="0"/>
              <a:t>BackUp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98536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836712"/>
            <a:ext cx="8739188" cy="611187"/>
          </a:xfrm>
        </p:spPr>
        <p:txBody>
          <a:bodyPr/>
          <a:lstStyle/>
          <a:p>
            <a:r>
              <a:rPr lang="de-DE" b="1" dirty="0" err="1" smtClean="0">
                <a:solidFill>
                  <a:srgbClr val="005FA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Progress</a:t>
            </a:r>
            <a:r>
              <a:rPr lang="de-DE" b="1" dirty="0" smtClean="0">
                <a:solidFill>
                  <a:srgbClr val="005FA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 </a:t>
            </a:r>
            <a:r>
              <a:rPr lang="de-DE" b="1" dirty="0" err="1" smtClean="0">
                <a:solidFill>
                  <a:srgbClr val="005FA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since</a:t>
            </a:r>
            <a:r>
              <a:rPr lang="de-DE" b="1" dirty="0" smtClean="0">
                <a:solidFill>
                  <a:srgbClr val="005FA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 </a:t>
            </a:r>
            <a:r>
              <a:rPr lang="de-DE" b="1" dirty="0" err="1" smtClean="0">
                <a:solidFill>
                  <a:srgbClr val="005FA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Plenary</a:t>
            </a:r>
            <a:endParaRPr lang="de-DE" b="1" dirty="0">
              <a:solidFill>
                <a:srgbClr val="005FAA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07504" y="1772816"/>
            <a:ext cx="8928992" cy="4968552"/>
          </a:xfrm>
        </p:spPr>
        <p:txBody>
          <a:bodyPr/>
          <a:lstStyle/>
          <a:p>
            <a:pPr marL="0" indent="0" eaLnBrk="1" hangingPunct="1">
              <a:buNone/>
            </a:pPr>
            <a:endParaRPr lang="en-US" altLang="de-DE" sz="1800" dirty="0" smtClean="0"/>
          </a:p>
          <a:p>
            <a:pPr marL="0" indent="0" eaLnBrk="1" hangingPunct="1">
              <a:buNone/>
            </a:pPr>
            <a:endParaRPr lang="en-US" altLang="de-DE" sz="1800" dirty="0" smtClean="0"/>
          </a:p>
          <a:p>
            <a:pPr marL="0" indent="0" eaLnBrk="1" hangingPunct="1">
              <a:buNone/>
            </a:pPr>
            <a:endParaRPr lang="en-US" altLang="de-DE" sz="1800" dirty="0"/>
          </a:p>
          <a:p>
            <a:pPr marL="0" indent="0" eaLnBrk="1" hangingPunct="1">
              <a:buNone/>
            </a:pPr>
            <a:endParaRPr lang="en-US" altLang="de-DE" sz="1800" dirty="0"/>
          </a:p>
          <a:p>
            <a:pPr marL="0" indent="0" eaLnBrk="1" hangingPunct="1">
              <a:buNone/>
            </a:pPr>
            <a:endParaRPr lang="en-US" altLang="de-DE" sz="1800" dirty="0" smtClean="0"/>
          </a:p>
          <a:p>
            <a:pPr marL="0" indent="0" eaLnBrk="1" hangingPunct="1">
              <a:buNone/>
            </a:pPr>
            <a:endParaRPr lang="en-US" altLang="de-DE" sz="1800" dirty="0"/>
          </a:p>
        </p:txBody>
      </p:sp>
      <p:graphicFrame>
        <p:nvGraphicFramePr>
          <p:cNvPr id="4" name="Diagramm 3"/>
          <p:cNvGraphicFramePr/>
          <p:nvPr>
            <p:extLst>
              <p:ext uri="{D42A27DB-BD31-4B8C-83A1-F6EECF244321}">
                <p14:modId xmlns:p14="http://schemas.microsoft.com/office/powerpoint/2010/main" val="3939092508"/>
              </p:ext>
            </p:extLst>
          </p:nvPr>
        </p:nvGraphicFramePr>
        <p:xfrm>
          <a:off x="395536" y="1556792"/>
          <a:ext cx="8520608" cy="53158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Ellipse 4"/>
          <p:cNvSpPr/>
          <p:nvPr/>
        </p:nvSpPr>
        <p:spPr>
          <a:xfrm>
            <a:off x="3059832" y="3992908"/>
            <a:ext cx="408253" cy="408253"/>
          </a:xfrm>
          <a:prstGeom prst="ellipse">
            <a:avLst/>
          </a:prstGeom>
          <a:solidFill>
            <a:srgbClr val="E86E38"/>
          </a:solidFill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6" name="Gruppieren 5"/>
          <p:cNvGrpSpPr/>
          <p:nvPr/>
        </p:nvGrpSpPr>
        <p:grpSpPr>
          <a:xfrm>
            <a:off x="3275856" y="4232356"/>
            <a:ext cx="3683603" cy="1572908"/>
            <a:chOff x="3373185" y="2531560"/>
            <a:chExt cx="3683603" cy="1572908"/>
          </a:xfrm>
        </p:grpSpPr>
        <p:sp>
          <p:nvSpPr>
            <p:cNvPr id="7" name="Rechteck 6"/>
            <p:cNvSpPr/>
            <p:nvPr/>
          </p:nvSpPr>
          <p:spPr>
            <a:xfrm>
              <a:off x="3373185" y="2531560"/>
              <a:ext cx="3683603" cy="1572908"/>
            </a:xfrm>
            <a:prstGeom prst="rect">
              <a:avLst/>
            </a:prstGeom>
          </p:spPr>
          <p:style>
            <a:lnRef idx="1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" name="Rechteck 7"/>
            <p:cNvSpPr/>
            <p:nvPr/>
          </p:nvSpPr>
          <p:spPr>
            <a:xfrm>
              <a:off x="3373185" y="2531560"/>
              <a:ext cx="3683603" cy="44708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16325" tIns="0" rIns="0" bIns="0" numCol="1" spcCol="1270" anchor="t" anchorCtr="0">
              <a:noAutofit/>
            </a:bodyPr>
            <a:lstStyle/>
            <a:p>
              <a:pPr lvl="0" algn="l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2300" b="1" kern="1200" dirty="0" smtClean="0"/>
                <a:t>Ministerial WG</a:t>
              </a:r>
              <a:endParaRPr lang="de-DE" sz="2300" kern="1200" dirty="0"/>
            </a:p>
          </p:txBody>
        </p:sp>
      </p:grpSp>
      <p:sp>
        <p:nvSpPr>
          <p:cNvPr id="9" name="Ellipse 8"/>
          <p:cNvSpPr/>
          <p:nvPr/>
        </p:nvSpPr>
        <p:spPr>
          <a:xfrm>
            <a:off x="5538014" y="2728434"/>
            <a:ext cx="408253" cy="408253"/>
          </a:xfrm>
          <a:prstGeom prst="ellipse">
            <a:avLst/>
          </a:prstGeom>
          <a:solidFill>
            <a:srgbClr val="E86E38"/>
          </a:solidFill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10" name="Gruppieren 9"/>
          <p:cNvGrpSpPr/>
          <p:nvPr/>
        </p:nvGrpSpPr>
        <p:grpSpPr>
          <a:xfrm>
            <a:off x="5646014" y="2896686"/>
            <a:ext cx="3683603" cy="1025568"/>
            <a:chOff x="3373185" y="2292446"/>
            <a:chExt cx="3683603" cy="1812022"/>
          </a:xfrm>
        </p:grpSpPr>
        <p:sp>
          <p:nvSpPr>
            <p:cNvPr id="11" name="Rechteck 10"/>
            <p:cNvSpPr/>
            <p:nvPr/>
          </p:nvSpPr>
          <p:spPr>
            <a:xfrm>
              <a:off x="3373185" y="2531560"/>
              <a:ext cx="3683603" cy="1572908"/>
            </a:xfrm>
            <a:prstGeom prst="rect">
              <a:avLst/>
            </a:prstGeom>
          </p:spPr>
          <p:style>
            <a:lnRef idx="1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Rechteck 11"/>
            <p:cNvSpPr/>
            <p:nvPr/>
          </p:nvSpPr>
          <p:spPr>
            <a:xfrm>
              <a:off x="3373185" y="2292446"/>
              <a:ext cx="3683603" cy="44708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16325" tIns="0" rIns="0" bIns="0" numCol="1" spcCol="1270" anchor="t" anchorCtr="0">
              <a:noAutofit/>
            </a:bodyPr>
            <a:lstStyle/>
            <a:p>
              <a:pPr lvl="0" algn="l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2300" b="1" kern="1200" dirty="0" smtClean="0"/>
                <a:t>M&amp;E WG</a:t>
              </a:r>
              <a:endParaRPr lang="de-DE" sz="2300" kern="1200" dirty="0"/>
            </a:p>
          </p:txBody>
        </p:sp>
      </p:grpSp>
      <p:sp>
        <p:nvSpPr>
          <p:cNvPr id="13" name="Textfeld 12"/>
          <p:cNvSpPr txBox="1"/>
          <p:nvPr/>
        </p:nvSpPr>
        <p:spPr>
          <a:xfrm>
            <a:off x="5831632" y="4581128"/>
            <a:ext cx="331236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2000" u="sng" dirty="0" smtClean="0">
                <a:solidFill>
                  <a:srgbClr val="00B050"/>
                </a:solidFill>
              </a:rPr>
              <a:t>Also </a:t>
            </a:r>
            <a:r>
              <a:rPr lang="de-DE" sz="2000" u="sng" dirty="0" err="1" smtClean="0">
                <a:solidFill>
                  <a:srgbClr val="00B050"/>
                </a:solidFill>
              </a:rPr>
              <a:t>consulted</a:t>
            </a:r>
            <a:r>
              <a:rPr lang="de-DE" sz="2000" u="sng" dirty="0" smtClean="0">
                <a:solidFill>
                  <a:srgbClr val="00B050"/>
                </a:solidFill>
              </a:rPr>
              <a:t>…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de-DE" sz="2000" b="1" dirty="0" smtClean="0">
                <a:solidFill>
                  <a:srgbClr val="00B050"/>
                </a:solidFill>
              </a:rPr>
              <a:t>Implementation Boards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de-DE" sz="2000" b="1" dirty="0" smtClean="0">
                <a:solidFill>
                  <a:srgbClr val="00B050"/>
                </a:solidFill>
              </a:rPr>
              <a:t>Data Sharing </a:t>
            </a:r>
            <a:r>
              <a:rPr lang="de-DE" sz="2000" b="1" dirty="0" smtClean="0">
                <a:solidFill>
                  <a:srgbClr val="00B050"/>
                </a:solidFill>
              </a:rPr>
              <a:t>WG</a:t>
            </a:r>
            <a:endParaRPr lang="de-DE" sz="2000" b="1" dirty="0" smtClean="0">
              <a:solidFill>
                <a:srgbClr val="00B050"/>
              </a:solidFill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de-DE" sz="2000" b="1" dirty="0" smtClean="0">
                <a:solidFill>
                  <a:srgbClr val="00B050"/>
                </a:solidFill>
              </a:rPr>
              <a:t>Data Management </a:t>
            </a:r>
            <a:r>
              <a:rPr lang="de-DE" sz="2000" b="1" dirty="0" smtClean="0">
                <a:solidFill>
                  <a:srgbClr val="00B050"/>
                </a:solidFill>
              </a:rPr>
              <a:t>TF</a:t>
            </a:r>
            <a:endParaRPr lang="de-DE" sz="2000" b="1" dirty="0" smtClean="0">
              <a:solidFill>
                <a:srgbClr val="00B050"/>
              </a:solidFill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endParaRPr lang="de-DE" sz="2000" b="1" dirty="0" smtClean="0">
              <a:solidFill>
                <a:srgbClr val="00B050"/>
              </a:solidFill>
            </a:endParaRPr>
          </a:p>
        </p:txBody>
      </p:sp>
      <p:cxnSp>
        <p:nvCxnSpPr>
          <p:cNvPr id="15" name="Gerade Verbindung mit Pfeil 14"/>
          <p:cNvCxnSpPr/>
          <p:nvPr/>
        </p:nvCxnSpPr>
        <p:spPr bwMode="auto">
          <a:xfrm>
            <a:off x="683568" y="1916832"/>
            <a:ext cx="2160240" cy="72008"/>
          </a:xfrm>
          <a:prstGeom prst="straightConnector1">
            <a:avLst/>
          </a:prstGeom>
          <a:noFill/>
          <a:ln>
            <a:noFill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Gerade Verbindung 16"/>
          <p:cNvCxnSpPr/>
          <p:nvPr/>
        </p:nvCxnSpPr>
        <p:spPr bwMode="auto">
          <a:xfrm flipV="1">
            <a:off x="251520" y="1484784"/>
            <a:ext cx="5688632" cy="144016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Gerade Verbindung mit Pfeil 18"/>
          <p:cNvCxnSpPr/>
          <p:nvPr/>
        </p:nvCxnSpPr>
        <p:spPr bwMode="auto">
          <a:xfrm>
            <a:off x="-1476672" y="1988840"/>
            <a:ext cx="5544616" cy="504056"/>
          </a:xfrm>
          <a:prstGeom prst="straightConnector1">
            <a:avLst/>
          </a:prstGeom>
          <a:noFill/>
          <a:ln>
            <a:noFill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7" name="Textfeld 26"/>
          <p:cNvSpPr txBox="1"/>
          <p:nvPr/>
        </p:nvSpPr>
        <p:spPr>
          <a:xfrm>
            <a:off x="755576" y="4437585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December</a:t>
            </a:r>
            <a:endParaRPr lang="de-DE" dirty="0"/>
          </a:p>
        </p:txBody>
      </p:sp>
      <p:sp>
        <p:nvSpPr>
          <p:cNvPr id="28" name="Textfeld 27"/>
          <p:cNvSpPr txBox="1"/>
          <p:nvPr/>
        </p:nvSpPr>
        <p:spPr>
          <a:xfrm>
            <a:off x="2800659" y="3170996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January</a:t>
            </a:r>
            <a:endParaRPr lang="de-DE" dirty="0"/>
          </a:p>
        </p:txBody>
      </p:sp>
      <p:sp>
        <p:nvSpPr>
          <p:cNvPr id="29" name="Textfeld 28"/>
          <p:cNvSpPr txBox="1"/>
          <p:nvPr/>
        </p:nvSpPr>
        <p:spPr>
          <a:xfrm>
            <a:off x="5451034" y="212129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February</a:t>
            </a:r>
            <a:endParaRPr lang="de-DE" dirty="0"/>
          </a:p>
        </p:txBody>
      </p:sp>
      <p:sp>
        <p:nvSpPr>
          <p:cNvPr id="31" name="Ellipse 30"/>
          <p:cNvSpPr/>
          <p:nvPr/>
        </p:nvSpPr>
        <p:spPr>
          <a:xfrm>
            <a:off x="7660537" y="2421322"/>
            <a:ext cx="576064" cy="576000"/>
          </a:xfrm>
          <a:prstGeom prst="ellipse">
            <a:avLst/>
          </a:prstGeom>
          <a:solidFill>
            <a:schemeClr val="bg1">
              <a:lumMod val="50000"/>
            </a:schemeClr>
          </a:solidFill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32" name="Gruppieren 31"/>
          <p:cNvGrpSpPr/>
          <p:nvPr/>
        </p:nvGrpSpPr>
        <p:grpSpPr>
          <a:xfrm>
            <a:off x="7812361" y="2748266"/>
            <a:ext cx="6129349" cy="2863547"/>
            <a:chOff x="564001" y="3954155"/>
            <a:chExt cx="2838239" cy="1361647"/>
          </a:xfrm>
        </p:grpSpPr>
        <p:sp>
          <p:nvSpPr>
            <p:cNvPr id="33" name="Rechteck 32"/>
            <p:cNvSpPr/>
            <p:nvPr/>
          </p:nvSpPr>
          <p:spPr>
            <a:xfrm>
              <a:off x="864095" y="4230741"/>
              <a:ext cx="2538145" cy="1085061"/>
            </a:xfrm>
            <a:prstGeom prst="rect">
              <a:avLst/>
            </a:prstGeom>
          </p:spPr>
          <p:style>
            <a:lnRef idx="1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4" name="Rechteck 33"/>
            <p:cNvSpPr/>
            <p:nvPr/>
          </p:nvSpPr>
          <p:spPr>
            <a:xfrm>
              <a:off x="564001" y="3954155"/>
              <a:ext cx="2538145" cy="108506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62244" tIns="0" rIns="0" bIns="0" numCol="1" spcCol="1270" anchor="t" anchorCtr="0">
              <a:noAutofit/>
            </a:bodyPr>
            <a:lstStyle/>
            <a:p>
              <a:pPr lvl="0" algn="l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2300" b="1" kern="1200" dirty="0" smtClean="0"/>
                <a:t>1st </a:t>
              </a:r>
              <a:r>
                <a:rPr lang="de-DE" sz="2300" b="1" kern="1200" dirty="0" err="1" smtClean="0"/>
                <a:t>draft</a:t>
              </a:r>
              <a:endParaRPr lang="de-DE" sz="23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373423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6264554"/>
              </p:ext>
            </p:extLst>
          </p:nvPr>
        </p:nvGraphicFramePr>
        <p:xfrm>
          <a:off x="395536" y="1988840"/>
          <a:ext cx="8324190" cy="414333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94344"/>
                <a:gridCol w="1887319"/>
                <a:gridCol w="1887319"/>
                <a:gridCol w="1755208"/>
              </a:tblGrid>
              <a:tr h="9143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CA" sz="2000" dirty="0">
                          <a:effectLst/>
                        </a:rPr>
                        <a:t>Caucuses</a:t>
                      </a:r>
                      <a:endParaRPr lang="de-DE" sz="2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2800" dirty="0" smtClean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CA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98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Members</a:t>
                      </a:r>
                      <a:endParaRPr kumimoji="0" lang="de-DE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/>
                        <a:ea typeface="Calibri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de-DE" sz="2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CA" sz="2000" dirty="0">
                          <a:effectLst/>
                        </a:rPr>
                        <a:t>2016-2025</a:t>
                      </a:r>
                      <a:endParaRPr lang="de-DE" sz="24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CA" sz="2000" dirty="0">
                          <a:effectLst/>
                        </a:rPr>
                        <a:t>membership</a:t>
                      </a:r>
                      <a:endParaRPr lang="de-DE" sz="2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CA" sz="2000" dirty="0">
                          <a:effectLst/>
                        </a:rPr>
                        <a:t>Previous</a:t>
                      </a:r>
                      <a:endParaRPr lang="de-DE" sz="24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CA" sz="2000" dirty="0">
                          <a:effectLst/>
                        </a:rPr>
                        <a:t>Membership</a:t>
                      </a:r>
                      <a:endParaRPr lang="de-DE" sz="2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</a:tr>
              <a:tr h="72961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CA" sz="2000" dirty="0">
                          <a:effectLst/>
                        </a:rPr>
                        <a:t>Asia-Oceania Caucus</a:t>
                      </a:r>
                      <a:endParaRPr lang="de-DE" sz="24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CA" sz="2000" dirty="0" smtClean="0">
                          <a:effectLst/>
                        </a:rPr>
                        <a:t>17</a:t>
                      </a:r>
                      <a:endParaRPr lang="de-DE" sz="2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CA" sz="2000" dirty="0">
                          <a:effectLst/>
                        </a:rPr>
                        <a:t>4</a:t>
                      </a:r>
                      <a:endParaRPr lang="de-DE" sz="2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CA" sz="2000" dirty="0">
                          <a:effectLst/>
                        </a:rPr>
                        <a:t>4</a:t>
                      </a:r>
                      <a:endParaRPr lang="de-DE" sz="24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</a:tr>
              <a:tr h="60958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CA" sz="2000" dirty="0">
                          <a:effectLst/>
                        </a:rPr>
                        <a:t>Americas Caucus</a:t>
                      </a:r>
                      <a:endParaRPr lang="de-DE" sz="24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CA" sz="2000" dirty="0" smtClean="0">
                          <a:effectLst/>
                        </a:rPr>
                        <a:t>15</a:t>
                      </a:r>
                      <a:endParaRPr lang="de-DE" sz="2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CA" sz="2000" dirty="0">
                          <a:effectLst/>
                        </a:rPr>
                        <a:t>3</a:t>
                      </a:r>
                      <a:endParaRPr lang="de-DE" sz="2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CA" sz="2000" dirty="0">
                          <a:effectLst/>
                        </a:rPr>
                        <a:t>3</a:t>
                      </a:r>
                      <a:endParaRPr lang="de-DE" sz="24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</a:tr>
              <a:tr h="3657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CA" sz="2000" dirty="0">
                          <a:effectLst/>
                        </a:rPr>
                        <a:t>CIS Caucus</a:t>
                      </a:r>
                      <a:endParaRPr lang="de-DE" sz="24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CA" sz="2000" dirty="0" smtClean="0">
                          <a:effectLst/>
                        </a:rPr>
                        <a:t>7</a:t>
                      </a:r>
                      <a:endParaRPr lang="de-DE" sz="2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CA" sz="2000" dirty="0">
                          <a:effectLst/>
                        </a:rPr>
                        <a:t>2</a:t>
                      </a:r>
                      <a:endParaRPr lang="de-DE" sz="2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CA" sz="2000" dirty="0">
                          <a:effectLst/>
                        </a:rPr>
                        <a:t>1</a:t>
                      </a:r>
                      <a:endParaRPr lang="de-DE" sz="24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</a:tr>
              <a:tr h="3657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CA" sz="2000" dirty="0">
                          <a:effectLst/>
                        </a:rPr>
                        <a:t>African Caucus</a:t>
                      </a:r>
                      <a:endParaRPr lang="de-DE" sz="24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CA" sz="20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</a:rPr>
                        <a:t>24</a:t>
                      </a:r>
                      <a:endParaRPr lang="de-DE" sz="2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CA" sz="2000" dirty="0">
                          <a:effectLst/>
                        </a:rPr>
                        <a:t>3</a:t>
                      </a:r>
                      <a:endParaRPr lang="de-DE" sz="2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CA" sz="2000" dirty="0">
                          <a:effectLst/>
                        </a:rPr>
                        <a:t>2</a:t>
                      </a:r>
                      <a:endParaRPr lang="de-DE" sz="24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</a:tr>
              <a:tr h="60958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CA" sz="2000" dirty="0">
                          <a:effectLst/>
                        </a:rPr>
                        <a:t>European Caucus</a:t>
                      </a:r>
                      <a:endParaRPr lang="de-DE" sz="24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CA" sz="2000" dirty="0" smtClean="0">
                          <a:effectLst/>
                        </a:rPr>
                        <a:t>37</a:t>
                      </a:r>
                      <a:endParaRPr lang="de-DE" sz="2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CA" sz="2000" dirty="0">
                          <a:effectLst/>
                        </a:rPr>
                        <a:t>3</a:t>
                      </a:r>
                      <a:endParaRPr lang="de-DE" sz="2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CA" sz="2000" dirty="0">
                          <a:effectLst/>
                        </a:rPr>
                        <a:t>3</a:t>
                      </a:r>
                      <a:endParaRPr lang="de-DE" sz="24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</a:tr>
              <a:tr h="3657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CA" sz="2000" dirty="0">
                          <a:effectLst/>
                        </a:rPr>
                        <a:t>Total</a:t>
                      </a:r>
                      <a:endParaRPr lang="de-DE" sz="24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CA" sz="2000" dirty="0">
                          <a:effectLst/>
                        </a:rPr>
                        <a:t>15</a:t>
                      </a:r>
                      <a:endParaRPr lang="de-DE" sz="2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CA" sz="2000" dirty="0">
                          <a:effectLst/>
                        </a:rPr>
                        <a:t>15</a:t>
                      </a:r>
                      <a:endParaRPr lang="de-DE" sz="2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CA" sz="2000" dirty="0">
                          <a:effectLst/>
                        </a:rPr>
                        <a:t>13</a:t>
                      </a:r>
                      <a:endParaRPr lang="de-DE" sz="2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77600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3821" y="980728"/>
            <a:ext cx="7062515" cy="936104"/>
          </a:xfrm>
        </p:spPr>
        <p:txBody>
          <a:bodyPr/>
          <a:lstStyle/>
          <a:p>
            <a:pPr algn="l"/>
            <a:r>
              <a:rPr lang="de-DE" sz="2800" b="1" dirty="0" smtClean="0">
                <a:solidFill>
                  <a:srgbClr val="005FA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anose="020B0A04020102020204" pitchFamily="34" charset="0"/>
                <a:ea typeface="SimSun" pitchFamily="2" charset="-122"/>
              </a:rPr>
              <a:t>Legal Status</a:t>
            </a:r>
            <a:endParaRPr lang="de-DE" sz="2800" b="1" dirty="0">
              <a:solidFill>
                <a:srgbClr val="005FAA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55318" y="1700808"/>
            <a:ext cx="8588682" cy="3085912"/>
          </a:xfrm>
        </p:spPr>
        <p:txBody>
          <a:bodyPr/>
          <a:lstStyle/>
          <a:p>
            <a:pPr marL="0" lv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de-DE" sz="18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Lack </a:t>
            </a:r>
            <a:r>
              <a:rPr lang="de-DE" sz="1800" b="1" i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8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legal </a:t>
            </a:r>
            <a:r>
              <a:rPr lang="de-DE" sz="1800" b="1" i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status</a:t>
            </a:r>
            <a:r>
              <a:rPr lang="de-DE" sz="18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b="1" i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has</a:t>
            </a:r>
            <a:r>
              <a:rPr lang="de-DE" sz="18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b="1" i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hampered</a:t>
            </a:r>
            <a:r>
              <a:rPr lang="de-DE" sz="18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b="1" i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GEO‘s</a:t>
            </a:r>
            <a:r>
              <a:rPr lang="de-DE" sz="18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b="1" i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ability</a:t>
            </a:r>
            <a:r>
              <a:rPr lang="de-DE" sz="18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b="1" i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DE" sz="18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b="1" i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partner</a:t>
            </a:r>
            <a:r>
              <a:rPr lang="de-DE" sz="18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b="1" i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sz="18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b="1" i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cooperate</a:t>
            </a:r>
            <a:r>
              <a:rPr lang="de-DE" sz="18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de-DE" sz="1800" b="1" i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Analyzed</a:t>
            </a: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different </a:t>
            </a: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options</a:t>
            </a: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attaining</a:t>
            </a: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legal </a:t>
            </a: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status</a:t>
            </a:r>
            <a:endParaRPr lang="de-DE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Treaty-</a:t>
            </a: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based</a:t>
            </a: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organization</a:t>
            </a:r>
            <a:endParaRPr lang="de-DE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Foundation</a:t>
            </a: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association</a:t>
            </a: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under</a:t>
            </a: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national </a:t>
            </a: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law</a:t>
            </a:r>
            <a:endParaRPr lang="de-DE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Status quo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endParaRPr lang="de-DE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Fensterinhalt horizontal verschieben 5"/>
          <p:cNvSpPr/>
          <p:nvPr/>
        </p:nvSpPr>
        <p:spPr bwMode="auto">
          <a:xfrm>
            <a:off x="6516216" y="5373216"/>
            <a:ext cx="2627784" cy="792088"/>
          </a:xfrm>
          <a:prstGeom prst="horizontalScroll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1" i="0" u="sng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Tahoma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52036" y="5345921"/>
            <a:ext cx="7776864" cy="1015663"/>
          </a:xfrm>
          <a:prstGeom prst="rect">
            <a:avLst/>
          </a:prstGeom>
          <a:ln w="25400"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IPWG recommends that GEO seeks legal status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Suggest that ExCom decides on option and way forward</a:t>
            </a:r>
          </a:p>
        </p:txBody>
      </p:sp>
    </p:spTree>
    <p:extLst>
      <p:ext uri="{BB962C8B-B14F-4D97-AF65-F5344CB8AC3E}">
        <p14:creationId xmlns:p14="http://schemas.microsoft.com/office/powerpoint/2010/main" val="1454338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298450" y="404664"/>
            <a:ext cx="8739188" cy="611187"/>
          </a:xfrm>
        </p:spPr>
        <p:txBody>
          <a:bodyPr/>
          <a:lstStyle/>
          <a:p>
            <a:r>
              <a:rPr lang="en-CA" altLang="en-US" b="1" dirty="0" smtClean="0">
                <a:solidFill>
                  <a:srgbClr val="005FA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SimSun" pitchFamily="2" charset="-122"/>
              </a:rPr>
              <a:t>What’s new?</a:t>
            </a:r>
            <a:endParaRPr lang="en-CA" altLang="en-US" b="1" dirty="0">
              <a:solidFill>
                <a:srgbClr val="005FAA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grpSp>
        <p:nvGrpSpPr>
          <p:cNvPr id="24" name="Gruppieren 23"/>
          <p:cNvGrpSpPr/>
          <p:nvPr/>
        </p:nvGrpSpPr>
        <p:grpSpPr>
          <a:xfrm>
            <a:off x="525365" y="1432056"/>
            <a:ext cx="2160240" cy="1224136"/>
            <a:chOff x="683568" y="1541957"/>
            <a:chExt cx="2160240" cy="1224136"/>
          </a:xfrm>
        </p:grpSpPr>
        <p:sp>
          <p:nvSpPr>
            <p:cNvPr id="3" name="Rechteck 2"/>
            <p:cNvSpPr/>
            <p:nvPr/>
          </p:nvSpPr>
          <p:spPr bwMode="auto">
            <a:xfrm>
              <a:off x="683568" y="1541957"/>
              <a:ext cx="2160240" cy="1224136"/>
            </a:xfrm>
            <a:prstGeom prst="rect">
              <a:avLst/>
            </a:prstGeom>
            <a:solidFill>
              <a:srgbClr val="E86E38"/>
            </a:solidFill>
            <a:ln w="19050">
              <a:solidFill>
                <a:schemeClr val="tx2">
                  <a:lumMod val="50000"/>
                </a:schemeClr>
              </a:solidFill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1" i="0" u="sng" strike="noStrike" cap="none" normalizeH="0" baseline="0" smtClean="0">
                <a:ln>
                  <a:noFill/>
                </a:ln>
                <a:solidFill>
                  <a:srgbClr val="00B050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4" name="Textfeld 3"/>
            <p:cNvSpPr txBox="1"/>
            <p:nvPr/>
          </p:nvSpPr>
          <p:spPr>
            <a:xfrm>
              <a:off x="785408" y="1785010"/>
              <a:ext cx="195655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2000" b="1" dirty="0" smtClean="0"/>
                <a:t>Unique </a:t>
              </a:r>
              <a:r>
                <a:rPr lang="de-DE" sz="2000" b="1" dirty="0" err="1" smtClean="0"/>
                <a:t>value</a:t>
              </a:r>
              <a:r>
                <a:rPr lang="de-DE" sz="2000" b="1" dirty="0"/>
                <a:t> </a:t>
              </a:r>
              <a:r>
                <a:rPr lang="de-DE" sz="2000" dirty="0" err="1" smtClean="0"/>
                <a:t>defined</a:t>
              </a:r>
              <a:endParaRPr lang="de-DE" sz="2000" dirty="0"/>
            </a:p>
          </p:txBody>
        </p:sp>
      </p:grpSp>
      <p:grpSp>
        <p:nvGrpSpPr>
          <p:cNvPr id="23" name="Gruppieren 22"/>
          <p:cNvGrpSpPr/>
          <p:nvPr/>
        </p:nvGrpSpPr>
        <p:grpSpPr>
          <a:xfrm>
            <a:off x="3323874" y="1412776"/>
            <a:ext cx="2655913" cy="1224136"/>
            <a:chOff x="2852191" y="1541957"/>
            <a:chExt cx="2655913" cy="1224136"/>
          </a:xfrm>
        </p:grpSpPr>
        <p:sp>
          <p:nvSpPr>
            <p:cNvPr id="7" name="Rechteck 6"/>
            <p:cNvSpPr/>
            <p:nvPr/>
          </p:nvSpPr>
          <p:spPr bwMode="auto">
            <a:xfrm>
              <a:off x="2909283" y="1541957"/>
              <a:ext cx="2541729" cy="1224136"/>
            </a:xfrm>
            <a:prstGeom prst="rect">
              <a:avLst/>
            </a:prstGeom>
            <a:solidFill>
              <a:srgbClr val="E86E38"/>
            </a:solidFill>
            <a:ln w="19050">
              <a:solidFill>
                <a:schemeClr val="tx2">
                  <a:lumMod val="50000"/>
                </a:schemeClr>
              </a:solidFill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1" i="0" u="sng" strike="noStrike" cap="none" normalizeH="0" baseline="0" smtClean="0">
                <a:ln>
                  <a:noFill/>
                </a:ln>
                <a:solidFill>
                  <a:srgbClr val="00B050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8" name="Textfeld 7"/>
            <p:cNvSpPr txBox="1"/>
            <p:nvPr/>
          </p:nvSpPr>
          <p:spPr>
            <a:xfrm>
              <a:off x="2852191" y="1785010"/>
              <a:ext cx="265591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2000" b="1" dirty="0" smtClean="0"/>
                <a:t>Strategic </a:t>
              </a:r>
              <a:r>
                <a:rPr lang="de-DE" sz="2000" b="1" dirty="0" smtClean="0"/>
                <a:t>Objectives </a:t>
              </a:r>
              <a:r>
                <a:rPr lang="de-DE" sz="2000" dirty="0" smtClean="0"/>
                <a:t>refined</a:t>
              </a:r>
              <a:endParaRPr lang="de-DE" sz="2000" dirty="0"/>
            </a:p>
          </p:txBody>
        </p:sp>
      </p:grpSp>
      <p:grpSp>
        <p:nvGrpSpPr>
          <p:cNvPr id="6" name="Gruppieren 5"/>
          <p:cNvGrpSpPr/>
          <p:nvPr/>
        </p:nvGrpSpPr>
        <p:grpSpPr>
          <a:xfrm>
            <a:off x="6618056" y="1447128"/>
            <a:ext cx="2160240" cy="1224136"/>
            <a:chOff x="5652120" y="1541957"/>
            <a:chExt cx="2160240" cy="1224136"/>
          </a:xfrm>
        </p:grpSpPr>
        <p:sp>
          <p:nvSpPr>
            <p:cNvPr id="9" name="Rechteck 8"/>
            <p:cNvSpPr/>
            <p:nvPr/>
          </p:nvSpPr>
          <p:spPr bwMode="auto">
            <a:xfrm>
              <a:off x="5652120" y="1541957"/>
              <a:ext cx="2160240" cy="1224136"/>
            </a:xfrm>
            <a:prstGeom prst="rect">
              <a:avLst/>
            </a:prstGeom>
            <a:solidFill>
              <a:srgbClr val="E86E38"/>
            </a:solidFill>
            <a:ln w="19050">
              <a:solidFill>
                <a:schemeClr val="tx2">
                  <a:lumMod val="50000"/>
                </a:schemeClr>
              </a:solidFill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1" i="0" u="sng" strike="noStrike" cap="none" normalizeH="0" baseline="0" smtClean="0">
                <a:ln>
                  <a:noFill/>
                </a:ln>
                <a:solidFill>
                  <a:srgbClr val="00B050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0" name="Textfeld 9"/>
            <p:cNvSpPr txBox="1"/>
            <p:nvPr/>
          </p:nvSpPr>
          <p:spPr>
            <a:xfrm>
              <a:off x="5703040" y="1785010"/>
              <a:ext cx="20584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2000" b="1" dirty="0" smtClean="0"/>
                <a:t>GEOSS </a:t>
              </a:r>
              <a:br>
                <a:rPr lang="de-DE" sz="2000" b="1" dirty="0" smtClean="0"/>
              </a:br>
              <a:r>
                <a:rPr lang="de-DE" sz="2000" dirty="0" err="1" smtClean="0"/>
                <a:t>better</a:t>
              </a:r>
              <a:r>
                <a:rPr lang="de-DE" sz="2000" dirty="0" smtClean="0"/>
                <a:t> </a:t>
              </a:r>
              <a:r>
                <a:rPr lang="de-DE" sz="2000" dirty="0" err="1" smtClean="0"/>
                <a:t>described</a:t>
              </a:r>
              <a:endParaRPr lang="de-DE" sz="2000" dirty="0"/>
            </a:p>
          </p:txBody>
        </p:sp>
      </p:grpSp>
      <p:grpSp>
        <p:nvGrpSpPr>
          <p:cNvPr id="25" name="Gruppieren 24"/>
          <p:cNvGrpSpPr/>
          <p:nvPr/>
        </p:nvGrpSpPr>
        <p:grpSpPr>
          <a:xfrm>
            <a:off x="107504" y="3212976"/>
            <a:ext cx="3218823" cy="1224136"/>
            <a:chOff x="69650" y="2975206"/>
            <a:chExt cx="3218823" cy="1224136"/>
          </a:xfrm>
        </p:grpSpPr>
        <p:sp>
          <p:nvSpPr>
            <p:cNvPr id="11" name="Rechteck 10"/>
            <p:cNvSpPr/>
            <p:nvPr/>
          </p:nvSpPr>
          <p:spPr bwMode="auto">
            <a:xfrm>
              <a:off x="69650" y="2975206"/>
              <a:ext cx="3218823" cy="1224136"/>
            </a:xfrm>
            <a:prstGeom prst="rect">
              <a:avLst/>
            </a:prstGeom>
            <a:solidFill>
              <a:srgbClr val="FFC000"/>
            </a:solidFill>
            <a:ln w="19050">
              <a:solidFill>
                <a:schemeClr val="tx2">
                  <a:lumMod val="50000"/>
                </a:schemeClr>
              </a:solidFill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1" i="0" u="sng" strike="noStrike" cap="none" normalizeH="0" baseline="0" smtClean="0">
                <a:ln>
                  <a:noFill/>
                </a:ln>
                <a:solidFill>
                  <a:srgbClr val="00B050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2" name="Textfeld 11"/>
            <p:cNvSpPr txBox="1"/>
            <p:nvPr/>
          </p:nvSpPr>
          <p:spPr>
            <a:xfrm>
              <a:off x="69650" y="3111671"/>
              <a:ext cx="321882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2000" b="1" dirty="0" smtClean="0"/>
                <a:t>Core </a:t>
              </a:r>
              <a:r>
                <a:rPr lang="de-DE" sz="2000" b="1" dirty="0" err="1" smtClean="0"/>
                <a:t>Functions</a:t>
              </a:r>
              <a:r>
                <a:rPr lang="de-DE" sz="2000" b="1" dirty="0" smtClean="0"/>
                <a:t> </a:t>
              </a:r>
              <a:br>
                <a:rPr lang="de-DE" sz="2000" b="1" dirty="0" smtClean="0"/>
              </a:br>
              <a:r>
                <a:rPr lang="de-DE" sz="2000" dirty="0" err="1" smtClean="0"/>
                <a:t>refined</a:t>
              </a:r>
              <a:r>
                <a:rPr lang="de-DE" sz="2000" dirty="0" smtClean="0"/>
                <a:t>; </a:t>
              </a:r>
              <a:br>
                <a:rPr lang="de-DE" sz="2000" dirty="0" smtClean="0"/>
              </a:br>
              <a:r>
                <a:rPr lang="de-DE" sz="2000" dirty="0" smtClean="0"/>
                <a:t>Targets &amp; </a:t>
              </a:r>
              <a:r>
                <a:rPr lang="de-DE" sz="2000" dirty="0" err="1" smtClean="0"/>
                <a:t>Indicators</a:t>
              </a:r>
              <a:r>
                <a:rPr lang="de-DE" sz="2000" dirty="0" smtClean="0"/>
                <a:t> </a:t>
              </a:r>
              <a:r>
                <a:rPr lang="de-DE" sz="2000" dirty="0" err="1" smtClean="0"/>
                <a:t>added</a:t>
              </a:r>
              <a:endParaRPr lang="de-DE" sz="2000" dirty="0"/>
            </a:p>
          </p:txBody>
        </p:sp>
      </p:grpSp>
      <p:grpSp>
        <p:nvGrpSpPr>
          <p:cNvPr id="26" name="Gruppieren 25"/>
          <p:cNvGrpSpPr/>
          <p:nvPr/>
        </p:nvGrpSpPr>
        <p:grpSpPr>
          <a:xfrm>
            <a:off x="3561908" y="3212976"/>
            <a:ext cx="3576883" cy="1224136"/>
            <a:chOff x="2981291" y="2923780"/>
            <a:chExt cx="3576883" cy="1224136"/>
          </a:xfrm>
        </p:grpSpPr>
        <p:sp>
          <p:nvSpPr>
            <p:cNvPr id="13" name="Rechteck 12"/>
            <p:cNvSpPr/>
            <p:nvPr/>
          </p:nvSpPr>
          <p:spPr bwMode="auto">
            <a:xfrm>
              <a:off x="2986883" y="2923780"/>
              <a:ext cx="3571291" cy="1224136"/>
            </a:xfrm>
            <a:prstGeom prst="rect">
              <a:avLst/>
            </a:prstGeom>
            <a:solidFill>
              <a:srgbClr val="FFC000"/>
            </a:solidFill>
            <a:ln w="19050">
              <a:solidFill>
                <a:schemeClr val="tx2">
                  <a:lumMod val="50000"/>
                </a:schemeClr>
              </a:solidFill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1" i="0" u="sng" strike="noStrike" cap="none" normalizeH="0" baseline="0" smtClean="0">
                <a:ln>
                  <a:noFill/>
                </a:ln>
                <a:solidFill>
                  <a:srgbClr val="00B050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4" name="Textfeld 13"/>
            <p:cNvSpPr txBox="1"/>
            <p:nvPr/>
          </p:nvSpPr>
          <p:spPr>
            <a:xfrm>
              <a:off x="2981291" y="3111671"/>
              <a:ext cx="346945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2000" b="1" dirty="0" err="1" smtClean="0"/>
                <a:t>Implementing</a:t>
              </a:r>
              <a:r>
                <a:rPr lang="de-DE" sz="2000" b="1" dirty="0" smtClean="0"/>
                <a:t> </a:t>
              </a:r>
              <a:r>
                <a:rPr lang="de-DE" sz="2000" b="1" dirty="0" err="1" smtClean="0"/>
                <a:t>Mechanisms</a:t>
              </a:r>
              <a:r>
                <a:rPr lang="de-DE" sz="2000" b="1" dirty="0" smtClean="0"/>
                <a:t> </a:t>
              </a:r>
              <a:r>
                <a:rPr lang="de-DE" sz="2000" dirty="0" err="1" smtClean="0"/>
                <a:t>consolidated</a:t>
              </a:r>
              <a:endParaRPr lang="de-DE" sz="2000" dirty="0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7374372" y="3212976"/>
            <a:ext cx="1662124" cy="1224136"/>
            <a:chOff x="7065252" y="3001308"/>
            <a:chExt cx="1662124" cy="1224136"/>
          </a:xfrm>
        </p:grpSpPr>
        <p:sp>
          <p:nvSpPr>
            <p:cNvPr id="15" name="Rechteck 14"/>
            <p:cNvSpPr/>
            <p:nvPr/>
          </p:nvSpPr>
          <p:spPr bwMode="auto">
            <a:xfrm>
              <a:off x="7065252" y="3001308"/>
              <a:ext cx="1662124" cy="1224136"/>
            </a:xfrm>
            <a:prstGeom prst="rect">
              <a:avLst/>
            </a:prstGeom>
            <a:solidFill>
              <a:srgbClr val="FFC000"/>
            </a:solidFill>
            <a:ln w="19050">
              <a:solidFill>
                <a:schemeClr val="tx2">
                  <a:lumMod val="50000"/>
                </a:schemeClr>
              </a:solidFill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1" i="0" u="sng" strike="noStrike" cap="none" normalizeH="0" baseline="0" smtClean="0">
                <a:ln>
                  <a:noFill/>
                </a:ln>
                <a:solidFill>
                  <a:srgbClr val="00B050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6" name="Textfeld 15"/>
            <p:cNvSpPr txBox="1"/>
            <p:nvPr/>
          </p:nvSpPr>
          <p:spPr>
            <a:xfrm>
              <a:off x="7113770" y="3181905"/>
              <a:ext cx="158376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2000" b="1" dirty="0" smtClean="0"/>
                <a:t>SBAs </a:t>
              </a:r>
              <a:br>
                <a:rPr lang="de-DE" sz="2000" b="1" dirty="0" smtClean="0"/>
              </a:br>
              <a:r>
                <a:rPr lang="de-DE" sz="2000" dirty="0" err="1" smtClean="0"/>
                <a:t>revised</a:t>
              </a:r>
              <a:endParaRPr lang="de-DE" sz="2000" dirty="0"/>
            </a:p>
          </p:txBody>
        </p:sp>
      </p:grpSp>
      <p:grpSp>
        <p:nvGrpSpPr>
          <p:cNvPr id="30" name="Gruppieren 29"/>
          <p:cNvGrpSpPr/>
          <p:nvPr/>
        </p:nvGrpSpPr>
        <p:grpSpPr>
          <a:xfrm>
            <a:off x="-36512" y="5013176"/>
            <a:ext cx="2880320" cy="1224136"/>
            <a:chOff x="323528" y="4483164"/>
            <a:chExt cx="2880320" cy="1224136"/>
          </a:xfrm>
        </p:grpSpPr>
        <p:sp>
          <p:nvSpPr>
            <p:cNvPr id="17" name="Rechteck 16"/>
            <p:cNvSpPr/>
            <p:nvPr/>
          </p:nvSpPr>
          <p:spPr bwMode="auto">
            <a:xfrm>
              <a:off x="486471" y="4483164"/>
              <a:ext cx="2554435" cy="1224136"/>
            </a:xfrm>
            <a:prstGeom prst="rect">
              <a:avLst/>
            </a:prstGeom>
            <a:solidFill>
              <a:srgbClr val="FFC000"/>
            </a:solidFill>
            <a:ln w="19050">
              <a:solidFill>
                <a:schemeClr val="tx2">
                  <a:lumMod val="50000"/>
                </a:schemeClr>
              </a:solidFill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1" i="0" u="sng" strike="noStrike" cap="none" normalizeH="0" baseline="0" smtClean="0">
                <a:ln>
                  <a:noFill/>
                </a:ln>
                <a:solidFill>
                  <a:srgbClr val="00B050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8" name="Textfeld 17"/>
            <p:cNvSpPr txBox="1"/>
            <p:nvPr/>
          </p:nvSpPr>
          <p:spPr>
            <a:xfrm>
              <a:off x="323528" y="4634464"/>
              <a:ext cx="288032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2000" b="1" dirty="0" smtClean="0"/>
                <a:t>Work Programme </a:t>
              </a:r>
              <a:r>
                <a:rPr lang="de-DE" sz="2000" dirty="0" err="1" smtClean="0"/>
                <a:t>developed</a:t>
              </a:r>
              <a:r>
                <a:rPr lang="de-DE" sz="2000" dirty="0" smtClean="0"/>
                <a:t> </a:t>
              </a:r>
              <a:r>
                <a:rPr lang="de-DE" sz="2000" dirty="0" err="1" smtClean="0"/>
                <a:t>further</a:t>
              </a:r>
              <a:r>
                <a:rPr lang="de-DE" sz="2000" dirty="0" smtClean="0"/>
                <a:t>; </a:t>
              </a:r>
              <a:endParaRPr lang="de-DE" sz="2000" dirty="0"/>
            </a:p>
          </p:txBody>
        </p:sp>
      </p:grpSp>
      <p:grpSp>
        <p:nvGrpSpPr>
          <p:cNvPr id="28" name="Gruppieren 27"/>
          <p:cNvGrpSpPr/>
          <p:nvPr/>
        </p:nvGrpSpPr>
        <p:grpSpPr>
          <a:xfrm>
            <a:off x="6253949" y="5013176"/>
            <a:ext cx="2752708" cy="1224136"/>
            <a:chOff x="6571820" y="4483164"/>
            <a:chExt cx="2752708" cy="1224136"/>
          </a:xfrm>
        </p:grpSpPr>
        <p:sp>
          <p:nvSpPr>
            <p:cNvPr id="21" name="Rechteck 20"/>
            <p:cNvSpPr/>
            <p:nvPr/>
          </p:nvSpPr>
          <p:spPr bwMode="auto">
            <a:xfrm>
              <a:off x="6571820" y="4483164"/>
              <a:ext cx="2752708" cy="1224136"/>
            </a:xfrm>
            <a:prstGeom prst="rect">
              <a:avLst/>
            </a:prstGeom>
            <a:solidFill>
              <a:srgbClr val="FFC000"/>
            </a:solidFill>
            <a:ln w="19050">
              <a:solidFill>
                <a:schemeClr val="tx2">
                  <a:lumMod val="50000"/>
                </a:schemeClr>
              </a:solidFill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1" i="0" u="sng" strike="noStrike" cap="none" normalizeH="0" baseline="0" smtClean="0">
                <a:ln>
                  <a:noFill/>
                </a:ln>
                <a:solidFill>
                  <a:srgbClr val="00B050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2" name="Textfeld 21"/>
            <p:cNvSpPr txBox="1"/>
            <p:nvPr/>
          </p:nvSpPr>
          <p:spPr>
            <a:xfrm>
              <a:off x="6622740" y="4634464"/>
              <a:ext cx="265086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2000" b="1" dirty="0" smtClean="0">
                  <a:solidFill>
                    <a:srgbClr val="C00000"/>
                  </a:solidFill>
                </a:rPr>
                <a:t>Resources </a:t>
              </a:r>
              <a:br>
                <a:rPr lang="de-DE" sz="2000" b="1" dirty="0" smtClean="0">
                  <a:solidFill>
                    <a:srgbClr val="C00000"/>
                  </a:solidFill>
                </a:rPr>
              </a:br>
              <a:r>
                <a:rPr lang="de-DE" sz="2000" dirty="0" err="1" smtClean="0">
                  <a:solidFill>
                    <a:srgbClr val="C00000"/>
                  </a:solidFill>
                </a:rPr>
                <a:t>indicative</a:t>
              </a:r>
              <a:r>
                <a:rPr lang="de-DE" sz="2000" dirty="0" smtClean="0">
                  <a:solidFill>
                    <a:srgbClr val="C00000"/>
                  </a:solidFill>
                </a:rPr>
                <a:t> </a:t>
              </a:r>
              <a:r>
                <a:rPr lang="de-DE" sz="2000" dirty="0" err="1" smtClean="0">
                  <a:solidFill>
                    <a:srgbClr val="C00000"/>
                  </a:solidFill>
                </a:rPr>
                <a:t>scale</a:t>
              </a:r>
              <a:r>
                <a:rPr lang="de-DE" sz="2000" dirty="0" smtClean="0">
                  <a:solidFill>
                    <a:srgbClr val="C00000"/>
                  </a:solidFill>
                </a:rPr>
                <a:t>;</a:t>
              </a:r>
            </a:p>
            <a:p>
              <a:pPr algn="ctr"/>
              <a:r>
                <a:rPr lang="de-DE" sz="2000" dirty="0" err="1" smtClean="0">
                  <a:solidFill>
                    <a:srgbClr val="C00000"/>
                  </a:solidFill>
                </a:rPr>
                <a:t>Specific</a:t>
              </a:r>
              <a:r>
                <a:rPr lang="de-DE" sz="2000" dirty="0" smtClean="0">
                  <a:solidFill>
                    <a:srgbClr val="C00000"/>
                  </a:solidFill>
                </a:rPr>
                <a:t> </a:t>
              </a:r>
              <a:r>
                <a:rPr lang="de-DE" sz="2000" dirty="0" err="1" smtClean="0">
                  <a:solidFill>
                    <a:srgbClr val="C00000"/>
                  </a:solidFill>
                </a:rPr>
                <a:t>contributions</a:t>
              </a:r>
              <a:endParaRPr lang="de-DE" sz="2000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29" name="Gruppieren 28"/>
          <p:cNvGrpSpPr/>
          <p:nvPr/>
        </p:nvGrpSpPr>
        <p:grpSpPr>
          <a:xfrm>
            <a:off x="2627784" y="5013176"/>
            <a:ext cx="3702240" cy="1224136"/>
            <a:chOff x="2971420" y="4483164"/>
            <a:chExt cx="3702240" cy="1224136"/>
          </a:xfrm>
        </p:grpSpPr>
        <p:sp>
          <p:nvSpPr>
            <p:cNvPr id="19" name="Rechteck 18"/>
            <p:cNvSpPr/>
            <p:nvPr/>
          </p:nvSpPr>
          <p:spPr bwMode="auto">
            <a:xfrm>
              <a:off x="3130172" y="4483164"/>
              <a:ext cx="3384737" cy="1224136"/>
            </a:xfrm>
            <a:prstGeom prst="rect">
              <a:avLst/>
            </a:prstGeom>
            <a:solidFill>
              <a:srgbClr val="FFC000"/>
            </a:solidFill>
            <a:ln w="19050">
              <a:solidFill>
                <a:schemeClr val="tx2">
                  <a:lumMod val="50000"/>
                </a:schemeClr>
              </a:solidFill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1" i="0" u="sng" strike="noStrike" cap="none" normalizeH="0" baseline="0" smtClean="0">
                <a:ln>
                  <a:noFill/>
                </a:ln>
                <a:solidFill>
                  <a:srgbClr val="00B050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0" name="Textfeld 19"/>
            <p:cNvSpPr txBox="1"/>
            <p:nvPr/>
          </p:nvSpPr>
          <p:spPr>
            <a:xfrm>
              <a:off x="2971420" y="4634464"/>
              <a:ext cx="370224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2000" b="1" dirty="0" err="1" smtClean="0">
                  <a:solidFill>
                    <a:srgbClr val="C00000"/>
                  </a:solidFill>
                </a:rPr>
                <a:t>Governance</a:t>
              </a:r>
              <a:r>
                <a:rPr lang="de-DE" sz="2000" b="1" dirty="0" smtClean="0">
                  <a:solidFill>
                    <a:srgbClr val="C00000"/>
                  </a:solidFill>
                </a:rPr>
                <a:t/>
              </a:r>
              <a:br>
                <a:rPr lang="de-DE" sz="2000" b="1" dirty="0" smtClean="0">
                  <a:solidFill>
                    <a:srgbClr val="C00000"/>
                  </a:solidFill>
                </a:rPr>
              </a:br>
              <a:r>
                <a:rPr lang="de-DE" sz="2000" dirty="0" smtClean="0">
                  <a:solidFill>
                    <a:srgbClr val="C00000"/>
                  </a:solidFill>
                </a:rPr>
                <a:t>Programme Board </a:t>
              </a:r>
              <a:r>
                <a:rPr lang="de-DE" sz="2000" dirty="0" err="1" smtClean="0">
                  <a:solidFill>
                    <a:srgbClr val="C00000"/>
                  </a:solidFill>
                </a:rPr>
                <a:t>added</a:t>
              </a:r>
              <a:r>
                <a:rPr lang="de-DE" sz="2000" dirty="0" smtClean="0">
                  <a:solidFill>
                    <a:srgbClr val="C00000"/>
                  </a:solidFill>
                </a:rPr>
                <a:t/>
              </a:r>
              <a:br>
                <a:rPr lang="de-DE" sz="2000" dirty="0" smtClean="0">
                  <a:solidFill>
                    <a:srgbClr val="C00000"/>
                  </a:solidFill>
                </a:rPr>
              </a:br>
              <a:r>
                <a:rPr lang="de-DE" sz="2000" dirty="0" smtClean="0">
                  <a:solidFill>
                    <a:srgbClr val="C00000"/>
                  </a:solidFill>
                </a:rPr>
                <a:t>Legal </a:t>
              </a:r>
              <a:r>
                <a:rPr lang="de-DE" sz="2000" dirty="0" err="1" smtClean="0">
                  <a:solidFill>
                    <a:srgbClr val="C00000"/>
                  </a:solidFill>
                </a:rPr>
                <a:t>status</a:t>
              </a:r>
              <a:r>
                <a:rPr lang="de-DE" sz="2000" dirty="0" smtClean="0">
                  <a:solidFill>
                    <a:srgbClr val="C00000"/>
                  </a:solidFill>
                </a:rPr>
                <a:t> </a:t>
              </a:r>
              <a:r>
                <a:rPr lang="de-DE" sz="2000" dirty="0" err="1" smtClean="0">
                  <a:solidFill>
                    <a:srgbClr val="C00000"/>
                  </a:solidFill>
                </a:rPr>
                <a:t>analyzed</a:t>
              </a:r>
              <a:endParaRPr lang="de-DE" sz="2000" dirty="0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5659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3821" y="980728"/>
            <a:ext cx="7062515" cy="936104"/>
          </a:xfrm>
        </p:spPr>
        <p:txBody>
          <a:bodyPr/>
          <a:lstStyle/>
          <a:p>
            <a:pPr algn="l"/>
            <a:r>
              <a:rPr lang="de-DE" sz="2800" b="1" dirty="0" smtClean="0">
                <a:solidFill>
                  <a:srgbClr val="005FA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anose="020B0A04020102020204" pitchFamily="34" charset="0"/>
                <a:ea typeface="SimSun" pitchFamily="2" charset="-122"/>
              </a:rPr>
              <a:t>Unique Value</a:t>
            </a:r>
            <a:endParaRPr lang="de-DE" sz="2800" b="1" dirty="0">
              <a:solidFill>
                <a:srgbClr val="005FAA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55318" y="1772816"/>
            <a:ext cx="7977122" cy="3013904"/>
          </a:xfrm>
        </p:spPr>
        <p:txBody>
          <a:bodyPr/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de-DE" sz="18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GEO </a:t>
            </a:r>
            <a:r>
              <a:rPr lang="de-DE" sz="1800" b="1" i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value</a:t>
            </a:r>
            <a:r>
              <a:rPr lang="de-DE" sz="18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b="1" i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proposition</a:t>
            </a:r>
            <a:r>
              <a:rPr lang="de-DE" sz="18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b="1" i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has</a:t>
            </a:r>
            <a:r>
              <a:rPr lang="de-DE" sz="18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not </a:t>
            </a:r>
            <a:r>
              <a:rPr lang="de-DE" sz="1800" b="1" i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been</a:t>
            </a:r>
            <a:r>
              <a:rPr lang="de-DE" sz="18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b="1" i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clear</a:t>
            </a:r>
            <a:r>
              <a:rPr lang="de-DE" sz="18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b="1" i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enough</a:t>
            </a:r>
            <a:endParaRPr lang="de-DE" sz="1800" b="1" i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endParaRPr lang="de-DE" sz="1800" b="1" i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Deliver</a:t>
            </a: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observational</a:t>
            </a: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foundations</a:t>
            </a: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major</a:t>
            </a: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global initiatives, </a:t>
            </a: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notably</a:t>
            </a: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SDGs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Unique </a:t>
            </a: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upstream</a:t>
            </a: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coordination</a:t>
            </a: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position</a:t>
            </a:r>
            <a:endParaRPr lang="de-DE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Flexible, agile </a:t>
            </a: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forum</a:t>
            </a: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forge</a:t>
            </a: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partnerships</a:t>
            </a:r>
            <a:endParaRPr lang="de-DE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Fensterinhalt horizontal verschieben 5"/>
          <p:cNvSpPr/>
          <p:nvPr/>
        </p:nvSpPr>
        <p:spPr bwMode="auto">
          <a:xfrm>
            <a:off x="6516216" y="5373216"/>
            <a:ext cx="2627784" cy="792088"/>
          </a:xfrm>
          <a:prstGeom prst="horizontalScroll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1" i="0" u="sng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Tahoma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52036" y="5345921"/>
            <a:ext cx="7776864" cy="1015663"/>
          </a:xfrm>
          <a:prstGeom prst="rect">
            <a:avLst/>
          </a:prstGeom>
          <a:ln w="25400"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GEO does more than build GEOSS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Uniqueness of GEO is in its community</a:t>
            </a:r>
          </a:p>
        </p:txBody>
      </p:sp>
    </p:spTree>
    <p:extLst>
      <p:ext uri="{BB962C8B-B14F-4D97-AF65-F5344CB8AC3E}">
        <p14:creationId xmlns:p14="http://schemas.microsoft.com/office/powerpoint/2010/main" val="3772192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3821" y="980728"/>
            <a:ext cx="7062515" cy="936104"/>
          </a:xfrm>
        </p:spPr>
        <p:txBody>
          <a:bodyPr/>
          <a:lstStyle/>
          <a:p>
            <a:pPr algn="l"/>
            <a:r>
              <a:rPr lang="de-DE" sz="2800" b="1" dirty="0" smtClean="0">
                <a:solidFill>
                  <a:srgbClr val="005FA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anose="020B0A04020102020204" pitchFamily="34" charset="0"/>
                <a:ea typeface="SimSun" pitchFamily="2" charset="-122"/>
              </a:rPr>
              <a:t>Strategic </a:t>
            </a:r>
            <a:r>
              <a:rPr lang="de-DE" sz="2800" b="1" dirty="0" err="1" smtClean="0">
                <a:solidFill>
                  <a:srgbClr val="005FA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anose="020B0A04020102020204" pitchFamily="34" charset="0"/>
                <a:ea typeface="SimSun" pitchFamily="2" charset="-122"/>
              </a:rPr>
              <a:t>objectives</a:t>
            </a:r>
            <a:endParaRPr lang="de-DE" sz="2800" b="1" dirty="0">
              <a:solidFill>
                <a:srgbClr val="005FAA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55318" y="1628800"/>
            <a:ext cx="7977122" cy="3157920"/>
          </a:xfrm>
        </p:spPr>
        <p:txBody>
          <a:bodyPr/>
          <a:lstStyle/>
          <a:p>
            <a:pPr marL="0" lv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de-DE" sz="18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Need </a:t>
            </a:r>
            <a:r>
              <a:rPr lang="de-DE" sz="1800" b="1" i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DE" sz="18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talk </a:t>
            </a:r>
            <a:r>
              <a:rPr lang="de-DE" sz="1800" b="1" i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policy-makers</a:t>
            </a:r>
            <a:endParaRPr lang="de-DE" sz="1800" b="1" i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>
              <a:spcBef>
                <a:spcPts val="600"/>
              </a:spcBef>
              <a:spcAft>
                <a:spcPts val="600"/>
              </a:spcAft>
              <a:buNone/>
            </a:pPr>
            <a:endParaRPr lang="de-DE" sz="1800" b="1" i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Three</a:t>
            </a: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Strategic </a:t>
            </a: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Objectives</a:t>
            </a: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Areas </a:t>
            </a: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Action – </a:t>
            </a: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Advocate</a:t>
            </a: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Engage</a:t>
            </a: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Deliver</a:t>
            </a:r>
            <a:endParaRPr lang="de-DE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Encompass</a:t>
            </a: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major</a:t>
            </a: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GEO </a:t>
            </a: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achievements</a:t>
            </a: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success</a:t>
            </a:r>
            <a:endParaRPr lang="de-DE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Sharing </a:t>
            </a: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Principles</a:t>
            </a:r>
            <a:r>
              <a:rPr lang="de-DE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Data Management </a:t>
            </a: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Principles</a:t>
            </a:r>
            <a:endParaRPr lang="de-DE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Flagship</a:t>
            </a: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Initiatives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Communities</a:t>
            </a:r>
          </a:p>
        </p:txBody>
      </p:sp>
      <p:sp>
        <p:nvSpPr>
          <p:cNvPr id="6" name="Fensterinhalt horizontal verschieben 5"/>
          <p:cNvSpPr/>
          <p:nvPr/>
        </p:nvSpPr>
        <p:spPr bwMode="auto">
          <a:xfrm>
            <a:off x="6516216" y="5373216"/>
            <a:ext cx="2627784" cy="792088"/>
          </a:xfrm>
          <a:prstGeom prst="horizontalScroll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1" i="0" u="sng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Tahoma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52036" y="5345921"/>
            <a:ext cx="7776864" cy="1015663"/>
          </a:xfrm>
          <a:prstGeom prst="rect">
            <a:avLst/>
          </a:prstGeom>
          <a:ln w="25400"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High level message on what GEO strives for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Evolution, not revolution</a:t>
            </a:r>
          </a:p>
        </p:txBody>
      </p:sp>
    </p:spTree>
    <p:extLst>
      <p:ext uri="{BB962C8B-B14F-4D97-AF65-F5344CB8AC3E}">
        <p14:creationId xmlns:p14="http://schemas.microsoft.com/office/powerpoint/2010/main" val="2767479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3821" y="980728"/>
            <a:ext cx="7062515" cy="936104"/>
          </a:xfrm>
        </p:spPr>
        <p:txBody>
          <a:bodyPr/>
          <a:lstStyle/>
          <a:p>
            <a:pPr algn="l"/>
            <a:r>
              <a:rPr lang="de-DE" sz="2800" b="1" dirty="0">
                <a:solidFill>
                  <a:srgbClr val="005FA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anose="020B0A04020102020204" pitchFamily="34" charset="0"/>
                <a:ea typeface="SimSun" pitchFamily="2" charset="-122"/>
              </a:rPr>
              <a:t>GEO Strategic Plan 2016-2025: Implementing GEOSS</a:t>
            </a:r>
            <a:endParaRPr lang="de-DE" sz="2800" b="1" dirty="0">
              <a:solidFill>
                <a:srgbClr val="005FAA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55318" y="2117090"/>
            <a:ext cx="4782368" cy="2669630"/>
          </a:xfrm>
        </p:spPr>
        <p:txBody>
          <a:bodyPr/>
          <a:lstStyle/>
          <a:p>
            <a:pPr marL="0" indent="0">
              <a:spcBef>
                <a:spcPts val="600"/>
              </a:spcBef>
              <a:buNone/>
            </a:pP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What´s new:</a:t>
            </a:r>
            <a:endParaRPr lang="de-DE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Three </a:t>
            </a:r>
            <a:r>
              <a:rPr lang="de-DE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Action </a:t>
            </a: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Areas with </a:t>
            </a:r>
            <a:r>
              <a:rPr lang="de-DE" b="1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Strategic </a:t>
            </a:r>
            <a:r>
              <a:rPr lang="de-DE" b="1" u="sng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Objectives</a:t>
            </a:r>
            <a:endParaRPr lang="de-DE" b="1" u="sng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Fensterinhalt horizontal verschieben 5"/>
          <p:cNvSpPr/>
          <p:nvPr/>
        </p:nvSpPr>
        <p:spPr bwMode="auto">
          <a:xfrm>
            <a:off x="6516216" y="5373216"/>
            <a:ext cx="2627784" cy="792088"/>
          </a:xfrm>
          <a:prstGeom prst="horizontalScroll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kumimoji="0" lang="de-DE" sz="2000" b="1" u="sng" smtClean="0">
              <a:solidFill>
                <a:srgbClr val="000098"/>
              </a:solidFill>
              <a:latin typeface="Tahoma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6084168" y="1628800"/>
            <a:ext cx="2169705" cy="2169705"/>
            <a:chOff x="1159227" y="45202"/>
            <a:chExt cx="2169705" cy="2169705"/>
          </a:xfrm>
          <a:solidFill>
            <a:srgbClr val="853B7A">
              <a:alpha val="49804"/>
            </a:srgbClr>
          </a:solidFill>
        </p:grpSpPr>
        <p:sp>
          <p:nvSpPr>
            <p:cNvPr id="11" name="Oval 10"/>
            <p:cNvSpPr/>
            <p:nvPr/>
          </p:nvSpPr>
          <p:spPr>
            <a:xfrm>
              <a:off x="1159227" y="45202"/>
              <a:ext cx="2169705" cy="2169705"/>
            </a:xfrm>
            <a:prstGeom prst="ellipse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alpha val="50000"/>
                <a:hueOff val="0"/>
                <a:satOff val="0"/>
                <a:lumOff val="0"/>
                <a:alphaOff val="0"/>
              </a:schemeClr>
            </a:fillRef>
            <a:effectRef idx="3">
              <a:schemeClr val="accent5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12" name="Oval 4"/>
            <p:cNvSpPr/>
            <p:nvPr/>
          </p:nvSpPr>
          <p:spPr>
            <a:xfrm>
              <a:off x="1448521" y="641870"/>
              <a:ext cx="1591117" cy="976367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1377950">
                <a:lnSpc>
                  <a:spcPct val="90000"/>
                </a:lnSpc>
                <a:spcAft>
                  <a:spcPct val="35000"/>
                </a:spcAft>
              </a:pPr>
              <a:r>
                <a:rPr lang="fr-CH" sz="3100" b="1" dirty="0" smtClean="0">
                  <a:solidFill>
                    <a:srgbClr val="000000"/>
                  </a:solidFill>
                  <a:latin typeface="Arial Narrow" panose="020B0606020202030204" pitchFamily="34" charset="0"/>
                </a:rPr>
                <a:t>Advocate</a:t>
              </a:r>
              <a:endParaRPr lang="en-US" sz="3100" b="1" dirty="0">
                <a:solidFill>
                  <a:srgbClr val="000000"/>
                </a:solidFill>
                <a:latin typeface="Arial Narrow" panose="020B0606020202030204" pitchFamily="34" charset="0"/>
              </a:endParaRPr>
            </a:p>
          </p:txBody>
        </p:sp>
      </p:grpSp>
      <p:sp>
        <p:nvSpPr>
          <p:cNvPr id="16" name="Rectangle 15"/>
          <p:cNvSpPr/>
          <p:nvPr/>
        </p:nvSpPr>
        <p:spPr>
          <a:xfrm>
            <a:off x="251520" y="5301208"/>
            <a:ext cx="8712968" cy="1200329"/>
          </a:xfrm>
          <a:prstGeom prst="rect">
            <a:avLst/>
          </a:prstGeom>
          <a:ln w="25400"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Strategic </a:t>
            </a:r>
            <a:r>
              <a:rPr lang="en-US" b="1" dirty="0" smtClean="0">
                <a:solidFill>
                  <a:srgbClr val="000000"/>
                </a:solidFill>
              </a:rPr>
              <a:t>Objective: </a:t>
            </a:r>
            <a:endParaRPr lang="en-US" b="1" dirty="0">
              <a:solidFill>
                <a:srgbClr val="000000"/>
              </a:solidFill>
            </a:endParaRPr>
          </a:p>
          <a:p>
            <a:r>
              <a:rPr lang="en-US" dirty="0">
                <a:solidFill>
                  <a:srgbClr val="000000"/>
                </a:solidFill>
              </a:rPr>
              <a:t>GEO will ADVOCATE the value of Earth observations as a vital means of achieving national and international objectives for a resilient society, and sustainably growing economies and a healthy environment worldwide.</a:t>
            </a:r>
          </a:p>
        </p:txBody>
      </p:sp>
    </p:spTree>
    <p:extLst>
      <p:ext uri="{BB962C8B-B14F-4D97-AF65-F5344CB8AC3E}">
        <p14:creationId xmlns:p14="http://schemas.microsoft.com/office/powerpoint/2010/main" val="4067019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3821" y="980728"/>
            <a:ext cx="7062515" cy="936104"/>
          </a:xfrm>
        </p:spPr>
        <p:txBody>
          <a:bodyPr/>
          <a:lstStyle/>
          <a:p>
            <a:pPr algn="l"/>
            <a:r>
              <a:rPr lang="de-DE" sz="2800" b="1" dirty="0">
                <a:solidFill>
                  <a:srgbClr val="005FA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anose="020B0A04020102020204" pitchFamily="34" charset="0"/>
                <a:ea typeface="SimSun" pitchFamily="2" charset="-122"/>
              </a:rPr>
              <a:t>GEO Strategic Plan 2016-2025: Implementing GEOSS</a:t>
            </a:r>
            <a:endParaRPr lang="de-DE" sz="2800" b="1" dirty="0">
              <a:solidFill>
                <a:srgbClr val="005FAA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55318" y="2117090"/>
            <a:ext cx="4782368" cy="2669630"/>
          </a:xfrm>
        </p:spPr>
        <p:txBody>
          <a:bodyPr/>
          <a:lstStyle/>
          <a:p>
            <a:pPr marL="0" indent="0">
              <a:spcBef>
                <a:spcPts val="600"/>
              </a:spcBef>
              <a:buNone/>
            </a:pP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What´s new:</a:t>
            </a:r>
            <a:endParaRPr lang="de-DE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Three </a:t>
            </a:r>
            <a:r>
              <a:rPr lang="de-DE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Action </a:t>
            </a: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Areas with </a:t>
            </a:r>
            <a:r>
              <a:rPr lang="de-DE" b="1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Strategic </a:t>
            </a:r>
            <a:r>
              <a:rPr lang="de-DE" b="1" u="sng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Objectives</a:t>
            </a:r>
            <a:endParaRPr lang="de-DE" b="1" u="sng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Fensterinhalt horizontal verschieben 5"/>
          <p:cNvSpPr/>
          <p:nvPr/>
        </p:nvSpPr>
        <p:spPr bwMode="auto">
          <a:xfrm>
            <a:off x="6516216" y="5373216"/>
            <a:ext cx="2627784" cy="792088"/>
          </a:xfrm>
          <a:prstGeom prst="horizontalScroll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kumimoji="0" lang="de-DE" sz="2000" b="1" u="sng" smtClean="0">
              <a:solidFill>
                <a:srgbClr val="000098"/>
              </a:solidFill>
              <a:latin typeface="Tahoma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6084168" y="1628800"/>
            <a:ext cx="2169705" cy="2169705"/>
            <a:chOff x="1159227" y="45202"/>
            <a:chExt cx="2169705" cy="2169705"/>
          </a:xfrm>
          <a:solidFill>
            <a:srgbClr val="853B7A">
              <a:alpha val="49804"/>
            </a:srgbClr>
          </a:solidFill>
        </p:grpSpPr>
        <p:sp>
          <p:nvSpPr>
            <p:cNvPr id="11" name="Oval 10"/>
            <p:cNvSpPr/>
            <p:nvPr/>
          </p:nvSpPr>
          <p:spPr>
            <a:xfrm>
              <a:off x="1159227" y="45202"/>
              <a:ext cx="2169705" cy="2169705"/>
            </a:xfrm>
            <a:prstGeom prst="ellipse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alpha val="50000"/>
                <a:hueOff val="0"/>
                <a:satOff val="0"/>
                <a:lumOff val="0"/>
                <a:alphaOff val="0"/>
              </a:schemeClr>
            </a:fillRef>
            <a:effectRef idx="3">
              <a:schemeClr val="accent5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12" name="Oval 4"/>
            <p:cNvSpPr/>
            <p:nvPr/>
          </p:nvSpPr>
          <p:spPr>
            <a:xfrm>
              <a:off x="1448521" y="641870"/>
              <a:ext cx="1591117" cy="976367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1377950">
                <a:lnSpc>
                  <a:spcPct val="90000"/>
                </a:lnSpc>
                <a:spcAft>
                  <a:spcPct val="35000"/>
                </a:spcAft>
              </a:pPr>
              <a:r>
                <a:rPr lang="fr-CH" sz="3100" b="1" dirty="0" smtClean="0">
                  <a:solidFill>
                    <a:srgbClr val="000000"/>
                  </a:solidFill>
                  <a:latin typeface="Arial Narrow" panose="020B0606020202030204" pitchFamily="34" charset="0"/>
                </a:rPr>
                <a:t>Advocate</a:t>
              </a:r>
              <a:endParaRPr lang="en-US" sz="3100" b="1" dirty="0">
                <a:solidFill>
                  <a:srgbClr val="000000"/>
                </a:solidFill>
                <a:latin typeface="Arial Narrow" panose="020B060602020203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5164366" y="3068960"/>
            <a:ext cx="2169705" cy="2169705"/>
            <a:chOff x="376325" y="1401268"/>
            <a:chExt cx="2169705" cy="2169705"/>
          </a:xfrm>
          <a:solidFill>
            <a:srgbClr val="3366CC">
              <a:alpha val="50000"/>
            </a:srgbClr>
          </a:solidFill>
        </p:grpSpPr>
        <p:sp>
          <p:nvSpPr>
            <p:cNvPr id="14" name="Oval 13"/>
            <p:cNvSpPr/>
            <p:nvPr/>
          </p:nvSpPr>
          <p:spPr>
            <a:xfrm>
              <a:off x="376325" y="1401268"/>
              <a:ext cx="2169705" cy="2169705"/>
            </a:xfrm>
            <a:prstGeom prst="ellipse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alpha val="50000"/>
                <a:hueOff val="12769859"/>
                <a:satOff val="0"/>
                <a:lumOff val="-62745"/>
                <a:alphaOff val="0"/>
              </a:schemeClr>
            </a:fillRef>
            <a:effectRef idx="3">
              <a:schemeClr val="accent5">
                <a:alpha val="50000"/>
                <a:hueOff val="12769859"/>
                <a:satOff val="0"/>
                <a:lumOff val="-62745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15" name="Oval 4"/>
            <p:cNvSpPr/>
            <p:nvPr/>
          </p:nvSpPr>
          <p:spPr>
            <a:xfrm>
              <a:off x="810265" y="1901172"/>
              <a:ext cx="1301823" cy="1193338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1377950">
                <a:lnSpc>
                  <a:spcPct val="90000"/>
                </a:lnSpc>
                <a:spcAft>
                  <a:spcPct val="35000"/>
                </a:spcAft>
              </a:pPr>
              <a:r>
                <a:rPr lang="fr-CH" sz="3100" b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Engage</a:t>
              </a:r>
              <a:endParaRPr lang="en-US" sz="3100" b="1" dirty="0">
                <a:solidFill>
                  <a:srgbClr val="000000"/>
                </a:solidFill>
                <a:latin typeface="Arial Narrow" panose="020B0606020202030204" pitchFamily="34" charset="0"/>
              </a:endParaRPr>
            </a:p>
          </p:txBody>
        </p:sp>
      </p:grpSp>
      <p:sp>
        <p:nvSpPr>
          <p:cNvPr id="16" name="Rectangle 15"/>
          <p:cNvSpPr/>
          <p:nvPr/>
        </p:nvSpPr>
        <p:spPr>
          <a:xfrm>
            <a:off x="251520" y="5301208"/>
            <a:ext cx="8712968" cy="1200329"/>
          </a:xfrm>
          <a:prstGeom prst="rect">
            <a:avLst/>
          </a:prstGeom>
          <a:ln w="25400"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Strategic </a:t>
            </a:r>
            <a:r>
              <a:rPr lang="en-US" b="1" dirty="0" smtClean="0">
                <a:solidFill>
                  <a:srgbClr val="000000"/>
                </a:solidFill>
              </a:rPr>
              <a:t>Objective: </a:t>
            </a:r>
            <a:endParaRPr lang="en-US" dirty="0">
              <a:solidFill>
                <a:srgbClr val="000000"/>
              </a:solidFill>
            </a:endParaRPr>
          </a:p>
          <a:p>
            <a:r>
              <a:rPr lang="en-US" dirty="0">
                <a:solidFill>
                  <a:srgbClr val="000000"/>
                </a:solidFill>
              </a:rPr>
              <a:t>GEO will ENGAGE with stakeholder communities to address global and regional challenges by deepening the understanding of Earth system processes and improving the links between scientific understanding and policy-making.</a:t>
            </a:r>
          </a:p>
        </p:txBody>
      </p:sp>
    </p:spTree>
    <p:extLst>
      <p:ext uri="{BB962C8B-B14F-4D97-AF65-F5344CB8AC3E}">
        <p14:creationId xmlns:p14="http://schemas.microsoft.com/office/powerpoint/2010/main" val="386574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3821" y="980728"/>
            <a:ext cx="7062515" cy="936104"/>
          </a:xfrm>
        </p:spPr>
        <p:txBody>
          <a:bodyPr/>
          <a:lstStyle/>
          <a:p>
            <a:pPr algn="l"/>
            <a:r>
              <a:rPr lang="de-DE" sz="2800" b="1" dirty="0">
                <a:solidFill>
                  <a:srgbClr val="005FA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anose="020B0A04020102020204" pitchFamily="34" charset="0"/>
                <a:ea typeface="SimSun" pitchFamily="2" charset="-122"/>
              </a:rPr>
              <a:t>GEO Strategic Plan 2016-2025: Implementing GEOSS</a:t>
            </a:r>
            <a:endParaRPr lang="de-DE" sz="2800" b="1" dirty="0">
              <a:solidFill>
                <a:srgbClr val="005FAA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55318" y="2117090"/>
            <a:ext cx="4782368" cy="2669630"/>
          </a:xfrm>
        </p:spPr>
        <p:txBody>
          <a:bodyPr/>
          <a:lstStyle/>
          <a:p>
            <a:pPr marL="0" indent="0">
              <a:spcBef>
                <a:spcPts val="600"/>
              </a:spcBef>
              <a:buNone/>
            </a:pP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What´s new:</a:t>
            </a:r>
            <a:endParaRPr lang="de-DE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Three </a:t>
            </a:r>
            <a:r>
              <a:rPr lang="de-DE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Action </a:t>
            </a: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Areas with </a:t>
            </a:r>
            <a:r>
              <a:rPr lang="de-DE" b="1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Strategic </a:t>
            </a:r>
            <a:r>
              <a:rPr lang="de-DE" b="1" u="sng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Objectives</a:t>
            </a:r>
            <a:endParaRPr lang="de-DE" b="1" u="sng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Fensterinhalt horizontal verschieben 5"/>
          <p:cNvSpPr/>
          <p:nvPr/>
        </p:nvSpPr>
        <p:spPr bwMode="auto">
          <a:xfrm>
            <a:off x="6516216" y="5373216"/>
            <a:ext cx="2627784" cy="792088"/>
          </a:xfrm>
          <a:prstGeom prst="horizontalScroll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kumimoji="0" lang="de-DE" sz="2000" b="1" u="sng" smtClean="0">
              <a:solidFill>
                <a:srgbClr val="000098"/>
              </a:solidFill>
              <a:latin typeface="Tahoma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6084168" y="1628800"/>
            <a:ext cx="2169705" cy="2169705"/>
            <a:chOff x="1159227" y="45202"/>
            <a:chExt cx="2169705" cy="2169705"/>
          </a:xfrm>
          <a:solidFill>
            <a:srgbClr val="853B7A">
              <a:alpha val="49804"/>
            </a:srgbClr>
          </a:solidFill>
        </p:grpSpPr>
        <p:sp>
          <p:nvSpPr>
            <p:cNvPr id="11" name="Oval 10"/>
            <p:cNvSpPr/>
            <p:nvPr/>
          </p:nvSpPr>
          <p:spPr>
            <a:xfrm>
              <a:off x="1159227" y="45202"/>
              <a:ext cx="2169705" cy="2169705"/>
            </a:xfrm>
            <a:prstGeom prst="ellipse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alpha val="50000"/>
                <a:hueOff val="0"/>
                <a:satOff val="0"/>
                <a:lumOff val="0"/>
                <a:alphaOff val="0"/>
              </a:schemeClr>
            </a:fillRef>
            <a:effectRef idx="3">
              <a:schemeClr val="accent5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12" name="Oval 4"/>
            <p:cNvSpPr/>
            <p:nvPr/>
          </p:nvSpPr>
          <p:spPr>
            <a:xfrm>
              <a:off x="1448521" y="641870"/>
              <a:ext cx="1591117" cy="976367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1377950">
                <a:lnSpc>
                  <a:spcPct val="90000"/>
                </a:lnSpc>
                <a:spcAft>
                  <a:spcPct val="35000"/>
                </a:spcAft>
              </a:pPr>
              <a:r>
                <a:rPr lang="fr-CH" sz="3100" b="1" dirty="0" smtClean="0">
                  <a:solidFill>
                    <a:srgbClr val="000000"/>
                  </a:solidFill>
                  <a:latin typeface="Arial Narrow" panose="020B0606020202030204" pitchFamily="34" charset="0"/>
                </a:rPr>
                <a:t>Advocate</a:t>
              </a:r>
              <a:endParaRPr lang="en-US" sz="3100" b="1" dirty="0">
                <a:solidFill>
                  <a:srgbClr val="000000"/>
                </a:solidFill>
                <a:latin typeface="Arial Narrow" panose="020B060602020203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5164366" y="3068960"/>
            <a:ext cx="2169705" cy="2169705"/>
            <a:chOff x="376325" y="1401268"/>
            <a:chExt cx="2169705" cy="2169705"/>
          </a:xfrm>
          <a:solidFill>
            <a:srgbClr val="3366CC">
              <a:alpha val="50000"/>
            </a:srgbClr>
          </a:solidFill>
        </p:grpSpPr>
        <p:sp>
          <p:nvSpPr>
            <p:cNvPr id="14" name="Oval 13"/>
            <p:cNvSpPr/>
            <p:nvPr/>
          </p:nvSpPr>
          <p:spPr>
            <a:xfrm>
              <a:off x="376325" y="1401268"/>
              <a:ext cx="2169705" cy="2169705"/>
            </a:xfrm>
            <a:prstGeom prst="ellipse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alpha val="50000"/>
                <a:hueOff val="12769859"/>
                <a:satOff val="0"/>
                <a:lumOff val="-62745"/>
                <a:alphaOff val="0"/>
              </a:schemeClr>
            </a:fillRef>
            <a:effectRef idx="3">
              <a:schemeClr val="accent5">
                <a:alpha val="50000"/>
                <a:hueOff val="12769859"/>
                <a:satOff val="0"/>
                <a:lumOff val="-62745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15" name="Oval 4"/>
            <p:cNvSpPr/>
            <p:nvPr/>
          </p:nvSpPr>
          <p:spPr>
            <a:xfrm>
              <a:off x="810265" y="1901172"/>
              <a:ext cx="1301823" cy="1193338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1377950">
                <a:lnSpc>
                  <a:spcPct val="90000"/>
                </a:lnSpc>
                <a:spcAft>
                  <a:spcPct val="35000"/>
                </a:spcAft>
              </a:pPr>
              <a:r>
                <a:rPr lang="fr-CH" sz="3100" b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Engage</a:t>
              </a:r>
              <a:endParaRPr lang="en-US" sz="3100" b="1" dirty="0">
                <a:solidFill>
                  <a:srgbClr val="000000"/>
                </a:solidFill>
                <a:latin typeface="Arial Narrow" panose="020B060602020203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6879726" y="3068960"/>
            <a:ext cx="2169705" cy="2169705"/>
            <a:chOff x="1942129" y="1401268"/>
            <a:chExt cx="2169705" cy="2169705"/>
          </a:xfrm>
        </p:grpSpPr>
        <p:sp>
          <p:nvSpPr>
            <p:cNvPr id="20" name="Oval 19"/>
            <p:cNvSpPr/>
            <p:nvPr/>
          </p:nvSpPr>
          <p:spPr>
            <a:xfrm>
              <a:off x="1942129" y="1401268"/>
              <a:ext cx="2169705" cy="2169705"/>
            </a:xfrm>
            <a:prstGeom prst="ellipse">
              <a:avLst/>
            </a:prstGeom>
            <a:solidFill>
              <a:schemeClr val="accent1">
                <a:lumMod val="75000"/>
                <a:alpha val="50000"/>
              </a:schemeClr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alpha val="50000"/>
                <a:hueOff val="6384929"/>
                <a:satOff val="0"/>
                <a:lumOff val="-31372"/>
                <a:alphaOff val="0"/>
              </a:schemeClr>
            </a:fillRef>
            <a:effectRef idx="3">
              <a:schemeClr val="accent5">
                <a:alpha val="50000"/>
                <a:hueOff val="6384929"/>
                <a:satOff val="0"/>
                <a:lumOff val="-31372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21" name="Oval 4"/>
            <p:cNvSpPr/>
            <p:nvPr/>
          </p:nvSpPr>
          <p:spPr>
            <a:xfrm>
              <a:off x="2423368" y="1897132"/>
              <a:ext cx="1301823" cy="119333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1377950">
                <a:lnSpc>
                  <a:spcPct val="90000"/>
                </a:lnSpc>
                <a:spcAft>
                  <a:spcPct val="35000"/>
                </a:spcAft>
              </a:pPr>
              <a:r>
                <a:rPr lang="fr-CH" sz="3100" b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Deliver</a:t>
              </a:r>
              <a:endParaRPr lang="en-US" sz="3100" b="1" dirty="0">
                <a:solidFill>
                  <a:srgbClr val="000000"/>
                </a:solidFill>
                <a:latin typeface="Arial Narrow" panose="020B0606020202030204" pitchFamily="34" charset="0"/>
              </a:endParaRPr>
            </a:p>
          </p:txBody>
        </p:sp>
      </p:grpSp>
      <p:sp>
        <p:nvSpPr>
          <p:cNvPr id="16" name="Rectangle 15"/>
          <p:cNvSpPr/>
          <p:nvPr/>
        </p:nvSpPr>
        <p:spPr>
          <a:xfrm>
            <a:off x="251520" y="5301208"/>
            <a:ext cx="8712968" cy="1477328"/>
          </a:xfrm>
          <a:prstGeom prst="rect">
            <a:avLst/>
          </a:prstGeom>
          <a:ln w="25400"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Strategic </a:t>
            </a:r>
            <a:r>
              <a:rPr lang="en-US" b="1" dirty="0" smtClean="0">
                <a:solidFill>
                  <a:srgbClr val="000000"/>
                </a:solidFill>
              </a:rPr>
              <a:t>Objective: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endParaRPr lang="en-US" dirty="0">
              <a:solidFill>
                <a:srgbClr val="000000"/>
              </a:solidFill>
            </a:endParaRPr>
          </a:p>
          <a:p>
            <a:r>
              <a:rPr lang="en-US" dirty="0">
                <a:solidFill>
                  <a:srgbClr val="000000"/>
                </a:solidFill>
              </a:rPr>
              <a:t>GEO will DELIVER data, information and knowledge enabling stakeholders to: improve their decision-making processes; promote the exchange of best practices; enable the uptake of new technologies; and create new economic opportunities, while reducing costs to public sector budgets through innovation and collaboration.</a:t>
            </a:r>
          </a:p>
        </p:txBody>
      </p:sp>
    </p:spTree>
    <p:extLst>
      <p:ext uri="{BB962C8B-B14F-4D97-AF65-F5344CB8AC3E}">
        <p14:creationId xmlns:p14="http://schemas.microsoft.com/office/powerpoint/2010/main" val="4071661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3821" y="980728"/>
            <a:ext cx="7062515" cy="936104"/>
          </a:xfrm>
        </p:spPr>
        <p:txBody>
          <a:bodyPr/>
          <a:lstStyle/>
          <a:p>
            <a:pPr algn="l"/>
            <a:r>
              <a:rPr lang="de-DE" sz="2800" b="1" dirty="0" smtClean="0">
                <a:solidFill>
                  <a:srgbClr val="005FA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anose="020B0A04020102020204" pitchFamily="34" charset="0"/>
                <a:ea typeface="SimSun" pitchFamily="2" charset="-122"/>
              </a:rPr>
              <a:t>GEOSS</a:t>
            </a:r>
            <a:endParaRPr lang="de-DE" sz="2800" b="1" dirty="0">
              <a:solidFill>
                <a:srgbClr val="005FAA"/>
              </a:solidFill>
              <a:effectLst>
                <a:outerShdw blurRad="38100" dist="38100" dir="2700000" algn="tl">
                  <a:srgbClr val="C0C0C0"/>
                </a:outerShdw>
              </a:effectLst>
              <a:ea typeface="SimSun" pitchFamily="2" charset="-122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55318" y="1700808"/>
            <a:ext cx="7977122" cy="3085912"/>
          </a:xfrm>
        </p:spPr>
        <p:txBody>
          <a:bodyPr/>
          <a:lstStyle/>
          <a:p>
            <a:pPr marL="0" lv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de-DE" sz="18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Need </a:t>
            </a:r>
            <a:r>
              <a:rPr lang="de-DE" sz="1800" b="1" i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DE" sz="18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b="1" i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clarify</a:t>
            </a:r>
            <a:r>
              <a:rPr lang="de-DE" sz="18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b="1" i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</a:t>
            </a:r>
            <a:r>
              <a:rPr lang="de-DE" sz="18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GEOSS </a:t>
            </a:r>
            <a:r>
              <a:rPr lang="de-DE" sz="1800" b="1" i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de-DE" sz="18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b="1" i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sz="18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b="1" i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</a:t>
            </a:r>
            <a:r>
              <a:rPr lang="de-DE" sz="18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b="1" i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GEO‘s</a:t>
            </a:r>
            <a:r>
              <a:rPr lang="de-DE" sz="18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b="1" i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role</a:t>
            </a:r>
            <a:r>
              <a:rPr lang="de-DE" sz="18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b="1" i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endParaRPr lang="de-DE" sz="1800" b="1" i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>
              <a:spcBef>
                <a:spcPts val="600"/>
              </a:spcBef>
              <a:spcAft>
                <a:spcPts val="600"/>
              </a:spcAft>
              <a:buNone/>
            </a:pPr>
            <a:endParaRPr lang="de-DE" sz="1800" b="1" i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Observation </a:t>
            </a: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Information Systems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GEO </a:t>
            </a: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implements</a:t>
            </a: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central</a:t>
            </a: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components</a:t>
            </a: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based</a:t>
            </a: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on </a:t>
            </a: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clear</a:t>
            </a: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high-level </a:t>
            </a: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principles</a:t>
            </a:r>
            <a:endParaRPr lang="de-DE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 </a:t>
            </a: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principles</a:t>
            </a: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central</a:t>
            </a: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GEOSS </a:t>
            </a:r>
            <a:r>
              <a:rPr lang="de-DE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components</a:t>
            </a:r>
            <a:r>
              <a:rPr lang="de-DE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de-DE" sz="16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openness</a:t>
            </a:r>
            <a:r>
              <a:rPr lang="de-DE" sz="16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sz="16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effectiveness</a:t>
            </a:r>
            <a:r>
              <a:rPr lang="de-DE" sz="16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sz="16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flexibility</a:t>
            </a:r>
            <a:r>
              <a:rPr lang="de-DE" sz="16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sz="16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adaptability</a:t>
            </a:r>
            <a:r>
              <a:rPr lang="de-DE" sz="16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sz="16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sustainability</a:t>
            </a:r>
            <a:r>
              <a:rPr lang="de-DE" sz="16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sz="16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reliability</a:t>
            </a:r>
            <a:endParaRPr lang="de-DE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Fensterinhalt horizontal verschieben 5"/>
          <p:cNvSpPr/>
          <p:nvPr/>
        </p:nvSpPr>
        <p:spPr bwMode="auto">
          <a:xfrm>
            <a:off x="6516216" y="5373216"/>
            <a:ext cx="2627784" cy="792088"/>
          </a:xfrm>
          <a:prstGeom prst="horizontalScroll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1" i="0" u="sng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Tahoma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52036" y="5345921"/>
            <a:ext cx="7776864" cy="1015663"/>
          </a:xfrm>
          <a:prstGeom prst="rect">
            <a:avLst/>
          </a:prstGeom>
          <a:ln w="25400"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One simple description of GEOSS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GEO’s role is enabling GEOSS</a:t>
            </a:r>
          </a:p>
        </p:txBody>
      </p:sp>
    </p:spTree>
    <p:extLst>
      <p:ext uri="{BB962C8B-B14F-4D97-AF65-F5344CB8AC3E}">
        <p14:creationId xmlns:p14="http://schemas.microsoft.com/office/powerpoint/2010/main" val="1876360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theme/theme1.xml><?xml version="1.0" encoding="utf-8"?>
<a:theme xmlns:a="http://schemas.openxmlformats.org/drawingml/2006/main" name="6_GEO_presentation_template">
  <a:themeElements>
    <a:clrScheme name="">
      <a:dk1>
        <a:srgbClr val="000098"/>
      </a:dk1>
      <a:lt1>
        <a:srgbClr val="FFFFFF"/>
      </a:lt1>
      <a:dk2>
        <a:srgbClr val="000098"/>
      </a:dk2>
      <a:lt2>
        <a:srgbClr val="808080"/>
      </a:lt2>
      <a:accent1>
        <a:srgbClr val="FFCC99"/>
      </a:accent1>
      <a:accent2>
        <a:srgbClr val="000098"/>
      </a:accent2>
      <a:accent3>
        <a:srgbClr val="FFFFFF"/>
      </a:accent3>
      <a:accent4>
        <a:srgbClr val="000081"/>
      </a:accent4>
      <a:accent5>
        <a:srgbClr val="FFE2CA"/>
      </a:accent5>
      <a:accent6>
        <a:srgbClr val="000089"/>
      </a:accent6>
      <a:hlink>
        <a:srgbClr val="000098"/>
      </a:hlink>
      <a:folHlink>
        <a:srgbClr val="000098"/>
      </a:folHlink>
    </a:clrScheme>
    <a:fontScheme name="2_GEO_presentation_template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Perspec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CC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altLang="en-US" sz="2000" b="1" i="0" u="sng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CC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altLang="en-US" sz="2000" b="1" i="0" u="sng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2_GEO_presentation_templa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GEO_presentation_templa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GEO_presentation_templa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GEO_presentation_templa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GEO_presentation_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GEO_presentation_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GEO_presentation_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7_GEO_presentation_template">
  <a:themeElements>
    <a:clrScheme name="">
      <a:dk1>
        <a:srgbClr val="000098"/>
      </a:dk1>
      <a:lt1>
        <a:srgbClr val="FFFFFF"/>
      </a:lt1>
      <a:dk2>
        <a:srgbClr val="000098"/>
      </a:dk2>
      <a:lt2>
        <a:srgbClr val="808080"/>
      </a:lt2>
      <a:accent1>
        <a:srgbClr val="FFCC99"/>
      </a:accent1>
      <a:accent2>
        <a:srgbClr val="000098"/>
      </a:accent2>
      <a:accent3>
        <a:srgbClr val="FFFFFF"/>
      </a:accent3>
      <a:accent4>
        <a:srgbClr val="000081"/>
      </a:accent4>
      <a:accent5>
        <a:srgbClr val="FFE2CA"/>
      </a:accent5>
      <a:accent6>
        <a:srgbClr val="000089"/>
      </a:accent6>
      <a:hlink>
        <a:srgbClr val="000098"/>
      </a:hlink>
      <a:folHlink>
        <a:srgbClr val="000098"/>
      </a:folHlink>
    </a:clrScheme>
    <a:fontScheme name="2_GEO_presentation_template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Perspec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CC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altLang="en-US" sz="2000" b="1" i="0" u="sng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CC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altLang="en-US" sz="2000" b="1" i="0" u="sng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2_GEO_presentation_templa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GEO_presentation_templa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GEO_presentation_templa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GEO_presentation_templa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GEO_presentation_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GEO_presentation_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GEO_presentation_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</TotalTime>
  <Words>1417</Words>
  <Application>Microsoft Office PowerPoint</Application>
  <PresentationFormat>On-screen Show (4:3)</PresentationFormat>
  <Paragraphs>269</Paragraphs>
  <Slides>21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21</vt:i4>
      </vt:variant>
    </vt:vector>
  </HeadingPairs>
  <TitlesOfParts>
    <vt:vector size="33" baseType="lpstr">
      <vt:lpstr>Arial</vt:lpstr>
      <vt:lpstr>Tahoma</vt:lpstr>
      <vt:lpstr>Wingdings</vt:lpstr>
      <vt:lpstr>Arial Unicode MS</vt:lpstr>
      <vt:lpstr>Times New Roman</vt:lpstr>
      <vt:lpstr>SimSun</vt:lpstr>
      <vt:lpstr>Arial Black</vt:lpstr>
      <vt:lpstr>Calibri</vt:lpstr>
      <vt:lpstr>Arial Narrow</vt:lpstr>
      <vt:lpstr>6_GEO_presentation_template</vt:lpstr>
      <vt:lpstr>Default Design</vt:lpstr>
      <vt:lpstr>7_GEO_presentation_template</vt:lpstr>
      <vt:lpstr>GEO Strategic Plan 2016-2025: Implementing GEOSS </vt:lpstr>
      <vt:lpstr>Progress since Plenary</vt:lpstr>
      <vt:lpstr>What’s new?</vt:lpstr>
      <vt:lpstr>Unique Value</vt:lpstr>
      <vt:lpstr>Strategic objectives</vt:lpstr>
      <vt:lpstr>GEO Strategic Plan 2016-2025: Implementing GEOSS</vt:lpstr>
      <vt:lpstr>GEO Strategic Plan 2016-2025: Implementing GEOSS</vt:lpstr>
      <vt:lpstr>GEO Strategic Plan 2016-2025: Implementing GEOSS</vt:lpstr>
      <vt:lpstr>GEOSS</vt:lpstr>
      <vt:lpstr>Core Functions</vt:lpstr>
      <vt:lpstr>Implementation Mechanisms</vt:lpstr>
      <vt:lpstr>Revised SBA</vt:lpstr>
      <vt:lpstr>Work Programme</vt:lpstr>
      <vt:lpstr>Governance</vt:lpstr>
      <vt:lpstr>Resourcing</vt:lpstr>
      <vt:lpstr>Document Suite</vt:lpstr>
      <vt:lpstr>Next Steps</vt:lpstr>
      <vt:lpstr>Summary</vt:lpstr>
      <vt:lpstr>BackUp</vt:lpstr>
      <vt:lpstr>PowerPoint Presentation</vt:lpstr>
      <vt:lpstr>Legal Status</vt:lpstr>
    </vt:vector>
  </TitlesOfParts>
  <Company>Environnement Canada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Environnement Canada</dc:creator>
  <cp:lastModifiedBy>Autologon</cp:lastModifiedBy>
  <cp:revision>369</cp:revision>
  <cp:lastPrinted>2014-10-20T13:06:10Z</cp:lastPrinted>
  <dcterms:created xsi:type="dcterms:W3CDTF">2006-02-27T19:58:49Z</dcterms:created>
  <dcterms:modified xsi:type="dcterms:W3CDTF">2015-03-31T10:02:08Z</dcterms:modified>
</cp:coreProperties>
</file>