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handoutMasterIdLst>
    <p:handoutMasterId r:id="rId7"/>
  </p:handoutMasterIdLst>
  <p:sldIdLst>
    <p:sldId id="256" r:id="rId2"/>
    <p:sldId id="258" r:id="rId3"/>
    <p:sldId id="259" r:id="rId4"/>
    <p:sldId id="260" r:id="rId5"/>
  </p:sldIdLst>
  <p:sldSz cx="9144000" cy="6858000" type="screen4x3"/>
  <p:notesSz cx="6858000" cy="9144000"/>
  <p:defaultTextStyle>
    <a:lvl1pPr defTabSz="457200">
      <a:defRPr>
        <a:solidFill>
          <a:srgbClr val="002569"/>
        </a:solidFill>
      </a:defRPr>
    </a:lvl1pPr>
    <a:lvl2pPr indent="457200" defTabSz="457200">
      <a:defRPr>
        <a:solidFill>
          <a:srgbClr val="002569"/>
        </a:solidFill>
      </a:defRPr>
    </a:lvl2pPr>
    <a:lvl3pPr indent="914400" defTabSz="457200">
      <a:defRPr>
        <a:solidFill>
          <a:srgbClr val="002569"/>
        </a:solidFill>
      </a:defRPr>
    </a:lvl3pPr>
    <a:lvl4pPr indent="1371600" defTabSz="457200">
      <a:defRPr>
        <a:solidFill>
          <a:srgbClr val="002569"/>
        </a:solidFill>
      </a:defRPr>
    </a:lvl4pPr>
    <a:lvl5pPr indent="1828800" defTabSz="457200">
      <a:defRPr>
        <a:solidFill>
          <a:srgbClr val="002569"/>
        </a:solidFill>
      </a:defRPr>
    </a:lvl5pPr>
    <a:lvl6pPr indent="2286000" defTabSz="457200">
      <a:defRPr>
        <a:solidFill>
          <a:srgbClr val="002569"/>
        </a:solidFill>
      </a:defRPr>
    </a:lvl6pPr>
    <a:lvl7pPr indent="2743200" defTabSz="457200">
      <a:defRPr>
        <a:solidFill>
          <a:srgbClr val="002569"/>
        </a:solidFill>
      </a:defRPr>
    </a:lvl7pPr>
    <a:lvl8pPr indent="3200400" defTabSz="457200">
      <a:defRPr>
        <a:solidFill>
          <a:srgbClr val="002569"/>
        </a:solidFill>
      </a:defRPr>
    </a:lvl8pPr>
    <a:lvl9pPr indent="3657600" defTabSz="457200">
      <a:defRPr>
        <a:solidFill>
          <a:srgbClr val="002569"/>
        </a:solidFil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DDCA"/>
          </a:solidFill>
        </a:fill>
      </a:tcStyle>
    </a:wholeTbl>
    <a:band2H>
      <a:tcTxStyle/>
      <a:tcStyle>
        <a:tcBdr/>
        <a:fill>
          <a:solidFill>
            <a:srgbClr val="FFEF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Row>
  </a:tblStyle>
  <a:tblStyle styleId="{C7B018BB-80A7-4F77-B60F-C8B233D01FF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CBCB"/>
          </a:solidFill>
        </a:fill>
      </a:tcStyle>
    </a:wholeTbl>
    <a:band2H>
      <a:tcTxStyle/>
      <a:tcStyle>
        <a:tcBdr/>
        <a:fill>
          <a:solidFill>
            <a:srgbClr val="EEE7E7"/>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Row>
  </a:tblStyle>
  <a:tblStyle styleId="{CF821DB8-F4EB-4A41-A1BA-3FCAFE7338EE}" styleName="">
    <a:tblBg/>
    <a:wholeTbl>
      <a:tcTxStyle b="on" i="on">
        <a:fontRef idx="major">
          <a:srgbClr val="002569"/>
        </a:fontRef>
        <a:srgbClr val="002569"/>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EA"/>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9A00"/>
          </a:solidFill>
        </a:fill>
      </a:tcStyle>
    </a:firstCol>
    <a:lastRow>
      <a:tcTxStyle b="on" i="on">
        <a:fontRef idx="major">
          <a:srgbClr val="002569"/>
        </a:fontRef>
        <a:srgbClr val="002569"/>
      </a:tcTxStyle>
      <a:tcStyle>
        <a:tcBdr>
          <a:left>
            <a:ln w="12700" cap="flat">
              <a:noFill/>
              <a:miter lim="400000"/>
            </a:ln>
          </a:left>
          <a:right>
            <a:ln w="12700" cap="flat">
              <a:noFill/>
              <a:miter lim="400000"/>
            </a:ln>
          </a:right>
          <a:top>
            <a:ln w="508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9A00"/>
          </a:solidFill>
        </a:fill>
      </a:tcStyle>
    </a:firstRow>
  </a:tblStyle>
  <a:tblStyle styleId="{33BA23B1-9221-436E-865A-0063620EA4FD}"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BD3"/>
          </a:solidFill>
        </a:fill>
      </a:tcStyle>
    </a:wholeTbl>
    <a:band2H>
      <a:tcTxStyle/>
      <a:tcStyle>
        <a:tcBdr/>
        <a:fill>
          <a:solidFill>
            <a:srgbClr val="E6E7EA"/>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Row>
  </a:tblStyle>
  <a:tblStyle styleId="{2708684C-4D16-4618-839F-0558EEFCDFE6}" styleName="">
    <a:tblBg/>
    <a:wholeTb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wholeTbl>
    <a:band2H>
      <a:tcTxStyle/>
      <a:tcStyle>
        <a:tcBdr/>
        <a:fill>
          <a:solidFill>
            <a:srgbClr val="FFFFFF"/>
          </a:solidFill>
        </a:fill>
      </a:tcStyle>
    </a:band2H>
    <a:firstCo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firstCol>
    <a:la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508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lastRow>
    <a:fir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254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090" y="-125"/>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87FA6F7-16CE-8842-8E49-F6A866AB45D2}" type="datetimeFigureOut">
              <a:rPr lang="en-US" smtClean="0"/>
              <a:t>3/20/2015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38E12DE-20EB-5A4D-8498-E0AC1D34DF58}" type="slidenum">
              <a:rPr lang="en-US" smtClean="0"/>
              <a:t>‹#›</a:t>
            </a:fld>
            <a:endParaRPr lang="en-US"/>
          </a:p>
        </p:txBody>
      </p:sp>
    </p:spTree>
    <p:extLst>
      <p:ext uri="{BB962C8B-B14F-4D97-AF65-F5344CB8AC3E}">
        <p14:creationId xmlns:p14="http://schemas.microsoft.com/office/powerpoint/2010/main" val="21816215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hape 7"/>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8" name="Shape 8"/>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530218368"/>
      </p:ext>
    </p:extLst>
  </p:cSld>
  <p:clrMap bg1="lt1" tx1="dk1" bg2="lt2" tx2="dk2" accent1="accent1" accent2="accent2" accent3="accent3" accent4="accent4" accent5="accent5" accent6="accent6" hlink="hlink" folHlink="folHlink"/>
  <p:hf hdr="0" ftr="0" dt="0"/>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bg>
      <p:bgPr>
        <a:blipFill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6" name="Shape 6"/>
          <p:cNvSpPr>
            <a:spLocks noGrp="1"/>
          </p:cNvSpPr>
          <p:nvPr>
            <p:ph type="sldNum" sz="quarter" idx="2"/>
          </p:nvPr>
        </p:nvSpPr>
        <p:spPr>
          <a:prstGeom prst="rect">
            <a:avLst/>
          </a:prstGeom>
        </p:spPr>
        <p:txBody>
          <a:bodyPr/>
          <a:lstStyle/>
          <a:p>
            <a:pPr lvl="0"/>
            <a:fld id="{86CB4B4D-7CA3-9044-876B-883B54F8677D}" type="slidenum">
              <a:t>‹#›</a:t>
            </a:fld>
            <a:endParaRPr/>
          </a:p>
        </p:txBody>
      </p:sp>
      <p:sp>
        <p:nvSpPr>
          <p:cNvPr id="3" name="Shape 3"/>
          <p:cNvSpPr/>
          <p:nvPr userDrawn="1"/>
        </p:nvSpPr>
        <p:spPr>
          <a:xfrm>
            <a:off x="2130871" y="190714"/>
            <a:ext cx="2974529" cy="69249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lvl="0" defTabSz="914400">
              <a:defRPr>
                <a:solidFill>
                  <a:srgbClr val="000000"/>
                </a:solidFill>
              </a:defRPr>
            </a:pPr>
            <a:r>
              <a:rPr lang="en-AU" sz="1500" dirty="0" smtClean="0">
                <a:solidFill>
                  <a:srgbClr val="FFFFFF"/>
                </a:solidFill>
                <a:latin typeface="Proxima Nova Regular"/>
                <a:ea typeface="Proxima Nova Regular"/>
                <a:cs typeface="Proxima Nova Regular"/>
                <a:sym typeface="Proxima Nova Regular"/>
              </a:rPr>
              <a:t>SIT-30</a:t>
            </a:r>
            <a:endParaRPr sz="1500" dirty="0">
              <a:solidFill>
                <a:srgbClr val="FFFFFF"/>
              </a:solidFill>
              <a:latin typeface="Proxima Nova Regular"/>
              <a:ea typeface="Proxima Nova Regular"/>
              <a:cs typeface="Proxima Nova Regular"/>
              <a:sym typeface="Proxima Nova Regular"/>
            </a:endParaRPr>
          </a:p>
          <a:p>
            <a:pPr lvl="0" defTabSz="914400">
              <a:defRPr>
                <a:solidFill>
                  <a:srgbClr val="000000"/>
                </a:solidFill>
              </a:defRPr>
            </a:pPr>
            <a:r>
              <a:rPr sz="1500" dirty="0" smtClean="0">
                <a:solidFill>
                  <a:srgbClr val="FFFFFF"/>
                </a:solidFill>
                <a:latin typeface="Proxima Nova Regular"/>
                <a:ea typeface="Proxima Nova Regular"/>
                <a:cs typeface="Proxima Nova Regular"/>
                <a:sym typeface="Proxima Nova Regular"/>
              </a:rPr>
              <a:t>CNES</a:t>
            </a:r>
            <a:r>
              <a:rPr lang="en-AU" sz="1500" dirty="0" smtClean="0">
                <a:solidFill>
                  <a:srgbClr val="FFFFFF"/>
                </a:solidFill>
                <a:latin typeface="Proxima Nova Regular"/>
                <a:ea typeface="Proxima Nova Regular"/>
                <a:cs typeface="Proxima Nova Regular"/>
                <a:sym typeface="Proxima Nova Regular"/>
              </a:rPr>
              <a:t> Headquarters</a:t>
            </a:r>
            <a:r>
              <a:rPr sz="1500" dirty="0" smtClean="0">
                <a:solidFill>
                  <a:srgbClr val="FFFFFF"/>
                </a:solidFill>
                <a:latin typeface="Proxima Nova Regular"/>
                <a:ea typeface="Proxima Nova Regular"/>
                <a:cs typeface="Proxima Nova Regular"/>
                <a:sym typeface="Proxima Nova Regular"/>
              </a:rPr>
              <a:t>, </a:t>
            </a:r>
            <a:r>
              <a:rPr lang="en-AU" sz="1500" dirty="0" smtClean="0">
                <a:solidFill>
                  <a:srgbClr val="FFFFFF"/>
                </a:solidFill>
                <a:latin typeface="Proxima Nova Regular"/>
                <a:ea typeface="Proxima Nova Regular"/>
                <a:cs typeface="Proxima Nova Regular"/>
                <a:sym typeface="Proxima Nova Regular"/>
              </a:rPr>
              <a:t>Paris</a:t>
            </a:r>
            <a:r>
              <a:rPr sz="1500" dirty="0" smtClean="0">
                <a:solidFill>
                  <a:srgbClr val="FFFFFF"/>
                </a:solidFill>
                <a:latin typeface="Proxima Nova Regular"/>
                <a:ea typeface="Proxima Nova Regular"/>
                <a:cs typeface="Proxima Nova Regular"/>
                <a:sym typeface="Proxima Nova Regular"/>
              </a:rPr>
              <a:t>, </a:t>
            </a:r>
            <a:r>
              <a:rPr sz="1500" dirty="0">
                <a:solidFill>
                  <a:srgbClr val="FFFFFF"/>
                </a:solidFill>
                <a:latin typeface="Proxima Nova Regular"/>
                <a:ea typeface="Proxima Nova Regular"/>
                <a:cs typeface="Proxima Nova Regular"/>
                <a:sym typeface="Proxima Nova Regular"/>
              </a:rPr>
              <a:t>France</a:t>
            </a:r>
            <a:br>
              <a:rPr sz="1500" dirty="0">
                <a:solidFill>
                  <a:srgbClr val="FFFFFF"/>
                </a:solidFill>
                <a:latin typeface="Proxima Nova Regular"/>
                <a:ea typeface="Proxima Nova Regular"/>
                <a:cs typeface="Proxima Nova Regular"/>
                <a:sym typeface="Proxima Nova Regular"/>
              </a:rPr>
            </a:br>
            <a:r>
              <a:rPr lang="en-AU" sz="1500" dirty="0" smtClean="0">
                <a:solidFill>
                  <a:srgbClr val="FFFFFF"/>
                </a:solidFill>
                <a:latin typeface="Proxima Nova Regular"/>
                <a:ea typeface="Proxima Nova Regular"/>
                <a:cs typeface="Proxima Nova Regular"/>
                <a:sym typeface="Proxima Nova Regular"/>
              </a:rPr>
              <a:t>31</a:t>
            </a:r>
            <a:r>
              <a:rPr lang="en-AU" sz="1500" baseline="30000" dirty="0" smtClean="0">
                <a:solidFill>
                  <a:srgbClr val="FFFFFF"/>
                </a:solidFill>
                <a:latin typeface="Proxima Nova Regular"/>
                <a:ea typeface="Proxima Nova Regular"/>
                <a:cs typeface="Proxima Nova Regular"/>
                <a:sym typeface="Proxima Nova Regular"/>
              </a:rPr>
              <a:t>st</a:t>
            </a:r>
            <a:r>
              <a:rPr lang="en-AU" sz="1500" dirty="0" smtClean="0">
                <a:solidFill>
                  <a:srgbClr val="FFFFFF"/>
                </a:solidFill>
                <a:latin typeface="Proxima Nova Regular"/>
                <a:ea typeface="Proxima Nova Regular"/>
                <a:cs typeface="Proxima Nova Regular"/>
                <a:sym typeface="Proxima Nova Regular"/>
              </a:rPr>
              <a:t> March – 1</a:t>
            </a:r>
            <a:r>
              <a:rPr lang="en-AU" sz="1500" baseline="30000" dirty="0" smtClean="0">
                <a:solidFill>
                  <a:srgbClr val="FFFFFF"/>
                </a:solidFill>
                <a:latin typeface="Proxima Nova Regular"/>
                <a:ea typeface="Proxima Nova Regular"/>
                <a:cs typeface="Proxima Nova Regular"/>
                <a:sym typeface="Proxima Nova Regular"/>
              </a:rPr>
              <a:t>st</a:t>
            </a:r>
            <a:r>
              <a:rPr lang="en-AU" sz="1500" dirty="0" smtClean="0">
                <a:solidFill>
                  <a:srgbClr val="FFFFFF"/>
                </a:solidFill>
                <a:latin typeface="Proxima Nova Regular"/>
                <a:ea typeface="Proxima Nova Regular"/>
                <a:cs typeface="Proxima Nova Regular"/>
                <a:sym typeface="Proxima Nova Regular"/>
              </a:rPr>
              <a:t> April 2015</a:t>
            </a:r>
            <a:endParaRPr sz="1500" dirty="0">
              <a:solidFill>
                <a:srgbClr val="FFFFFF"/>
              </a:solidFill>
              <a:latin typeface="Proxima Nova Regular"/>
              <a:ea typeface="Proxima Nova Regular"/>
              <a:cs typeface="Proxima Nova Regular"/>
              <a:sym typeface="Proxima Nova Regular"/>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4"/>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sldNum" sz="quarter" idx="2"/>
          </p:nvPr>
        </p:nvSpPr>
        <p:spPr>
          <a:xfrm>
            <a:off x="7239000" y="6546850"/>
            <a:ext cx="1905000" cy="256540"/>
          </a:xfrm>
          <a:prstGeom prst="rect">
            <a:avLst/>
          </a:prstGeom>
          <a:ln w="12700">
            <a:miter lim="400000"/>
          </a:ln>
        </p:spPr>
        <p:txBody>
          <a:bodyPr lIns="45719" rIns="45719">
            <a:spAutoFit/>
          </a:bodyPr>
          <a:lstStyle>
            <a:lvl1pPr algn="r">
              <a:spcBef>
                <a:spcPts val="600"/>
              </a:spcBef>
              <a:defRPr sz="1000">
                <a:latin typeface="Calibri"/>
                <a:ea typeface="Calibri"/>
                <a:cs typeface="Calibri"/>
                <a:sym typeface="Calibri"/>
              </a:defRPr>
            </a:lvl1pPr>
          </a:lstStyle>
          <a:p>
            <a:pPr lvl="0"/>
            <a:fld id="{86CB4B4D-7CA3-9044-876B-883B54F8677D}" type="slidenum">
              <a:t>‹#›</a:t>
            </a:fld>
            <a:endParaRPr/>
          </a:p>
        </p:txBody>
      </p:sp>
      <p:sp>
        <p:nvSpPr>
          <p:cNvPr id="3" name="Shape 3"/>
          <p:cNvSpPr/>
          <p:nvPr userDrawn="1"/>
        </p:nvSpPr>
        <p:spPr>
          <a:xfrm>
            <a:off x="2130871" y="190714"/>
            <a:ext cx="2974529" cy="69249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lvl="0" defTabSz="914400">
              <a:defRPr>
                <a:solidFill>
                  <a:srgbClr val="000000"/>
                </a:solidFill>
              </a:defRPr>
            </a:pPr>
            <a:r>
              <a:rPr lang="en-AU" sz="1500" dirty="0" smtClean="0">
                <a:solidFill>
                  <a:srgbClr val="FFFFFF"/>
                </a:solidFill>
                <a:latin typeface="Proxima Nova Regular"/>
                <a:ea typeface="Proxima Nova Regular"/>
                <a:cs typeface="Proxima Nova Regular"/>
                <a:sym typeface="Proxima Nova Regular"/>
              </a:rPr>
              <a:t>SIT-30</a:t>
            </a:r>
            <a:endParaRPr sz="1500" dirty="0">
              <a:solidFill>
                <a:srgbClr val="FFFFFF"/>
              </a:solidFill>
              <a:latin typeface="Proxima Nova Regular"/>
              <a:ea typeface="Proxima Nova Regular"/>
              <a:cs typeface="Proxima Nova Regular"/>
              <a:sym typeface="Proxima Nova Regular"/>
            </a:endParaRPr>
          </a:p>
          <a:p>
            <a:pPr lvl="0" defTabSz="914400">
              <a:defRPr>
                <a:solidFill>
                  <a:srgbClr val="000000"/>
                </a:solidFill>
              </a:defRPr>
            </a:pPr>
            <a:r>
              <a:rPr sz="1500" dirty="0" smtClean="0">
                <a:solidFill>
                  <a:srgbClr val="FFFFFF"/>
                </a:solidFill>
                <a:latin typeface="Proxima Nova Regular"/>
                <a:ea typeface="Proxima Nova Regular"/>
                <a:cs typeface="Proxima Nova Regular"/>
                <a:sym typeface="Proxima Nova Regular"/>
              </a:rPr>
              <a:t>CNES</a:t>
            </a:r>
            <a:r>
              <a:rPr lang="en-AU" sz="1500" dirty="0" smtClean="0">
                <a:solidFill>
                  <a:srgbClr val="FFFFFF"/>
                </a:solidFill>
                <a:latin typeface="Proxima Nova Regular"/>
                <a:ea typeface="Proxima Nova Regular"/>
                <a:cs typeface="Proxima Nova Regular"/>
                <a:sym typeface="Proxima Nova Regular"/>
              </a:rPr>
              <a:t> Headquarters</a:t>
            </a:r>
            <a:r>
              <a:rPr sz="1500" dirty="0" smtClean="0">
                <a:solidFill>
                  <a:srgbClr val="FFFFFF"/>
                </a:solidFill>
                <a:latin typeface="Proxima Nova Regular"/>
                <a:ea typeface="Proxima Nova Regular"/>
                <a:cs typeface="Proxima Nova Regular"/>
                <a:sym typeface="Proxima Nova Regular"/>
              </a:rPr>
              <a:t>, </a:t>
            </a:r>
            <a:r>
              <a:rPr lang="en-AU" sz="1500" dirty="0" smtClean="0">
                <a:solidFill>
                  <a:srgbClr val="FFFFFF"/>
                </a:solidFill>
                <a:latin typeface="Proxima Nova Regular"/>
                <a:ea typeface="Proxima Nova Regular"/>
                <a:cs typeface="Proxima Nova Regular"/>
                <a:sym typeface="Proxima Nova Regular"/>
              </a:rPr>
              <a:t>Paris</a:t>
            </a:r>
            <a:r>
              <a:rPr sz="1500" dirty="0" smtClean="0">
                <a:solidFill>
                  <a:srgbClr val="FFFFFF"/>
                </a:solidFill>
                <a:latin typeface="Proxima Nova Regular"/>
                <a:ea typeface="Proxima Nova Regular"/>
                <a:cs typeface="Proxima Nova Regular"/>
                <a:sym typeface="Proxima Nova Regular"/>
              </a:rPr>
              <a:t>, </a:t>
            </a:r>
            <a:r>
              <a:rPr sz="1500" dirty="0">
                <a:solidFill>
                  <a:srgbClr val="FFFFFF"/>
                </a:solidFill>
                <a:latin typeface="Proxima Nova Regular"/>
                <a:ea typeface="Proxima Nova Regular"/>
                <a:cs typeface="Proxima Nova Regular"/>
                <a:sym typeface="Proxima Nova Regular"/>
              </a:rPr>
              <a:t>France</a:t>
            </a:r>
            <a:br>
              <a:rPr sz="1500" dirty="0">
                <a:solidFill>
                  <a:srgbClr val="FFFFFF"/>
                </a:solidFill>
                <a:latin typeface="Proxima Nova Regular"/>
                <a:ea typeface="Proxima Nova Regular"/>
                <a:cs typeface="Proxima Nova Regular"/>
                <a:sym typeface="Proxima Nova Regular"/>
              </a:rPr>
            </a:br>
            <a:r>
              <a:rPr lang="en-AU" sz="1500" dirty="0" smtClean="0">
                <a:solidFill>
                  <a:srgbClr val="FFFFFF"/>
                </a:solidFill>
                <a:latin typeface="Proxima Nova Regular"/>
                <a:ea typeface="Proxima Nova Regular"/>
                <a:cs typeface="Proxima Nova Regular"/>
                <a:sym typeface="Proxima Nova Regular"/>
              </a:rPr>
              <a:t>31</a:t>
            </a:r>
            <a:r>
              <a:rPr lang="en-AU" sz="1500" baseline="30000" dirty="0" smtClean="0">
                <a:solidFill>
                  <a:srgbClr val="FFFFFF"/>
                </a:solidFill>
                <a:latin typeface="Proxima Nova Regular"/>
                <a:ea typeface="Proxima Nova Regular"/>
                <a:cs typeface="Proxima Nova Regular"/>
                <a:sym typeface="Proxima Nova Regular"/>
              </a:rPr>
              <a:t>st</a:t>
            </a:r>
            <a:r>
              <a:rPr lang="en-AU" sz="1500" dirty="0" smtClean="0">
                <a:solidFill>
                  <a:srgbClr val="FFFFFF"/>
                </a:solidFill>
                <a:latin typeface="Proxima Nova Regular"/>
                <a:ea typeface="Proxima Nova Regular"/>
                <a:cs typeface="Proxima Nova Regular"/>
                <a:sym typeface="Proxima Nova Regular"/>
              </a:rPr>
              <a:t> March – 1</a:t>
            </a:r>
            <a:r>
              <a:rPr lang="en-AU" sz="1500" baseline="30000" dirty="0" smtClean="0">
                <a:solidFill>
                  <a:srgbClr val="FFFFFF"/>
                </a:solidFill>
                <a:latin typeface="Proxima Nova Regular"/>
                <a:ea typeface="Proxima Nova Regular"/>
                <a:cs typeface="Proxima Nova Regular"/>
                <a:sym typeface="Proxima Nova Regular"/>
              </a:rPr>
              <a:t>st</a:t>
            </a:r>
            <a:r>
              <a:rPr lang="en-AU" sz="1500" dirty="0" smtClean="0">
                <a:solidFill>
                  <a:srgbClr val="FFFFFF"/>
                </a:solidFill>
                <a:latin typeface="Proxima Nova Regular"/>
                <a:ea typeface="Proxima Nova Regular"/>
                <a:cs typeface="Proxima Nova Regular"/>
                <a:sym typeface="Proxima Nova Regular"/>
              </a:rPr>
              <a:t> April 2015</a:t>
            </a:r>
            <a:endParaRPr sz="1500" dirty="0">
              <a:solidFill>
                <a:srgbClr val="FFFFFF"/>
              </a:solidFill>
              <a:latin typeface="Proxima Nova Regular"/>
              <a:ea typeface="Proxima Nova Regular"/>
              <a:cs typeface="Proxima Nova Regular"/>
              <a:sym typeface="Proxima Nova Regul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med"/>
  <p:hf hdr="0" ftr="0" dt="0"/>
  <p:txStyles>
    <p:title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p:titleStyle>
    <p:body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p:bodyStyle>
    <p:otherStyle>
      <a:lvl1pPr algn="r" defTabSz="457200">
        <a:spcBef>
          <a:spcPts val="600"/>
        </a:spcBef>
        <a:defRPr sz="1000">
          <a:solidFill>
            <a:schemeClr val="tx1"/>
          </a:solidFill>
          <a:latin typeface="+mn-lt"/>
          <a:ea typeface="+mn-ea"/>
          <a:cs typeface="+mn-cs"/>
          <a:sym typeface="Calibri"/>
        </a:defRPr>
      </a:lvl1pPr>
      <a:lvl2pPr indent="457200" algn="r" defTabSz="457200">
        <a:spcBef>
          <a:spcPts val="600"/>
        </a:spcBef>
        <a:defRPr sz="1000">
          <a:solidFill>
            <a:schemeClr val="tx1"/>
          </a:solidFill>
          <a:latin typeface="+mn-lt"/>
          <a:ea typeface="+mn-ea"/>
          <a:cs typeface="+mn-cs"/>
          <a:sym typeface="Calibri"/>
        </a:defRPr>
      </a:lvl2pPr>
      <a:lvl3pPr indent="914400" algn="r" defTabSz="457200">
        <a:spcBef>
          <a:spcPts val="600"/>
        </a:spcBef>
        <a:defRPr sz="1000">
          <a:solidFill>
            <a:schemeClr val="tx1"/>
          </a:solidFill>
          <a:latin typeface="+mn-lt"/>
          <a:ea typeface="+mn-ea"/>
          <a:cs typeface="+mn-cs"/>
          <a:sym typeface="Calibri"/>
        </a:defRPr>
      </a:lvl3pPr>
      <a:lvl4pPr indent="1371600" algn="r" defTabSz="457200">
        <a:spcBef>
          <a:spcPts val="600"/>
        </a:spcBef>
        <a:defRPr sz="1000">
          <a:solidFill>
            <a:schemeClr val="tx1"/>
          </a:solidFill>
          <a:latin typeface="+mn-lt"/>
          <a:ea typeface="+mn-ea"/>
          <a:cs typeface="+mn-cs"/>
          <a:sym typeface="Calibri"/>
        </a:defRPr>
      </a:lvl4pPr>
      <a:lvl5pPr indent="1828800" algn="r" defTabSz="457200">
        <a:spcBef>
          <a:spcPts val="600"/>
        </a:spcBef>
        <a:defRPr sz="1000">
          <a:solidFill>
            <a:schemeClr val="tx1"/>
          </a:solidFill>
          <a:latin typeface="+mn-lt"/>
          <a:ea typeface="+mn-ea"/>
          <a:cs typeface="+mn-cs"/>
          <a:sym typeface="Calibri"/>
        </a:defRPr>
      </a:lvl5pPr>
      <a:lvl6pPr indent="2286000" algn="r" defTabSz="457200">
        <a:spcBef>
          <a:spcPts val="600"/>
        </a:spcBef>
        <a:defRPr sz="1000">
          <a:solidFill>
            <a:schemeClr val="tx1"/>
          </a:solidFill>
          <a:latin typeface="+mn-lt"/>
          <a:ea typeface="+mn-ea"/>
          <a:cs typeface="+mn-cs"/>
          <a:sym typeface="Calibri"/>
        </a:defRPr>
      </a:lvl6pPr>
      <a:lvl7pPr indent="2743200" algn="r" defTabSz="457200">
        <a:spcBef>
          <a:spcPts val="600"/>
        </a:spcBef>
        <a:defRPr sz="1000">
          <a:solidFill>
            <a:schemeClr val="tx1"/>
          </a:solidFill>
          <a:latin typeface="+mn-lt"/>
          <a:ea typeface="+mn-ea"/>
          <a:cs typeface="+mn-cs"/>
          <a:sym typeface="Calibri"/>
        </a:defRPr>
      </a:lvl7pPr>
      <a:lvl8pPr indent="3200400" algn="r" defTabSz="457200">
        <a:spcBef>
          <a:spcPts val="600"/>
        </a:spcBef>
        <a:defRPr sz="1000">
          <a:solidFill>
            <a:schemeClr val="tx1"/>
          </a:solidFill>
          <a:latin typeface="+mn-lt"/>
          <a:ea typeface="+mn-ea"/>
          <a:cs typeface="+mn-cs"/>
          <a:sym typeface="Calibri"/>
        </a:defRPr>
      </a:lvl8pPr>
      <a:lvl9pPr indent="3657600" algn="r" defTabSz="457200">
        <a:spcBef>
          <a:spcPts val="600"/>
        </a:spcBef>
        <a:defRPr sz="10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p>
            <a:pPr lvl="0" defTabSz="914400">
              <a:lnSpc>
                <a:spcPct val="150000"/>
              </a:lnSpc>
              <a:defRPr>
                <a:solidFill>
                  <a:srgbClr val="000000"/>
                </a:solidFill>
              </a:defRPr>
            </a:pPr>
            <a:r>
              <a:rPr lang="en-US" dirty="0" smtClean="0">
                <a:solidFill>
                  <a:srgbClr val="FFFFFF"/>
                </a:solidFill>
                <a:latin typeface="Arial Bold"/>
                <a:ea typeface="Arial Bold"/>
                <a:cs typeface="Arial Bold"/>
                <a:sym typeface="Arial Bold"/>
              </a:rPr>
              <a:t>Brent Smith, </a:t>
            </a:r>
            <a:r>
              <a:rPr lang="en-US" smtClean="0">
                <a:solidFill>
                  <a:srgbClr val="FFFFFF"/>
                </a:solidFill>
                <a:latin typeface="Arial Bold"/>
                <a:ea typeface="Arial Bold"/>
                <a:cs typeface="Arial Bold"/>
                <a:sym typeface="Arial Bold"/>
              </a:rPr>
              <a:t>NOAA ,</a:t>
            </a:r>
            <a:endParaRPr lang="en-US" dirty="0" smtClean="0">
              <a:solidFill>
                <a:srgbClr val="FFFFFF"/>
              </a:solidFill>
              <a:latin typeface="Arial Bold"/>
              <a:ea typeface="Arial Bold"/>
              <a:cs typeface="Arial Bold"/>
              <a:sym typeface="Arial Bold"/>
            </a:endParaRPr>
          </a:p>
          <a:p>
            <a:pPr lvl="0" defTabSz="914400">
              <a:lnSpc>
                <a:spcPct val="150000"/>
              </a:lnSpc>
              <a:defRPr>
                <a:solidFill>
                  <a:srgbClr val="000000"/>
                </a:solidFill>
              </a:defRPr>
            </a:pPr>
            <a:r>
              <a:rPr lang="en-US" dirty="0">
                <a:solidFill>
                  <a:srgbClr val="FFFFFF"/>
                </a:solidFill>
                <a:latin typeface="Arial Bold"/>
                <a:ea typeface="Arial Bold"/>
                <a:cs typeface="Arial Bold"/>
                <a:sym typeface="Arial Bold"/>
              </a:rPr>
              <a:t> </a:t>
            </a:r>
            <a:r>
              <a:rPr lang="en-US" dirty="0" smtClean="0">
                <a:solidFill>
                  <a:srgbClr val="FFFFFF"/>
                </a:solidFill>
                <a:latin typeface="Arial Bold"/>
                <a:ea typeface="Arial Bold"/>
                <a:cs typeface="Arial Bold"/>
                <a:sym typeface="Arial Bold"/>
              </a:rPr>
              <a:t>  </a:t>
            </a:r>
            <a:r>
              <a:rPr lang="en-US" dirty="0" smtClean="0">
                <a:solidFill>
                  <a:srgbClr val="FFFFFF"/>
                </a:solidFill>
                <a:latin typeface="Arial Bold"/>
                <a:ea typeface="Arial Bold"/>
                <a:cs typeface="Arial Bold"/>
                <a:sym typeface="Arial Bold"/>
              </a:rPr>
              <a:t>and  CEOS rep to GEO Ministerial WG</a:t>
            </a:r>
            <a:endParaRPr dirty="0">
              <a:solidFill>
                <a:srgbClr val="FFFFFF"/>
              </a:solidFill>
              <a:latin typeface="Arial Bold"/>
              <a:ea typeface="Arial Bold"/>
              <a:cs typeface="Arial Bold"/>
              <a:sym typeface="Arial Bold"/>
            </a:endParaRPr>
          </a:p>
          <a:p>
            <a:pPr lvl="0" defTabSz="914400">
              <a:lnSpc>
                <a:spcPct val="150000"/>
              </a:lnSpc>
              <a:defRPr>
                <a:solidFill>
                  <a:srgbClr val="000000"/>
                </a:solidFill>
              </a:defRPr>
            </a:pPr>
            <a:r>
              <a:rPr dirty="0" smtClean="0">
                <a:solidFill>
                  <a:srgbClr val="FFFFFF"/>
                </a:solidFill>
                <a:latin typeface="Arial Bold"/>
                <a:ea typeface="Arial Bold"/>
                <a:cs typeface="Arial Bold"/>
                <a:sym typeface="Arial Bold"/>
              </a:rPr>
              <a:t>SIT</a:t>
            </a:r>
            <a:r>
              <a:rPr lang="en-AU" dirty="0" smtClean="0">
                <a:solidFill>
                  <a:srgbClr val="FFFFFF"/>
                </a:solidFill>
                <a:latin typeface="Arial Bold"/>
                <a:ea typeface="Arial Bold"/>
                <a:cs typeface="Arial Bold"/>
                <a:sym typeface="Arial Bold"/>
              </a:rPr>
              <a:t>-30 </a:t>
            </a:r>
            <a:r>
              <a:rPr dirty="0" smtClean="0">
                <a:solidFill>
                  <a:srgbClr val="FFFFFF"/>
                </a:solidFill>
                <a:latin typeface="Arial Bold"/>
                <a:ea typeface="Arial Bold"/>
                <a:cs typeface="Arial Bold"/>
                <a:sym typeface="Arial Bold"/>
              </a:rPr>
              <a:t>Agenda </a:t>
            </a:r>
            <a:r>
              <a:rPr dirty="0">
                <a:solidFill>
                  <a:srgbClr val="FFFFFF"/>
                </a:solidFill>
                <a:latin typeface="Arial Bold"/>
                <a:ea typeface="Arial Bold"/>
                <a:cs typeface="Arial Bold"/>
                <a:sym typeface="Arial Bold"/>
              </a:rPr>
              <a:t>Item </a:t>
            </a:r>
            <a:r>
              <a:rPr dirty="0" smtClean="0">
                <a:solidFill>
                  <a:srgbClr val="FFFFFF"/>
                </a:solidFill>
                <a:latin typeface="Arial Bold"/>
                <a:ea typeface="Arial Bold"/>
                <a:cs typeface="Arial Bold"/>
                <a:sym typeface="Arial Bold"/>
              </a:rPr>
              <a:t>#</a:t>
            </a:r>
            <a:r>
              <a:rPr lang="en-US" dirty="0" smtClean="0">
                <a:solidFill>
                  <a:srgbClr val="FFFFFF"/>
                </a:solidFill>
                <a:latin typeface="Arial Bold"/>
                <a:ea typeface="Arial Bold"/>
                <a:cs typeface="Arial Bold"/>
                <a:sym typeface="Arial Bold"/>
              </a:rPr>
              <a:t> 5</a:t>
            </a:r>
            <a:endParaRPr dirty="0">
              <a:solidFill>
                <a:srgbClr val="FFFFFF"/>
              </a:solidFill>
              <a:latin typeface="Arial Bold"/>
              <a:ea typeface="Arial Bold"/>
              <a:cs typeface="Arial Bold"/>
              <a:sym typeface="Arial Bold"/>
            </a:endParaRPr>
          </a:p>
          <a:p>
            <a:pPr lvl="0" defTabSz="914400">
              <a:lnSpc>
                <a:spcPct val="150000"/>
              </a:lnSpc>
              <a:defRPr>
                <a:solidFill>
                  <a:srgbClr val="000000"/>
                </a:solidFill>
              </a:defRPr>
            </a:pPr>
            <a:r>
              <a:rPr lang="en-AU" dirty="0" smtClean="0">
                <a:solidFill>
                  <a:srgbClr val="FFFFFF"/>
                </a:solidFill>
                <a:latin typeface="Arial Bold"/>
                <a:ea typeface="Arial Bold"/>
                <a:cs typeface="Arial Bold"/>
                <a:sym typeface="Arial Bold"/>
              </a:rPr>
              <a:t>30</a:t>
            </a:r>
            <a:r>
              <a:rPr lang="en-AU" baseline="30000" dirty="0" smtClean="0">
                <a:solidFill>
                  <a:srgbClr val="FFFFFF"/>
                </a:solidFill>
                <a:latin typeface="Arial Bold"/>
                <a:ea typeface="Arial Bold"/>
                <a:cs typeface="Arial Bold"/>
                <a:sym typeface="Arial Bold"/>
              </a:rPr>
              <a:t>th</a:t>
            </a:r>
            <a:r>
              <a:rPr lang="en-AU" dirty="0" smtClean="0">
                <a:solidFill>
                  <a:srgbClr val="FFFFFF"/>
                </a:solidFill>
                <a:latin typeface="Arial Bold"/>
                <a:ea typeface="Arial Bold"/>
                <a:cs typeface="Arial Bold"/>
                <a:sym typeface="Arial Bold"/>
              </a:rPr>
              <a:t> </a:t>
            </a:r>
            <a:r>
              <a:rPr dirty="0" smtClean="0">
                <a:solidFill>
                  <a:srgbClr val="FFFFFF"/>
                </a:solidFill>
                <a:latin typeface="Arial Bold"/>
                <a:ea typeface="Arial Bold"/>
                <a:cs typeface="Arial Bold"/>
                <a:sym typeface="Arial Bold"/>
              </a:rPr>
              <a:t>CEOS SI</a:t>
            </a:r>
            <a:r>
              <a:rPr lang="en-AU" dirty="0" smtClean="0">
                <a:solidFill>
                  <a:srgbClr val="FFFFFF"/>
                </a:solidFill>
                <a:latin typeface="Arial Bold"/>
                <a:ea typeface="Arial Bold"/>
                <a:cs typeface="Arial Bold"/>
                <a:sym typeface="Arial Bold"/>
              </a:rPr>
              <a:t>T Meeting</a:t>
            </a:r>
            <a:endParaRPr dirty="0">
              <a:solidFill>
                <a:srgbClr val="FFFFFF"/>
              </a:solidFill>
              <a:latin typeface="Arial Bold"/>
              <a:ea typeface="Arial Bold"/>
              <a:cs typeface="Arial Bold"/>
              <a:sym typeface="Arial Bold"/>
            </a:endParaRPr>
          </a:p>
          <a:p>
            <a:pPr lvl="0" defTabSz="914400">
              <a:lnSpc>
                <a:spcPct val="150000"/>
              </a:lnSpc>
              <a:defRPr>
                <a:solidFill>
                  <a:srgbClr val="000000"/>
                </a:solidFill>
              </a:defRPr>
            </a:pPr>
            <a:r>
              <a:rPr dirty="0" smtClean="0">
                <a:solidFill>
                  <a:srgbClr val="FFFFFF"/>
                </a:solidFill>
                <a:latin typeface="Arial Bold"/>
                <a:ea typeface="Arial Bold"/>
                <a:cs typeface="Arial Bold"/>
                <a:sym typeface="Arial Bold"/>
              </a:rPr>
              <a:t>CNES</a:t>
            </a:r>
            <a:r>
              <a:rPr lang="en-AU" dirty="0" smtClean="0">
                <a:solidFill>
                  <a:srgbClr val="FFFFFF"/>
                </a:solidFill>
                <a:latin typeface="Arial Bold"/>
                <a:ea typeface="Arial Bold"/>
                <a:cs typeface="Arial Bold"/>
                <a:sym typeface="Arial Bold"/>
              </a:rPr>
              <a:t> Headquarters</a:t>
            </a:r>
            <a:r>
              <a:rPr dirty="0" smtClean="0">
                <a:solidFill>
                  <a:srgbClr val="FFFFFF"/>
                </a:solidFill>
                <a:latin typeface="Arial Bold"/>
                <a:ea typeface="Arial Bold"/>
                <a:cs typeface="Arial Bold"/>
                <a:sym typeface="Arial Bold"/>
              </a:rPr>
              <a:t>, </a:t>
            </a:r>
            <a:r>
              <a:rPr lang="en-AU" dirty="0" smtClean="0">
                <a:solidFill>
                  <a:srgbClr val="FFFFFF"/>
                </a:solidFill>
                <a:latin typeface="Arial Bold"/>
                <a:ea typeface="Arial Bold"/>
                <a:cs typeface="Arial Bold"/>
                <a:sym typeface="Arial Bold"/>
              </a:rPr>
              <a:t>Paris</a:t>
            </a:r>
            <a:r>
              <a:rPr dirty="0" smtClean="0">
                <a:solidFill>
                  <a:srgbClr val="FFFFFF"/>
                </a:solidFill>
                <a:latin typeface="Arial Bold"/>
                <a:ea typeface="Arial Bold"/>
                <a:cs typeface="Arial Bold"/>
                <a:sym typeface="Arial Bold"/>
              </a:rPr>
              <a:t>, </a:t>
            </a:r>
            <a:r>
              <a:rPr dirty="0">
                <a:solidFill>
                  <a:srgbClr val="FFFFFF"/>
                </a:solidFill>
                <a:latin typeface="Arial Bold"/>
                <a:ea typeface="Arial Bold"/>
                <a:cs typeface="Arial Bold"/>
                <a:sym typeface="Arial Bold"/>
              </a:rPr>
              <a:t>France</a:t>
            </a:r>
          </a:p>
          <a:p>
            <a:pPr lvl="0" defTabSz="914400">
              <a:lnSpc>
                <a:spcPct val="150000"/>
              </a:lnSpc>
              <a:defRPr>
                <a:solidFill>
                  <a:srgbClr val="000000"/>
                </a:solidFill>
              </a:defRPr>
            </a:pPr>
            <a:r>
              <a:rPr lang="en-AU" dirty="0" smtClean="0">
                <a:solidFill>
                  <a:srgbClr val="FFFFFF"/>
                </a:solidFill>
                <a:latin typeface="Arial Bold"/>
                <a:ea typeface="Arial Bold"/>
                <a:cs typeface="Arial Bold"/>
                <a:sym typeface="Arial Bold"/>
              </a:rPr>
              <a:t>31</a:t>
            </a:r>
            <a:r>
              <a:rPr lang="en-AU" baseline="30000" dirty="0" smtClean="0">
                <a:solidFill>
                  <a:srgbClr val="FFFFFF"/>
                </a:solidFill>
                <a:latin typeface="Arial Bold"/>
                <a:ea typeface="Arial Bold"/>
                <a:cs typeface="Arial Bold"/>
                <a:sym typeface="Arial Bold"/>
              </a:rPr>
              <a:t>st</a:t>
            </a:r>
            <a:r>
              <a:rPr lang="en-AU" dirty="0" smtClean="0">
                <a:solidFill>
                  <a:srgbClr val="FFFFFF"/>
                </a:solidFill>
                <a:latin typeface="Arial Bold"/>
                <a:ea typeface="Arial Bold"/>
                <a:cs typeface="Arial Bold"/>
                <a:sym typeface="Arial Bold"/>
              </a:rPr>
              <a:t> March – 1</a:t>
            </a:r>
            <a:r>
              <a:rPr lang="en-AU" baseline="30000" dirty="0" smtClean="0">
                <a:solidFill>
                  <a:srgbClr val="FFFFFF"/>
                </a:solidFill>
                <a:latin typeface="Arial Bold"/>
                <a:ea typeface="Arial Bold"/>
                <a:cs typeface="Arial Bold"/>
                <a:sym typeface="Arial Bold"/>
              </a:rPr>
              <a:t>st</a:t>
            </a:r>
            <a:r>
              <a:rPr lang="en-AU" dirty="0" smtClean="0">
                <a:solidFill>
                  <a:srgbClr val="FFFFFF"/>
                </a:solidFill>
                <a:latin typeface="Arial Bold"/>
                <a:ea typeface="Arial Bold"/>
                <a:cs typeface="Arial Bold"/>
                <a:sym typeface="Arial Bold"/>
              </a:rPr>
              <a:t> April 2015</a:t>
            </a:r>
            <a:endParaRPr dirty="0">
              <a:solidFill>
                <a:srgbClr val="FFFFFF"/>
              </a:solidFill>
              <a:latin typeface="Arial Bold"/>
              <a:ea typeface="Arial Bold"/>
              <a:cs typeface="Arial Bold"/>
              <a:sym typeface="Arial Bold"/>
            </a:endParaRPr>
          </a:p>
        </p:txBody>
      </p:sp>
      <p:pic>
        <p:nvPicPr>
          <p:cNvPr id="12" name="ceos_logo.png"/>
          <p:cNvPicPr/>
          <p:nvPr/>
        </p:nvPicPr>
        <p:blipFill>
          <a:blip r:embed="rId2">
            <a:extLst/>
          </a:blip>
          <a:stretch>
            <a:fillRect/>
          </a:stretch>
        </p:blipFill>
        <p:spPr>
          <a:xfrm>
            <a:off x="457200" y="304800"/>
            <a:ext cx="2507906" cy="993132"/>
          </a:xfrm>
          <a:prstGeom prst="rect">
            <a:avLst/>
          </a:prstGeom>
          <a:ln w="12700">
            <a:miter lim="400000"/>
          </a:ln>
        </p:spPr>
      </p:pic>
      <p:sp>
        <p:nvSpPr>
          <p:cNvPr id="5" name="Shape 10"/>
          <p:cNvSpPr txBox="1">
            <a:spLocks/>
          </p:cNvSpPr>
          <p:nvPr/>
        </p:nvSpPr>
        <p:spPr>
          <a:xfrm>
            <a:off x="457200" y="1371600"/>
            <a:ext cx="2806211" cy="21018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smtClean="0">
                <a:solidFill>
                  <a:schemeClr val="bg1">
                    <a:lumMod val="20000"/>
                    <a:lumOff val="80000"/>
                  </a:schemeClr>
                </a:solidFill>
              </a:rPr>
              <a:t>Committee on Earth Observation Satellites</a:t>
            </a:r>
            <a:endParaRPr lang="en-US" sz="1050" dirty="0">
              <a:solidFill>
                <a:schemeClr val="bg1">
                  <a:lumMod val="20000"/>
                  <a:lumOff val="80000"/>
                </a:schemeClr>
              </a:solidFill>
            </a:endParaRPr>
          </a:p>
        </p:txBody>
      </p:sp>
      <p:sp>
        <p:nvSpPr>
          <p:cNvPr id="2" name="Rectangle 1"/>
          <p:cNvSpPr/>
          <p:nvPr/>
        </p:nvSpPr>
        <p:spPr>
          <a:xfrm>
            <a:off x="622789" y="1981200"/>
            <a:ext cx="5320811" cy="1077218"/>
          </a:xfrm>
          <a:prstGeom prst="rect">
            <a:avLst/>
          </a:prstGeom>
        </p:spPr>
        <p:txBody>
          <a:bodyPr wrap="square">
            <a:spAutoFit/>
          </a:bodyPr>
          <a:lstStyle/>
          <a:p>
            <a:r>
              <a:rPr lang="en-US" sz="3200" b="1" dirty="0">
                <a:solidFill>
                  <a:srgbClr val="FFFFFF"/>
                </a:solidFill>
              </a:rPr>
              <a:t>GEO Ministerial </a:t>
            </a:r>
            <a:r>
              <a:rPr lang="en-US" sz="3200" b="1" dirty="0" smtClean="0">
                <a:solidFill>
                  <a:srgbClr val="FFFFFF"/>
                </a:solidFill>
              </a:rPr>
              <a:t>Planning</a:t>
            </a:r>
          </a:p>
          <a:p>
            <a:r>
              <a:rPr lang="en-US" sz="3200" b="1" dirty="0" smtClean="0">
                <a:solidFill>
                  <a:srgbClr val="FFFFFF"/>
                </a:solidFill>
              </a:rPr>
              <a:t>    and </a:t>
            </a:r>
            <a:r>
              <a:rPr lang="en-US" sz="3200" b="1" dirty="0">
                <a:solidFill>
                  <a:srgbClr val="FFFFFF"/>
                </a:solidFill>
              </a:rPr>
              <a:t>Related Topics</a:t>
            </a:r>
            <a:endParaRPr lang="en-US" sz="3200"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lvl="0"/>
            <a:fld id="{86CB4B4D-7CA3-9044-876B-883B54F8677D}" type="slidenum">
              <a:rPr lang="en-US" smtClean="0"/>
              <a:t>2</a:t>
            </a:fld>
            <a:endParaRPr lang="en-US"/>
          </a:p>
        </p:txBody>
      </p:sp>
      <p:sp>
        <p:nvSpPr>
          <p:cNvPr id="5" name="Rectangle 4"/>
          <p:cNvSpPr/>
          <p:nvPr/>
        </p:nvSpPr>
        <p:spPr>
          <a:xfrm>
            <a:off x="228600" y="1676400"/>
            <a:ext cx="8534400" cy="4247317"/>
          </a:xfrm>
          <a:prstGeom prst="rect">
            <a:avLst/>
          </a:prstGeom>
        </p:spPr>
        <p:txBody>
          <a:bodyPr wrap="square">
            <a:spAutoFit/>
          </a:bodyPr>
          <a:lstStyle/>
          <a:p>
            <a:pPr marL="342900" indent="-342900">
              <a:buFont typeface="Arial" panose="020B0604020202020204" pitchFamily="34" charset="0"/>
              <a:buChar char="•"/>
            </a:pPr>
            <a:r>
              <a:rPr lang="en-US" i="1" dirty="0"/>
              <a:t>First meeting of the GEO Ministerial WG,  took place, January 20-21, in Geneva.  Brent Smith represented CEOS.  This WG is tasked to organize the 2015 GEO Ministerial to immediately follow the 2015 GEO Plenary.  Mexico </a:t>
            </a:r>
            <a:r>
              <a:rPr lang="en-US" i="1" dirty="0" smtClean="0"/>
              <a:t>in absence of other bidders had  </a:t>
            </a:r>
            <a:r>
              <a:rPr lang="en-US" i="1" dirty="0"/>
              <a:t>indicated its interest in hosting Plenary/Ministerial, with “GEO Week” November 9-13.  The host agency will be Mexico’s </a:t>
            </a:r>
            <a:r>
              <a:rPr lang="en-US" i="1" dirty="0" err="1"/>
              <a:t>Instituto</a:t>
            </a:r>
            <a:r>
              <a:rPr lang="en-US" i="1" dirty="0"/>
              <a:t> Nacional de </a:t>
            </a:r>
            <a:r>
              <a:rPr lang="en-US" i="1" dirty="0" err="1"/>
              <a:t>Estadistica</a:t>
            </a:r>
            <a:r>
              <a:rPr lang="en-US" i="1" dirty="0"/>
              <a:t> y </a:t>
            </a:r>
            <a:r>
              <a:rPr lang="en-US" i="1" dirty="0" err="1"/>
              <a:t>Geografia</a:t>
            </a:r>
            <a:r>
              <a:rPr lang="en-US" i="1" dirty="0"/>
              <a:t> (INEGI). </a:t>
            </a:r>
          </a:p>
          <a:p>
            <a:pPr marL="342900" indent="-342900">
              <a:buFont typeface="Arial" panose="020B0604020202020204" pitchFamily="34" charset="0"/>
              <a:buChar char="•"/>
            </a:pPr>
            <a:endParaRPr lang="en-US" i="1" dirty="0"/>
          </a:p>
          <a:p>
            <a:pPr marL="342900" indent="-342900">
              <a:buFont typeface="Arial" panose="020B0604020202020204" pitchFamily="34" charset="0"/>
              <a:buChar char="•"/>
            </a:pPr>
            <a:r>
              <a:rPr lang="en-US" i="1" dirty="0"/>
              <a:t>The November 11-12 Plenary, Exhibition and side events will be in a Hilton Hotel and the November 13 Ministerial will be in the auditorium of the nearby Foreign Ministry.  </a:t>
            </a:r>
            <a:r>
              <a:rPr lang="en-US" dirty="0"/>
              <a:t>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Th</a:t>
            </a:r>
            <a:r>
              <a:rPr lang="en-US" i="1" dirty="0"/>
              <a:t>e Ministerial WG will have its second meeting, April 8-10, on site at the venue in Mexico City and will meet again in Washington, DC in mid-September with many virtual interactions also already </a:t>
            </a:r>
            <a:r>
              <a:rPr lang="en-US" i="1" dirty="0" smtClean="0"/>
              <a:t>underway.</a:t>
            </a:r>
            <a:endParaRPr lang="en-US" dirty="0"/>
          </a:p>
          <a:p>
            <a:r>
              <a:rPr lang="en-US" i="1" dirty="0"/>
              <a:t> </a:t>
            </a:r>
            <a:endParaRPr lang="en-US" dirty="0"/>
          </a:p>
        </p:txBody>
      </p:sp>
    </p:spTree>
    <p:extLst>
      <p:ext uri="{BB962C8B-B14F-4D97-AF65-F5344CB8AC3E}">
        <p14:creationId xmlns:p14="http://schemas.microsoft.com/office/powerpoint/2010/main" val="383507250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lvl="0"/>
            <a:fld id="{86CB4B4D-7CA3-9044-876B-883B54F8677D}" type="slidenum">
              <a:rPr lang="en-US" smtClean="0"/>
              <a:t>3</a:t>
            </a:fld>
            <a:endParaRPr lang="en-US"/>
          </a:p>
        </p:txBody>
      </p:sp>
      <p:sp>
        <p:nvSpPr>
          <p:cNvPr id="3" name="Rectangle 2"/>
          <p:cNvSpPr/>
          <p:nvPr/>
        </p:nvSpPr>
        <p:spPr>
          <a:xfrm>
            <a:off x="355600" y="1447800"/>
            <a:ext cx="8534400" cy="4524315"/>
          </a:xfrm>
          <a:prstGeom prst="rect">
            <a:avLst/>
          </a:prstGeom>
        </p:spPr>
        <p:txBody>
          <a:bodyPr wrap="square">
            <a:spAutoFit/>
          </a:bodyPr>
          <a:lstStyle/>
          <a:p>
            <a:pPr marL="285750" indent="-285750">
              <a:buFont typeface="Arial" panose="020B0604020202020204" pitchFamily="34" charset="0"/>
              <a:buChar char="•"/>
            </a:pPr>
            <a:r>
              <a:rPr lang="en-US" dirty="0"/>
              <a:t>Ministerial WG </a:t>
            </a:r>
            <a:r>
              <a:rPr lang="en-US" dirty="0" smtClean="0"/>
              <a:t>has initially focused </a:t>
            </a:r>
            <a:r>
              <a:rPr lang="en-US" dirty="0"/>
              <a:t>on development of:</a:t>
            </a:r>
          </a:p>
          <a:p>
            <a:r>
              <a:rPr lang="en-US" dirty="0"/>
              <a:t>     --</a:t>
            </a:r>
            <a:r>
              <a:rPr lang="en-US" dirty="0" smtClean="0"/>
              <a:t>an Information Note </a:t>
            </a:r>
            <a:r>
              <a:rPr lang="en-US" dirty="0"/>
              <a:t>inviting Ministers to attend </a:t>
            </a:r>
            <a:r>
              <a:rPr lang="en-US" dirty="0" smtClean="0"/>
              <a:t>November GEO Ministerial; </a:t>
            </a:r>
            <a:endParaRPr lang="en-US" dirty="0"/>
          </a:p>
          <a:p>
            <a:pPr>
              <a:tabLst>
                <a:tab pos="3941763" algn="l"/>
              </a:tabLst>
            </a:pPr>
            <a:r>
              <a:rPr lang="en-US" dirty="0"/>
              <a:t>     --the Ministerial Declaration;</a:t>
            </a:r>
          </a:p>
          <a:p>
            <a:r>
              <a:rPr lang="en-US" dirty="0"/>
              <a:t>     --a Preliminary Communications Plan for the Ministerial </a:t>
            </a:r>
            <a:r>
              <a:rPr lang="en-US" dirty="0" smtClean="0"/>
              <a:t>and GEO </a:t>
            </a:r>
            <a:r>
              <a:rPr lang="en-US" dirty="0"/>
              <a:t>Week; and</a:t>
            </a:r>
          </a:p>
          <a:p>
            <a:r>
              <a:rPr lang="en-US" dirty="0"/>
              <a:t>     --an Update from the Ministerial WG to the March 19-20 </a:t>
            </a:r>
            <a:r>
              <a:rPr lang="en-US" dirty="0" err="1"/>
              <a:t>ExCom</a:t>
            </a:r>
            <a:r>
              <a:rPr lang="en-US" dirty="0"/>
              <a:t>.</a:t>
            </a:r>
          </a:p>
          <a:p>
            <a:endParaRPr lang="en-US" dirty="0"/>
          </a:p>
          <a:p>
            <a:pPr marL="285750" indent="-285750">
              <a:buFont typeface="Arial" panose="020B0604020202020204" pitchFamily="34" charset="0"/>
              <a:buChar char="•"/>
            </a:pPr>
            <a:r>
              <a:rPr lang="en-US" dirty="0"/>
              <a:t>The UN Global Geospatial Information Management (GGIM) Forum, originally planned for Mexico City in September, is being moved to coincide with the GEO </a:t>
            </a:r>
            <a:r>
              <a:rPr lang="en-US" dirty="0" smtClean="0"/>
              <a:t>Plenary/Ministerial</a:t>
            </a:r>
            <a:r>
              <a:rPr lang="en-US" dirty="0"/>
              <a:t>, earlier in the week at the same venue as the </a:t>
            </a:r>
            <a:r>
              <a:rPr lang="en-US" dirty="0" smtClean="0"/>
              <a:t>Plenary. </a:t>
            </a:r>
            <a:r>
              <a:rPr lang="en-US" dirty="0"/>
              <a:t>The Latin American Geospatial Forum will similarly be held at the same venue on Tuesday, November 10. Having all these meetings together should enhance prospects for attracting exhibitors for the Exhibition but might present challenges in scheduling GEO </a:t>
            </a:r>
            <a:r>
              <a:rPr lang="en-US" dirty="0" smtClean="0"/>
              <a:t>Board/other </a:t>
            </a:r>
            <a:r>
              <a:rPr lang="en-US" dirty="0"/>
              <a:t>side meetings early in the week.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There should be great </a:t>
            </a:r>
            <a:r>
              <a:rPr lang="en-US" dirty="0"/>
              <a:t>opportunities for </a:t>
            </a:r>
            <a:r>
              <a:rPr lang="en-US" dirty="0" smtClean="0"/>
              <a:t>CEOS-related </a:t>
            </a:r>
            <a:r>
              <a:rPr lang="en-US" dirty="0"/>
              <a:t>side events in connection with GEO Week, November 9-13, in Mexico City.</a:t>
            </a:r>
            <a:endParaRPr lang="en-US" dirty="0"/>
          </a:p>
        </p:txBody>
      </p:sp>
    </p:spTree>
    <p:extLst>
      <p:ext uri="{BB962C8B-B14F-4D97-AF65-F5344CB8AC3E}">
        <p14:creationId xmlns:p14="http://schemas.microsoft.com/office/powerpoint/2010/main" val="308419166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lvl="0"/>
            <a:fld id="{86CB4B4D-7CA3-9044-876B-883B54F8677D}" type="slidenum">
              <a:rPr lang="en-US" smtClean="0"/>
              <a:t>4</a:t>
            </a:fld>
            <a:endParaRPr lang="en-US"/>
          </a:p>
        </p:txBody>
      </p:sp>
      <p:sp>
        <p:nvSpPr>
          <p:cNvPr id="3" name="TextBox 2"/>
          <p:cNvSpPr txBox="1"/>
          <p:nvPr/>
        </p:nvSpPr>
        <p:spPr>
          <a:xfrm>
            <a:off x="640080" y="3505200"/>
            <a:ext cx="7772400" cy="36933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marR="0" indent="-285750" algn="l" defTabSz="457200" rtl="0" fontAlgn="auto" latinLnBrk="1" hangingPunct="0">
              <a:lnSpc>
                <a:spcPct val="100000"/>
              </a:lnSpc>
              <a:spcBef>
                <a:spcPts val="0"/>
              </a:spcBef>
              <a:spcAft>
                <a:spcPts val="0"/>
              </a:spcAft>
              <a:buClrTx/>
              <a:buSzTx/>
              <a:buFont typeface="Arial" panose="020B0604020202020204" pitchFamily="34" charset="0"/>
              <a:buChar char="•"/>
              <a:tabLst/>
            </a:pPr>
            <a:endParaRPr kumimoji="0" lang="en-US" sz="1800" b="0" i="0" u="none" strike="noStrike" cap="none" spc="0" normalizeH="0" baseline="0" dirty="0">
              <a:ln>
                <a:noFill/>
              </a:ln>
              <a:solidFill>
                <a:srgbClr val="002569"/>
              </a:solidFill>
              <a:effectLst/>
              <a:uFillTx/>
            </a:endParaRPr>
          </a:p>
        </p:txBody>
      </p:sp>
      <p:sp>
        <p:nvSpPr>
          <p:cNvPr id="4" name="Rectangle 3"/>
          <p:cNvSpPr/>
          <p:nvPr/>
        </p:nvSpPr>
        <p:spPr>
          <a:xfrm>
            <a:off x="218440" y="1479401"/>
            <a:ext cx="8773160" cy="4247317"/>
          </a:xfrm>
          <a:prstGeom prst="rect">
            <a:avLst/>
          </a:prstGeom>
        </p:spPr>
        <p:txBody>
          <a:bodyPr wrap="square">
            <a:spAutoFit/>
          </a:bodyPr>
          <a:lstStyle/>
          <a:p>
            <a:r>
              <a:rPr lang="en-US" dirty="0"/>
              <a:t> </a:t>
            </a:r>
            <a:endParaRPr lang="en-US" dirty="0" smtClean="0"/>
          </a:p>
          <a:p>
            <a:endParaRPr lang="en-US" dirty="0"/>
          </a:p>
          <a:p>
            <a:pPr marL="285750" indent="-285750">
              <a:buFont typeface="Arial" panose="020B0604020202020204" pitchFamily="34" charset="0"/>
              <a:buChar char="•"/>
            </a:pPr>
            <a:r>
              <a:rPr lang="en-US" dirty="0" smtClean="0"/>
              <a:t>Suggest that a </a:t>
            </a:r>
            <a:r>
              <a:rPr lang="en-US" dirty="0"/>
              <a:t>concerted internal CEOS strategy is required </a:t>
            </a:r>
            <a:r>
              <a:rPr lang="en-US" dirty="0" smtClean="0"/>
              <a:t>in preparation for the 2015 GEO Plenary and Ministerial, and that SIT-30  </a:t>
            </a:r>
            <a:r>
              <a:rPr lang="en-US" dirty="0"/>
              <a:t>call </a:t>
            </a:r>
            <a:r>
              <a:rPr lang="en-US" dirty="0" smtClean="0"/>
              <a:t>upon CEOS Agencies </a:t>
            </a:r>
            <a:r>
              <a:rPr lang="en-US" dirty="0"/>
              <a:t>and their Principals to engage as needed. </a:t>
            </a:r>
            <a:endParaRPr lang="en-US"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In connection with organizing </a:t>
            </a:r>
            <a:r>
              <a:rPr lang="en-US" dirty="0"/>
              <a:t>the November GEO Ministerial, with information to </a:t>
            </a:r>
            <a:r>
              <a:rPr lang="en-US" dirty="0" smtClean="0"/>
              <a:t>be </a:t>
            </a:r>
            <a:r>
              <a:rPr lang="en-US" dirty="0"/>
              <a:t>shared </a:t>
            </a:r>
            <a:r>
              <a:rPr lang="en-US" dirty="0" smtClean="0"/>
              <a:t>to prospective invitees (Ministers) in </a:t>
            </a:r>
            <a:r>
              <a:rPr lang="en-US" dirty="0"/>
              <a:t>the April time frame, </a:t>
            </a:r>
            <a:r>
              <a:rPr lang="en-US" dirty="0" smtClean="0"/>
              <a:t>helpful if a SIT </a:t>
            </a:r>
            <a:r>
              <a:rPr lang="en-US" dirty="0"/>
              <a:t>Action </a:t>
            </a:r>
            <a:r>
              <a:rPr lang="en-US" dirty="0" smtClean="0"/>
              <a:t>can request CEOS </a:t>
            </a:r>
            <a:r>
              <a:rPr lang="en-US" dirty="0"/>
              <a:t>Principals to identify by 10 April Ministers in their respective countries who </a:t>
            </a:r>
            <a:r>
              <a:rPr lang="en-US" dirty="0" smtClean="0"/>
              <a:t>might specifically be considered to receive the Information Note that the Mexican Government/GEO Secretariat will be sending in advance of formal invitations.  CEOS Principals should of course consult with respective National GEO Principals in identifying candidate Ministers and thereafter ensure that they become conversant with GEO and with the </a:t>
            </a:r>
            <a:r>
              <a:rPr lang="en-US" dirty="0"/>
              <a:t>merits of space-based Earth observation. </a:t>
            </a:r>
            <a:endParaRPr lang="en-US" dirty="0"/>
          </a:p>
        </p:txBody>
      </p:sp>
    </p:spTree>
    <p:extLst>
      <p:ext uri="{BB962C8B-B14F-4D97-AF65-F5344CB8AC3E}">
        <p14:creationId xmlns:p14="http://schemas.microsoft.com/office/powerpoint/2010/main" val="980600988"/>
      </p:ext>
    </p:extLst>
  </p:cSld>
  <p:clrMapOvr>
    <a:masterClrMapping/>
  </p:clrMapOvr>
  <p:transition spd="med"/>
</p:sld>
</file>

<file path=ppt/theme/theme1.xml><?xml version="1.0" encoding="utf-8"?>
<a:theme xmlns:a="http://schemas.openxmlformats.org/drawingml/2006/main" name="Default">
  <a:themeElements>
    <a:clrScheme name="Default">
      <a:dk1>
        <a:srgbClr val="002569"/>
      </a:dk1>
      <a:lt1>
        <a:srgbClr val="696969"/>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8862</TotalTime>
  <Words>372</Words>
  <Application>Microsoft Office PowerPoint</Application>
  <PresentationFormat>On-screen Show (4:3)</PresentationFormat>
  <Paragraphs>32</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Default</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dc:title>
  <dc:creator>Brian R. Williams</dc:creator>
  <cp:lastModifiedBy>Brent Smith</cp:lastModifiedBy>
  <cp:revision>21</cp:revision>
  <dcterms:modified xsi:type="dcterms:W3CDTF">2015-03-21T02:34:39Z</dcterms:modified>
</cp:coreProperties>
</file>