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7" r:id="rId4"/>
    <p:sldId id="268" r:id="rId5"/>
    <p:sldId id="278" r:id="rId6"/>
    <p:sldId id="270" r:id="rId7"/>
    <p:sldId id="271" r:id="rId8"/>
    <p:sldId id="269" r:id="rId9"/>
    <p:sldId id="275" r:id="rId10"/>
    <p:sldId id="287" r:id="rId11"/>
    <p:sldId id="286" r:id="rId12"/>
    <p:sldId id="272" r:id="rId13"/>
    <p:sldId id="282" r:id="rId14"/>
    <p:sldId id="288" r:id="rId15"/>
    <p:sldId id="280" r:id="rId16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61" autoAdjust="0"/>
  </p:normalViewPr>
  <p:slideViewPr>
    <p:cSldViewPr>
      <p:cViewPr>
        <p:scale>
          <a:sx n="76" d="100"/>
          <a:sy n="76" d="100"/>
        </p:scale>
        <p:origin x="-119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A6F7-16CE-8842-8E49-F6A866AB45D2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E12DE-20EB-5A4D-8498-E0AC1D34DF5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162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30218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9437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‹nº›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rPr/>
              <a:pPr lvl="0"/>
              <a:t>‹nº›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woodec@usgs.gov" TargetMode="External"/><Relationship Id="rId2" Type="http://schemas.openxmlformats.org/officeDocument/2006/relationships/hyperlink" Target="mailto:jolwoch@sansa.org.z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eos.org/meetings/wgcapd-distance-education-2015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304800" y="2209800"/>
            <a:ext cx="8686800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3600" b="1" dirty="0" smtClean="0">
                <a:solidFill>
                  <a:srgbClr val="FFFFFF"/>
                </a:solidFill>
              </a:rPr>
              <a:t>WGCapD </a:t>
            </a:r>
            <a:r>
              <a:rPr lang="en-US" sz="3600" b="1" dirty="0" smtClean="0">
                <a:solidFill>
                  <a:srgbClr val="FFFFFF"/>
                </a:solidFill>
              </a:rPr>
              <a:t>activities and </a:t>
            </a:r>
            <a:r>
              <a:rPr lang="en-US" sz="3600" b="1" dirty="0" smtClean="0">
                <a:solidFill>
                  <a:srgbClr val="FFFFFF"/>
                </a:solidFill>
              </a:rPr>
              <a:t>future plans</a:t>
            </a:r>
            <a:r>
              <a:rPr lang="en-US" sz="4200" b="1" dirty="0" smtClean="0">
                <a:solidFill>
                  <a:srgbClr val="FFFFFF"/>
                </a:solidFill>
              </a:rPr>
              <a:t/>
            </a:r>
            <a:br>
              <a:rPr lang="en-US" sz="4200" b="1" dirty="0" smtClean="0">
                <a:solidFill>
                  <a:srgbClr val="FFFFFF"/>
                </a:solidFill>
              </a:rPr>
            </a:br>
            <a:endParaRPr sz="42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34512" y="39624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Jane Olwoch,  SANSA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-30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11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30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SI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 Meeting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Headquarters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Paris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572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10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942" y="1360042"/>
            <a:ext cx="868134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</a:t>
            </a: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WGCapD Long term Strategy (progress to date)  </a:t>
            </a:r>
            <a:endParaRPr kumimoji="0" lang="en-ZA" sz="28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9713" y="20574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Draft </a:t>
            </a:r>
            <a:r>
              <a:rPr lang="en-US" sz="2400" dirty="0" smtClean="0">
                <a:latin typeface="Calibri" panose="020F0502020204030204" pitchFamily="34" charset="0"/>
              </a:rPr>
              <a:t>Goals</a:t>
            </a:r>
            <a:r>
              <a:rPr lang="en-US" sz="2400" dirty="0" smtClean="0"/>
              <a:t> </a:t>
            </a:r>
            <a:r>
              <a:rPr lang="en-US" sz="2400" dirty="0"/>
              <a:t>include: </a:t>
            </a:r>
            <a:endParaRPr lang="en-US" sz="2400" dirty="0" smtClean="0"/>
          </a:p>
          <a:p>
            <a:pPr lvl="0"/>
            <a:endParaRPr lang="en-US" sz="24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Increase </a:t>
            </a:r>
            <a:r>
              <a:rPr lang="en-US" sz="2400" dirty="0" smtClean="0">
                <a:latin typeface="Calibri" pitchFamily="34" charset="0"/>
              </a:rPr>
              <a:t>access to data, products, and tools and ability to use them;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Build </a:t>
            </a:r>
            <a:r>
              <a:rPr lang="en-US" sz="2400" dirty="0">
                <a:latin typeface="Calibri" pitchFamily="34" charset="0"/>
              </a:rPr>
              <a:t>awareness of new mission datasets, and how to use them within the context of existing datasets;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Increase </a:t>
            </a:r>
            <a:r>
              <a:rPr lang="en-US" sz="2400" dirty="0">
                <a:latin typeface="Calibri" pitchFamily="34" charset="0"/>
              </a:rPr>
              <a:t>the capacity of the WGs/VCs to provide their own capacity building (vs </a:t>
            </a:r>
            <a:r>
              <a:rPr lang="en-US" sz="2400" dirty="0" smtClean="0">
                <a:latin typeface="Calibri" pitchFamily="34" charset="0"/>
              </a:rPr>
              <a:t>WGCapD </a:t>
            </a:r>
            <a:r>
              <a:rPr lang="en-US" sz="2400" dirty="0">
                <a:latin typeface="Calibri" pitchFamily="34" charset="0"/>
              </a:rPr>
              <a:t>doing it for them); and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Improve </a:t>
            </a:r>
            <a:r>
              <a:rPr lang="en-US" sz="2400" dirty="0" smtClean="0">
                <a:latin typeface="Calibri" pitchFamily="34" charset="0"/>
              </a:rPr>
              <a:t>EO communications </a:t>
            </a:r>
            <a:r>
              <a:rPr lang="en-US" sz="2400" dirty="0">
                <a:latin typeface="Calibri" pitchFamily="34" charset="0"/>
              </a:rPr>
              <a:t>and coordination between Agency and </a:t>
            </a:r>
            <a:r>
              <a:rPr lang="en-US" sz="2400" dirty="0" smtClean="0">
                <a:latin typeface="Calibri" pitchFamily="34" charset="0"/>
              </a:rPr>
              <a:t>WGs/VCs/</a:t>
            </a:r>
            <a:r>
              <a:rPr lang="en-US" sz="2400" dirty="0" err="1" smtClean="0">
                <a:latin typeface="Calibri" pitchFamily="34" charset="0"/>
              </a:rPr>
              <a:t>CapD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capacity building and education activities as well as related international activities.</a:t>
            </a:r>
          </a:p>
        </p:txBody>
      </p:sp>
    </p:spTree>
    <p:extLst>
      <p:ext uri="{BB962C8B-B14F-4D97-AF65-F5344CB8AC3E}">
        <p14:creationId xmlns:p14="http://schemas.microsoft.com/office/powerpoint/2010/main" xmlns="" val="239005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11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942" y="1360042"/>
            <a:ext cx="868134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</a:t>
            </a: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WGCapD Long term Strategy (progress to date)  </a:t>
            </a:r>
            <a:endParaRPr kumimoji="0" lang="en-ZA" sz="28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558" y="2286000"/>
            <a:ext cx="8500841" cy="3416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l" rtl="0" latinLnBrk="1" hangingPunct="0"/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Agreed on outcomes we want to achieve: </a:t>
            </a:r>
          </a:p>
          <a:p>
            <a:pPr algn="l" rtl="0" latinLnBrk="1" hangingPunct="0"/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  <a:p>
            <a:pPr marL="457200" lvl="2" indent="-457200" algn="l" rtl="0" latinLnBrk="1" hangingPunct="0">
              <a:buFont typeface="Arial" panose="020B0604020202020204" pitchFamily="34" charset="0"/>
              <a:buChar char="•"/>
            </a:pPr>
            <a:r>
              <a:rPr lang="en-ZA" sz="2400" dirty="0" smtClean="0">
                <a:latin typeface="Calibri" panose="020F0502020204030204" pitchFamily="34" charset="0"/>
              </a:rPr>
              <a:t>Understand </a:t>
            </a:r>
            <a:r>
              <a:rPr lang="en-ZA" sz="2400" dirty="0">
                <a:latin typeface="Calibri" panose="020F0502020204030204" pitchFamily="34" charset="0"/>
              </a:rPr>
              <a:t>end users’ capacity building </a:t>
            </a:r>
            <a:r>
              <a:rPr lang="en-ZA" sz="2400" dirty="0" smtClean="0">
                <a:latin typeface="Calibri" panose="020F0502020204030204" pitchFamily="34" charset="0"/>
              </a:rPr>
              <a:t>needs (in </a:t>
            </a:r>
            <a:r>
              <a:rPr lang="en-ZA" sz="2400" dirty="0">
                <a:latin typeface="Calibri" panose="020F0502020204030204" pitchFamily="34" charset="0"/>
              </a:rPr>
              <a:t>collaboration with </a:t>
            </a:r>
            <a:r>
              <a:rPr lang="en-ZA" sz="2400" dirty="0" smtClean="0">
                <a:latin typeface="Calibri" panose="020F0502020204030204" pitchFamily="34" charset="0"/>
              </a:rPr>
              <a:t>partners e.g. GEO </a:t>
            </a:r>
            <a:r>
              <a:rPr lang="en-ZA" sz="2400" dirty="0">
                <a:latin typeface="Calibri" panose="020F0502020204030204" pitchFamily="34" charset="0"/>
              </a:rPr>
              <a:t>and </a:t>
            </a:r>
            <a:r>
              <a:rPr lang="en-ZA" sz="2400" dirty="0" smtClean="0">
                <a:latin typeface="Calibri" panose="020F0502020204030204" pitchFamily="34" charset="0"/>
              </a:rPr>
              <a:t>UNOOSA</a:t>
            </a:r>
          </a:p>
          <a:p>
            <a:pPr marL="457200" lvl="2" indent="-457200" algn="l" rtl="0" latinLnBrk="1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Ensuring </a:t>
            </a:r>
            <a:r>
              <a:rPr lang="en-US" sz="2400" dirty="0" smtClean="0">
                <a:latin typeface="Calibri" panose="020F0502020204030204" pitchFamily="34" charset="0"/>
              </a:rPr>
              <a:t>end </a:t>
            </a:r>
            <a:r>
              <a:rPr lang="en-US" sz="2400" dirty="0">
                <a:latin typeface="Calibri" panose="020F0502020204030204" pitchFamily="34" charset="0"/>
              </a:rPr>
              <a:t>users have access to data </a:t>
            </a:r>
            <a:r>
              <a:rPr lang="en-US" sz="2400" dirty="0" smtClean="0">
                <a:latin typeface="Calibri" panose="020F0502020204030204" pitchFamily="34" charset="0"/>
              </a:rPr>
              <a:t>and</a:t>
            </a:r>
            <a:r>
              <a:rPr lang="en-US" sz="2400" dirty="0">
                <a:latin typeface="Calibri" panose="020F0502020204030204" pitchFamily="34" charset="0"/>
              </a:rPr>
              <a:t> products/tools, and apps development toolkits they need</a:t>
            </a:r>
            <a:endParaRPr lang="en-ZA" sz="2400" dirty="0" smtClean="0">
              <a:latin typeface="Calibri" panose="020F0502020204030204" pitchFamily="34" charset="0"/>
            </a:endParaRPr>
          </a:p>
          <a:p>
            <a:pPr marL="457200" lvl="2" indent="-457200" algn="l" rtl="0" latinLnBrk="1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C</a:t>
            </a:r>
            <a:r>
              <a:rPr lang="en-US" sz="2400" dirty="0" smtClean="0">
                <a:latin typeface="Calibri" panose="020F0502020204030204" pitchFamily="34" charset="0"/>
              </a:rPr>
              <a:t>o-development </a:t>
            </a:r>
            <a:r>
              <a:rPr lang="en-US" sz="2400" dirty="0" smtClean="0">
                <a:latin typeface="Calibri" panose="020F0502020204030204" pitchFamily="34" charset="0"/>
              </a:rPr>
              <a:t>of </a:t>
            </a:r>
            <a:r>
              <a:rPr lang="en-US" sz="2400" dirty="0">
                <a:latin typeface="Calibri" panose="020F0502020204030204" pitchFamily="34" charset="0"/>
              </a:rPr>
              <a:t>applications through projects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457200" lvl="2" indent="-457200" algn="l" rtl="0" latinLnBrk="1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Training </a:t>
            </a:r>
            <a:r>
              <a:rPr lang="en-US" sz="2400" dirty="0">
                <a:latin typeface="Calibri" panose="020F0502020204030204" pitchFamily="34" charset="0"/>
              </a:rPr>
              <a:t>methodologies established and proven, and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457200" lvl="2" indent="-457200" algn="l" rtl="0" latinLnBrk="1" hangingPunct="0"/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      </a:t>
            </a:r>
            <a:r>
              <a:rPr lang="en-US" sz="2400" dirty="0" smtClean="0">
                <a:latin typeface="Calibri" panose="020F0502020204030204" pitchFamily="34" charset="0"/>
              </a:rPr>
              <a:t>disseminated </a:t>
            </a:r>
            <a:r>
              <a:rPr lang="en-US" sz="2400" dirty="0">
                <a:latin typeface="Calibri" panose="020F0502020204030204" pitchFamily="34" charset="0"/>
              </a:rPr>
              <a:t>for wide </a:t>
            </a:r>
            <a:r>
              <a:rPr lang="en-US" sz="2400" dirty="0" smtClean="0">
                <a:latin typeface="Calibri" panose="020F0502020204030204" pitchFamily="34" charset="0"/>
              </a:rPr>
              <a:t>use</a:t>
            </a:r>
          </a:p>
        </p:txBody>
      </p:sp>
    </p:spTree>
    <p:extLst>
      <p:ext uri="{BB962C8B-B14F-4D97-AF65-F5344CB8AC3E}">
        <p14:creationId xmlns:p14="http://schemas.microsoft.com/office/powerpoint/2010/main" xmlns="" val="29447332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740" y="3200400"/>
            <a:ext cx="812373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12</a:t>
            </a:fld>
            <a:endParaRPr lang="en-ZA"/>
          </a:p>
        </p:txBody>
      </p:sp>
      <p:sp>
        <p:nvSpPr>
          <p:cNvPr id="3" name="TextBox 2"/>
          <p:cNvSpPr txBox="1"/>
          <p:nvPr/>
        </p:nvSpPr>
        <p:spPr>
          <a:xfrm>
            <a:off x="450935" y="1371600"/>
            <a:ext cx="868134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</a:t>
            </a: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WGCapD Long term Strategy (progress to date)  </a:t>
            </a:r>
            <a:endParaRPr kumimoji="0" lang="en-ZA" sz="28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2558" y="2139408"/>
            <a:ext cx="52578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Mapping Activities to Goals.. In process </a:t>
            </a:r>
            <a:endParaRPr kumimoji="0" lang="en-ZA" sz="24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0" y="6052065"/>
            <a:ext cx="5181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Full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 CEOS WGCapD Long-term strategy (SIT 31)</a:t>
            </a:r>
            <a:endParaRPr kumimoji="0" lang="en-ZA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4299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13</a:t>
            </a:fld>
            <a:endParaRPr lang="en-ZA"/>
          </a:p>
        </p:txBody>
      </p:sp>
      <p:sp>
        <p:nvSpPr>
          <p:cNvPr id="3" name="Rectangle 2"/>
          <p:cNvSpPr/>
          <p:nvPr/>
        </p:nvSpPr>
        <p:spPr>
          <a:xfrm>
            <a:off x="457200" y="1641231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latinLnBrk="1" hangingPunct="0"/>
            <a:r>
              <a:rPr lang="en-US" sz="3600" b="1" dirty="0">
                <a:latin typeface="Calibri" pitchFamily="34" charset="0"/>
              </a:rPr>
              <a:t>WGCapD Leadership Post </a:t>
            </a:r>
            <a:r>
              <a:rPr lang="en-US" sz="3600" b="1" dirty="0" smtClean="0">
                <a:latin typeface="Calibri" pitchFamily="34" charset="0"/>
              </a:rPr>
              <a:t>2015</a:t>
            </a:r>
            <a:endParaRPr lang="en-ZA" sz="3600" b="1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1" y="2556572"/>
            <a:ext cx="8000999" cy="2677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Eric Wood (USGS) will complete his tenure as WGCapD Chair at the 29</a:t>
            </a:r>
            <a:r>
              <a:rPr kumimoji="0" lang="en-US" sz="2400" b="0" i="0" u="none" strike="noStrike" cap="none" spc="0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th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 CEOS Plenary </a:t>
            </a:r>
          </a:p>
          <a:p>
            <a:pPr marL="342900" marR="0" indent="-3429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Jane Olwoch (SANSA), present Vice Chair, will 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assume the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342900" marR="0" indent="-3429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role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of 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Chair at that time</a:t>
            </a:r>
          </a:p>
          <a:p>
            <a:pPr marL="342900" marR="0" indent="-3429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Nominations are now officially open for the next Vice Chair</a:t>
            </a:r>
          </a:p>
          <a:p>
            <a:pPr marL="342900" marR="0" indent="-3429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We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  thank  those members that have already expressed an </a:t>
            </a:r>
            <a:endParaRPr kumimoji="0" lang="en-US" sz="2400" b="0" i="0" u="none" strike="noStrike" cap="none" spc="0" normalizeH="0" dirty="0" smtClean="0">
              <a:ln>
                <a:noFill/>
              </a:ln>
              <a:solidFill>
                <a:srgbClr val="002060"/>
              </a:solidFill>
              <a:effectLst/>
              <a:uFillTx/>
              <a:latin typeface="Calibri" pitchFamily="34" charset="0"/>
            </a:endParaRPr>
          </a:p>
          <a:p>
            <a:pPr marL="342900" marR="0" indent="-3429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interest </a:t>
            </a:r>
            <a:endParaRPr kumimoji="0" lang="en-ZA" sz="24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40632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14</a:t>
            </a:fld>
            <a:endParaRPr lang="en-ZA"/>
          </a:p>
        </p:txBody>
      </p:sp>
      <p:sp>
        <p:nvSpPr>
          <p:cNvPr id="3" name="TextBox 2"/>
          <p:cNvSpPr txBox="1"/>
          <p:nvPr/>
        </p:nvSpPr>
        <p:spPr>
          <a:xfrm>
            <a:off x="1219200" y="2133600"/>
            <a:ext cx="5715000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Acknowledgements </a:t>
            </a:r>
            <a:endParaRPr kumimoji="0" lang="en-ZA" sz="40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3657600"/>
            <a:ext cx="4114800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571500" marR="0" indent="-5715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Eric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Wood</a:t>
            </a:r>
          </a:p>
          <a:p>
            <a:pPr marL="571500" marR="0" indent="-57150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600" baseline="0" dirty="0" err="1" smtClean="0"/>
              <a:t>Hilcea</a:t>
            </a:r>
            <a:r>
              <a:rPr lang="en-US" sz="3600" dirty="0" smtClean="0"/>
              <a:t>  Ferreira</a:t>
            </a:r>
          </a:p>
          <a:p>
            <a:pPr marL="571500" indent="-571500" algn="l" rtl="0" latinLnBrk="1" hangingPunct="0">
              <a:buFont typeface="Arial" panose="020B0604020202020204" pitchFamily="34" charset="0"/>
              <a:buChar char="•"/>
            </a:pPr>
            <a:r>
              <a:rPr lang="en-US" sz="3600" dirty="0" smtClean="0"/>
              <a:t>Nancy </a:t>
            </a:r>
            <a:r>
              <a:rPr lang="en-US" sz="3600" dirty="0" err="1" smtClean="0"/>
              <a:t>Searby</a:t>
            </a:r>
            <a:endParaRPr kumimoji="0" lang="en-ZA" sz="36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03951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45950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pt-BR" sz="2400" dirty="0"/>
              <a:t>Thank you!</a:t>
            </a:r>
          </a:p>
          <a:p>
            <a:pPr marL="0" indent="0" algn="ctr">
              <a:buNone/>
            </a:pPr>
            <a:endParaRPr lang="pt-BR" sz="2400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indent="0" algn="ctr">
              <a:buNone/>
            </a:pPr>
            <a:r>
              <a:rPr lang="pt-BR" sz="2400" kern="12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</a:rPr>
              <a:t>Jane Olwoch and Eric Wood</a:t>
            </a:r>
            <a:endParaRPr lang="pt-BR" sz="2400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endParaRPr lang="pt-BR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endParaRPr lang="pt-BR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r>
              <a:rPr lang="pt-BR" kern="12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hlinkClick r:id="rId2"/>
              </a:rPr>
              <a:t>jolwoch@sansa.org.za</a:t>
            </a:r>
            <a:endParaRPr lang="pt-BR" kern="12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algn="ctr"/>
            <a:r>
              <a:rPr lang="pt-BR" kern="12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hlinkClick r:id="rId3"/>
              </a:rPr>
              <a:t>woodec@usgs.gov</a:t>
            </a:r>
            <a:endParaRPr lang="pt-BR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endParaRPr lang="pt-BR" kern="12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marL="0" lvl="0" indent="0" algn="ctr">
              <a:buNone/>
            </a:pPr>
            <a:endParaRPr lang="en-US" kern="12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7782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defRPr>
                <a:solidFill>
                  <a:srgbClr val="000000"/>
                </a:solidFill>
              </a:defRPr>
            </a:pPr>
            <a:r>
              <a:rPr sz="4000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Present</a:t>
            </a:r>
            <a:r>
              <a:rPr lang="en-US" sz="4000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ation Outline</a:t>
            </a:r>
            <a:endParaRPr sz="4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 algn="ctr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sz="4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8166" y="2971800"/>
            <a:ext cx="8382000" cy="224676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Progress of WGCapD’s activities in 2015-2017 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Activity Highlights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WGCapD’s role in the CEOS  Long–term Strategy  (2015-2017)</a:t>
            </a:r>
          </a:p>
          <a:p>
            <a:pPr marL="285750" marR="0" indent="-28575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u="none" strike="noStrike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WGCapD Leadership</a:t>
            </a:r>
            <a:r>
              <a:rPr kumimoji="0" lang="en-US" sz="2800" u="none" strike="noStrike" cap="none" spc="0" normalizeH="0" dirty="0" smtClean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Calibri" pitchFamily="34" charset="0"/>
              </a:rPr>
              <a:t> Post-2015</a:t>
            </a:r>
            <a:endParaRPr kumimoji="0" lang="en-ZA" sz="280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3</a:t>
            </a:fld>
            <a:endParaRPr lang="en-Z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4106460"/>
              </p:ext>
            </p:extLst>
          </p:nvPr>
        </p:nvGraphicFramePr>
        <p:xfrm>
          <a:off x="304800" y="2377440"/>
          <a:ext cx="8610600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70200"/>
                <a:gridCol w="2870200"/>
                <a:gridCol w="2870200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Activity</a:t>
                      </a:r>
                      <a:endParaRPr lang="en-ZA" sz="14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Progress/Status</a:t>
                      </a:r>
                      <a:endParaRPr lang="en-ZA" sz="14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Future Activity</a:t>
                      </a:r>
                      <a:endParaRPr lang="en-ZA" sz="1400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CB-1:  Conduct a series of  Digital Elevation Model (DEM) regional workshops</a:t>
                      </a:r>
                      <a:endParaRPr lang="en-ZA" sz="1400" dirty="0" smtClean="0">
                        <a:latin typeface="Calibri" pitchFamily="34" charset="0"/>
                      </a:endParaRPr>
                    </a:p>
                    <a:p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First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workshop c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ompleted (March 2015)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Calibri"/>
                        </a:rPr>
                        <a:t>Workshop in Mexico  to follow (May 2015) with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Calibri"/>
                        </a:rPr>
                        <a:t>possible other workshops to be held in Asia and West Africa</a:t>
                      </a:r>
                      <a:endParaRPr lang="en-ZA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CB-2:  Provide practical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EO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 education for students and teachers</a:t>
                      </a:r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i="0" dirty="0" smtClean="0">
                          <a:latin typeface="Calibri" pitchFamily="34" charset="0"/>
                        </a:rPr>
                        <a:t>DLR,ESA and SANSA already involved</a:t>
                      </a:r>
                      <a:r>
                        <a:rPr lang="en-US" sz="1400" i="0" baseline="0" dirty="0" smtClean="0">
                          <a:latin typeface="Calibri" pitchFamily="34" charset="0"/>
                        </a:rPr>
                        <a:t> in School labs at conferences (ESA, DLR, UKSA) and FUNDISA resources (SANSA)</a:t>
                      </a:r>
                      <a:endParaRPr lang="en-US" sz="1400" i="0" dirty="0" smtClean="0">
                        <a:latin typeface="Calibri" pitchFamily="34" charset="0"/>
                      </a:endParaRPr>
                    </a:p>
                    <a:p>
                      <a:pPr algn="l"/>
                      <a:endParaRPr lang="en-ZA" sz="1400" i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Proposal between SANSA, DLR, ESA to combine forces in future is being discussed.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Does  CEOS  see its role in K12 Education and support  implementation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 this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 project – Material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 could be made available to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 developing Countries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2100" y="1371600"/>
            <a:ext cx="8839200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sz="2400" b="1" dirty="0"/>
              <a:t>WGCapD Summary of Activities </a:t>
            </a:r>
            <a:r>
              <a:rPr lang="en-US" sz="2400" b="1" dirty="0" smtClean="0"/>
              <a:t>2015-2017 </a:t>
            </a:r>
          </a:p>
          <a:p>
            <a:pPr algn="ctr" rtl="0" latinLnBrk="1" hangingPunct="0"/>
            <a:r>
              <a:rPr lang="en-US" b="1" dirty="0" smtClean="0"/>
              <a:t>(</a:t>
            </a:r>
            <a:r>
              <a:rPr lang="en-US" b="1" dirty="0" smtClean="0">
                <a:solidFill>
                  <a:srgbClr val="002060"/>
                </a:solidFill>
              </a:rPr>
              <a:t>proposed </a:t>
            </a:r>
            <a:r>
              <a:rPr lang="en-US" b="1" dirty="0">
                <a:solidFill>
                  <a:srgbClr val="002060"/>
                </a:solidFill>
              </a:rPr>
              <a:t>revision, pending review </a:t>
            </a:r>
            <a:r>
              <a:rPr lang="en-US" b="1" dirty="0"/>
              <a:t>)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xmlns="" val="8563555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4</a:t>
            </a:fld>
            <a:endParaRPr lang="en-Z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0198035"/>
              </p:ext>
            </p:extLst>
          </p:nvPr>
        </p:nvGraphicFramePr>
        <p:xfrm>
          <a:off x="208166" y="1981200"/>
          <a:ext cx="8686800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/>
                <a:gridCol w="2895600"/>
                <a:gridCol w="2895600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Activity</a:t>
                      </a:r>
                      <a:endParaRPr lang="en-ZA" sz="14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Progress/Status</a:t>
                      </a:r>
                      <a:endParaRPr lang="en-ZA" sz="1400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Future Activity</a:t>
                      </a:r>
                      <a:endParaRPr lang="en-ZA" sz="1400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ZA" sz="1400" dirty="0" smtClean="0">
                          <a:latin typeface="Calibri" pitchFamily="34" charset="0"/>
                        </a:rPr>
                        <a:t>CB-3: Develop a long term Capacity Building Strategy </a:t>
                      </a:r>
                    </a:p>
                    <a:p>
                      <a:pPr algn="l"/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First discussions  took part during Working Group</a:t>
                      </a:r>
                      <a:r>
                        <a:rPr lang="en-US" sz="1400" baseline="0" dirty="0" smtClean="0">
                          <a:latin typeface="Calibri" pitchFamily="34" charset="0"/>
                        </a:rPr>
                        <a:t> Annual Meeting</a:t>
                      </a:r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 To be presented prior to SIT 31</a:t>
                      </a:r>
                      <a:endParaRPr lang="en-ZA" sz="1400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Calibri" pitchFamily="34" charset="0"/>
                        </a:rPr>
                        <a:t>CB-4: Collaborate with GEO in the development and implementation of the GEOCAB Portal</a:t>
                      </a:r>
                      <a:endParaRPr lang="en-ZA" sz="1400" dirty="0" smtClean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CEOS Capacity</a:t>
                      </a:r>
                      <a:r>
                        <a:rPr lang="en-US" sz="1400" baseline="0" dirty="0" smtClean="0">
                          <a:latin typeface="Calibri" pitchFamily="34" charset="0"/>
                        </a:rPr>
                        <a:t> Activities have been added </a:t>
                      </a:r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Sustainability of the Portal still not defined   but  there are internal discussions in WGCapD and GEO.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 possibility of building our own portal in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partnership with WGISS  was discussed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CB-5:  Implement the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TanDEM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  <a:sym typeface="Calibri"/>
                        </a:rPr>
                        <a:t>-X Edu Project</a:t>
                      </a:r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Not started</a:t>
                      </a:r>
                      <a:r>
                        <a:rPr lang="en-US" sz="1400" baseline="0" dirty="0" smtClean="0">
                          <a:latin typeface="Calibri" pitchFamily="34" charset="0"/>
                        </a:rPr>
                        <a:t> due to unavailability of Data</a:t>
                      </a:r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 DLR /SANSA are still interested</a:t>
                      </a:r>
                      <a:r>
                        <a:rPr lang="en-US" sz="1400" baseline="0" dirty="0" smtClean="0">
                          <a:latin typeface="Calibri" pitchFamily="34" charset="0"/>
                        </a:rPr>
                        <a:t> but need to wait until the required data is  processed to be utilized  for CB activities</a:t>
                      </a:r>
                      <a:endParaRPr lang="en-ZA" sz="1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pPr algn="l"/>
                      <a:r>
                        <a:rPr lang="en-ZA" sz="1400" dirty="0" smtClean="0">
                          <a:latin typeface="Calibri" pitchFamily="34" charset="0"/>
                        </a:rPr>
                        <a:t>CB-6:  Capacity Building for </a:t>
                      </a:r>
                      <a:r>
                        <a:rPr lang="en-ZA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Disaster Management  - Pilot Course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INPE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and ISRO in charge </a:t>
                      </a:r>
                    </a:p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Webinar Series: from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7 April to 26 May</a:t>
                      </a:r>
                      <a:endParaRPr lang="en-ZA" sz="1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libri" pitchFamily="34" charset="0"/>
                        </a:rPr>
                        <a:t>There is already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an announcement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on CEOS Website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8166" y="1143000"/>
            <a:ext cx="871065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WGCapD Summary</a:t>
            </a:r>
            <a:r>
              <a:rPr kumimoji="0" lang="en-US" sz="2400" b="1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of Activities 2015-2017 (cont.) 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ZA" sz="24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899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5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9615939"/>
              </p:ext>
            </p:extLst>
          </p:nvPr>
        </p:nvGraphicFramePr>
        <p:xfrm>
          <a:off x="381000" y="2034540"/>
          <a:ext cx="8458200" cy="4216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1329"/>
                <a:gridCol w="2902671"/>
                <a:gridCol w="3124200"/>
              </a:tblGrid>
              <a:tr h="282873">
                <a:tc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  <a:endParaRPr lang="en-ZA" sz="1400" b="1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</a:rPr>
                        <a:t>Progress/Status</a:t>
                      </a:r>
                    </a:p>
                    <a:p>
                      <a:pPr algn="ctr">
                        <a:spcAft>
                          <a:spcPts val="100"/>
                        </a:spcAft>
                      </a:pPr>
                      <a:endParaRPr lang="en-ZA" sz="1400" b="1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</a:rPr>
                        <a:t>Future Activity</a:t>
                      </a:r>
                      <a:endParaRPr lang="en-ZA" sz="1400" b="1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</a:tr>
              <a:tr h="377164"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CB-7: Release of web-based newsletters and other outreach materials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ZA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Not started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WGCapD will significantly increase its communication through key channels such as its newsletter and list-serves, including promotion of appropriate material and activity of other CEOS Entities.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</a:tr>
              <a:tr h="565745"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CB-8: Web based archiving and distribution of CEOS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EO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webinars 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started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A series of webinars will be developed, drawing on presentations and materials already under development by other CEOS Entities. These webinars will be made easily available through the CEOS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website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</a:tr>
              <a:tr h="1140460"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CB-9: Strengthening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AfriGEOSS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"/>
                        </a:spcAft>
                      </a:pPr>
                      <a:r>
                        <a:rPr lang="en-ZA" sz="14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Communicating</a:t>
                      </a:r>
                      <a:r>
                        <a:rPr lang="en-ZA" sz="1400" baseline="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 with GEO and ID-02.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Work with GEO to determine the capacity building activities necessary to strengthen </a:t>
                      </a: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</a:rPr>
                        <a:t>AfriGEOSS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, as well as, assist in establishing the capacity building component of </a:t>
                      </a:r>
                      <a:r>
                        <a:rPr lang="en-US" sz="1400" dirty="0" err="1" smtClean="0">
                          <a:effectLst/>
                          <a:latin typeface="Calibri" panose="020F0502020204030204" pitchFamily="34" charset="0"/>
                        </a:rPr>
                        <a:t>AfriGEOSS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 itself.</a:t>
                      </a:r>
                      <a:endParaRPr lang="en-ZA" sz="14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7145" marR="47145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4853" y="1295400"/>
            <a:ext cx="871065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WGCapD Summary</a:t>
            </a:r>
            <a:r>
              <a:rPr kumimoji="0" lang="en-US" sz="2400" b="1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 of Activities 2015-2017 (cont.) 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ZA" sz="24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5235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6</a:t>
            </a:fld>
            <a:endParaRPr lang="en-Z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569" y="2590800"/>
            <a:ext cx="5731625" cy="381969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253880"/>
            <a:ext cx="327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2000" dirty="0" smtClean="0">
                <a:latin typeface="Calibri" pitchFamily="34" charset="0"/>
              </a:rPr>
              <a:t>Present  DLR, NASA</a:t>
            </a:r>
            <a:r>
              <a:rPr lang="en-ZA" sz="2000" dirty="0">
                <a:latin typeface="Calibri" pitchFamily="34" charset="0"/>
              </a:rPr>
              <a:t>, ESA, </a:t>
            </a:r>
            <a:r>
              <a:rPr lang="en-ZA" sz="2000" dirty="0" smtClean="0">
                <a:latin typeface="Calibri" pitchFamily="34" charset="0"/>
              </a:rPr>
              <a:t>USGS</a:t>
            </a:r>
            <a:r>
              <a:rPr lang="en-ZA" sz="2000" dirty="0">
                <a:latin typeface="Calibri" pitchFamily="34" charset="0"/>
              </a:rPr>
              <a:t>, INPE, NOAA, UNOOSA, RCMRD, </a:t>
            </a:r>
            <a:r>
              <a:rPr lang="en-ZA" sz="2000" dirty="0" smtClean="0">
                <a:latin typeface="Calibri" pitchFamily="34" charset="0"/>
              </a:rPr>
              <a:t>and SANSA.</a:t>
            </a: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ISRO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, GEO,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</a:rPr>
              <a:t>VLab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(WMO-CGMS), SWF, NASA-SEO, NOAA, CRECTEALC (Mexico) and IRD </a:t>
            </a:r>
            <a:r>
              <a:rPr lang="en-US" sz="2000" dirty="0" smtClean="0">
                <a:latin typeface="Calibri" pitchFamily="34" charset="0"/>
              </a:rPr>
              <a:t>attended virtually</a:t>
            </a:r>
            <a:endParaRPr lang="en-ZA" sz="20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823450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Calibri" pitchFamily="34" charset="0"/>
              </a:rPr>
              <a:t>4</a:t>
            </a:r>
            <a:r>
              <a:rPr lang="en-US" sz="2400" b="1" baseline="30000" dirty="0" smtClean="0">
                <a:latin typeface="Calibri" pitchFamily="34" charset="0"/>
              </a:rPr>
              <a:t>th</a:t>
            </a:r>
            <a:r>
              <a:rPr lang="en-US" sz="2400" b="1" dirty="0" smtClean="0">
                <a:latin typeface="Calibri" pitchFamily="34" charset="0"/>
              </a:rPr>
              <a:t> WGCapD Annual Meeting , Pretoria 18-20 March, 2015</a:t>
            </a:r>
            <a:endParaRPr kumimoji="0" lang="en-ZA" sz="24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123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46221"/>
          </a:xfrm>
        </p:spPr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7</a:t>
            </a:fld>
            <a:endParaRPr lang="en-ZA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7467600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Calibri" pitchFamily="34" charset="0"/>
              </a:rPr>
              <a:t>SRTM Workshop , Pretoria 23 -27 March, 2015</a:t>
            </a:r>
            <a:endParaRPr kumimoji="0" lang="en-ZA" sz="2400" b="1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2184400"/>
            <a:ext cx="5867400" cy="3911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928148"/>
            <a:ext cx="3352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22 participants, </a:t>
            </a:r>
            <a:endParaRPr lang="en-US" sz="2000" dirty="0" smtClean="0"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18 </a:t>
            </a:r>
            <a:r>
              <a:rPr lang="en-US" sz="2000" dirty="0">
                <a:latin typeface="Calibri" pitchFamily="34" charset="0"/>
              </a:rPr>
              <a:t>from outside South </a:t>
            </a:r>
            <a:r>
              <a:rPr lang="en-US" sz="2000" dirty="0" smtClean="0">
                <a:latin typeface="Calibri" pitchFamily="34" charset="0"/>
              </a:rPr>
              <a:t>Africa.</a:t>
            </a:r>
            <a:endParaRPr lang="en-ZA" sz="2000" dirty="0">
              <a:solidFill>
                <a:srgbClr val="FF0000"/>
              </a:solidFill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Sponsors </a:t>
            </a:r>
            <a:r>
              <a:rPr lang="en-US" sz="2000" dirty="0">
                <a:latin typeface="Calibri" pitchFamily="34" charset="0"/>
              </a:rPr>
              <a:t>are SWF, GEO</a:t>
            </a:r>
            <a:r>
              <a:rPr lang="en-US" sz="2000" dirty="0" smtClean="0">
                <a:latin typeface="Calibri" pitchFamily="34" charset="0"/>
              </a:rPr>
              <a:t>, and </a:t>
            </a:r>
            <a:r>
              <a:rPr lang="en-US" sz="2000" dirty="0" err="1" smtClean="0">
                <a:latin typeface="Calibri" pitchFamily="34" charset="0"/>
              </a:rPr>
              <a:t>UNOOSA</a:t>
            </a:r>
            <a:endParaRPr lang="en-ZA" sz="20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6096000"/>
            <a:ext cx="502920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Thanks to  Patrick O’Brien (NOAA),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 </a:t>
            </a:r>
            <a:r>
              <a:rPr kumimoji="0" lang="en-US" sz="1600" b="0" i="0" u="none" strike="noStrike" cap="none" spc="0" normalizeH="0" baseline="0" dirty="0" err="1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Phila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 </a:t>
            </a:r>
            <a:r>
              <a:rPr kumimoji="0" lang="en-US" sz="1600" b="0" i="0" u="none" strike="noStrike" cap="none" spc="0" normalizeH="0" baseline="0" dirty="0" err="1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Sibandze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 (SANSA),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 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  <a:latin typeface="Calibri" pitchFamily="34" charset="0"/>
              </a:rPr>
              <a:t>and the CEOS Team</a:t>
            </a:r>
            <a:endParaRPr kumimoji="0" lang="en-ZA" sz="16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087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8</a:t>
            </a:fld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152400" y="1383323"/>
            <a:ext cx="8991600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sz="2400" b="1" dirty="0" smtClean="0">
                <a:latin typeface="Calibri" pitchFamily="34" charset="0"/>
              </a:rPr>
              <a:t>WGCapD &amp; WGDisasters Distance Education Course</a:t>
            </a:r>
          </a:p>
          <a:p>
            <a:pPr algn="ctr" rtl="0" latinLnBrk="1" hangingPunct="0"/>
            <a:r>
              <a:rPr lang="en-US" sz="2000" b="1" dirty="0" smtClean="0">
                <a:latin typeface="Calibri" pitchFamily="34" charset="0"/>
              </a:rPr>
              <a:t>Webinar Series on Remote Sensing Technology for Disaster Management</a:t>
            </a:r>
          </a:p>
          <a:p>
            <a:pPr algn="ctr" rtl="0" latinLnBrk="1" hangingPunct="0"/>
            <a:r>
              <a:rPr lang="en-US" sz="2000" b="1" dirty="0" smtClean="0">
                <a:latin typeface="Calibri" pitchFamily="34" charset="0"/>
              </a:rPr>
              <a:t>(INPE and ISRO)</a:t>
            </a:r>
          </a:p>
          <a:p>
            <a:pPr lvl="0" algn="ctr" rtl="0" latinLnBrk="1" hangingPunct="0"/>
            <a:r>
              <a:rPr lang="en-US" sz="2000" dirty="0" smtClean="0">
                <a:latin typeface="Calibri" pitchFamily="34" charset="0"/>
                <a:hlinkClick r:id="rId2"/>
              </a:rPr>
              <a:t>http://ceos.org/meetings/wgcapd-distance-education-2015/</a:t>
            </a:r>
            <a:endParaRPr lang="en-US" sz="2000" dirty="0" smtClean="0">
              <a:latin typeface="Calibri" pitchFamily="34" charset="0"/>
            </a:endParaRPr>
          </a:p>
          <a:p>
            <a:pPr algn="l" rtl="0" latinLnBrk="1" hangingPunct="0"/>
            <a:endParaRPr lang="en-US" sz="2000" dirty="0" smtClean="0">
              <a:latin typeface="Calibri" pitchFamily="34" charset="0"/>
            </a:endParaRPr>
          </a:p>
          <a:p>
            <a:pPr algn="l" rtl="0" latinLnBrk="1" hangingPunct="0"/>
            <a:r>
              <a:rPr lang="en-US" sz="2000" dirty="0" smtClean="0">
                <a:latin typeface="Calibri" pitchFamily="34" charset="0"/>
              </a:rPr>
              <a:t>Comprehensive series of 8 introductory webinars that address the use of remote sensing technology for DM.</a:t>
            </a:r>
          </a:p>
        </p:txBody>
      </p:sp>
      <p:pic>
        <p:nvPicPr>
          <p:cNvPr id="6146" name="Picture 2" descr="Chalkboard-Image_19Mar2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91000"/>
            <a:ext cx="2829576" cy="1905000"/>
          </a:xfrm>
          <a:prstGeom prst="rect">
            <a:avLst/>
          </a:prstGeom>
          <a:noFill/>
        </p:spPr>
      </p:pic>
      <p:sp>
        <p:nvSpPr>
          <p:cNvPr id="7" name="Rectangle 4"/>
          <p:cNvSpPr/>
          <p:nvPr/>
        </p:nvSpPr>
        <p:spPr>
          <a:xfrm>
            <a:off x="3124200" y="3429000"/>
            <a:ext cx="5791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/>
            <a:r>
              <a:rPr lang="en-US" sz="2000" b="1" dirty="0" smtClean="0">
                <a:latin typeface="Calibri" pitchFamily="34" charset="0"/>
              </a:rPr>
              <a:t>What makes this course unique</a:t>
            </a:r>
            <a:r>
              <a:rPr lang="en-US" sz="2000" dirty="0" smtClean="0">
                <a:latin typeface="Calibri" pitchFamily="34" charset="0"/>
              </a:rPr>
              <a:t>?</a:t>
            </a:r>
          </a:p>
          <a:p>
            <a:pPr marL="50400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Offered free of charge</a:t>
            </a:r>
          </a:p>
          <a:p>
            <a:pPr marL="50400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Provides access to expertise from space agencies around the world</a:t>
            </a:r>
          </a:p>
          <a:p>
            <a:pPr marL="50400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Links participants to a global network of experts and policymakers</a:t>
            </a:r>
          </a:p>
          <a:p>
            <a:pPr marL="50400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Creates awareness about CEOS and the International Charter for Space and Major Disasters </a:t>
            </a:r>
          </a:p>
          <a:p>
            <a:pPr marL="50400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Provides access to datasets and useful tools available from CEOS Members</a:t>
            </a:r>
          </a:p>
          <a:p>
            <a:pPr marL="50400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Builds skills on Disaster Management (DM)</a:t>
            </a:r>
            <a:endParaRPr lang="en-US" sz="2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235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ZA" smtClean="0"/>
              <a:pPr lvl="0"/>
              <a:t>9</a:t>
            </a:fld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152400" y="1383323"/>
            <a:ext cx="8991600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sz="2000" b="1" dirty="0" smtClean="0">
                <a:latin typeface="Calibri" pitchFamily="34" charset="0"/>
              </a:rPr>
              <a:t>Details: Webinar </a:t>
            </a:r>
            <a:r>
              <a:rPr lang="en-US" sz="2000" b="1" dirty="0">
                <a:latin typeface="Calibri" pitchFamily="34" charset="0"/>
              </a:rPr>
              <a:t>Series on Remote Sensing Technology for Disaster Management</a:t>
            </a:r>
          </a:p>
        </p:txBody>
      </p:sp>
      <p:sp>
        <p:nvSpPr>
          <p:cNvPr id="7" name="Rectangle 4"/>
          <p:cNvSpPr/>
          <p:nvPr/>
        </p:nvSpPr>
        <p:spPr>
          <a:xfrm>
            <a:off x="457200" y="2286000"/>
            <a:ext cx="81534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Schedule: </a:t>
            </a:r>
            <a:r>
              <a:rPr lang="en-US" dirty="0" smtClean="0">
                <a:latin typeface="Calibri" pitchFamily="34" charset="0"/>
              </a:rPr>
              <a:t>April 7 — May 26, 2015 (1 webinar per week, always on Tuesdays from 13:00-14:00 UTC)</a:t>
            </a:r>
            <a:endParaRPr lang="pt-BR" dirty="0" smtClean="0"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Course Team</a:t>
            </a:r>
            <a:r>
              <a:rPr lang="en-US" dirty="0" smtClean="0">
                <a:latin typeface="Calibri" pitchFamily="34" charset="0"/>
              </a:rPr>
              <a:t>: INPE, ISRO, CEOS CEO, CEOS SEO, CSA, ESA, University of Waterloo/International Space University, NASA, SANSA, UNOOSA, USGS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Audience:  </a:t>
            </a:r>
            <a:r>
              <a:rPr lang="en-US" dirty="0" smtClean="0">
                <a:latin typeface="Calibri" pitchFamily="34" charset="0"/>
              </a:rPr>
              <a:t>Disaster Management practitioners with an interest in geospatial technology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latin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Registrations:</a:t>
            </a:r>
            <a:r>
              <a:rPr lang="en-US" dirty="0" smtClean="0">
                <a:latin typeface="Calibri" pitchFamily="34" charset="0"/>
              </a:rPr>
              <a:t> 30 March 2015: 120 registrations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first 95 were accepted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latin typeface="Calibri" pitchFamily="34" charset="0"/>
              <a:sym typeface="Wingdings" pitchFamily="2" charset="2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itchFamily="34" charset="0"/>
                <a:sym typeface="Wingdings" pitchFamily="2" charset="2"/>
              </a:rPr>
              <a:t>All webinars recordings and learning materials will be available on the Internet after the course is finished (June 2015)</a:t>
            </a:r>
            <a:endParaRPr lang="en-US" sz="1600" dirty="0" smtClean="0">
              <a:latin typeface="Calibri" pitchFamily="34" charset="0"/>
            </a:endParaRPr>
          </a:p>
          <a:p>
            <a:pPr marL="504000" lvl="1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Calibri" pitchFamily="34" charset="0"/>
            </a:endParaRPr>
          </a:p>
          <a:p>
            <a:pPr marL="504000" lvl="1" indent="-285750">
              <a:buFont typeface="Arial" panose="020B0604020202020204" pitchFamily="34" charset="0"/>
              <a:buChar char="•"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235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9541</TotalTime>
  <Words>1064</Words>
  <Application>Microsoft Office PowerPoint</Application>
  <PresentationFormat>Apresentação na tela (4:3)</PresentationFormat>
  <Paragraphs>136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Default</vt:lpstr>
      <vt:lpstr>WGCapD activities and future plans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jolwoch@sansa.org.za</dc:creator>
  <cp:lastModifiedBy>Hilcea</cp:lastModifiedBy>
  <cp:revision>70</cp:revision>
  <dcterms:modified xsi:type="dcterms:W3CDTF">2015-04-01T13:37:38Z</dcterms:modified>
</cp:coreProperties>
</file>