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008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FA6F7-16CE-8842-8E49-F6A866AB45D2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E12DE-20EB-5A4D-8498-E0AC1D34DF58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215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‹N°›</a:t>
            </a:fld>
            <a:endParaRPr/>
          </a:p>
        </p:txBody>
      </p:sp>
      <p:sp>
        <p:nvSpPr>
          <p:cNvPr id="3" name="Shape 3"/>
          <p:cNvSpPr/>
          <p:nvPr userDrawn="1"/>
        </p:nvSpPr>
        <p:spPr>
          <a:xfrm>
            <a:off x="2130871" y="190714"/>
            <a:ext cx="29745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SIT-30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CNES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Headquarters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Paris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France</a:t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31</a:t>
            </a:r>
            <a:r>
              <a:rPr lang="en-AU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March – 1</a:t>
            </a:r>
            <a:r>
              <a:rPr lang="en-AU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April 2015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09600" y="22098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 smtClean="0">
                <a:solidFill>
                  <a:srgbClr val="FFFFFF"/>
                </a:solidFill>
              </a:rPr>
              <a:t>Kyoto Plenary Preparation </a:t>
            </a:r>
            <a:r>
              <a:rPr lang="en-US" sz="2000" b="1" dirty="0" smtClean="0">
                <a:solidFill>
                  <a:srgbClr val="FFFFFF"/>
                </a:solidFill>
              </a:rPr>
              <a:t>[Information]</a:t>
            </a:r>
            <a:endParaRPr sz="4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JAXA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SIT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-30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Item 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17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CNES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Headquarters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Paris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France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31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st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March – 1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st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April 2015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4572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457200" y="1371600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2</a:t>
            </a:fld>
            <a:endParaRPr lang="en-US"/>
          </a:p>
        </p:txBody>
      </p:sp>
      <p:sp>
        <p:nvSpPr>
          <p:cNvPr id="4" name="タイトル 2"/>
          <p:cNvSpPr txBox="1">
            <a:spLocks/>
          </p:cNvSpPr>
          <p:nvPr/>
        </p:nvSpPr>
        <p:spPr>
          <a:xfrm>
            <a:off x="685800" y="304800"/>
            <a:ext cx="8172400" cy="5492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 Schedule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old"/>
              <a:ea typeface="Arial Bold"/>
              <a:cs typeface="Arial Bold"/>
              <a:sym typeface="Arial Bold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731837"/>
              </p:ext>
            </p:extLst>
          </p:nvPr>
        </p:nvGraphicFramePr>
        <p:xfrm>
          <a:off x="380999" y="1549402"/>
          <a:ext cx="8458197" cy="4927598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619653"/>
                <a:gridCol w="854818"/>
                <a:gridCol w="854818"/>
                <a:gridCol w="854818"/>
                <a:gridCol w="854818"/>
                <a:gridCol w="854818"/>
                <a:gridCol w="854818"/>
                <a:gridCol w="854818"/>
                <a:gridCol w="854818"/>
              </a:tblGrid>
              <a:tr h="317288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Apr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May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Jun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Jul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Aug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Sep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Oct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Nov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922062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Meetings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922062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Announcement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922062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Agenda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922062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Side Meeting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922062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Website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AutoShape 238"/>
          <p:cNvSpPr>
            <a:spLocks noChangeAspect="1" noChangeArrowheads="1"/>
          </p:cNvSpPr>
          <p:nvPr/>
        </p:nvSpPr>
        <p:spPr bwMode="auto">
          <a:xfrm>
            <a:off x="8077200" y="2009003"/>
            <a:ext cx="173328" cy="14401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0" hangingPunct="0"/>
            <a:endParaRPr kumimoji="0" lang="ja-JP" altLang="en-US"/>
          </a:p>
        </p:txBody>
      </p:sp>
      <p:sp>
        <p:nvSpPr>
          <p:cNvPr id="8" name="AutoShape 238"/>
          <p:cNvSpPr>
            <a:spLocks noChangeAspect="1" noChangeArrowheads="1"/>
          </p:cNvSpPr>
          <p:nvPr/>
        </p:nvSpPr>
        <p:spPr bwMode="auto">
          <a:xfrm>
            <a:off x="3069689" y="2903985"/>
            <a:ext cx="173328" cy="14401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0" hangingPunct="0"/>
            <a:endParaRPr kumimoji="0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426507" y="3075803"/>
            <a:ext cx="1459693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1200" dirty="0" smtClean="0">
                <a:latin typeface="+mn-ea"/>
                <a:ea typeface="+mn-ea"/>
              </a:rPr>
              <a:t>1</a:t>
            </a:r>
            <a:r>
              <a:rPr lang="en-US" altLang="ja-JP" sz="1200" baseline="30000" dirty="0" smtClean="0">
                <a:latin typeface="+mn-ea"/>
                <a:ea typeface="+mn-ea"/>
              </a:rPr>
              <a:t>st</a:t>
            </a:r>
            <a:r>
              <a:rPr lang="en-US" altLang="ja-JP" sz="1200" dirty="0" smtClean="0">
                <a:latin typeface="+mn-ea"/>
                <a:ea typeface="+mn-ea"/>
              </a:rPr>
              <a:t> Announcement</a:t>
            </a:r>
            <a:endParaRPr kumimoji="0" lang="ja-JP" altLang="en-US" sz="12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+mn-ea"/>
              <a:ea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477000" y="3075803"/>
            <a:ext cx="1496562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1200" dirty="0" smtClean="0">
                <a:latin typeface="+mn-ea"/>
                <a:ea typeface="+mn-ea"/>
              </a:rPr>
              <a:t>2</a:t>
            </a:r>
            <a:r>
              <a:rPr lang="en-US" altLang="ja-JP" sz="1200" baseline="30000" dirty="0" smtClean="0">
                <a:latin typeface="+mn-ea"/>
                <a:ea typeface="+mn-ea"/>
              </a:rPr>
              <a:t>nd</a:t>
            </a:r>
            <a:r>
              <a:rPr lang="en-US" altLang="ja-JP" sz="1200" dirty="0" smtClean="0">
                <a:latin typeface="+mn-ea"/>
                <a:ea typeface="+mn-ea"/>
              </a:rPr>
              <a:t> Announcement</a:t>
            </a:r>
            <a:endParaRPr kumimoji="0" lang="ja-JP" altLang="en-US" sz="12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+mn-ea"/>
              <a:ea typeface="+mn-ea"/>
            </a:endParaRPr>
          </a:p>
        </p:txBody>
      </p:sp>
      <p:sp>
        <p:nvSpPr>
          <p:cNvPr id="11" name="AutoShape 238"/>
          <p:cNvSpPr>
            <a:spLocks noChangeAspect="1" noChangeArrowheads="1"/>
          </p:cNvSpPr>
          <p:nvPr/>
        </p:nvSpPr>
        <p:spPr bwMode="auto">
          <a:xfrm>
            <a:off x="7138617" y="2903985"/>
            <a:ext cx="173328" cy="14401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0" hangingPunct="0"/>
            <a:endParaRPr kumimoji="0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848600" y="2161403"/>
            <a:ext cx="964365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1200" dirty="0" smtClean="0">
                <a:latin typeface="+mn-ea"/>
                <a:ea typeface="+mn-ea"/>
              </a:rPr>
              <a:t>29</a:t>
            </a:r>
            <a:r>
              <a:rPr lang="en-US" altLang="ja-JP" sz="1200" baseline="30000" dirty="0" smtClean="0">
                <a:latin typeface="+mn-ea"/>
                <a:ea typeface="+mn-ea"/>
              </a:rPr>
              <a:t>th</a:t>
            </a:r>
            <a:r>
              <a:rPr lang="en-US" altLang="ja-JP" sz="1200" dirty="0" smtClean="0">
                <a:latin typeface="+mn-ea"/>
                <a:ea typeface="+mn-ea"/>
              </a:rPr>
              <a:t> Plenary</a:t>
            </a:r>
            <a:endParaRPr kumimoji="0" lang="ja-JP" altLang="en-US" sz="12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+mn-ea"/>
              <a:ea typeface="+mn-ea"/>
            </a:endParaRPr>
          </a:p>
        </p:txBody>
      </p:sp>
      <p:sp>
        <p:nvSpPr>
          <p:cNvPr id="13" name="AutoShape 238"/>
          <p:cNvSpPr>
            <a:spLocks noChangeAspect="1" noChangeArrowheads="1"/>
          </p:cNvSpPr>
          <p:nvPr/>
        </p:nvSpPr>
        <p:spPr bwMode="auto">
          <a:xfrm>
            <a:off x="6847614" y="2009003"/>
            <a:ext cx="173328" cy="14401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0" hangingPunct="0"/>
            <a:endParaRPr kumimoji="0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00800" y="2161403"/>
            <a:ext cx="1066957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1200" dirty="0" smtClean="0">
                <a:latin typeface="+mn-ea"/>
                <a:ea typeface="+mn-ea"/>
              </a:rPr>
              <a:t>SIT Tech WS</a:t>
            </a:r>
            <a:endParaRPr kumimoji="0" lang="ja-JP" altLang="en-US" sz="12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+mn-ea"/>
              <a:ea typeface="+mn-ea"/>
            </a:endParaRPr>
          </a:p>
        </p:txBody>
      </p:sp>
      <p:sp>
        <p:nvSpPr>
          <p:cNvPr id="17" name="AutoShape 238"/>
          <p:cNvSpPr>
            <a:spLocks noChangeAspect="1" noChangeArrowheads="1"/>
          </p:cNvSpPr>
          <p:nvPr/>
        </p:nvSpPr>
        <p:spPr bwMode="auto">
          <a:xfrm>
            <a:off x="4876032" y="3862319"/>
            <a:ext cx="173328" cy="14401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0" hangingPunct="0"/>
            <a:endParaRPr kumimoji="0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419600" y="4034137"/>
            <a:ext cx="1086193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1200" dirty="0" smtClean="0">
                <a:latin typeface="+mn-ea"/>
                <a:ea typeface="+mn-ea"/>
              </a:rPr>
              <a:t>Draft Agenda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+mn-ea"/>
                <a:ea typeface="+mn-ea"/>
              </a:rPr>
              <a:t>(for</a:t>
            </a:r>
            <a:r>
              <a:rPr kumimoji="0" lang="en-US" altLang="ja-JP" sz="12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+mn-ea"/>
                <a:ea typeface="+mn-ea"/>
              </a:rPr>
              <a:t> SEC)</a:t>
            </a:r>
            <a:endParaRPr kumimoji="0" lang="ja-JP" altLang="en-US" sz="12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+mn-ea"/>
              <a:ea typeface="+mn-ea"/>
            </a:endParaRPr>
          </a:p>
        </p:txBody>
      </p:sp>
      <p:sp>
        <p:nvSpPr>
          <p:cNvPr id="19" name="AutoShape 238"/>
          <p:cNvSpPr>
            <a:spLocks noChangeAspect="1" noChangeArrowheads="1"/>
          </p:cNvSpPr>
          <p:nvPr/>
        </p:nvSpPr>
        <p:spPr bwMode="auto">
          <a:xfrm>
            <a:off x="7599839" y="3860800"/>
            <a:ext cx="173328" cy="14401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0" hangingPunct="0"/>
            <a:endParaRPr kumimoji="0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136193" y="4032618"/>
            <a:ext cx="1100619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1200" dirty="0" smtClean="0">
                <a:latin typeface="+mn-ea"/>
                <a:ea typeface="+mn-ea"/>
              </a:rPr>
              <a:t>Fixed Agenda</a:t>
            </a:r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5105400" y="3932808"/>
            <a:ext cx="2461571" cy="0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6" name="テキスト ボックス 25"/>
          <p:cNvSpPr txBox="1"/>
          <p:nvPr/>
        </p:nvSpPr>
        <p:spPr>
          <a:xfrm>
            <a:off x="5989917" y="3990203"/>
            <a:ext cx="626131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1200" dirty="0" smtClean="0">
                <a:latin typeface="+mn-ea"/>
                <a:ea typeface="+mn-ea"/>
              </a:rPr>
              <a:t>Update</a:t>
            </a:r>
            <a:endParaRPr kumimoji="0" lang="ja-JP" altLang="en-US" sz="120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+mn-ea"/>
              <a:ea typeface="+mn-ea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810000" y="5862937"/>
            <a:ext cx="1466104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1200" dirty="0" err="1" smtClean="0">
                <a:latin typeface="+mn-ea"/>
                <a:ea typeface="+mn-ea"/>
              </a:rPr>
              <a:t>Mtg</a:t>
            </a:r>
            <a:r>
              <a:rPr lang="en-US" altLang="ja-JP" sz="1200" dirty="0" smtClean="0">
                <a:latin typeface="+mn-ea"/>
                <a:ea typeface="+mn-ea"/>
              </a:rPr>
              <a:t> Website Open</a:t>
            </a:r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1200" dirty="0" smtClean="0">
                <a:latin typeface="+mn-ea"/>
                <a:ea typeface="+mn-ea"/>
              </a:rPr>
              <a:t>@</a:t>
            </a:r>
            <a:r>
              <a:rPr lang="en-US" altLang="ja-JP" sz="1200" dirty="0" err="1" smtClean="0">
                <a:latin typeface="+mn-ea"/>
                <a:ea typeface="+mn-ea"/>
              </a:rPr>
              <a:t>ceos.org</a:t>
            </a:r>
            <a:endParaRPr kumimoji="0" lang="ja-JP" altLang="en-US" sz="12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+mn-ea"/>
              <a:ea typeface="+mn-ea"/>
            </a:endParaRPr>
          </a:p>
        </p:txBody>
      </p:sp>
      <p:sp>
        <p:nvSpPr>
          <p:cNvPr id="27" name="AutoShape 238"/>
          <p:cNvSpPr>
            <a:spLocks noChangeAspect="1" noChangeArrowheads="1"/>
          </p:cNvSpPr>
          <p:nvPr/>
        </p:nvSpPr>
        <p:spPr bwMode="auto">
          <a:xfrm>
            <a:off x="4447338" y="5706222"/>
            <a:ext cx="173328" cy="14401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0" hangingPunct="0"/>
            <a:endParaRPr kumimoji="0" lang="ja-JP" altLang="en-US"/>
          </a:p>
        </p:txBody>
      </p:sp>
      <p:cxnSp>
        <p:nvCxnSpPr>
          <p:cNvPr id="28" name="直線矢印コネクタ 27"/>
          <p:cNvCxnSpPr/>
          <p:nvPr/>
        </p:nvCxnSpPr>
        <p:spPr>
          <a:xfrm flipV="1">
            <a:off x="4658873" y="5799437"/>
            <a:ext cx="3375971" cy="2674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0" name="テキスト ボックス 29"/>
          <p:cNvSpPr txBox="1"/>
          <p:nvPr/>
        </p:nvSpPr>
        <p:spPr>
          <a:xfrm>
            <a:off x="5338951" y="5862937"/>
            <a:ext cx="1887695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1200" dirty="0" smtClean="0">
                <a:latin typeface="+mn-ea"/>
                <a:ea typeface="+mn-ea"/>
              </a:rPr>
              <a:t>Registration and update</a:t>
            </a:r>
            <a:endParaRPr kumimoji="0" lang="ja-JP" altLang="en-US" sz="120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+mn-ea"/>
              <a:ea typeface="+mn-ea"/>
            </a:endParaRPr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5735826" y="4953000"/>
            <a:ext cx="1960374" cy="0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4" name="テキスト ボックス 33"/>
          <p:cNvSpPr txBox="1"/>
          <p:nvPr/>
        </p:nvSpPr>
        <p:spPr>
          <a:xfrm>
            <a:off x="5839706" y="4991100"/>
            <a:ext cx="1780294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1200" dirty="0" smtClean="0">
                <a:latin typeface="+mn-ea"/>
                <a:ea typeface="+mn-ea"/>
              </a:rPr>
              <a:t>Side </a:t>
            </a:r>
            <a:r>
              <a:rPr lang="en-US" altLang="ja-JP" sz="1200" dirty="0" err="1" smtClean="0">
                <a:latin typeface="+mn-ea"/>
                <a:ea typeface="+mn-ea"/>
              </a:rPr>
              <a:t>Mtg</a:t>
            </a:r>
            <a:r>
              <a:rPr lang="en-US" altLang="ja-JP" sz="1200" dirty="0" smtClean="0">
                <a:latin typeface="+mn-ea"/>
                <a:ea typeface="+mn-ea"/>
              </a:rPr>
              <a:t> Arrangement</a:t>
            </a:r>
            <a:endParaRPr kumimoji="0" lang="ja-JP" altLang="en-US" sz="12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+mn-ea"/>
              <a:ea typeface="+mn-ea"/>
            </a:endParaRPr>
          </a:p>
        </p:txBody>
      </p:sp>
      <p:sp>
        <p:nvSpPr>
          <p:cNvPr id="2" name="円/楕円 1"/>
          <p:cNvSpPr/>
          <p:nvPr/>
        </p:nvSpPr>
        <p:spPr>
          <a:xfrm>
            <a:off x="4419600" y="3362826"/>
            <a:ext cx="1143000" cy="1143000"/>
          </a:xfrm>
          <a:prstGeom prst="ellipse">
            <a:avLst/>
          </a:prstGeom>
          <a:noFill/>
          <a:ln w="25400" cap="flat">
            <a:solidFill>
              <a:schemeClr val="accent4">
                <a:lumMod val="50000"/>
                <a:lumOff val="50000"/>
              </a:schemeClr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32" name="円/楕円 31"/>
          <p:cNvSpPr/>
          <p:nvPr/>
        </p:nvSpPr>
        <p:spPr>
          <a:xfrm>
            <a:off x="3971552" y="5278737"/>
            <a:ext cx="1143000" cy="1143000"/>
          </a:xfrm>
          <a:prstGeom prst="ellipse">
            <a:avLst/>
          </a:prstGeom>
          <a:noFill/>
          <a:ln w="25400" cap="flat">
            <a:solidFill>
              <a:schemeClr val="accent4">
                <a:lumMod val="50000"/>
                <a:lumOff val="50000"/>
              </a:schemeClr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2584853" y="2476500"/>
            <a:ext cx="1143000" cy="1143000"/>
          </a:xfrm>
          <a:prstGeom prst="ellipse">
            <a:avLst/>
          </a:prstGeom>
          <a:noFill/>
          <a:ln w="25400" cap="flat">
            <a:solidFill>
              <a:schemeClr val="accent4">
                <a:lumMod val="50000"/>
                <a:lumOff val="50000"/>
              </a:schemeClr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36" name="AutoShape 238"/>
          <p:cNvSpPr>
            <a:spLocks noChangeAspect="1" noChangeArrowheads="1"/>
          </p:cNvSpPr>
          <p:nvPr/>
        </p:nvSpPr>
        <p:spPr bwMode="auto">
          <a:xfrm>
            <a:off x="1905000" y="2227893"/>
            <a:ext cx="173328" cy="14401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0" hangingPunct="0"/>
            <a:endParaRPr kumimoji="0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543145" y="2382068"/>
            <a:ext cx="897038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spc="0" normalizeH="0" baseline="0" smtClean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n-ea"/>
                <a:ea typeface="+mn-ea"/>
              </a:rPr>
              <a:t>We are here!</a:t>
            </a:r>
            <a:endParaRPr kumimoji="0" lang="ja-JP" altLang="en-US" sz="12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n-ea"/>
              <a:ea typeface="+mn-ea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3</a:t>
            </a:fld>
            <a:endParaRPr lang="en-US"/>
          </a:p>
        </p:txBody>
      </p:sp>
      <p:sp>
        <p:nvSpPr>
          <p:cNvPr id="4" name="タイトル 2"/>
          <p:cNvSpPr txBox="1">
            <a:spLocks/>
          </p:cNvSpPr>
          <p:nvPr/>
        </p:nvSpPr>
        <p:spPr>
          <a:xfrm>
            <a:off x="685800" y="304800"/>
            <a:ext cx="8172400" cy="5492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 Schedule (short term)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old"/>
              <a:ea typeface="Arial Bold"/>
              <a:cs typeface="Arial Bold"/>
              <a:sym typeface="Arial Bold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543474"/>
              </p:ext>
            </p:extLst>
          </p:nvPr>
        </p:nvGraphicFramePr>
        <p:xfrm>
          <a:off x="380999" y="1549402"/>
          <a:ext cx="8458203" cy="520467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619653"/>
                <a:gridCol w="1367710"/>
                <a:gridCol w="1367710"/>
                <a:gridCol w="1367710"/>
                <a:gridCol w="1367710"/>
                <a:gridCol w="1367710"/>
              </a:tblGrid>
              <a:tr h="317288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Week</a:t>
                      </a:r>
                      <a:r>
                        <a:rPr kumimoji="1" lang="en-US" altLang="ja-JP" sz="1400" baseline="0" dirty="0" smtClean="0"/>
                        <a:t> of </a:t>
                      </a:r>
                    </a:p>
                    <a:p>
                      <a:pPr algn="ctr"/>
                      <a:r>
                        <a:rPr kumimoji="1" lang="en-US" altLang="ja-JP" sz="1400" baseline="0" dirty="0" smtClean="0"/>
                        <a:t>19 Oct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Week</a:t>
                      </a:r>
                      <a:r>
                        <a:rPr kumimoji="1" lang="en-US" altLang="ja-JP" sz="1400" baseline="0" dirty="0" smtClean="0"/>
                        <a:t> of </a:t>
                      </a:r>
                    </a:p>
                    <a:p>
                      <a:pPr algn="ctr"/>
                      <a:r>
                        <a:rPr kumimoji="1" lang="en-US" altLang="ja-JP" sz="1400" baseline="0" dirty="0" smtClean="0"/>
                        <a:t>26 Oct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Week of </a:t>
                      </a:r>
                    </a:p>
                    <a:p>
                      <a:pPr algn="ctr"/>
                      <a:r>
                        <a:rPr kumimoji="1" lang="en-US" altLang="ja-JP" sz="1400" dirty="0" smtClean="0"/>
                        <a:t>2 Nov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Week of </a:t>
                      </a:r>
                    </a:p>
                    <a:p>
                      <a:pPr algn="ctr"/>
                      <a:r>
                        <a:rPr kumimoji="1" lang="en-US" altLang="ja-JP" sz="1400" dirty="0" smtClean="0"/>
                        <a:t>9 Nov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Week </a:t>
                      </a:r>
                      <a:r>
                        <a:rPr kumimoji="1" lang="en-US" altLang="ja-JP" sz="1400" smtClean="0"/>
                        <a:t>of </a:t>
                      </a:r>
                    </a:p>
                    <a:p>
                      <a:pPr algn="ctr"/>
                      <a:r>
                        <a:rPr kumimoji="1" lang="en-US" altLang="ja-JP" sz="1400" smtClean="0"/>
                        <a:t>16 </a:t>
                      </a:r>
                      <a:r>
                        <a:rPr kumimoji="1" lang="en-US" altLang="ja-JP" sz="1400" dirty="0" smtClean="0"/>
                        <a:t>Nov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922062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Agenda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922062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Side</a:t>
                      </a:r>
                      <a:r>
                        <a:rPr kumimoji="1" lang="en-US" altLang="ja-JP" sz="1400" baseline="0" dirty="0" smtClean="0"/>
                        <a:t> Meeting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922062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EO Symposium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922062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CEOS</a:t>
                      </a:r>
                      <a:r>
                        <a:rPr kumimoji="1" lang="en-US" altLang="ja-JP" sz="1400" baseline="0" dirty="0" smtClean="0"/>
                        <a:t> Plenary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922062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GEO</a:t>
                      </a:r>
                      <a:r>
                        <a:rPr kumimoji="1" lang="en-US" altLang="ja-JP" sz="1400" baseline="0" dirty="0" smtClean="0"/>
                        <a:t> Plenary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5378442" y="5247150"/>
            <a:ext cx="1708158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1200" dirty="0" smtClean="0">
                <a:latin typeface="+mn-ea"/>
                <a:ea typeface="+mn-ea"/>
              </a:rPr>
              <a:t>4-6 CEOS 29</a:t>
            </a:r>
            <a:r>
              <a:rPr lang="en-US" altLang="ja-JP" sz="1200" baseline="30000" dirty="0" smtClean="0">
                <a:latin typeface="+mn-ea"/>
                <a:ea typeface="+mn-ea"/>
              </a:rPr>
              <a:t>th</a:t>
            </a:r>
            <a:r>
              <a:rPr lang="en-US" altLang="ja-JP" sz="1200" dirty="0" smtClean="0">
                <a:latin typeface="+mn-ea"/>
                <a:ea typeface="+mn-ea"/>
              </a:rPr>
              <a:t> Plenary</a:t>
            </a:r>
            <a:endParaRPr kumimoji="0" lang="ja-JP" altLang="en-US" sz="12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+mn-ea"/>
              <a:ea typeface="+mn-ea"/>
            </a:endParaRPr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5167246" y="5222341"/>
            <a:ext cx="685800" cy="0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headEnd type="arrow" w="med" len="med"/>
            <a:tailEnd type="arrow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5" name="テキスト ボックス 34"/>
          <p:cNvSpPr txBox="1"/>
          <p:nvPr/>
        </p:nvSpPr>
        <p:spPr>
          <a:xfrm>
            <a:off x="6677563" y="6123803"/>
            <a:ext cx="2169823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1200" dirty="0" smtClean="0">
                <a:latin typeface="+mn-ea"/>
                <a:ea typeface="+mn-ea"/>
              </a:rPr>
              <a:t>11-13 GEO-XII &amp; Ministerial</a:t>
            </a:r>
            <a:endParaRPr kumimoji="0" lang="ja-JP" altLang="en-US" sz="12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+mn-ea"/>
              <a:ea typeface="+mn-ea"/>
            </a:endParaRPr>
          </a:p>
        </p:txBody>
      </p:sp>
      <p:cxnSp>
        <p:nvCxnSpPr>
          <p:cNvPr id="36" name="直線矢印コネクタ 35"/>
          <p:cNvCxnSpPr/>
          <p:nvPr/>
        </p:nvCxnSpPr>
        <p:spPr>
          <a:xfrm>
            <a:off x="6466367" y="6098994"/>
            <a:ext cx="685800" cy="0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headEnd type="arrow" w="med" len="med"/>
            <a:tailEnd type="arrow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7" name="直線矢印コネクタ 36"/>
          <p:cNvCxnSpPr/>
          <p:nvPr/>
        </p:nvCxnSpPr>
        <p:spPr>
          <a:xfrm>
            <a:off x="4718199" y="4267200"/>
            <a:ext cx="266700" cy="0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headEnd type="arrow" w="med" len="med"/>
            <a:tailEnd type="arrow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8" name="テキスト ボックス 37"/>
          <p:cNvSpPr txBox="1"/>
          <p:nvPr/>
        </p:nvSpPr>
        <p:spPr>
          <a:xfrm>
            <a:off x="4775948" y="4277694"/>
            <a:ext cx="1169549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1200" dirty="0">
                <a:latin typeface="+mn-ea"/>
                <a:ea typeface="+mn-ea"/>
              </a:rPr>
              <a:t>2</a:t>
            </a:r>
            <a:r>
              <a:rPr lang="en-US" altLang="ja-JP" sz="1200" dirty="0" smtClean="0">
                <a:latin typeface="+mn-ea"/>
                <a:ea typeface="+mn-ea"/>
              </a:rPr>
              <a:t> EO Symposium</a:t>
            </a:r>
            <a:endParaRPr kumimoji="0" lang="ja-JP" altLang="en-US" sz="12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+mn-ea"/>
              <a:ea typeface="+mn-ea"/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1981200" y="2438400"/>
            <a:ext cx="1295400" cy="0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headEnd type="none" w="med" len="med"/>
            <a:tailEnd type="arrow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1" name="テキスト ボックス 40"/>
          <p:cNvSpPr txBox="1"/>
          <p:nvPr/>
        </p:nvSpPr>
        <p:spPr>
          <a:xfrm>
            <a:off x="2004237" y="2477386"/>
            <a:ext cx="2169823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1200" dirty="0" smtClean="0">
                <a:latin typeface="+mn-ea"/>
                <a:ea typeface="+mn-ea"/>
              </a:rPr>
              <a:t>Agenda Update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1200" dirty="0">
                <a:latin typeface="+mn-ea"/>
                <a:ea typeface="+mn-ea"/>
              </a:rPr>
              <a:t>(</a:t>
            </a:r>
            <a:r>
              <a:rPr lang="en-US" altLang="ja-JP" sz="1200" dirty="0" smtClean="0">
                <a:latin typeface="+mn-ea"/>
                <a:ea typeface="+mn-ea"/>
              </a:rPr>
              <a:t>&amp; Presentation Submission)</a:t>
            </a:r>
            <a:endParaRPr kumimoji="0" lang="ja-JP" altLang="en-US" sz="12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+mn-ea"/>
              <a:ea typeface="+mn-ea"/>
            </a:endParaRPr>
          </a:p>
        </p:txBody>
      </p:sp>
      <p:cxnSp>
        <p:nvCxnSpPr>
          <p:cNvPr id="42" name="直線矢印コネクタ 41"/>
          <p:cNvCxnSpPr/>
          <p:nvPr/>
        </p:nvCxnSpPr>
        <p:spPr>
          <a:xfrm>
            <a:off x="1981200" y="3276600"/>
            <a:ext cx="1295400" cy="0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headEnd type="none" w="med" len="med"/>
            <a:tailEnd type="arrow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3" name="テキスト ボックス 42"/>
          <p:cNvSpPr txBox="1"/>
          <p:nvPr/>
        </p:nvSpPr>
        <p:spPr>
          <a:xfrm>
            <a:off x="2004237" y="3315586"/>
            <a:ext cx="1631214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1200" dirty="0" smtClean="0">
                <a:latin typeface="+mn-ea"/>
                <a:ea typeface="+mn-ea"/>
              </a:rPr>
              <a:t>Side </a:t>
            </a:r>
            <a:r>
              <a:rPr lang="en-US" altLang="ja-JP" sz="1200" dirty="0" err="1" smtClean="0">
                <a:latin typeface="+mn-ea"/>
                <a:ea typeface="+mn-ea"/>
              </a:rPr>
              <a:t>Mtg</a:t>
            </a:r>
            <a:r>
              <a:rPr lang="en-US" altLang="ja-JP" sz="1200" dirty="0" smtClean="0">
                <a:latin typeface="+mn-ea"/>
                <a:ea typeface="+mn-ea"/>
              </a:rPr>
              <a:t> Arrangement</a:t>
            </a:r>
            <a:endParaRPr kumimoji="0" lang="ja-JP" altLang="en-US" sz="12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+mn-ea"/>
              <a:ea typeface="+mn-ea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4</a:t>
            </a:fld>
            <a:endParaRPr lang="en-US"/>
          </a:p>
        </p:txBody>
      </p:sp>
      <p:sp>
        <p:nvSpPr>
          <p:cNvPr id="4" name="タイトル 2"/>
          <p:cNvSpPr txBox="1">
            <a:spLocks/>
          </p:cNvSpPr>
          <p:nvPr/>
        </p:nvSpPr>
        <p:spPr>
          <a:xfrm>
            <a:off x="685800" y="304800"/>
            <a:ext cx="8172400" cy="5492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US" altLang="ja-JP" sz="3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Available Rooms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old"/>
              <a:ea typeface="Arial Bold"/>
              <a:cs typeface="Arial Bold"/>
              <a:sym typeface="Arial Bold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3773"/>
              </p:ext>
            </p:extLst>
          </p:nvPr>
        </p:nvGraphicFramePr>
        <p:xfrm>
          <a:off x="516839" y="1371600"/>
          <a:ext cx="8305801" cy="5280867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619653"/>
                <a:gridCol w="2228716"/>
                <a:gridCol w="2228716"/>
                <a:gridCol w="2228716"/>
              </a:tblGrid>
              <a:tr h="317288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</a:t>
                      </a:r>
                      <a:r>
                        <a:rPr kumimoji="1" lang="en-US" altLang="ja-JP" sz="1400" baseline="30000" dirty="0" smtClean="0"/>
                        <a:t>th</a:t>
                      </a:r>
                      <a:r>
                        <a:rPr kumimoji="1" lang="en-US" altLang="ja-JP" sz="1400" dirty="0" smtClean="0"/>
                        <a:t> Nov</a:t>
                      </a:r>
                    </a:p>
                    <a:p>
                      <a:pPr algn="ctr"/>
                      <a:r>
                        <a:rPr kumimoji="1" lang="en-US" altLang="ja-JP" sz="1400" dirty="0" smtClean="0"/>
                        <a:t>9:00-17:00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</a:t>
                      </a:r>
                      <a:r>
                        <a:rPr kumimoji="1" lang="en-US" altLang="ja-JP" sz="1400" baseline="30000" dirty="0" smtClean="0"/>
                        <a:t>th</a:t>
                      </a:r>
                      <a:r>
                        <a:rPr kumimoji="1" lang="en-US" altLang="ja-JP" sz="1400" dirty="0" smtClean="0"/>
                        <a:t> Nov</a:t>
                      </a:r>
                    </a:p>
                    <a:p>
                      <a:pPr algn="ctr"/>
                      <a:r>
                        <a:rPr kumimoji="1" lang="en-US" altLang="ja-JP" sz="1400" dirty="0" smtClean="0"/>
                        <a:t>9:00-17:00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</a:t>
                      </a:r>
                      <a:r>
                        <a:rPr kumimoji="1" lang="en-US" altLang="ja-JP" sz="1400" baseline="30000" dirty="0" smtClean="0"/>
                        <a:t>th</a:t>
                      </a:r>
                      <a:r>
                        <a:rPr kumimoji="1" lang="en-US" altLang="ja-JP" sz="1400" dirty="0" smtClean="0"/>
                        <a:t> Nov</a:t>
                      </a:r>
                    </a:p>
                    <a:p>
                      <a:pPr algn="ctr"/>
                      <a:r>
                        <a:rPr kumimoji="1" lang="en-US" altLang="ja-JP" sz="1400" dirty="0" smtClean="0"/>
                        <a:t>9:00-17:00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66950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Main Hall</a:t>
                      </a:r>
                      <a:endParaRPr kumimoji="1" lang="ja-JP" alt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Plenary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Plenary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69501">
                <a:tc>
                  <a:txBody>
                    <a:bodyPr/>
                    <a:lstStyle/>
                    <a:p>
                      <a:r>
                        <a:rPr kumimoji="1" lang="en-US" altLang="ja-JP" sz="1400" baseline="0" dirty="0" smtClean="0"/>
                        <a:t>Main Hall</a:t>
                      </a:r>
                    </a:p>
                    <a:p>
                      <a:r>
                        <a:rPr kumimoji="1" lang="en-US" altLang="ja-JP" sz="1400" baseline="0" dirty="0" smtClean="0"/>
                        <a:t>(complimentary)</a:t>
                      </a:r>
                      <a:endParaRPr kumimoji="1" lang="ja-JP" alt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Secretariat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Secretariat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6950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Room</a:t>
                      </a:r>
                      <a:r>
                        <a:rPr kumimoji="1" lang="en-US" altLang="ja-JP" sz="1400" baseline="0" dirty="0" smtClean="0"/>
                        <a:t> I</a:t>
                      </a:r>
                      <a:endParaRPr kumimoji="1" lang="ja-JP" alt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Side Meeting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6950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Room J</a:t>
                      </a:r>
                      <a:endParaRPr kumimoji="1" lang="ja-JP" alt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Side Meeting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6950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Room K</a:t>
                      </a:r>
                      <a:endParaRPr kumimoji="1" lang="ja-JP" alt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Side Meeting</a:t>
                      </a:r>
                    </a:p>
                    <a:p>
                      <a:pPr algn="ctr"/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(+SEC</a:t>
                      </a:r>
                      <a:r>
                        <a:rPr kumimoji="1" lang="en-US" altLang="ja-JP" sz="1400" baseline="0" dirty="0" smtClean="0">
                          <a:latin typeface="+mn-ea"/>
                          <a:ea typeface="+mn-ea"/>
                        </a:rPr>
                        <a:t> Meeting)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6950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Room</a:t>
                      </a:r>
                      <a:r>
                        <a:rPr kumimoji="1" lang="en-US" altLang="ja-JP" sz="1400" baseline="0" dirty="0" smtClean="0"/>
                        <a:t> 104a</a:t>
                      </a:r>
                      <a:endParaRPr kumimoji="1" lang="ja-JP" alt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Secretariat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Bilateral</a:t>
                      </a:r>
                      <a:r>
                        <a:rPr kumimoji="1" lang="en-US" altLang="ja-JP" sz="1400" baseline="0" dirty="0" smtClean="0">
                          <a:latin typeface="+mn-ea"/>
                          <a:ea typeface="+mn-ea"/>
                        </a:rPr>
                        <a:t> Meeting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Bilateral</a:t>
                      </a:r>
                      <a:r>
                        <a:rPr kumimoji="1" lang="en-US" altLang="ja-JP" sz="1400" baseline="0" dirty="0" smtClean="0">
                          <a:latin typeface="+mn-ea"/>
                          <a:ea typeface="+mn-ea"/>
                        </a:rPr>
                        <a:t> Meeting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6950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Room</a:t>
                      </a:r>
                      <a:r>
                        <a:rPr kumimoji="1" lang="en-US" altLang="ja-JP" sz="1400" baseline="0" dirty="0" smtClean="0"/>
                        <a:t> 104b</a:t>
                      </a:r>
                      <a:endParaRPr kumimoji="1" lang="ja-JP" altLang="en-US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Bilateral</a:t>
                      </a:r>
                      <a:r>
                        <a:rPr kumimoji="1" lang="en-US" altLang="ja-JP" sz="1400" baseline="0" dirty="0" smtClean="0">
                          <a:latin typeface="+mn-ea"/>
                          <a:ea typeface="+mn-ea"/>
                        </a:rPr>
                        <a:t> Meeting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Bilateral</a:t>
                      </a:r>
                      <a:r>
                        <a:rPr kumimoji="1" lang="en-US" altLang="ja-JP" sz="1400" baseline="0" dirty="0" smtClean="0">
                          <a:latin typeface="+mn-ea"/>
                          <a:ea typeface="+mn-ea"/>
                        </a:rPr>
                        <a:t> Meeting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aseline="0" dirty="0" smtClean="0">
                          <a:latin typeface="+mn-ea"/>
                          <a:ea typeface="+mn-ea"/>
                        </a:rPr>
                        <a:t>SEC Meeting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9339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5</a:t>
            </a:fld>
            <a:endParaRPr lang="en-US"/>
          </a:p>
        </p:txBody>
      </p:sp>
      <p:sp>
        <p:nvSpPr>
          <p:cNvPr id="4" name="タイトル 2"/>
          <p:cNvSpPr txBox="1">
            <a:spLocks/>
          </p:cNvSpPr>
          <p:nvPr/>
        </p:nvSpPr>
        <p:spPr>
          <a:xfrm>
            <a:off x="685800" y="304800"/>
            <a:ext cx="8172400" cy="5492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Plenary Operation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09600" y="1447800"/>
            <a:ext cx="8001000" cy="470897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 rtl="0" hangingPunct="0"/>
            <a:r>
              <a:rPr lang="en-US" altLang="ja-JP" sz="2000" dirty="0">
                <a:latin typeface="+mn-ea"/>
                <a:ea typeface="+mn-ea"/>
              </a:rPr>
              <a:t>Issue</a:t>
            </a:r>
          </a:p>
          <a:p>
            <a:pPr marL="342900" indent="-342900" algn="l" rtl="0" hangingPunct="0"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+mn-ea"/>
                <a:ea typeface="+mn-ea"/>
              </a:rPr>
              <a:t>CESO </a:t>
            </a:r>
            <a:r>
              <a:rPr lang="en-US" altLang="ja-JP" sz="2000" dirty="0" smtClean="0">
                <a:latin typeface="+mn-ea"/>
                <a:ea typeface="+mn-ea"/>
              </a:rPr>
              <a:t>Plenary </a:t>
            </a:r>
            <a:r>
              <a:rPr lang="en-US" altLang="ja-JP" sz="2000" dirty="0">
                <a:latin typeface="+mn-ea"/>
                <a:ea typeface="+mn-ea"/>
              </a:rPr>
              <a:t>has only 2days</a:t>
            </a:r>
            <a:r>
              <a:rPr lang="en-US" altLang="ja-JP" sz="2000">
                <a:latin typeface="+mn-ea"/>
                <a:ea typeface="+mn-ea"/>
              </a:rPr>
              <a:t>. </a:t>
            </a:r>
            <a:r>
              <a:rPr lang="en-US" altLang="ja-JP" sz="2000" smtClean="0">
                <a:latin typeface="+mn-ea"/>
                <a:ea typeface="+mn-ea"/>
              </a:rPr>
              <a:t>(total 13:00 </a:t>
            </a:r>
            <a:r>
              <a:rPr lang="en-US" altLang="ja-JP" sz="2000" dirty="0">
                <a:latin typeface="+mn-ea"/>
                <a:ea typeface="+mn-ea"/>
              </a:rPr>
              <a:t>-14:00 hours)</a:t>
            </a:r>
          </a:p>
          <a:p>
            <a:pPr marL="342900" indent="-342900" algn="l" rtl="0" hangingPunct="0"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+mn-ea"/>
                <a:ea typeface="+mn-ea"/>
              </a:rPr>
              <a:t>Chair would like to spend more hours for discussion and decision </a:t>
            </a:r>
            <a:r>
              <a:rPr lang="en-US" altLang="ja-JP" sz="2000" dirty="0" smtClean="0">
                <a:latin typeface="+mn-ea"/>
                <a:ea typeface="+mn-ea"/>
              </a:rPr>
              <a:t>making</a:t>
            </a:r>
            <a:r>
              <a:rPr lang="en-US" altLang="ja-JP" sz="2000" dirty="0">
                <a:latin typeface="+mn-ea"/>
                <a:ea typeface="+mn-ea"/>
              </a:rPr>
              <a:t>.</a:t>
            </a:r>
          </a:p>
          <a:p>
            <a:pPr marL="342900" indent="-342900" algn="l" rtl="0" hangingPunct="0"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latin typeface="+mn-ea"/>
                <a:ea typeface="+mn-ea"/>
              </a:rPr>
              <a:t>Reports </a:t>
            </a:r>
            <a:r>
              <a:rPr lang="en-US" altLang="ja-JP" sz="2000" dirty="0">
                <a:latin typeface="+mn-ea"/>
                <a:ea typeface="+mn-ea"/>
              </a:rPr>
              <a:t>from WG/VC and other initiatives are important for principles to fulfill information </a:t>
            </a:r>
            <a:r>
              <a:rPr lang="en-US" altLang="ja-JP" sz="2000" dirty="0" smtClean="0">
                <a:latin typeface="+mn-ea"/>
                <a:ea typeface="+mn-ea"/>
              </a:rPr>
              <a:t>gaps.</a:t>
            </a:r>
          </a:p>
          <a:p>
            <a:pPr marL="342900" indent="-342900" algn="l" rtl="0" hangingPunct="0">
              <a:buFont typeface="Arial" panose="020B0604020202020204" pitchFamily="34" charset="0"/>
              <a:buChar char="•"/>
            </a:pPr>
            <a:r>
              <a:rPr lang="en-US" altLang="ja-JP" sz="2000" b="1" dirty="0" smtClean="0">
                <a:solidFill>
                  <a:srgbClr val="FF0000"/>
                </a:solidFill>
                <a:latin typeface="+mn-ea"/>
                <a:ea typeface="+mn-ea"/>
              </a:rPr>
              <a:t>How </a:t>
            </a:r>
            <a:r>
              <a:rPr lang="en-US" altLang="ja-JP" sz="2000" b="1" dirty="0">
                <a:solidFill>
                  <a:srgbClr val="FF0000"/>
                </a:solidFill>
                <a:latin typeface="+mn-ea"/>
                <a:ea typeface="+mn-ea"/>
              </a:rPr>
              <a:t>to balance them ?</a:t>
            </a:r>
          </a:p>
          <a:p>
            <a:pPr algn="l" rtl="0" hangingPunct="0"/>
            <a:endParaRPr lang="en-US" altLang="ja-JP" sz="2000" smtClean="0">
              <a:latin typeface="+mn-ea"/>
              <a:ea typeface="+mn-ea"/>
            </a:endParaRPr>
          </a:p>
          <a:p>
            <a:pPr algn="l" rtl="0" hangingPunct="0"/>
            <a:r>
              <a:rPr lang="en-US" altLang="ja-JP" sz="2000" smtClean="0">
                <a:latin typeface="+mn-ea"/>
                <a:ea typeface="+mn-ea"/>
              </a:rPr>
              <a:t>Plan</a:t>
            </a:r>
            <a:endParaRPr lang="en-US" altLang="ja-JP" sz="2000" dirty="0">
              <a:latin typeface="+mn-ea"/>
              <a:ea typeface="+mn-ea"/>
            </a:endParaRPr>
          </a:p>
          <a:p>
            <a:pPr marL="342900" indent="-342900" algn="l" rtl="0" hangingPunct="0"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+mn-ea"/>
                <a:ea typeface="+mn-ea"/>
              </a:rPr>
              <a:t>CEO is able to work closely with WGs/VSs and make there report structure more efficient to distinguish important </a:t>
            </a:r>
            <a:r>
              <a:rPr lang="en-US" altLang="ja-JP" sz="2000" dirty="0" smtClean="0">
                <a:latin typeface="+mn-ea"/>
                <a:ea typeface="+mn-ea"/>
              </a:rPr>
              <a:t>information </a:t>
            </a:r>
            <a:r>
              <a:rPr lang="en-US" altLang="ja-JP" sz="2000" dirty="0">
                <a:latin typeface="+mn-ea"/>
                <a:ea typeface="+mn-ea"/>
              </a:rPr>
              <a:t>to report and issues need to discuss.</a:t>
            </a:r>
          </a:p>
          <a:p>
            <a:pPr marL="342900" indent="-342900" algn="l" rtl="0" hangingPunct="0"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latin typeface="+mn-ea"/>
                <a:ea typeface="+mn-ea"/>
              </a:rPr>
              <a:t>Formalization </a:t>
            </a:r>
            <a:r>
              <a:rPr lang="en-US" altLang="ja-JP" sz="2000" dirty="0">
                <a:latin typeface="+mn-ea"/>
                <a:ea typeface="+mn-ea"/>
              </a:rPr>
              <a:t>of the reports such as written reports in SEC </a:t>
            </a:r>
            <a:r>
              <a:rPr lang="en-US" altLang="ja-JP" sz="2000" dirty="0" err="1">
                <a:latin typeface="+mn-ea"/>
                <a:ea typeface="+mn-ea"/>
              </a:rPr>
              <a:t>telecon</a:t>
            </a:r>
            <a:r>
              <a:rPr lang="en-US" altLang="ja-JP" sz="2000" dirty="0">
                <a:latin typeface="+mn-ea"/>
                <a:ea typeface="+mn-ea"/>
              </a:rPr>
              <a:t>.</a:t>
            </a:r>
          </a:p>
          <a:p>
            <a:pPr marL="342900" indent="-342900" algn="l" rtl="0" hangingPunct="0">
              <a:buFont typeface="Arial" panose="020B0604020202020204" pitchFamily="34" charset="0"/>
              <a:buChar char="•"/>
            </a:pPr>
            <a:r>
              <a:rPr lang="en-US" altLang="ja-JP" sz="2000" dirty="0">
                <a:latin typeface="+mn-ea"/>
                <a:ea typeface="+mn-ea"/>
              </a:rPr>
              <a:t>Collect reports in advance and </a:t>
            </a:r>
            <a:r>
              <a:rPr lang="en-US" altLang="ja-JP" sz="2000" dirty="0" smtClean="0">
                <a:latin typeface="+mn-ea"/>
                <a:ea typeface="+mn-ea"/>
              </a:rPr>
              <a:t>circulate </a:t>
            </a:r>
            <a:r>
              <a:rPr lang="en-US" altLang="ja-JP" sz="2000" dirty="0">
                <a:latin typeface="+mn-ea"/>
                <a:ea typeface="+mn-ea"/>
              </a:rPr>
              <a:t>among </a:t>
            </a:r>
            <a:r>
              <a:rPr lang="en-US" altLang="ja-JP" sz="2000">
                <a:latin typeface="+mn-ea"/>
                <a:ea typeface="+mn-ea"/>
              </a:rPr>
              <a:t>the </a:t>
            </a:r>
            <a:r>
              <a:rPr lang="en-US" altLang="ja-JP" sz="2000" smtClean="0">
                <a:latin typeface="+mn-ea"/>
                <a:ea typeface="+mn-ea"/>
              </a:rPr>
              <a:t>principles before they come to Kyoto.</a:t>
            </a:r>
            <a:endParaRPr lang="en-US" altLang="ja-JP" sz="20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6080710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6</a:t>
            </a:fld>
            <a:endParaRPr lang="en-US"/>
          </a:p>
        </p:txBody>
      </p:sp>
      <p:sp>
        <p:nvSpPr>
          <p:cNvPr id="4" name="タイトル 2"/>
          <p:cNvSpPr txBox="1">
            <a:spLocks/>
          </p:cNvSpPr>
          <p:nvPr/>
        </p:nvSpPr>
        <p:spPr>
          <a:xfrm>
            <a:off x="685800" y="304800"/>
            <a:ext cx="8172400" cy="5492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Agenda Items in Plenary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14400" y="1524000"/>
            <a:ext cx="8248600" cy="526297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531813" indent="-531813" algn="l" rtl="0" hangingPunct="0">
              <a:buFont typeface="+mj-lt"/>
              <a:buAutoNum type="arabicPeriod"/>
            </a:pPr>
            <a:r>
              <a:rPr lang="en-US" altLang="ja-JP" sz="2400" dirty="0">
                <a:latin typeface="+mn-ea"/>
                <a:ea typeface="+mn-ea"/>
              </a:rPr>
              <a:t>Stake holder </a:t>
            </a:r>
            <a:r>
              <a:rPr lang="en-US" altLang="ja-JP" sz="2400" dirty="0" smtClean="0">
                <a:latin typeface="+mn-ea"/>
                <a:ea typeface="+mn-ea"/>
              </a:rPr>
              <a:t>session </a:t>
            </a:r>
            <a:r>
              <a:rPr lang="en-US" altLang="ja-JP" sz="2400" dirty="0">
                <a:latin typeface="+mn-ea"/>
                <a:ea typeface="+mn-ea"/>
              </a:rPr>
              <a:t>(GEO, GEOSS, </a:t>
            </a:r>
            <a:r>
              <a:rPr lang="en-US" altLang="ja-JP" sz="2400">
                <a:latin typeface="+mn-ea"/>
                <a:ea typeface="+mn-ea"/>
              </a:rPr>
              <a:t>GCOS</a:t>
            </a:r>
            <a:r>
              <a:rPr lang="en-US" altLang="ja-JP" sz="2400" smtClean="0">
                <a:latin typeface="+mn-ea"/>
                <a:ea typeface="+mn-ea"/>
              </a:rPr>
              <a:t>)</a:t>
            </a:r>
          </a:p>
          <a:p>
            <a:pPr lvl="2" indent="0" algn="l" rtl="0" hangingPunct="0"/>
            <a:r>
              <a:rPr lang="ja-JP" altLang="en-US" sz="2400" smtClean="0">
                <a:latin typeface="+mn-ea"/>
                <a:ea typeface="+mn-ea"/>
              </a:rPr>
              <a:t>　</a:t>
            </a:r>
            <a:r>
              <a:rPr lang="ja-JP" altLang="en-US" sz="1400" smtClean="0">
                <a:latin typeface="+mn-ea"/>
                <a:ea typeface="+mn-ea"/>
              </a:rPr>
              <a:t>　</a:t>
            </a:r>
            <a:r>
              <a:rPr lang="en-US" altLang="ja-JP" sz="1400" smtClean="0">
                <a:solidFill>
                  <a:srgbClr val="FF0000"/>
                </a:solidFill>
                <a:latin typeface="+mn-ea"/>
                <a:ea typeface="+mn-ea"/>
              </a:rPr>
              <a:t>(GEO related items shall be hilited becaus of the next week’s GEO ministery meeting)</a:t>
            </a:r>
            <a:endParaRPr lang="en-US" altLang="ja-JP" sz="1400" dirty="0">
              <a:solidFill>
                <a:srgbClr val="FF0000"/>
              </a:solidFill>
              <a:latin typeface="+mn-ea"/>
              <a:ea typeface="+mn-ea"/>
            </a:endParaRPr>
          </a:p>
          <a:p>
            <a:pPr marL="531813" indent="-531813" algn="l" rtl="0" hangingPunct="0">
              <a:buFont typeface="+mj-lt"/>
              <a:buAutoNum type="arabicPeriod"/>
            </a:pPr>
            <a:r>
              <a:rPr lang="en-US" altLang="ja-JP" sz="2400" dirty="0">
                <a:latin typeface="+mn-ea"/>
                <a:ea typeface="+mn-ea"/>
              </a:rPr>
              <a:t>WG &amp; VC </a:t>
            </a:r>
            <a:r>
              <a:rPr lang="en-US" altLang="ja-JP" sz="2400" dirty="0" smtClean="0">
                <a:latin typeface="+mn-ea"/>
                <a:ea typeface="+mn-ea"/>
              </a:rPr>
              <a:t>session</a:t>
            </a:r>
            <a:endParaRPr lang="en-US" altLang="ja-JP" sz="2400" dirty="0">
              <a:latin typeface="+mn-ea"/>
              <a:ea typeface="+mn-ea"/>
            </a:endParaRPr>
          </a:p>
          <a:p>
            <a:pPr marL="531813" indent="-531813" algn="l" rtl="0" hangingPunct="0">
              <a:buFont typeface="+mj-lt"/>
              <a:buAutoNum type="arabicPeriod"/>
            </a:pPr>
            <a:r>
              <a:rPr lang="en-US" altLang="ja-JP" sz="2400" dirty="0">
                <a:latin typeface="+mn-ea"/>
                <a:ea typeface="+mn-ea"/>
              </a:rPr>
              <a:t>Initiative session (GFOI, </a:t>
            </a:r>
            <a:r>
              <a:rPr lang="en-US" altLang="ja-JP" sz="2400" dirty="0" smtClean="0">
                <a:latin typeface="+mn-ea"/>
                <a:ea typeface="+mn-ea"/>
              </a:rPr>
              <a:t>GEOGLAM, Water, </a:t>
            </a:r>
            <a:r>
              <a:rPr lang="en-US" altLang="ja-JP" sz="2400" dirty="0">
                <a:latin typeface="+mn-ea"/>
                <a:ea typeface="+mn-ea"/>
              </a:rPr>
              <a:t>Carbon)</a:t>
            </a:r>
          </a:p>
          <a:p>
            <a:pPr marL="531813" indent="-531813" algn="l" rtl="0" hangingPunct="0">
              <a:buFont typeface="+mj-lt"/>
              <a:buAutoNum type="arabicPeriod"/>
            </a:pPr>
            <a:r>
              <a:rPr lang="en-US" altLang="ja-JP" sz="2400" dirty="0">
                <a:latin typeface="+mn-ea"/>
                <a:ea typeface="+mn-ea"/>
              </a:rPr>
              <a:t>Chair initiatives (Disaster, </a:t>
            </a:r>
            <a:r>
              <a:rPr lang="en-US" altLang="ja-JP" sz="2400" dirty="0" smtClean="0">
                <a:latin typeface="+mn-ea"/>
                <a:ea typeface="+mn-ea"/>
              </a:rPr>
              <a:t>Application Report, </a:t>
            </a:r>
            <a:r>
              <a:rPr lang="en-US" altLang="ja-JP" sz="2400" dirty="0">
                <a:latin typeface="+mn-ea"/>
                <a:ea typeface="+mn-ea"/>
              </a:rPr>
              <a:t>Ocean)        </a:t>
            </a:r>
            <a:endParaRPr lang="en-US" altLang="ja-JP" sz="2400" dirty="0" smtClean="0">
              <a:latin typeface="+mn-ea"/>
              <a:ea typeface="+mn-ea"/>
            </a:endParaRPr>
          </a:p>
          <a:p>
            <a:pPr marL="531813" indent="-531813" algn="l" rtl="0" hangingPunct="0">
              <a:buFont typeface="+mj-lt"/>
              <a:buAutoNum type="arabicPeriod"/>
            </a:pPr>
            <a:r>
              <a:rPr lang="en-US" altLang="ja-JP" sz="2400" dirty="0" smtClean="0">
                <a:latin typeface="+mn-ea"/>
                <a:ea typeface="+mn-ea"/>
              </a:rPr>
              <a:t>Mission coordination</a:t>
            </a:r>
            <a:r>
              <a:rPr lang="en-US" altLang="ja-JP" sz="2400" dirty="0">
                <a:latin typeface="+mn-ea"/>
                <a:ea typeface="+mn-ea"/>
              </a:rPr>
              <a:t>.</a:t>
            </a:r>
          </a:p>
          <a:p>
            <a:pPr marL="531813" indent="-531813" algn="l" rtl="0" hangingPunct="0">
              <a:buFont typeface="+mj-lt"/>
              <a:buAutoNum type="arabicPeriod"/>
            </a:pPr>
            <a:r>
              <a:rPr lang="en-US" altLang="ja-JP" sz="2400" dirty="0">
                <a:latin typeface="+mn-ea"/>
                <a:ea typeface="+mn-ea"/>
              </a:rPr>
              <a:t>Outreach </a:t>
            </a:r>
            <a:r>
              <a:rPr lang="en-US" altLang="ja-JP" sz="2400" dirty="0" smtClean="0">
                <a:latin typeface="+mn-ea"/>
                <a:ea typeface="+mn-ea"/>
              </a:rPr>
              <a:t>session (WCDRR</a:t>
            </a:r>
            <a:r>
              <a:rPr lang="en-US" altLang="ja-JP" sz="2400" dirty="0">
                <a:latin typeface="+mn-ea"/>
                <a:ea typeface="+mn-ea"/>
              </a:rPr>
              <a:t>, COP-21, GEO </a:t>
            </a:r>
            <a:r>
              <a:rPr lang="en-US" altLang="ja-JP" sz="2400" dirty="0" smtClean="0">
                <a:latin typeface="+mn-ea"/>
                <a:ea typeface="+mn-ea"/>
              </a:rPr>
              <a:t>ministerial)</a:t>
            </a:r>
            <a:endParaRPr lang="en-US" altLang="ja-JP" sz="2400" dirty="0">
              <a:latin typeface="+mn-ea"/>
              <a:ea typeface="+mn-ea"/>
            </a:endParaRPr>
          </a:p>
          <a:p>
            <a:pPr marL="531813" indent="-531813" algn="l" rtl="0" hangingPunct="0">
              <a:buFont typeface="+mj-lt"/>
              <a:buAutoNum type="arabicPeriod"/>
            </a:pPr>
            <a:r>
              <a:rPr lang="en-US" altLang="ja-JP" sz="2400" dirty="0" smtClean="0">
                <a:latin typeface="+mn-ea"/>
                <a:ea typeface="+mn-ea"/>
              </a:rPr>
              <a:t>Organizational session </a:t>
            </a:r>
            <a:r>
              <a:rPr lang="en-US" altLang="ja-JP" sz="2400" dirty="0">
                <a:latin typeface="+mn-ea"/>
                <a:ea typeface="+mn-ea"/>
              </a:rPr>
              <a:t>(membership)</a:t>
            </a:r>
          </a:p>
          <a:p>
            <a:pPr marL="531813" indent="-531813" algn="l" rtl="0" hangingPunct="0">
              <a:buFont typeface="+mj-lt"/>
              <a:buAutoNum type="arabicPeriod"/>
            </a:pPr>
            <a:r>
              <a:rPr lang="en-US" altLang="ja-JP" sz="2400" dirty="0">
                <a:latin typeface="+mn-ea"/>
                <a:ea typeface="+mn-ea"/>
              </a:rPr>
              <a:t>handover of chair co-chair etc.</a:t>
            </a:r>
          </a:p>
          <a:p>
            <a:pPr marL="531813" indent="-531813" algn="l" rtl="0" hangingPunct="0">
              <a:buFont typeface="+mj-lt"/>
              <a:buAutoNum type="arabicPeriod"/>
            </a:pPr>
            <a:r>
              <a:rPr lang="en-US" altLang="ja-JP" sz="2400" dirty="0">
                <a:latin typeface="+mn-ea"/>
                <a:ea typeface="+mn-ea"/>
              </a:rPr>
              <a:t>Agency report</a:t>
            </a:r>
          </a:p>
          <a:p>
            <a:pPr marL="531813" indent="-531813" algn="l" rtl="0" hangingPunct="0">
              <a:buFont typeface="+mj-lt"/>
              <a:buAutoNum type="arabicPeriod"/>
            </a:pPr>
            <a:r>
              <a:rPr lang="en-US" altLang="ja-JP" sz="2400" dirty="0">
                <a:latin typeface="+mn-ea"/>
                <a:ea typeface="+mn-ea"/>
              </a:rPr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385790580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7</a:t>
            </a:fld>
            <a:endParaRPr lang="en-US"/>
          </a:p>
        </p:txBody>
      </p:sp>
      <p:sp>
        <p:nvSpPr>
          <p:cNvPr id="4" name="タイトル 2"/>
          <p:cNvSpPr txBox="1">
            <a:spLocks/>
          </p:cNvSpPr>
          <p:nvPr/>
        </p:nvSpPr>
        <p:spPr>
          <a:xfrm>
            <a:off x="685800" y="304800"/>
            <a:ext cx="8172400" cy="54927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 EO Symposium</a:t>
            </a:r>
            <a:endParaRPr kumimoji="1" lang="ja-JP" alt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85800" y="1828800"/>
            <a:ext cx="7848600" cy="409342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marR="0" indent="-28575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ja-JP" sz="20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+mn-ea"/>
                <a:ea typeface="+mn-ea"/>
              </a:rPr>
              <a:t>EO symposium was planned</a:t>
            </a:r>
            <a:r>
              <a:rPr kumimoji="0" lang="en-US" altLang="ja-JP" sz="20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+mn-ea"/>
                <a:ea typeface="+mn-ea"/>
              </a:rPr>
              <a:t> on 9</a:t>
            </a:r>
            <a:r>
              <a:rPr kumimoji="0" lang="en-US" altLang="ja-JP" sz="2000" b="0" i="0" u="none" strike="noStrike" cap="none" spc="0" normalizeH="0" baseline="3000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+mn-ea"/>
                <a:ea typeface="+mn-ea"/>
              </a:rPr>
              <a:t>th</a:t>
            </a:r>
            <a:r>
              <a:rPr kumimoji="0" lang="en-US" altLang="ja-JP" sz="20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+mn-ea"/>
                <a:ea typeface="+mn-ea"/>
              </a:rPr>
              <a:t> November (next week of CEOS 29</a:t>
            </a:r>
            <a:r>
              <a:rPr kumimoji="0" lang="en-US" altLang="ja-JP" sz="2000" b="0" i="0" u="none" strike="noStrike" cap="none" spc="0" normalizeH="0" baseline="3000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+mn-ea"/>
                <a:ea typeface="+mn-ea"/>
              </a:rPr>
              <a:t>th</a:t>
            </a:r>
            <a:r>
              <a:rPr kumimoji="0" lang="en-US" altLang="ja-JP" sz="20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+mn-ea"/>
                <a:ea typeface="+mn-ea"/>
              </a:rPr>
              <a:t> Plenary) in Tokyo, </a:t>
            </a:r>
            <a:r>
              <a:rPr kumimoji="0" lang="en-US" altLang="ja-JP" sz="20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+mn-ea"/>
                <a:ea typeface="+mn-ea"/>
              </a:rPr>
              <a:t>but</a:t>
            </a:r>
            <a:r>
              <a:rPr kumimoji="0" lang="en-US" altLang="ja-JP" sz="20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+mn-ea"/>
                <a:ea typeface="+mn-ea"/>
              </a:rPr>
              <a:t> its schedule is conflict with GEO-XII Plenary in Mexico.</a:t>
            </a:r>
          </a:p>
          <a:p>
            <a:pPr marL="285750" marR="0" indent="-28575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ja-JP" sz="2000" dirty="0">
              <a:latin typeface="+mn-ea"/>
              <a:ea typeface="+mn-ea"/>
            </a:endParaRPr>
          </a:p>
          <a:p>
            <a:pPr marL="285750" marR="0" indent="-28575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ja-JP" sz="20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+mn-ea"/>
                <a:ea typeface="+mn-ea"/>
              </a:rPr>
              <a:t>JAXA is planning to hold a half day symposium on 2</a:t>
            </a:r>
            <a:r>
              <a:rPr kumimoji="0" lang="en-US" altLang="ja-JP" sz="2000" b="0" i="0" u="none" strike="noStrike" cap="none" spc="0" normalizeH="0" baseline="3000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+mn-ea"/>
                <a:ea typeface="+mn-ea"/>
              </a:rPr>
              <a:t>nd</a:t>
            </a:r>
            <a:r>
              <a:rPr kumimoji="0" lang="en-US" altLang="ja-JP" sz="20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+mn-ea"/>
                <a:ea typeface="+mn-ea"/>
              </a:rPr>
              <a:t> November (before CEOS 29</a:t>
            </a:r>
            <a:r>
              <a:rPr kumimoji="0" lang="en-US" altLang="ja-JP" sz="2000" b="0" i="0" u="none" strike="noStrike" cap="none" spc="0" normalizeH="0" baseline="3000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+mn-ea"/>
                <a:ea typeface="+mn-ea"/>
              </a:rPr>
              <a:t>th</a:t>
            </a:r>
            <a:r>
              <a:rPr kumimoji="0" lang="en-US" altLang="ja-JP" sz="20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+mn-ea"/>
                <a:ea typeface="+mn-ea"/>
              </a:rPr>
              <a:t> Plenary) in Tokyo.</a:t>
            </a:r>
          </a:p>
          <a:p>
            <a:pPr marL="285750" marR="0" indent="-28575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ja-JP" sz="2000" dirty="0">
              <a:latin typeface="+mn-ea"/>
              <a:ea typeface="+mn-ea"/>
            </a:endParaRPr>
          </a:p>
          <a:p>
            <a:pPr marL="285750" marR="0" indent="-28575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ja-JP" sz="20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+mn-ea"/>
                <a:ea typeface="+mn-ea"/>
              </a:rPr>
              <a:t>Th</a:t>
            </a:r>
            <a:r>
              <a:rPr lang="en-US" altLang="ja-JP" sz="2000" dirty="0" smtClean="0">
                <a:latin typeface="+mn-ea"/>
                <a:ea typeface="+mn-ea"/>
              </a:rPr>
              <a:t>e symposium will introduce “Data Application Report” to be released by CEOS. </a:t>
            </a:r>
            <a:endParaRPr kumimoji="0" lang="en-US" altLang="ja-JP" sz="2000" b="0" i="0" u="none" strike="noStrike" cap="none" spc="0" normalizeH="0" dirty="0" smtClean="0">
              <a:ln>
                <a:noFill/>
              </a:ln>
              <a:solidFill>
                <a:srgbClr val="002569"/>
              </a:solidFill>
              <a:effectLst/>
              <a:uFillTx/>
              <a:latin typeface="+mn-ea"/>
              <a:ea typeface="+mn-ea"/>
            </a:endParaRPr>
          </a:p>
          <a:p>
            <a:pPr marL="285750" marR="0" indent="-28575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ja-JP" sz="2000" b="0" i="0" u="none" strike="noStrike" cap="none" spc="0" normalizeH="0" baseline="0" dirty="0" smtClean="0">
              <a:ln>
                <a:noFill/>
              </a:ln>
              <a:solidFill>
                <a:srgbClr val="002569"/>
              </a:solidFill>
              <a:effectLst/>
              <a:uFillTx/>
              <a:latin typeface="+mn-ea"/>
              <a:ea typeface="+mn-ea"/>
            </a:endParaRPr>
          </a:p>
          <a:p>
            <a:pPr marL="285750" marR="0" indent="-28575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ja-JP" sz="2000" smtClean="0">
                <a:latin typeface="+mn-ea"/>
                <a:ea typeface="+mn-ea"/>
              </a:rPr>
              <a:t>Main targeted </a:t>
            </a:r>
            <a:r>
              <a:rPr lang="en-US" altLang="ja-JP" sz="2000" dirty="0" smtClean="0">
                <a:latin typeface="+mn-ea"/>
                <a:ea typeface="+mn-ea"/>
              </a:rPr>
              <a:t>audience are decision makers in </a:t>
            </a:r>
            <a:r>
              <a:rPr lang="en-US" altLang="ja-JP" sz="2000" smtClean="0">
                <a:latin typeface="+mn-ea"/>
                <a:ea typeface="+mn-ea"/>
              </a:rPr>
              <a:t>Japan.</a:t>
            </a:r>
          </a:p>
          <a:p>
            <a:pPr marL="285750" marR="0" indent="-28575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ja-JP" sz="20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  <a:latin typeface="+mn-ea"/>
              <a:ea typeface="+mn-ea"/>
            </a:endParaRPr>
          </a:p>
          <a:p>
            <a:pPr marL="285750" marR="0" indent="-28575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ja-JP" sz="2000" smtClean="0">
                <a:latin typeface="+mn-ea"/>
                <a:ea typeface="+mn-ea"/>
              </a:rPr>
              <a:t>Key notes from CEOS principles will be appriciated.</a:t>
            </a:r>
            <a:endParaRPr kumimoji="0" lang="ja-JP" altLang="en-US" sz="20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6170891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9043</TotalTime>
  <Words>397</Words>
  <Application>Microsoft Office PowerPoint</Application>
  <PresentationFormat>Affichage à l'écran (4:3)</PresentationFormat>
  <Paragraphs>123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Default</vt:lpstr>
      <vt:lpstr>Kyoto Plenary Preparation [Information]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Paulin Mireille</cp:lastModifiedBy>
  <cp:revision>27</cp:revision>
  <dcterms:modified xsi:type="dcterms:W3CDTF">2015-03-31T11:47:10Z</dcterms:modified>
</cp:coreProperties>
</file>