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4.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0"/>
  </p:notesMasterIdLst>
  <p:handoutMasterIdLst>
    <p:handoutMasterId r:id="rId61"/>
  </p:handoutMasterIdLst>
  <p:sldIdLst>
    <p:sldId id="258" r:id="rId2"/>
    <p:sldId id="363" r:id="rId3"/>
    <p:sldId id="260" r:id="rId4"/>
    <p:sldId id="261" r:id="rId5"/>
    <p:sldId id="365" r:id="rId6"/>
    <p:sldId id="337" r:id="rId7"/>
    <p:sldId id="338" r:id="rId8"/>
    <p:sldId id="339" r:id="rId9"/>
    <p:sldId id="366" r:id="rId10"/>
    <p:sldId id="389" r:id="rId11"/>
    <p:sldId id="368" r:id="rId12"/>
    <p:sldId id="369" r:id="rId13"/>
    <p:sldId id="370" r:id="rId14"/>
    <p:sldId id="371" r:id="rId15"/>
    <p:sldId id="372" r:id="rId16"/>
    <p:sldId id="373" r:id="rId17"/>
    <p:sldId id="374" r:id="rId18"/>
    <p:sldId id="349" r:id="rId19"/>
    <p:sldId id="412" r:id="rId20"/>
    <p:sldId id="376" r:id="rId21"/>
    <p:sldId id="377" r:id="rId22"/>
    <p:sldId id="378" r:id="rId23"/>
    <p:sldId id="379" r:id="rId24"/>
    <p:sldId id="380" r:id="rId25"/>
    <p:sldId id="381" r:id="rId26"/>
    <p:sldId id="382" r:id="rId27"/>
    <p:sldId id="383" r:id="rId28"/>
    <p:sldId id="384" r:id="rId29"/>
    <p:sldId id="385" r:id="rId30"/>
    <p:sldId id="386" r:id="rId31"/>
    <p:sldId id="387" r:id="rId32"/>
    <p:sldId id="388" r:id="rId33"/>
    <p:sldId id="283" r:id="rId34"/>
    <p:sldId id="390" r:id="rId35"/>
    <p:sldId id="391" r:id="rId36"/>
    <p:sldId id="392" r:id="rId37"/>
    <p:sldId id="393" r:id="rId38"/>
    <p:sldId id="394" r:id="rId39"/>
    <p:sldId id="395" r:id="rId40"/>
    <p:sldId id="307" r:id="rId41"/>
    <p:sldId id="396" r:id="rId42"/>
    <p:sldId id="397" r:id="rId43"/>
    <p:sldId id="398" r:id="rId44"/>
    <p:sldId id="399" r:id="rId45"/>
    <p:sldId id="400" r:id="rId46"/>
    <p:sldId id="401" r:id="rId47"/>
    <p:sldId id="289" r:id="rId48"/>
    <p:sldId id="402" r:id="rId49"/>
    <p:sldId id="403" r:id="rId50"/>
    <p:sldId id="404" r:id="rId51"/>
    <p:sldId id="405" r:id="rId52"/>
    <p:sldId id="406" r:id="rId53"/>
    <p:sldId id="407" r:id="rId54"/>
    <p:sldId id="408" r:id="rId55"/>
    <p:sldId id="409" r:id="rId56"/>
    <p:sldId id="410" r:id="rId57"/>
    <p:sldId id="411" r:id="rId58"/>
    <p:sldId id="298" r:id="rId59"/>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ank Martin Seifert" initials="FM" lastIdx="6" clrIdx="0"/>
  <p:cmAuthor id="1" name="Eugene Fosnight"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496" y="-80"/>
      </p:cViewPr>
      <p:guideLst>
        <p:guide orient="horz" pos="2160"/>
        <p:guide pos="2880"/>
      </p:guideLst>
    </p:cSldViewPr>
  </p:slideViewPr>
  <p:notesTextViewPr>
    <p:cViewPr>
      <p:scale>
        <a:sx n="1" d="1"/>
        <a:sy n="1" d="1"/>
      </p:scale>
      <p:origin x="0" y="0"/>
    </p:cViewPr>
  </p:notesTextViewPr>
  <p:sorterViewPr>
    <p:cViewPr>
      <p:scale>
        <a:sx n="75" d="100"/>
        <a:sy n="75" d="100"/>
      </p:scale>
      <p:origin x="0" y="63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commentAuthors" Target="commentAuthors.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3-20T08:25:09.755" idx="1">
    <p:pos x="5627" y="736"/>
    <p:text>Estimated end of mission for 7 is xx, 8 is xx.
Estimated launch date for 9 is xx.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5-03-20T09:48:54.839" idx="2">
    <p:pos x="10" y="10"/>
    <p:text>delete...</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5-03-20T09:50:35.545" idx="3">
    <p:pos x="10" y="10"/>
    <p:text>edited title</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5-03-20T09:49:15.781" idx="4">
    <p:pos x="10" y="10"/>
    <p:text>updated</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7FA6F7-16CE-8842-8E49-F6A866AB45D2}" type="datetimeFigureOut">
              <a:rPr lang="en-US" smtClean="0"/>
              <a:t>31/03/15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8E12DE-20EB-5A4D-8498-E0AC1D34DF58}" type="slidenum">
              <a:rPr lang="en-US" smtClean="0"/>
              <a:t>‹#›</a:t>
            </a:fld>
            <a:endParaRPr lang="en-US"/>
          </a:p>
        </p:txBody>
      </p:sp>
    </p:spTree>
    <p:extLst>
      <p:ext uri="{BB962C8B-B14F-4D97-AF65-F5344CB8AC3E}">
        <p14:creationId xmlns:p14="http://schemas.microsoft.com/office/powerpoint/2010/main" val="21816215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hf hdr="0" ftr="0" dt="0"/>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4D901C-B0E9-544A-8C58-11D05CA31897}" type="slidenum">
              <a:rPr lang="de-DE" sz="1200">
                <a:latin typeface="Times New Roman" charset="0"/>
              </a:rPr>
              <a:pPr eaLnBrk="1" hangingPunct="1"/>
              <a:t>1</a:t>
            </a:fld>
            <a:endParaRPr lang="de-DE" sz="1200">
              <a:latin typeface="Times New Roman" charset="0"/>
            </a:endParaRPr>
          </a:p>
        </p:txBody>
      </p:sp>
      <p:sp>
        <p:nvSpPr>
          <p:cNvPr id="102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de-DE">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Increased median acquisitions by Landsat 7:</a:t>
            </a:r>
            <a:r>
              <a:rPr lang="en-GB" baseline="0" dirty="0" smtClean="0"/>
              <a:t> from 385 images//day in 2013 to 444 images//day in 2014</a:t>
            </a:r>
          </a:p>
          <a:p>
            <a:r>
              <a:rPr lang="en-GB" baseline="0" dirty="0" smtClean="0"/>
              <a:t>Only few forested areas with less than 10 images</a:t>
            </a:r>
            <a:endParaRPr lang="en-GB" dirty="0"/>
          </a:p>
        </p:txBody>
      </p:sp>
    </p:spTree>
    <p:extLst>
      <p:ext uri="{BB962C8B-B14F-4D97-AF65-F5344CB8AC3E}">
        <p14:creationId xmlns:p14="http://schemas.microsoft.com/office/powerpoint/2010/main" val="20932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Increased median acquisitions by Landsat 8:</a:t>
            </a:r>
            <a:r>
              <a:rPr lang="en-GB" baseline="0" dirty="0" smtClean="0"/>
              <a:t> from 583 images/day in first half 2014 to 732 images/day in second half 2014</a:t>
            </a:r>
          </a:p>
          <a:p>
            <a:r>
              <a:rPr lang="en-GB" baseline="0" dirty="0" smtClean="0"/>
              <a:t>Only few forested areas with less than 10 images</a:t>
            </a:r>
            <a:endParaRPr lang="en-GB" dirty="0" smtClean="0"/>
          </a:p>
          <a:p>
            <a:endParaRPr lang="en-GB" dirty="0"/>
          </a:p>
        </p:txBody>
      </p:sp>
    </p:spTree>
    <p:extLst>
      <p:ext uri="{BB962C8B-B14F-4D97-AF65-F5344CB8AC3E}">
        <p14:creationId xmlns:p14="http://schemas.microsoft.com/office/powerpoint/2010/main" val="4238880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457200" indent="-457200">
              <a:buFont typeface="Wingdings" charset="2"/>
              <a:buChar char="§"/>
              <a:defRPr/>
            </a:pPr>
            <a:r>
              <a:rPr lang="en-GB" sz="2000" b="1" kern="1200" dirty="0" smtClean="0">
                <a:solidFill>
                  <a:schemeClr val="tx1"/>
                </a:solidFill>
                <a:latin typeface="+mn-lt"/>
                <a:ea typeface="ＭＳ Ｐゴシック" pitchFamily="-106" charset="-128"/>
                <a:cs typeface="ＭＳ Ｐゴシック" pitchFamily="-106" charset="-128"/>
              </a:rPr>
              <a:t>15 GFOI countries for 2014 are covered by 2216 Landsat scenes</a:t>
            </a:r>
            <a:endParaRPr lang="en-AU" sz="2000" b="1" kern="1200" dirty="0" smtClean="0">
              <a:solidFill>
                <a:schemeClr val="tx1"/>
              </a:solidFill>
              <a:latin typeface="+mn-lt"/>
              <a:ea typeface="ＭＳ Ｐゴシック" pitchFamily="-106" charset="-128"/>
              <a:cs typeface="ＭＳ Ｐゴシック" pitchFamily="-106" charset="-128"/>
            </a:endParaRPr>
          </a:p>
          <a:p>
            <a:pPr>
              <a:defRPr/>
            </a:pPr>
            <a:endParaRPr lang="en-US" sz="2000" b="1" kern="1200" dirty="0" smtClean="0">
              <a:solidFill>
                <a:schemeClr val="tx1"/>
              </a:solidFill>
              <a:latin typeface="+mn-lt"/>
              <a:ea typeface="ＭＳ Ｐゴシック" pitchFamily="-106" charset="-128"/>
              <a:cs typeface="ＭＳ Ｐゴシック" pitchFamily="-106" charset="-128"/>
            </a:endParaRPr>
          </a:p>
          <a:p>
            <a:pPr marL="457200" indent="-457200">
              <a:spcAft>
                <a:spcPts val="1200"/>
              </a:spcAft>
              <a:buFont typeface="Wingdings" charset="2"/>
              <a:buChar char="§"/>
              <a:defRPr/>
            </a:pPr>
            <a:r>
              <a:rPr lang="en-GB" sz="2000" b="1" kern="1200" dirty="0" smtClean="0">
                <a:solidFill>
                  <a:schemeClr val="tx1"/>
                </a:solidFill>
                <a:latin typeface="+mn-lt"/>
                <a:ea typeface="ＭＳ Ｐゴシック" pitchFamily="-106" charset="-128"/>
                <a:cs typeface="ＭＳ Ｐゴシック" pitchFamily="-106" charset="-128"/>
              </a:rPr>
              <a:t>Over 30 images are available for most path-row or on average one image every two weeks</a:t>
            </a:r>
          </a:p>
          <a:p>
            <a:pPr marL="914400" lvl="1" indent="-457200">
              <a:buFont typeface="Wingdings" charset="2"/>
              <a:buChar char="§"/>
              <a:defRPr/>
            </a:pPr>
            <a:r>
              <a:rPr lang="en-GB" sz="2000" dirty="0" smtClean="0"/>
              <a:t>40% of the </a:t>
            </a:r>
            <a:r>
              <a:rPr lang="en-GB" sz="2000" u="sng" dirty="0" smtClean="0"/>
              <a:t>best</a:t>
            </a:r>
            <a:r>
              <a:rPr lang="en-GB" sz="2000" dirty="0" smtClean="0"/>
              <a:t> path-row images have close to zero clouds</a:t>
            </a:r>
            <a:r>
              <a:rPr lang="en-AU" sz="2000" dirty="0" smtClean="0"/>
              <a:t> </a:t>
            </a:r>
            <a:endParaRPr lang="en-GB" sz="2000" b="1" dirty="0" smtClean="0">
              <a:ea typeface="ＭＳ Ｐゴシック" pitchFamily="-106" charset="-128"/>
              <a:cs typeface="+mn-cs"/>
            </a:endParaRPr>
          </a:p>
          <a:p>
            <a:pPr marL="914400" lvl="1" indent="-457200">
              <a:buFont typeface="Wingdings" charset="2"/>
              <a:buChar char="§"/>
              <a:defRPr/>
            </a:pPr>
            <a:r>
              <a:rPr lang="en-GB" sz="2000" dirty="0" smtClean="0"/>
              <a:t>70% of the </a:t>
            </a:r>
            <a:r>
              <a:rPr lang="en-GB" sz="2000" u="sng" dirty="0" smtClean="0"/>
              <a:t>best</a:t>
            </a:r>
            <a:r>
              <a:rPr lang="en-GB" sz="2000" dirty="0" smtClean="0"/>
              <a:t> path-row images have cloud cover better than 3%</a:t>
            </a:r>
          </a:p>
          <a:p>
            <a:pPr marL="914400" lvl="1" indent="-457200">
              <a:buFont typeface="Wingdings" charset="2"/>
              <a:buChar char="§"/>
              <a:defRPr/>
            </a:pPr>
            <a:r>
              <a:rPr lang="en-GB" sz="2000" dirty="0" smtClean="0"/>
              <a:t>90% of the </a:t>
            </a:r>
            <a:r>
              <a:rPr lang="en-GB" sz="2000" u="sng" dirty="0" smtClean="0"/>
              <a:t>best</a:t>
            </a:r>
            <a:r>
              <a:rPr lang="en-GB" sz="2000" dirty="0" smtClean="0"/>
              <a:t> path-row images have cloud cover better than 10%</a:t>
            </a:r>
            <a:endParaRPr lang="en-AU" sz="2000" b="1" dirty="0" smtClean="0">
              <a:ea typeface="ＭＳ Ｐゴシック" pitchFamily="-106" charset="-128"/>
              <a:cs typeface="+mn-cs"/>
            </a:endParaRPr>
          </a:p>
          <a:p>
            <a:pPr marL="457200" indent="-457200">
              <a:spcAft>
                <a:spcPts val="1200"/>
              </a:spcAft>
              <a:buFont typeface="Wingdings" charset="2"/>
              <a:buChar char="§"/>
              <a:defRPr/>
            </a:pPr>
            <a:endParaRPr lang="en-AU" sz="2000" b="1" kern="1200" dirty="0" smtClean="0">
              <a:solidFill>
                <a:schemeClr val="tx1"/>
              </a:solidFill>
              <a:latin typeface="+mn-lt"/>
              <a:ea typeface="ＭＳ Ｐゴシック" pitchFamily="-106" charset="-128"/>
              <a:cs typeface="ＭＳ Ｐゴシック" pitchFamily="-106" charset="-128"/>
            </a:endParaRPr>
          </a:p>
          <a:p>
            <a:pPr marL="457200" indent="-457200">
              <a:spcAft>
                <a:spcPts val="1200"/>
              </a:spcAft>
              <a:buFont typeface="Wingdings" charset="2"/>
              <a:buChar char="§"/>
              <a:defRPr/>
            </a:pPr>
            <a:r>
              <a:rPr lang="en-AU" sz="2000" b="1" kern="1200" dirty="0" smtClean="0">
                <a:solidFill>
                  <a:schemeClr val="tx1"/>
                </a:solidFill>
                <a:latin typeface="+mn-lt"/>
                <a:ea typeface="ＭＳ Ｐゴシック" pitchFamily="-106" charset="-128"/>
                <a:cs typeface="ＭＳ Ｐゴシック" pitchFamily="-106" charset="-128"/>
              </a:rPr>
              <a:t>But –</a:t>
            </a:r>
          </a:p>
          <a:p>
            <a:pPr marL="914400" lvl="1" indent="-457200">
              <a:buFont typeface="Wingdings" charset="2"/>
              <a:buChar char="§"/>
              <a:defRPr/>
            </a:pPr>
            <a:r>
              <a:rPr lang="en-GB" sz="2000" dirty="0" smtClean="0"/>
              <a:t>The “worst” best image (path 102; row 63) in Indonesia was 42.42% cloud covered</a:t>
            </a:r>
          </a:p>
          <a:p>
            <a:pPr marL="914400" lvl="1" indent="-457200">
              <a:buFont typeface="Wingdings" charset="2"/>
              <a:buChar char="§"/>
              <a:defRPr/>
            </a:pPr>
            <a:r>
              <a:rPr lang="en-GB" sz="2000" dirty="0" smtClean="0"/>
              <a:t>The next “worst” best image (path 10; row 5) in Panama/Colombia was 41.08% cloud covered</a:t>
            </a:r>
            <a:endParaRPr lang="en-AU" sz="2000" b="1" dirty="0" smtClean="0">
              <a:ea typeface="ＭＳ Ｐゴシック" pitchFamily="-106" charset="-128"/>
              <a:cs typeface="+mn-cs"/>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08F8127C-A14C-5045-833B-C71E2D4803DA}" type="slidenum">
              <a:rPr lang="en-US" smtClean="0"/>
              <a:pPr>
                <a:defRPr/>
              </a:pPr>
              <a:t>17</a:t>
            </a:fld>
            <a:endParaRPr lang="en-US"/>
          </a:p>
        </p:txBody>
      </p:sp>
    </p:spTree>
    <p:extLst>
      <p:ext uri="{BB962C8B-B14F-4D97-AF65-F5344CB8AC3E}">
        <p14:creationId xmlns:p14="http://schemas.microsoft.com/office/powerpoint/2010/main" val="44249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en-US" dirty="0" smtClean="0"/>
              <a:t>The end result is a vast archive of Landsat</a:t>
            </a:r>
            <a:r>
              <a:rPr lang="en-US" baseline="0" dirty="0" smtClean="0"/>
              <a:t> acquisitions covering 4 decades.</a:t>
            </a:r>
            <a:endParaRPr lang="en-US" dirty="0" smtClean="0"/>
          </a:p>
          <a:p>
            <a:r>
              <a:rPr lang="en-US" dirty="0" smtClean="0"/>
              <a:t>The</a:t>
            </a:r>
            <a:r>
              <a:rPr lang="en-US" baseline="0" dirty="0" smtClean="0"/>
              <a:t> 41 year Landsat archive contains over 5 million scenes covering an astounding 171 Billion </a:t>
            </a:r>
            <a:r>
              <a:rPr lang="en-US" baseline="0" dirty="0" err="1" smtClean="0"/>
              <a:t>squ</a:t>
            </a:r>
            <a:r>
              <a:rPr lang="en-US" baseline="0" dirty="0" smtClean="0"/>
              <a:t>. km. </a:t>
            </a:r>
          </a:p>
        </p:txBody>
      </p:sp>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9918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Screenshot of Sentinel-1 science hub</a:t>
            </a:r>
          </a:p>
          <a:p>
            <a:r>
              <a:rPr lang="en-GB" dirty="0" smtClean="0"/>
              <a:t>Open since 3 Oct 2014</a:t>
            </a:r>
          </a:p>
          <a:p>
            <a:r>
              <a:rPr lang="en-GB" dirty="0" smtClean="0"/>
              <a:t>New: roll-out of data starts only in October 2015</a:t>
            </a:r>
          </a:p>
          <a:p>
            <a:r>
              <a:rPr lang="en-GB" dirty="0" smtClean="0"/>
              <a:t>Access to</a:t>
            </a:r>
            <a:r>
              <a:rPr lang="en-GB" baseline="0" dirty="0" smtClean="0"/>
              <a:t> a</a:t>
            </a:r>
            <a:r>
              <a:rPr lang="en-GB" dirty="0" smtClean="0"/>
              <a:t>rchive also for non-COPERNICUS </a:t>
            </a:r>
            <a:r>
              <a:rPr lang="en-GB" dirty="0" err="1" smtClean="0"/>
              <a:t>serviices</a:t>
            </a:r>
            <a:r>
              <a:rPr lang="en-GB" baseline="0" dirty="0" smtClean="0"/>
              <a:t> </a:t>
            </a:r>
            <a:r>
              <a:rPr lang="en-GB" baseline="0" smtClean="0"/>
              <a:t>from June 2015</a:t>
            </a:r>
            <a:endParaRPr lang="en-GB" dirty="0"/>
          </a:p>
        </p:txBody>
      </p:sp>
    </p:spTree>
    <p:extLst>
      <p:ext uri="{BB962C8B-B14F-4D97-AF65-F5344CB8AC3E}">
        <p14:creationId xmlns:p14="http://schemas.microsoft.com/office/powerpoint/2010/main" val="3718367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ln/>
        </p:spPr>
      </p:sp>
      <p:sp>
        <p:nvSpPr>
          <p:cNvPr id="10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GB" dirty="0" smtClean="0">
                <a:latin typeface="Calibri" charset="0"/>
              </a:rPr>
              <a:t>Summary of Sentinel-1 data acquisitions requested</a:t>
            </a:r>
            <a:r>
              <a:rPr lang="en-GB" baseline="0" dirty="0" smtClean="0">
                <a:latin typeface="Calibri" charset="0"/>
              </a:rPr>
              <a:t> over priority areas identified by GFOI </a:t>
            </a:r>
            <a:endParaRPr lang="en-GB" dirty="0">
              <a:latin typeface="Calibri" charset="0"/>
            </a:endParaRPr>
          </a:p>
        </p:txBody>
      </p:sp>
      <p:sp>
        <p:nvSpPr>
          <p:cNvPr id="4" name="Slide Number Placeholder 3"/>
          <p:cNvSpPr>
            <a:spLocks noGrp="1"/>
          </p:cNvSpPr>
          <p:nvPr>
            <p:ph type="sldNum" sz="quarter" idx="5"/>
          </p:nvPr>
        </p:nvSpPr>
        <p:spPr>
          <a:xfrm>
            <a:off x="3884120" y="8685632"/>
            <a:ext cx="2972280" cy="456909"/>
          </a:xfrm>
          <a:prstGeom prst="rect">
            <a:avLst/>
          </a:prstGeom>
        </p:spPr>
        <p:txBody>
          <a:bodyPr/>
          <a:lstStyle/>
          <a:p>
            <a:pPr>
              <a:defRPr/>
            </a:pPr>
            <a:fld id="{661A7A54-3307-3D47-9428-3D0CE8B2599F}" type="slidenum">
              <a:rPr lang="en-US" smtClean="0"/>
              <a:pPr>
                <a:defRPr/>
              </a:pPr>
              <a:t>20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a:ln/>
        </p:spPr>
      </p:sp>
      <p:sp>
        <p:nvSpPr>
          <p:cNvPr id="12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latin typeface="Calibri" charset="0"/>
              </a:rPr>
              <a:t>S-1 VV/HV quick look image from Feb 2015 North coast of Colombia</a:t>
            </a:r>
          </a:p>
          <a:p>
            <a:r>
              <a:rPr lang="en-GB" dirty="0" smtClean="0">
                <a:latin typeface="Calibri" charset="0"/>
              </a:rPr>
              <a:t>Upper left corner: dual-pol coverage of Colombia</a:t>
            </a:r>
            <a:endParaRPr lang="en-GB" dirty="0">
              <a:latin typeface="Calibri" charset="0"/>
            </a:endParaRPr>
          </a:p>
        </p:txBody>
      </p:sp>
      <p:sp>
        <p:nvSpPr>
          <p:cNvPr id="4" name="Slide Number Placeholder 3"/>
          <p:cNvSpPr>
            <a:spLocks noGrp="1"/>
          </p:cNvSpPr>
          <p:nvPr>
            <p:ph type="sldNum" sz="quarter" idx="5"/>
          </p:nvPr>
        </p:nvSpPr>
        <p:spPr>
          <a:xfrm>
            <a:off x="3884120" y="8685632"/>
            <a:ext cx="2972280" cy="456909"/>
          </a:xfrm>
          <a:prstGeom prst="rect">
            <a:avLst/>
          </a:prstGeom>
        </p:spPr>
        <p:txBody>
          <a:bodyPr/>
          <a:lstStyle/>
          <a:p>
            <a:pPr>
              <a:defRPr/>
            </a:pPr>
            <a:fld id="{C8367460-F519-0D43-AC0C-1E2F2843AD57}" type="slidenum">
              <a:rPr lang="en-US" smtClean="0"/>
              <a:pPr>
                <a:defRPr/>
              </a:pPr>
              <a:t>21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a:ln/>
        </p:spPr>
      </p:sp>
      <p:sp>
        <p:nvSpPr>
          <p:cNvPr id="1433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latin typeface="Calibri" charset="0"/>
              </a:rPr>
              <a:t>S-1 VV/HV </a:t>
            </a:r>
            <a:r>
              <a:rPr lang="en-GB" dirty="0" smtClean="0">
                <a:latin typeface="Calibri" charset="0"/>
              </a:rPr>
              <a:t>quick look image </a:t>
            </a:r>
            <a:r>
              <a:rPr lang="en-GB" dirty="0">
                <a:latin typeface="Calibri" charset="0"/>
              </a:rPr>
              <a:t>from </a:t>
            </a:r>
            <a:r>
              <a:rPr lang="en-GB" dirty="0" smtClean="0">
                <a:latin typeface="Calibri" charset="0"/>
              </a:rPr>
              <a:t>Dec 2014 east coast central Sumatra </a:t>
            </a:r>
          </a:p>
          <a:p>
            <a:r>
              <a:rPr lang="en-GB" dirty="0" smtClean="0">
                <a:latin typeface="Calibri" charset="0"/>
              </a:rPr>
              <a:t>Upper left corner: dual-pol coverage of Sumatra</a:t>
            </a:r>
            <a:endParaRPr lang="en-GB" dirty="0">
              <a:latin typeface="Calibri" charset="0"/>
            </a:endParaRPr>
          </a:p>
        </p:txBody>
      </p:sp>
      <p:sp>
        <p:nvSpPr>
          <p:cNvPr id="4" name="Slide Number Placeholder 3"/>
          <p:cNvSpPr>
            <a:spLocks noGrp="1"/>
          </p:cNvSpPr>
          <p:nvPr>
            <p:ph type="sldNum" sz="quarter" idx="5"/>
          </p:nvPr>
        </p:nvSpPr>
        <p:spPr>
          <a:xfrm>
            <a:off x="3884120" y="8685632"/>
            <a:ext cx="2972280" cy="456909"/>
          </a:xfrm>
          <a:prstGeom prst="rect">
            <a:avLst/>
          </a:prstGeom>
        </p:spPr>
        <p:txBody>
          <a:bodyPr/>
          <a:lstStyle/>
          <a:p>
            <a:pPr>
              <a:defRPr/>
            </a:pPr>
            <a:fld id="{65FEB02E-5465-BA4A-9F7C-C151FD5DF006}" type="slidenum">
              <a:rPr lang="en-US" smtClean="0"/>
              <a:pPr>
                <a:defRPr/>
              </a:pPr>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a typeface="ＭＳ Ｐゴシック" charset="0"/>
              <a:cs typeface="ＭＳ Ｐゴシック" charset="0"/>
            </a:endParaRPr>
          </a:p>
        </p:txBody>
      </p:sp>
      <p:sp>
        <p:nvSpPr>
          <p:cNvPr id="3379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F06FA1-6BE2-2E46-9848-153E78ABE25A}" type="slidenum">
              <a:rPr lang="en-US" sz="1200">
                <a:solidFill>
                  <a:srgbClr val="000000"/>
                </a:solidFill>
                <a:latin typeface="Calibri" charset="0"/>
              </a:rPr>
              <a:pPr eaLnBrk="1" hangingPunct="1"/>
              <a:t>23</a:t>
            </a:fld>
            <a:endParaRPr lang="en-US" sz="1200">
              <a:solidFill>
                <a:srgbClr val="000000"/>
              </a:solidFill>
              <a:latin typeface="Calibri" charset="0"/>
            </a:endParaRPr>
          </a:p>
        </p:txBody>
      </p:sp>
      <p:sp>
        <p:nvSpPr>
          <p:cNvPr id="33796"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3686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5BAC98-8904-9044-9825-A0C3FA148C8A}" type="slidenum">
              <a:rPr lang="en-US" sz="1200">
                <a:solidFill>
                  <a:srgbClr val="000000"/>
                </a:solidFill>
                <a:latin typeface="Calibri" charset="0"/>
              </a:rPr>
              <a:pPr eaLnBrk="1" hangingPunct="1"/>
              <a:t>24</a:t>
            </a:fld>
            <a:endParaRPr lang="en-US" sz="1200">
              <a:solidFill>
                <a:srgbClr val="000000"/>
              </a:solidFill>
              <a:latin typeface="Calibri" charset="0"/>
            </a:endParaRPr>
          </a:p>
        </p:txBody>
      </p:sp>
      <p:sp>
        <p:nvSpPr>
          <p:cNvPr id="36868"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229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A34706-B056-9A4B-870F-167C2AEE8637}" type="slidenum">
              <a:rPr lang="en-US" sz="1200">
                <a:solidFill>
                  <a:srgbClr val="000000"/>
                </a:solidFill>
                <a:latin typeface="Calibri" charset="0"/>
              </a:rPr>
              <a:pPr eaLnBrk="1" hangingPunct="1"/>
              <a:t>2</a:t>
            </a:fld>
            <a:endParaRPr lang="en-US" sz="1200">
              <a:solidFill>
                <a:srgbClr val="000000"/>
              </a:solidFill>
              <a:latin typeface="Calibri" charset="0"/>
            </a:endParaRPr>
          </a:p>
        </p:txBody>
      </p:sp>
      <p:sp>
        <p:nvSpPr>
          <p:cNvPr id="12292"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a typeface="ＭＳ Ｐゴシック" charset="0"/>
              <a:cs typeface="ＭＳ Ｐゴシック" charset="0"/>
            </a:endParaRPr>
          </a:p>
        </p:txBody>
      </p:sp>
      <p:sp>
        <p:nvSpPr>
          <p:cNvPr id="4096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7F8262-9A1A-594D-85DE-BB890EE2D5AB}" type="slidenum">
              <a:rPr lang="en-US" sz="1200">
                <a:solidFill>
                  <a:srgbClr val="000000"/>
                </a:solidFill>
                <a:latin typeface="Calibri" charset="0"/>
              </a:rPr>
              <a:pPr eaLnBrk="1" hangingPunct="1"/>
              <a:t>26</a:t>
            </a:fld>
            <a:endParaRPr lang="en-US" sz="1200">
              <a:solidFill>
                <a:srgbClr val="000000"/>
              </a:solidFill>
              <a:latin typeface="Calibri" charset="0"/>
            </a:endParaRPr>
          </a:p>
        </p:txBody>
      </p:sp>
      <p:sp>
        <p:nvSpPr>
          <p:cNvPr id="40964"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1" dirty="0" smtClean="0">
                <a:latin typeface="Times New Roman" charset="0"/>
                <a:ea typeface="ＭＳ Ｐゴシック" charset="0"/>
                <a:cs typeface="ＭＳ Ｐゴシック" charset="0"/>
              </a:rPr>
              <a:t>Global coverage </a:t>
            </a:r>
            <a:r>
              <a:rPr lang="en-US" dirty="0" smtClean="0">
                <a:latin typeface="Times New Roman" charset="0"/>
                <a:ea typeface="ＭＳ Ｐゴシック" charset="0"/>
                <a:cs typeface="ＭＳ Ｐゴシック" charset="0"/>
              </a:rPr>
              <a:t>– Landsat-7/8</a:t>
            </a:r>
            <a:r>
              <a:rPr lang="en-US" baseline="0" dirty="0" smtClean="0">
                <a:latin typeface="Times New Roman" charset="0"/>
                <a:ea typeface="ＭＳ Ｐゴシック" charset="0"/>
                <a:cs typeface="ＭＳ Ｐゴシック" charset="0"/>
              </a:rPr>
              <a:t> [2012+], Sentinel-1A/1B [2014+], Sentinel-2A/2B [2015+], RCM [2018+]</a:t>
            </a:r>
          </a:p>
          <a:p>
            <a:pPr eaLnBrk="1" hangingPunct="1">
              <a:spcBef>
                <a:spcPct val="0"/>
              </a:spcBef>
            </a:pPr>
            <a:endParaRPr lang="en-US" baseline="0" dirty="0" smtClean="0">
              <a:latin typeface="Times New Roman" charset="0"/>
              <a:ea typeface="ＭＳ Ｐゴシック" charset="0"/>
              <a:cs typeface="ＭＳ Ｐゴシック" charset="0"/>
            </a:endParaRPr>
          </a:p>
          <a:p>
            <a:pPr eaLnBrk="1" hangingPunct="1">
              <a:spcBef>
                <a:spcPct val="0"/>
              </a:spcBef>
            </a:pPr>
            <a:endParaRPr lang="en-US" b="1" baseline="0" dirty="0" smtClean="0">
              <a:latin typeface="Times New Roman" charset="0"/>
              <a:ea typeface="ＭＳ Ｐゴシック" charset="0"/>
              <a:cs typeface="ＭＳ Ｐゴシック" charset="0"/>
            </a:endParaRPr>
          </a:p>
          <a:p>
            <a:pPr eaLnBrk="1" hangingPunct="1">
              <a:spcBef>
                <a:spcPct val="0"/>
              </a:spcBef>
            </a:pPr>
            <a:r>
              <a:rPr lang="en-US" b="1" baseline="0" dirty="0" smtClean="0">
                <a:latin typeface="Times New Roman" charset="0"/>
                <a:ea typeface="ＭＳ Ｐゴシック" charset="0"/>
                <a:cs typeface="ＭＳ Ｐゴシック" charset="0"/>
              </a:rPr>
              <a:t>Regional Focus and Gap Filling </a:t>
            </a:r>
            <a:r>
              <a:rPr lang="en-US" baseline="0" dirty="0" smtClean="0">
                <a:latin typeface="Times New Roman" charset="0"/>
                <a:ea typeface="ＭＳ Ｐゴシック" charset="0"/>
                <a:cs typeface="ＭＳ Ｐゴシック" charset="0"/>
              </a:rPr>
              <a:t>– CBERS-4 [2015+] (South America, South and Southeast Asia, Africa), SAOCOM-1A/1B [2016+] (Pan-tropical)</a:t>
            </a:r>
            <a:endParaRPr lang="en-US" dirty="0">
              <a:latin typeface="Times New Roman" charset="0"/>
              <a:ea typeface="ＭＳ Ｐゴシック" charset="0"/>
              <a:cs typeface="ＭＳ Ｐゴシック" charset="0"/>
            </a:endParaRPr>
          </a:p>
        </p:txBody>
      </p:sp>
      <p:sp>
        <p:nvSpPr>
          <p:cNvPr id="4301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B7CBD5-BEA7-CA45-8CCC-796F99E4ACEB}" type="slidenum">
              <a:rPr lang="en-US" sz="1200">
                <a:solidFill>
                  <a:srgbClr val="000000"/>
                </a:solidFill>
                <a:latin typeface="Calibri" charset="0"/>
              </a:rPr>
              <a:pPr eaLnBrk="1" hangingPunct="1"/>
              <a:t>27</a:t>
            </a:fld>
            <a:endParaRPr lang="en-US" sz="1200">
              <a:solidFill>
                <a:srgbClr val="000000"/>
              </a:solidFill>
              <a:latin typeface="Calibri" charset="0"/>
            </a:endParaRPr>
          </a:p>
        </p:txBody>
      </p:sp>
      <p:sp>
        <p:nvSpPr>
          <p:cNvPr id="43012"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45059"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9D3EBE-8BB7-1E4F-887E-3922B4B427C0}" type="slidenum">
              <a:rPr lang="en-US" sz="1200">
                <a:solidFill>
                  <a:srgbClr val="000000"/>
                </a:solidFill>
                <a:latin typeface="Calibri" charset="0"/>
              </a:rPr>
              <a:pPr eaLnBrk="1" hangingPunct="1"/>
              <a:t>28</a:t>
            </a:fld>
            <a:endParaRPr lang="en-US" sz="1200">
              <a:solidFill>
                <a:srgbClr val="000000"/>
              </a:solidFill>
              <a:latin typeface="Calibri" charset="0"/>
            </a:endParaRPr>
          </a:p>
        </p:txBody>
      </p:sp>
      <p:sp>
        <p:nvSpPr>
          <p:cNvPr id="45060"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a typeface="ＭＳ Ｐゴシック" charset="0"/>
              <a:cs typeface="ＭＳ Ｐゴシック" charset="0"/>
            </a:endParaRPr>
          </a:p>
        </p:txBody>
      </p:sp>
      <p:sp>
        <p:nvSpPr>
          <p:cNvPr id="4710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795862-B760-6743-A176-8597DA233CFD}" type="slidenum">
              <a:rPr lang="en-US" sz="1200">
                <a:solidFill>
                  <a:srgbClr val="000000"/>
                </a:solidFill>
                <a:latin typeface="Calibri" charset="0"/>
              </a:rPr>
              <a:pPr eaLnBrk="1" hangingPunct="1"/>
              <a:t>29</a:t>
            </a:fld>
            <a:endParaRPr lang="en-US" sz="1200">
              <a:solidFill>
                <a:srgbClr val="000000"/>
              </a:solidFill>
              <a:latin typeface="Calibri" charset="0"/>
            </a:endParaRPr>
          </a:p>
        </p:txBody>
      </p:sp>
      <p:sp>
        <p:nvSpPr>
          <p:cNvPr id="47108"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Times New Roman" charset="0"/>
                <a:ea typeface="ＭＳ Ｐゴシック" charset="0"/>
                <a:cs typeface="ＭＳ Ｐゴシック" charset="0"/>
              </a:rPr>
              <a:t>BMU stands for German Ministry of Environment</a:t>
            </a:r>
          </a:p>
        </p:txBody>
      </p:sp>
      <p:sp>
        <p:nvSpPr>
          <p:cNvPr id="4915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C3B7CC-4483-F04E-8B1C-369625FF272B}" type="slidenum">
              <a:rPr lang="en-US" sz="1200">
                <a:solidFill>
                  <a:srgbClr val="000000"/>
                </a:solidFill>
                <a:latin typeface="Calibri" charset="0"/>
              </a:rPr>
              <a:pPr eaLnBrk="1" hangingPunct="1"/>
              <a:t>30</a:t>
            </a:fld>
            <a:endParaRPr lang="en-US" sz="1200">
              <a:solidFill>
                <a:srgbClr val="000000"/>
              </a:solidFill>
              <a:latin typeface="Calibri" charset="0"/>
            </a:endParaRPr>
          </a:p>
        </p:txBody>
      </p:sp>
      <p:sp>
        <p:nvSpPr>
          <p:cNvPr id="49156"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5120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A15D2A-B222-D541-ABAF-EEDE3A7B5CD9}" type="slidenum">
              <a:rPr lang="en-US" sz="1200">
                <a:solidFill>
                  <a:srgbClr val="000000"/>
                </a:solidFill>
                <a:latin typeface="Calibri" charset="0"/>
              </a:rPr>
              <a:pPr eaLnBrk="1" hangingPunct="1"/>
              <a:t>31</a:t>
            </a:fld>
            <a:endParaRPr lang="en-US" sz="1200">
              <a:solidFill>
                <a:srgbClr val="000000"/>
              </a:solidFill>
              <a:latin typeface="Calibri" charset="0"/>
            </a:endParaRPr>
          </a:p>
        </p:txBody>
      </p:sp>
      <p:sp>
        <p:nvSpPr>
          <p:cNvPr id="51204"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5120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A15D2A-B222-D541-ABAF-EEDE3A7B5CD9}" type="slidenum">
              <a:rPr lang="en-US" sz="1200">
                <a:solidFill>
                  <a:srgbClr val="000000"/>
                </a:solidFill>
                <a:latin typeface="Calibri" charset="0"/>
              </a:rPr>
              <a:pPr eaLnBrk="1" hangingPunct="1"/>
              <a:t>32</a:t>
            </a:fld>
            <a:endParaRPr lang="en-US" sz="1200">
              <a:solidFill>
                <a:srgbClr val="000000"/>
              </a:solidFill>
              <a:latin typeface="Calibri" charset="0"/>
            </a:endParaRPr>
          </a:p>
        </p:txBody>
      </p:sp>
      <p:sp>
        <p:nvSpPr>
          <p:cNvPr id="51204"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55299"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01A11E-6162-1942-80B7-3462444EFAB4}" type="slidenum">
              <a:rPr lang="en-US" sz="1200">
                <a:solidFill>
                  <a:srgbClr val="000000"/>
                </a:solidFill>
                <a:latin typeface="Calibri" charset="0"/>
              </a:rPr>
              <a:pPr eaLnBrk="1" hangingPunct="1"/>
              <a:t>41</a:t>
            </a:fld>
            <a:endParaRPr lang="en-US" sz="1200">
              <a:solidFill>
                <a:srgbClr val="000000"/>
              </a:solidFill>
              <a:latin typeface="Calibri" charset="0"/>
            </a:endParaRPr>
          </a:p>
        </p:txBody>
      </p:sp>
      <p:sp>
        <p:nvSpPr>
          <p:cNvPr id="55300"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55299"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01A11E-6162-1942-80B7-3462444EFAB4}" type="slidenum">
              <a:rPr lang="en-US" sz="1200">
                <a:solidFill>
                  <a:srgbClr val="000000"/>
                </a:solidFill>
                <a:latin typeface="Calibri" charset="0"/>
              </a:rPr>
              <a:pPr eaLnBrk="1" hangingPunct="1"/>
              <a:t>42</a:t>
            </a:fld>
            <a:endParaRPr lang="en-US" sz="1200">
              <a:solidFill>
                <a:srgbClr val="000000"/>
              </a:solidFill>
              <a:latin typeface="Calibri" charset="0"/>
            </a:endParaRPr>
          </a:p>
        </p:txBody>
      </p:sp>
      <p:sp>
        <p:nvSpPr>
          <p:cNvPr id="55300"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5734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53F96C-F20E-5A47-BCBB-4D7C9B461DAB}" type="slidenum">
              <a:rPr lang="en-US" sz="1200">
                <a:solidFill>
                  <a:srgbClr val="000000"/>
                </a:solidFill>
                <a:latin typeface="Calibri" charset="0"/>
              </a:rPr>
              <a:pPr eaLnBrk="1" hangingPunct="1"/>
              <a:t>43</a:t>
            </a:fld>
            <a:endParaRPr lang="en-US" sz="1200">
              <a:solidFill>
                <a:srgbClr val="000000"/>
              </a:solidFill>
              <a:latin typeface="Calibri" charset="0"/>
            </a:endParaRPr>
          </a:p>
        </p:txBody>
      </p:sp>
      <p:sp>
        <p:nvSpPr>
          <p:cNvPr id="57348"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4339"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9DD6E8-A5B2-E649-8B13-1C6FCF255318}" type="slidenum">
              <a:rPr lang="en-US" sz="1200">
                <a:solidFill>
                  <a:srgbClr val="000000"/>
                </a:solidFill>
                <a:latin typeface="Calibri" charset="0"/>
              </a:rPr>
              <a:pPr eaLnBrk="1" hangingPunct="1"/>
              <a:t>4</a:t>
            </a:fld>
            <a:endParaRPr lang="en-US" sz="1200">
              <a:solidFill>
                <a:srgbClr val="000000"/>
              </a:solidFill>
              <a:latin typeface="Calibri" charset="0"/>
            </a:endParaRPr>
          </a:p>
        </p:txBody>
      </p:sp>
      <p:sp>
        <p:nvSpPr>
          <p:cNvPr id="14340"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5734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53F96C-F20E-5A47-BCBB-4D7C9B461DAB}" type="slidenum">
              <a:rPr lang="en-US" sz="1200">
                <a:solidFill>
                  <a:srgbClr val="000000"/>
                </a:solidFill>
                <a:latin typeface="Calibri" charset="0"/>
              </a:rPr>
              <a:pPr eaLnBrk="1" hangingPunct="1"/>
              <a:t>44</a:t>
            </a:fld>
            <a:endParaRPr lang="en-US" sz="1200">
              <a:solidFill>
                <a:srgbClr val="000000"/>
              </a:solidFill>
              <a:latin typeface="Calibri" charset="0"/>
            </a:endParaRPr>
          </a:p>
        </p:txBody>
      </p:sp>
      <p:sp>
        <p:nvSpPr>
          <p:cNvPr id="57348"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5939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C894D5-ECE4-F24C-8780-187F0E3C4B6A}" type="slidenum">
              <a:rPr lang="en-US" sz="1200">
                <a:solidFill>
                  <a:srgbClr val="000000"/>
                </a:solidFill>
                <a:latin typeface="Calibri" charset="0"/>
              </a:rPr>
              <a:pPr eaLnBrk="1" hangingPunct="1"/>
              <a:t>45</a:t>
            </a:fld>
            <a:endParaRPr lang="en-US" sz="1200">
              <a:solidFill>
                <a:srgbClr val="000000"/>
              </a:solidFill>
              <a:latin typeface="Calibri" charset="0"/>
            </a:endParaRPr>
          </a:p>
        </p:txBody>
      </p:sp>
      <p:sp>
        <p:nvSpPr>
          <p:cNvPr id="59396"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a typeface="ＭＳ Ｐゴシック" charset="0"/>
              <a:cs typeface="ＭＳ Ｐゴシック" charset="0"/>
            </a:endParaRPr>
          </a:p>
        </p:txBody>
      </p:sp>
      <p:sp>
        <p:nvSpPr>
          <p:cNvPr id="6349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8626BC-FC8D-864D-A34C-CF05A26B4BC7}" type="slidenum">
              <a:rPr lang="en-US" sz="1200">
                <a:solidFill>
                  <a:srgbClr val="000000"/>
                </a:solidFill>
                <a:latin typeface="Calibri" charset="0"/>
              </a:rPr>
              <a:pPr eaLnBrk="1" hangingPunct="1"/>
              <a:t>46</a:t>
            </a:fld>
            <a:endParaRPr lang="en-US" sz="1200">
              <a:solidFill>
                <a:srgbClr val="000000"/>
              </a:solidFill>
              <a:latin typeface="Calibri" charset="0"/>
            </a:endParaRPr>
          </a:p>
        </p:txBody>
      </p:sp>
      <p:sp>
        <p:nvSpPr>
          <p:cNvPr id="63492"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a typeface="ＭＳ Ｐゴシック" charset="0"/>
              <a:cs typeface="ＭＳ Ｐゴシック" charset="0"/>
            </a:endParaRPr>
          </a:p>
        </p:txBody>
      </p:sp>
      <p:sp>
        <p:nvSpPr>
          <p:cNvPr id="6758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406FDD-C4DD-FC4C-84F7-4A372864173D}" type="slidenum">
              <a:rPr lang="en-US" sz="1200">
                <a:solidFill>
                  <a:srgbClr val="000000"/>
                </a:solidFill>
                <a:latin typeface="Calibri" charset="0"/>
              </a:rPr>
              <a:pPr eaLnBrk="1" hangingPunct="1"/>
              <a:t>48</a:t>
            </a:fld>
            <a:endParaRPr lang="en-US" sz="1200">
              <a:solidFill>
                <a:srgbClr val="000000"/>
              </a:solidFill>
              <a:latin typeface="Calibri" charset="0"/>
            </a:endParaRPr>
          </a:p>
        </p:txBody>
      </p:sp>
      <p:sp>
        <p:nvSpPr>
          <p:cNvPr id="67588"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a typeface="ＭＳ Ｐゴシック" charset="0"/>
              <a:cs typeface="ＭＳ Ｐゴシック" charset="0"/>
            </a:endParaRPr>
          </a:p>
        </p:txBody>
      </p:sp>
      <p:sp>
        <p:nvSpPr>
          <p:cNvPr id="7168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68D6D6-AD2B-0741-81B0-CE1FE27CA13F}" type="slidenum">
              <a:rPr lang="en-US" sz="1200">
                <a:solidFill>
                  <a:srgbClr val="000000"/>
                </a:solidFill>
                <a:latin typeface="Calibri" charset="0"/>
              </a:rPr>
              <a:pPr eaLnBrk="1" hangingPunct="1"/>
              <a:t>49</a:t>
            </a:fld>
            <a:endParaRPr lang="en-US" sz="1200">
              <a:solidFill>
                <a:srgbClr val="000000"/>
              </a:solidFill>
              <a:latin typeface="Calibri" charset="0"/>
            </a:endParaRPr>
          </a:p>
        </p:txBody>
      </p:sp>
      <p:sp>
        <p:nvSpPr>
          <p:cNvPr id="71684"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a typeface="ＭＳ Ｐゴシック" charset="0"/>
              <a:cs typeface="ＭＳ Ｐゴシック"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ln>
            <a:miter lim="800000"/>
            <a:headEnd/>
            <a:tailEnd/>
          </a:ln>
        </p:spPr>
        <p:txBody>
          <a:bodyPr/>
          <a:lstStyle/>
          <a:p>
            <a:pPr>
              <a:defRPr/>
            </a:pPr>
            <a:fld id="{2F33E45A-E198-5E44-984F-03D66E222DC1}" type="slidenum">
              <a:rPr lang="en-US" smtClean="0">
                <a:solidFill>
                  <a:srgbClr val="000000"/>
                </a:solidFill>
              </a:rPr>
              <a:pPr>
                <a:defRPr/>
              </a:pPr>
              <a:t>51</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a typeface="ＭＳ Ｐゴシック" charset="0"/>
              <a:cs typeface="ＭＳ Ｐゴシック"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ln>
            <a:miter lim="800000"/>
            <a:headEnd/>
            <a:tailEnd/>
          </a:ln>
        </p:spPr>
        <p:txBody>
          <a:bodyPr/>
          <a:lstStyle/>
          <a:p>
            <a:pPr>
              <a:defRPr/>
            </a:pPr>
            <a:fld id="{2F33E45A-E198-5E44-984F-03D66E222DC1}" type="slidenum">
              <a:rPr lang="en-US" smtClean="0">
                <a:solidFill>
                  <a:srgbClr val="000000"/>
                </a:solidFill>
              </a:rPr>
              <a:pPr>
                <a:defRPr/>
              </a:pPr>
              <a:t>52</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a typeface="ＭＳ Ｐゴシック" charset="0"/>
              <a:cs typeface="ＭＳ Ｐゴシック"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ln>
            <a:miter lim="800000"/>
            <a:headEnd/>
            <a:tailEnd/>
          </a:ln>
        </p:spPr>
        <p:txBody>
          <a:bodyPr/>
          <a:lstStyle/>
          <a:p>
            <a:pPr>
              <a:defRPr/>
            </a:pPr>
            <a:fld id="{A124CF9E-B0C7-144F-9E18-D7215C839E94}" type="slidenum">
              <a:rPr lang="en-US" smtClean="0">
                <a:solidFill>
                  <a:srgbClr val="000000"/>
                </a:solidFill>
              </a:rPr>
              <a:pPr>
                <a:defRPr/>
              </a:pPr>
              <a:t>53</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dirty="0" smtClean="0">
              <a:solidFill>
                <a:srgbClr val="000000"/>
              </a:solidFill>
              <a:latin typeface="Times New Roman" pitchFamily="-106" charset="0"/>
              <a:ea typeface="ＭＳ Ｐゴシック" pitchFamily="-106"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a typeface="ＭＳ Ｐゴシック" charset="0"/>
              <a:cs typeface="ＭＳ Ｐゴシック" charset="0"/>
            </a:endParaRPr>
          </a:p>
        </p:txBody>
      </p:sp>
      <p:sp>
        <p:nvSpPr>
          <p:cNvPr id="7168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68D6D6-AD2B-0741-81B0-CE1FE27CA13F}" type="slidenum">
              <a:rPr lang="en-US" sz="1200">
                <a:solidFill>
                  <a:srgbClr val="000000"/>
                </a:solidFill>
                <a:latin typeface="Calibri" charset="0"/>
              </a:rPr>
              <a:pPr eaLnBrk="1" hangingPunct="1"/>
              <a:t>54</a:t>
            </a:fld>
            <a:endParaRPr lang="en-US" sz="1200">
              <a:solidFill>
                <a:srgbClr val="000000"/>
              </a:solidFill>
              <a:latin typeface="Calibri" charset="0"/>
            </a:endParaRPr>
          </a:p>
        </p:txBody>
      </p:sp>
      <p:sp>
        <p:nvSpPr>
          <p:cNvPr id="71684"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a typeface="ＭＳ Ｐゴシック" charset="0"/>
              <a:cs typeface="ＭＳ Ｐゴシック" charset="0"/>
            </a:endParaRPr>
          </a:p>
        </p:txBody>
      </p:sp>
      <p:sp>
        <p:nvSpPr>
          <p:cNvPr id="7168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68D6D6-AD2B-0741-81B0-CE1FE27CA13F}" type="slidenum">
              <a:rPr lang="en-US" sz="1200">
                <a:solidFill>
                  <a:srgbClr val="000000"/>
                </a:solidFill>
                <a:latin typeface="Calibri" charset="0"/>
              </a:rPr>
              <a:pPr eaLnBrk="1" hangingPunct="1"/>
              <a:t>55</a:t>
            </a:fld>
            <a:endParaRPr lang="en-US" sz="1200">
              <a:solidFill>
                <a:srgbClr val="000000"/>
              </a:solidFill>
              <a:latin typeface="Calibri" charset="0"/>
            </a:endParaRPr>
          </a:p>
        </p:txBody>
      </p:sp>
      <p:sp>
        <p:nvSpPr>
          <p:cNvPr id="71684"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a typeface="ＭＳ Ｐゴシック" charset="0"/>
              <a:cs typeface="ＭＳ Ｐゴシック" charset="0"/>
            </a:endParaRPr>
          </a:p>
        </p:txBody>
      </p:sp>
      <p:sp>
        <p:nvSpPr>
          <p:cNvPr id="1638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451090-D727-0C43-9812-C50B08A329A3}" type="slidenum">
              <a:rPr lang="en-US" sz="1200">
                <a:solidFill>
                  <a:srgbClr val="000000"/>
                </a:solidFill>
                <a:latin typeface="Calibri" charset="0"/>
              </a:rPr>
              <a:pPr eaLnBrk="1" hangingPunct="1"/>
              <a:t>5</a:t>
            </a:fld>
            <a:endParaRPr lang="en-US" sz="1200">
              <a:solidFill>
                <a:srgbClr val="000000"/>
              </a:solidFill>
              <a:latin typeface="Calibri" charset="0"/>
            </a:endParaRPr>
          </a:p>
        </p:txBody>
      </p:sp>
      <p:sp>
        <p:nvSpPr>
          <p:cNvPr id="16388"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86019"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C1DABE-AE71-B64A-BBDE-67F7E3EC39EE}" type="slidenum">
              <a:rPr lang="en-US" sz="1200">
                <a:solidFill>
                  <a:srgbClr val="000000"/>
                </a:solidFill>
                <a:latin typeface="Calibri" charset="0"/>
              </a:rPr>
              <a:pPr eaLnBrk="1" hangingPunct="1"/>
              <a:t>57</a:t>
            </a:fld>
            <a:endParaRPr lang="en-US" sz="1200">
              <a:solidFill>
                <a:srgbClr val="000000"/>
              </a:solidFill>
              <a:latin typeface="Calibri" charset="0"/>
            </a:endParaRPr>
          </a:p>
        </p:txBody>
      </p:sp>
      <p:sp>
        <p:nvSpPr>
          <p:cNvPr id="86020"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9011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5215F0-C061-1745-999C-1D7143456C27}" type="slidenum">
              <a:rPr lang="en-US" sz="1200">
                <a:solidFill>
                  <a:srgbClr val="000000"/>
                </a:solidFill>
                <a:latin typeface="Calibri" charset="0"/>
              </a:rPr>
              <a:pPr eaLnBrk="1" hangingPunct="1"/>
              <a:t>58</a:t>
            </a:fld>
            <a:endParaRPr lang="en-US" sz="1200">
              <a:solidFill>
                <a:srgbClr val="000000"/>
              </a:solidFill>
              <a:latin typeface="Calibri" charset="0"/>
            </a:endParaRPr>
          </a:p>
        </p:txBody>
      </p:sp>
      <p:sp>
        <p:nvSpPr>
          <p:cNvPr id="90116"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a typeface="ＭＳ Ｐゴシック" charset="0"/>
              <a:cs typeface="ＭＳ Ｐゴシック" charset="0"/>
            </a:endParaRPr>
          </a:p>
        </p:txBody>
      </p:sp>
      <p:sp>
        <p:nvSpPr>
          <p:cNvPr id="1638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451090-D727-0C43-9812-C50B08A329A3}" type="slidenum">
              <a:rPr lang="en-US" sz="1200">
                <a:solidFill>
                  <a:srgbClr val="000000"/>
                </a:solidFill>
                <a:latin typeface="Calibri" charset="0"/>
              </a:rPr>
              <a:pPr eaLnBrk="1" hangingPunct="1"/>
              <a:t>6</a:t>
            </a:fld>
            <a:endParaRPr lang="en-US" sz="1200">
              <a:solidFill>
                <a:srgbClr val="000000"/>
              </a:solidFill>
              <a:latin typeface="Calibri" charset="0"/>
            </a:endParaRPr>
          </a:p>
        </p:txBody>
      </p:sp>
      <p:sp>
        <p:nvSpPr>
          <p:cNvPr id="16388"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843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162945-4713-8F41-899B-2B0BD7938FF7}" type="slidenum">
              <a:rPr lang="en-US" sz="1200">
                <a:solidFill>
                  <a:srgbClr val="000000"/>
                </a:solidFill>
                <a:latin typeface="Calibri" charset="0"/>
              </a:rPr>
              <a:pPr eaLnBrk="1" hangingPunct="1"/>
              <a:t>7</a:t>
            </a:fld>
            <a:endParaRPr lang="en-US" sz="1200">
              <a:solidFill>
                <a:srgbClr val="000000"/>
              </a:solidFill>
              <a:latin typeface="Calibri" charset="0"/>
            </a:endParaRPr>
          </a:p>
        </p:txBody>
      </p:sp>
      <p:sp>
        <p:nvSpPr>
          <p:cNvPr id="18436"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2048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0554D6-32B8-0341-B717-578A3F881F6E}" type="slidenum">
              <a:rPr lang="en-US" sz="1200">
                <a:solidFill>
                  <a:srgbClr val="000000"/>
                </a:solidFill>
                <a:latin typeface="Calibri" charset="0"/>
              </a:rPr>
              <a:pPr eaLnBrk="1" hangingPunct="1"/>
              <a:t>9</a:t>
            </a:fld>
            <a:endParaRPr lang="en-US" sz="1200">
              <a:solidFill>
                <a:srgbClr val="000000"/>
              </a:solidFill>
              <a:latin typeface="Calibri" charset="0"/>
            </a:endParaRPr>
          </a:p>
        </p:txBody>
      </p:sp>
      <p:sp>
        <p:nvSpPr>
          <p:cNvPr id="20484"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2867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F64BBA-0058-AF4A-9303-06AF66617551}" type="slidenum">
              <a:rPr lang="en-US" sz="1200">
                <a:solidFill>
                  <a:srgbClr val="000000"/>
                </a:solidFill>
                <a:latin typeface="Calibri" charset="0"/>
              </a:rPr>
              <a:pPr eaLnBrk="1" hangingPunct="1"/>
              <a:t>10</a:t>
            </a:fld>
            <a:endParaRPr lang="en-US" sz="1200">
              <a:solidFill>
                <a:srgbClr val="000000"/>
              </a:solidFill>
              <a:latin typeface="Calibri" charset="0"/>
            </a:endParaRPr>
          </a:p>
        </p:txBody>
      </p:sp>
      <p:sp>
        <p:nvSpPr>
          <p:cNvPr id="28676"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3072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BF875A-E295-0349-B9A2-098F4058DED0}" type="slidenum">
              <a:rPr lang="en-US" sz="1200">
                <a:solidFill>
                  <a:srgbClr val="000000"/>
                </a:solidFill>
                <a:latin typeface="Calibri" charset="0"/>
              </a:rPr>
              <a:pPr eaLnBrk="1" hangingPunct="1"/>
              <a:t>11</a:t>
            </a:fld>
            <a:endParaRPr lang="en-US" sz="1200">
              <a:solidFill>
                <a:srgbClr val="000000"/>
              </a:solidFill>
              <a:latin typeface="Calibri" charset="0"/>
            </a:endParaRPr>
          </a:p>
        </p:txBody>
      </p:sp>
      <p:sp>
        <p:nvSpPr>
          <p:cNvPr id="30724" name="Header Placeholder 4"/>
          <p:cNvSpPr>
            <a:spLocks noGrp="1"/>
          </p:cNvSpPr>
          <p:nvPr>
            <p:ph type="hdr" sz="quarter"/>
          </p:nvPr>
        </p:nvSpPr>
        <p:spPr bwMode="auto">
          <a:xfrm>
            <a:off x="0"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200">
              <a:solidFill>
                <a:srgbClr val="000000"/>
              </a:solidFill>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Shape 3"/>
          <p:cNvSpPr/>
          <p:nvPr userDrawn="1"/>
        </p:nvSpPr>
        <p:spPr>
          <a:xfrm>
            <a:off x="6019800" y="76200"/>
            <a:ext cx="2974529" cy="4154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defTabSz="914400">
              <a:defRPr>
                <a:solidFill>
                  <a:srgbClr val="000000"/>
                </a:solidFill>
              </a:defRPr>
            </a:pPr>
            <a:r>
              <a:rPr lang="en-AU" sz="900" dirty="0" smtClean="0">
                <a:solidFill>
                  <a:srgbClr val="FFFFFF"/>
                </a:solidFill>
                <a:latin typeface="Proxima Nova Regular"/>
                <a:ea typeface="Proxima Nova Regular"/>
                <a:cs typeface="Proxima Nova Regular"/>
                <a:sym typeface="Proxima Nova Regular"/>
              </a:rPr>
              <a:t>SIT-30</a:t>
            </a:r>
            <a:endParaRPr sz="9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sz="900" dirty="0" smtClean="0">
                <a:solidFill>
                  <a:srgbClr val="FFFFFF"/>
                </a:solidFill>
                <a:latin typeface="Proxima Nova Regular"/>
                <a:ea typeface="Proxima Nova Regular"/>
                <a:cs typeface="Proxima Nova Regular"/>
                <a:sym typeface="Proxima Nova Regular"/>
              </a:rPr>
              <a:t>CNES</a:t>
            </a:r>
            <a:r>
              <a:rPr lang="en-AU" sz="900" dirty="0" smtClean="0">
                <a:solidFill>
                  <a:srgbClr val="FFFFFF"/>
                </a:solidFill>
                <a:latin typeface="Proxima Nova Regular"/>
                <a:ea typeface="Proxima Nova Regular"/>
                <a:cs typeface="Proxima Nova Regular"/>
                <a:sym typeface="Proxima Nova Regular"/>
              </a:rPr>
              <a:t> Headquarters</a:t>
            </a:r>
            <a:r>
              <a:rPr sz="900" dirty="0" smtClean="0">
                <a:solidFill>
                  <a:srgbClr val="FFFFFF"/>
                </a:solidFill>
                <a:latin typeface="Proxima Nova Regular"/>
                <a:ea typeface="Proxima Nova Regular"/>
                <a:cs typeface="Proxima Nova Regular"/>
                <a:sym typeface="Proxima Nova Regular"/>
              </a:rPr>
              <a:t>, </a:t>
            </a:r>
            <a:r>
              <a:rPr lang="en-AU" sz="900" dirty="0" smtClean="0">
                <a:solidFill>
                  <a:srgbClr val="FFFFFF"/>
                </a:solidFill>
                <a:latin typeface="Proxima Nova Regular"/>
                <a:ea typeface="Proxima Nova Regular"/>
                <a:cs typeface="Proxima Nova Regular"/>
                <a:sym typeface="Proxima Nova Regular"/>
              </a:rPr>
              <a:t>Paris</a:t>
            </a:r>
            <a:r>
              <a:rPr sz="900" dirty="0" smtClean="0">
                <a:solidFill>
                  <a:srgbClr val="FFFFFF"/>
                </a:solidFill>
                <a:latin typeface="Proxima Nova Regular"/>
                <a:ea typeface="Proxima Nova Regular"/>
                <a:cs typeface="Proxima Nova Regular"/>
                <a:sym typeface="Proxima Nova Regular"/>
              </a:rPr>
              <a:t>, </a:t>
            </a:r>
            <a:r>
              <a:rPr sz="900" dirty="0">
                <a:solidFill>
                  <a:srgbClr val="FFFFFF"/>
                </a:solidFill>
                <a:latin typeface="Proxima Nova Regular"/>
                <a:ea typeface="Proxima Nova Regular"/>
                <a:cs typeface="Proxima Nova Regular"/>
                <a:sym typeface="Proxima Nova Regular"/>
              </a:rPr>
              <a:t>France</a:t>
            </a:r>
            <a:br>
              <a:rPr sz="900" dirty="0">
                <a:solidFill>
                  <a:srgbClr val="FFFFFF"/>
                </a:solidFill>
                <a:latin typeface="Proxima Nova Regular"/>
                <a:ea typeface="Proxima Nova Regular"/>
                <a:cs typeface="Proxima Nova Regular"/>
                <a:sym typeface="Proxima Nova Regular"/>
              </a:rPr>
            </a:br>
            <a:r>
              <a:rPr lang="en-AU" sz="900" dirty="0" smtClean="0">
                <a:solidFill>
                  <a:srgbClr val="FFFFFF"/>
                </a:solidFill>
                <a:latin typeface="Proxima Nova Regular"/>
                <a:ea typeface="Proxima Nova Regular"/>
                <a:cs typeface="Proxima Nova Regular"/>
                <a:sym typeface="Proxima Nova Regular"/>
              </a:rPr>
              <a:t>31</a:t>
            </a:r>
            <a:r>
              <a:rPr lang="en-AU" sz="900" baseline="30000" dirty="0" smtClean="0">
                <a:solidFill>
                  <a:srgbClr val="FFFFFF"/>
                </a:solidFill>
                <a:latin typeface="Proxima Nova Regular"/>
                <a:ea typeface="Proxima Nova Regular"/>
                <a:cs typeface="Proxima Nova Regular"/>
                <a:sym typeface="Proxima Nova Regular"/>
              </a:rPr>
              <a:t>st</a:t>
            </a:r>
            <a:r>
              <a:rPr lang="en-AU" sz="900" dirty="0" smtClean="0">
                <a:solidFill>
                  <a:srgbClr val="FFFFFF"/>
                </a:solidFill>
                <a:latin typeface="Proxima Nova Regular"/>
                <a:ea typeface="Proxima Nova Regular"/>
                <a:cs typeface="Proxima Nova Regular"/>
                <a:sym typeface="Proxima Nova Regular"/>
              </a:rPr>
              <a:t> March – 1</a:t>
            </a:r>
            <a:r>
              <a:rPr lang="en-AU" sz="900" baseline="30000" dirty="0" smtClean="0">
                <a:solidFill>
                  <a:srgbClr val="FFFFFF"/>
                </a:solidFill>
                <a:latin typeface="Proxima Nova Regular"/>
                <a:ea typeface="Proxima Nova Regular"/>
                <a:cs typeface="Proxima Nova Regular"/>
                <a:sym typeface="Proxima Nova Regular"/>
              </a:rPr>
              <a:t>st</a:t>
            </a:r>
            <a:r>
              <a:rPr lang="en-AU" sz="900" dirty="0" smtClean="0">
                <a:solidFill>
                  <a:srgbClr val="FFFFFF"/>
                </a:solidFill>
                <a:latin typeface="Proxima Nova Regular"/>
                <a:ea typeface="Proxima Nova Regular"/>
                <a:cs typeface="Proxima Nova Regular"/>
                <a:sym typeface="Proxima Nova Regular"/>
              </a:rPr>
              <a:t> April 2015</a:t>
            </a:r>
            <a:endParaRPr sz="900" dirty="0">
              <a:solidFill>
                <a:srgbClr val="FFFFFF"/>
              </a:solidFill>
              <a:latin typeface="Proxima Nova Regular"/>
              <a:ea typeface="Proxima Nova Regular"/>
              <a:cs typeface="Proxima Nova Regular"/>
              <a:sym typeface="Proxima Nova Regular"/>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AutoShape 5"/>
          <p:cNvSpPr>
            <a:spLocks noChangeAspect="1" noChangeArrowheads="1" noTextEdit="1"/>
          </p:cNvSpPr>
          <p:nvPr/>
        </p:nvSpPr>
        <p:spPr bwMode="auto">
          <a:xfrm>
            <a:off x="0" y="3244850"/>
            <a:ext cx="9144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8706" name="Rectangle 2"/>
          <p:cNvSpPr>
            <a:spLocks noGrp="1" noChangeArrowheads="1"/>
          </p:cNvSpPr>
          <p:nvPr>
            <p:ph type="ctrTitle" sz="quarter"/>
          </p:nvPr>
        </p:nvSpPr>
        <p:spPr>
          <a:xfrm>
            <a:off x="4089889" y="666750"/>
            <a:ext cx="4810857" cy="1874838"/>
          </a:xfrm>
          <a:prstGeom prst="rect">
            <a:avLst/>
          </a:prstGeo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a:prstGeom prst="rect">
            <a:avLst/>
          </a:prstGeo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extLst>
      <p:ext uri="{BB962C8B-B14F-4D97-AF65-F5344CB8AC3E}">
        <p14:creationId xmlns:p14="http://schemas.microsoft.com/office/powerpoint/2010/main" val="247197860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009" y="89224"/>
            <a:ext cx="6004205" cy="698785"/>
          </a:xfrm>
          <a:prstGeom prst="rect">
            <a:avLst/>
          </a:prstGeom>
        </p:spPr>
        <p:txBody>
          <a:bodyPr>
            <a:noAutofit/>
          </a:bodyPr>
          <a:lstStyle>
            <a:lvl1pPr>
              <a:defRPr sz="3600" b="1">
                <a:solidFill>
                  <a:schemeClr val="bg1"/>
                </a:solidFill>
              </a:defRPr>
            </a:lvl1pPr>
          </a:lstStyle>
          <a:p>
            <a:r>
              <a:rPr lang="en-AU" dirty="0" smtClean="0"/>
              <a:t>Click to edit Master title style</a:t>
            </a:r>
            <a:endParaRPr lang="en-US" dirty="0"/>
          </a:p>
        </p:txBody>
      </p:sp>
      <p:sp>
        <p:nvSpPr>
          <p:cNvPr id="3" name="Content Placeholder 2"/>
          <p:cNvSpPr>
            <a:spLocks noGrp="1"/>
          </p:cNvSpPr>
          <p:nvPr>
            <p:ph idx="1"/>
          </p:nvPr>
        </p:nvSpPr>
        <p:spPr>
          <a:xfrm>
            <a:off x="142009" y="1349891"/>
            <a:ext cx="8229600" cy="4525963"/>
          </a:xfrm>
          <a:prstGeom prst="rect">
            <a:avLst/>
          </a:prstGeo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11"/>
          </p:nvPr>
        </p:nvSpPr>
        <p:spPr>
          <a:xfrm>
            <a:off x="3921447" y="6226899"/>
            <a:ext cx="1307007" cy="569336"/>
          </a:xfrm>
          <a:prstGeom prst="rect">
            <a:avLst/>
          </a:prstGeom>
        </p:spPr>
        <p:txBody>
          <a:bodyPr/>
          <a:lstStyle>
            <a:lvl1pPr>
              <a:defRPr sz="1050">
                <a:solidFill>
                  <a:srgbClr val="FFFFFF"/>
                </a:solidFill>
              </a:defRPr>
            </a:lvl1pPr>
          </a:lstStyle>
          <a:p>
            <a:pPr>
              <a:defRPr/>
            </a:pPr>
            <a:r>
              <a:rPr lang="en-US" b="1" dirty="0" smtClean="0"/>
              <a:t>SDCG-7</a:t>
            </a:r>
          </a:p>
          <a:p>
            <a:pPr>
              <a:defRPr/>
            </a:pPr>
            <a:r>
              <a:rPr lang="en-US" b="1" dirty="0" smtClean="0"/>
              <a:t>Sydney</a:t>
            </a:r>
            <a:r>
              <a:rPr lang="en-US" sz="1000" b="1" dirty="0" smtClean="0"/>
              <a:t>, Australia</a:t>
            </a:r>
          </a:p>
          <a:p>
            <a:pPr>
              <a:defRPr/>
            </a:pPr>
            <a:r>
              <a:rPr lang="en-US" sz="1000" b="1" dirty="0" smtClean="0"/>
              <a:t>March 5</a:t>
            </a:r>
            <a:r>
              <a:rPr lang="en-US" sz="1000" b="1" baseline="30000" dirty="0" smtClean="0"/>
              <a:t>th</a:t>
            </a:r>
            <a:r>
              <a:rPr lang="en-US" sz="1000" b="1" dirty="0" smtClean="0"/>
              <a:t> – 6</a:t>
            </a:r>
            <a:r>
              <a:rPr lang="en-US" sz="1000" b="1" baseline="30000" dirty="0" smtClean="0"/>
              <a:t>th</a:t>
            </a:r>
            <a:r>
              <a:rPr lang="en-US" sz="1000" b="1" dirty="0" smtClean="0"/>
              <a:t> 2015</a:t>
            </a:r>
            <a:endParaRPr lang="en-US" sz="1000" dirty="0" smtClean="0"/>
          </a:p>
          <a:p>
            <a:endParaRPr lang="en-US" dirty="0"/>
          </a:p>
        </p:txBody>
      </p:sp>
      <p:sp>
        <p:nvSpPr>
          <p:cNvPr id="6" name="Slide Number Placeholder 5"/>
          <p:cNvSpPr>
            <a:spLocks noGrp="1"/>
          </p:cNvSpPr>
          <p:nvPr>
            <p:ph type="sldNum" sz="quarter" idx="12"/>
          </p:nvPr>
        </p:nvSpPr>
        <p:spPr>
          <a:xfrm>
            <a:off x="8491601" y="6322870"/>
            <a:ext cx="510387" cy="365125"/>
          </a:xfrm>
          <a:prstGeom prst="rect">
            <a:avLst/>
          </a:prstGeom>
        </p:spPr>
        <p:txBody>
          <a:bodyPr/>
          <a:lstStyle>
            <a:lvl1pPr>
              <a:defRPr sz="1200">
                <a:solidFill>
                  <a:srgbClr val="FFFFFF"/>
                </a:solidFill>
              </a:defRPr>
            </a:lvl1pPr>
          </a:lstStyle>
          <a:p>
            <a:pPr algn="ctr"/>
            <a:fld id="{82D36AB3-2316-484A-8EF9-67EFC1B9B32B}" type="slidenum">
              <a:rPr lang="en-US" smtClean="0"/>
              <a:pPr algn="ctr"/>
              <a:t>‹#›</a:t>
            </a:fld>
            <a:endParaRPr lang="en-US" dirty="0"/>
          </a:p>
        </p:txBody>
      </p:sp>
      <p:pic>
        <p:nvPicPr>
          <p:cNvPr id="7" name="Picture 6"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57593" y="6322870"/>
            <a:ext cx="889949" cy="398431"/>
          </a:xfrm>
          <a:prstGeom prst="rect">
            <a:avLst/>
          </a:prstGeom>
        </p:spPr>
      </p:pic>
    </p:spTree>
    <p:extLst>
      <p:ext uri="{BB962C8B-B14F-4D97-AF65-F5344CB8AC3E}">
        <p14:creationId xmlns:p14="http://schemas.microsoft.com/office/powerpoint/2010/main" val="1931252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40142" y="1440873"/>
            <a:ext cx="8686800" cy="5126182"/>
          </a:xfrm>
          <a:prstGeom prst="rect">
            <a:avLst/>
          </a:prstGeom>
        </p:spPr>
        <p:txBody>
          <a:bodyPr/>
          <a:lstStyle>
            <a:lvl1pPr>
              <a:defRPr b="1"/>
            </a:lvl1pPr>
            <a:lvl2pPr>
              <a:defRPr b="1"/>
            </a:lvl2pPr>
            <a:lvl3pPr>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137144" y="188913"/>
            <a:ext cx="6930656" cy="501650"/>
          </a:xfrm>
          <a:prstGeom prst="rect">
            <a:avLst/>
          </a:prstGeom>
          <a:noFill/>
          <a:ln w="9525">
            <a:noFill/>
            <a:miter lim="800000"/>
            <a:headEnd/>
            <a:tailEnd/>
          </a:ln>
        </p:spPr>
        <p:txBody>
          <a:bodyPr/>
          <a:lstStyle/>
          <a:p>
            <a:pPr lvl="0"/>
            <a:r>
              <a:rPr lang="en-GB" dirty="0" smtClean="0"/>
              <a:t>Click to edit Master title style</a:t>
            </a:r>
          </a:p>
        </p:txBody>
      </p:sp>
      <p:sp>
        <p:nvSpPr>
          <p:cNvPr id="4" name="Rectangle 4"/>
          <p:cNvSpPr>
            <a:spLocks noGrp="1" noChangeArrowheads="1"/>
          </p:cNvSpPr>
          <p:nvPr>
            <p:ph type="sldNum" sz="quarter" idx="12"/>
          </p:nvPr>
        </p:nvSpPr>
        <p:spPr>
          <a:xfrm>
            <a:off x="7278688" y="6567488"/>
            <a:ext cx="1639887" cy="204787"/>
          </a:xfrm>
        </p:spPr>
        <p:txBody>
          <a:bodyPr/>
          <a:lstStyle>
            <a:lvl1pPr>
              <a:defRPr sz="1000">
                <a:latin typeface="Century Gothic" pitchFamily="34" charset="0"/>
              </a:defRPr>
            </a:lvl1pPr>
          </a:lstStyle>
          <a:p>
            <a:pPr>
              <a:defRPr/>
            </a:pPr>
            <a:fld id="{62B9DBA5-D367-D748-A91C-CFDFB83BDAE1}" type="slidenum">
              <a:rPr lang="en-US"/>
              <a:pPr>
                <a:defRPr/>
              </a:pPr>
              <a:t>‹#›</a:t>
            </a:fld>
            <a:endParaRPr lang="en-US" dirty="0"/>
          </a:p>
        </p:txBody>
      </p:sp>
    </p:spTree>
    <p:extLst>
      <p:ext uri="{BB962C8B-B14F-4D97-AF65-F5344CB8AC3E}">
        <p14:creationId xmlns:p14="http://schemas.microsoft.com/office/powerpoint/2010/main" val="1479850254"/>
      </p:ext>
    </p:extLst>
  </p:cSld>
  <p:clrMapOvr>
    <a:masterClrMapping/>
  </p:clrMapOvr>
  <p:transition xmlns:p14="http://schemas.microsoft.com/office/powerpoint/2010/main" spd="slow"/>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40142" y="1440873"/>
            <a:ext cx="8686800" cy="5126182"/>
          </a:xfrm>
          <a:prstGeom prst="rect">
            <a:avLst/>
          </a:prstGeom>
        </p:spPr>
        <p:txBody>
          <a:bodyPr/>
          <a:lstStyle>
            <a:lvl1pPr>
              <a:defRPr b="1"/>
            </a:lvl1pPr>
            <a:lvl2pPr>
              <a:defRPr b="1"/>
            </a:lvl2pPr>
            <a:lvl3pPr>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137144" y="188913"/>
            <a:ext cx="6930656" cy="501650"/>
          </a:xfrm>
          <a:prstGeom prst="rect">
            <a:avLst/>
          </a:prstGeom>
          <a:noFill/>
          <a:ln w="9525">
            <a:noFill/>
            <a:miter lim="800000"/>
            <a:headEnd/>
            <a:tailEnd/>
          </a:ln>
        </p:spPr>
        <p:txBody>
          <a:bodyPr/>
          <a:lstStyle/>
          <a:p>
            <a:pPr lvl="0"/>
            <a:r>
              <a:rPr lang="en-GB" dirty="0" smtClean="0"/>
              <a:t>Click to edit Master title style</a:t>
            </a:r>
          </a:p>
        </p:txBody>
      </p:sp>
      <p:sp>
        <p:nvSpPr>
          <p:cNvPr id="4" name="Rectangle 4"/>
          <p:cNvSpPr>
            <a:spLocks noGrp="1" noChangeArrowheads="1"/>
          </p:cNvSpPr>
          <p:nvPr>
            <p:ph type="sldNum" sz="quarter" idx="12"/>
          </p:nvPr>
        </p:nvSpPr>
        <p:spPr>
          <a:xfrm>
            <a:off x="7278688" y="6567488"/>
            <a:ext cx="1639887" cy="204787"/>
          </a:xfrm>
        </p:spPr>
        <p:txBody>
          <a:bodyPr/>
          <a:lstStyle>
            <a:lvl1pPr>
              <a:defRPr sz="1000">
                <a:latin typeface="Century Gothic" pitchFamily="34" charset="0"/>
              </a:defRPr>
            </a:lvl1pPr>
          </a:lstStyle>
          <a:p>
            <a:pPr>
              <a:defRPr/>
            </a:pPr>
            <a:fld id="{407C9F4F-1BB6-AE48-9732-41F053B92718}" type="slidenum">
              <a:rPr lang="en-US"/>
              <a:pPr>
                <a:defRPr/>
              </a:pPr>
              <a:t>‹#›</a:t>
            </a:fld>
            <a:endParaRPr lang="en-US" dirty="0"/>
          </a:p>
        </p:txBody>
      </p:sp>
    </p:spTree>
    <p:extLst>
      <p:ext uri="{BB962C8B-B14F-4D97-AF65-F5344CB8AC3E}">
        <p14:creationId xmlns:p14="http://schemas.microsoft.com/office/powerpoint/2010/main" val="1761236258"/>
      </p:ext>
    </p:extLst>
  </p:cSld>
  <p:clrMapOvr>
    <a:masterClrMapping/>
  </p:clrMapOvr>
  <p:transition xmlns:p14="http://schemas.microsoft.com/office/powerpoint/2010/main" spd="slow"/>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
        <p:nvSpPr>
          <p:cNvPr id="3" name="Shape 3"/>
          <p:cNvSpPr/>
          <p:nvPr userDrawn="1"/>
        </p:nvSpPr>
        <p:spPr>
          <a:xfrm>
            <a:off x="5638800" y="33867"/>
            <a:ext cx="2974529" cy="48474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defTabSz="914400">
              <a:defRPr>
                <a:solidFill>
                  <a:srgbClr val="000000"/>
                </a:solidFill>
              </a:defRPr>
            </a:pPr>
            <a:r>
              <a:rPr lang="en-AU" sz="1050" dirty="0" smtClean="0">
                <a:solidFill>
                  <a:srgbClr val="FFFFFF"/>
                </a:solidFill>
                <a:latin typeface="Proxima Nova Regular"/>
                <a:ea typeface="Proxima Nova Regular"/>
                <a:cs typeface="Proxima Nova Regular"/>
                <a:sym typeface="Proxima Nova Regular"/>
              </a:rPr>
              <a:t>SIT-30</a:t>
            </a:r>
            <a:endParaRPr sz="105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sz="1050" dirty="0" smtClean="0">
                <a:solidFill>
                  <a:srgbClr val="FFFFFF"/>
                </a:solidFill>
                <a:latin typeface="Proxima Nova Regular"/>
                <a:ea typeface="Proxima Nova Regular"/>
                <a:cs typeface="Proxima Nova Regular"/>
                <a:sym typeface="Proxima Nova Regular"/>
              </a:rPr>
              <a:t>CNES</a:t>
            </a:r>
            <a:r>
              <a:rPr lang="en-AU" sz="1050" dirty="0" smtClean="0">
                <a:solidFill>
                  <a:srgbClr val="FFFFFF"/>
                </a:solidFill>
                <a:latin typeface="Proxima Nova Regular"/>
                <a:ea typeface="Proxima Nova Regular"/>
                <a:cs typeface="Proxima Nova Regular"/>
                <a:sym typeface="Proxima Nova Regular"/>
              </a:rPr>
              <a:t> Headquarters</a:t>
            </a:r>
            <a:r>
              <a:rPr sz="1050" dirty="0" smtClean="0">
                <a:solidFill>
                  <a:srgbClr val="FFFFFF"/>
                </a:solidFill>
                <a:latin typeface="Proxima Nova Regular"/>
                <a:ea typeface="Proxima Nova Regular"/>
                <a:cs typeface="Proxima Nova Regular"/>
                <a:sym typeface="Proxima Nova Regular"/>
              </a:rPr>
              <a:t>, </a:t>
            </a:r>
            <a:r>
              <a:rPr lang="en-AU" sz="1050" dirty="0" smtClean="0">
                <a:solidFill>
                  <a:srgbClr val="FFFFFF"/>
                </a:solidFill>
                <a:latin typeface="Proxima Nova Regular"/>
                <a:ea typeface="Proxima Nova Regular"/>
                <a:cs typeface="Proxima Nova Regular"/>
                <a:sym typeface="Proxima Nova Regular"/>
              </a:rPr>
              <a:t>Paris</a:t>
            </a:r>
            <a:r>
              <a:rPr sz="1050" dirty="0" smtClean="0">
                <a:solidFill>
                  <a:srgbClr val="FFFFFF"/>
                </a:solidFill>
                <a:latin typeface="Proxima Nova Regular"/>
                <a:ea typeface="Proxima Nova Regular"/>
                <a:cs typeface="Proxima Nova Regular"/>
                <a:sym typeface="Proxima Nova Regular"/>
              </a:rPr>
              <a:t>, </a:t>
            </a:r>
            <a:r>
              <a:rPr sz="1050" dirty="0">
                <a:solidFill>
                  <a:srgbClr val="FFFFFF"/>
                </a:solidFill>
                <a:latin typeface="Proxima Nova Regular"/>
                <a:ea typeface="Proxima Nova Regular"/>
                <a:cs typeface="Proxima Nova Regular"/>
                <a:sym typeface="Proxima Nova Regular"/>
              </a:rPr>
              <a:t>France</a:t>
            </a:r>
            <a:br>
              <a:rPr sz="1050" dirty="0">
                <a:solidFill>
                  <a:srgbClr val="FFFFFF"/>
                </a:solidFill>
                <a:latin typeface="Proxima Nova Regular"/>
                <a:ea typeface="Proxima Nova Regular"/>
                <a:cs typeface="Proxima Nova Regular"/>
                <a:sym typeface="Proxima Nova Regular"/>
              </a:rPr>
            </a:br>
            <a:r>
              <a:rPr lang="en-AU" sz="1050" dirty="0" smtClean="0">
                <a:solidFill>
                  <a:srgbClr val="FFFFFF"/>
                </a:solidFill>
                <a:latin typeface="Proxima Nova Regular"/>
                <a:ea typeface="Proxima Nova Regular"/>
                <a:cs typeface="Proxima Nova Regular"/>
                <a:sym typeface="Proxima Nova Regular"/>
              </a:rPr>
              <a:t>31</a:t>
            </a:r>
            <a:r>
              <a:rPr lang="en-AU" sz="1050" baseline="30000" dirty="0" smtClean="0">
                <a:solidFill>
                  <a:srgbClr val="FFFFFF"/>
                </a:solidFill>
                <a:latin typeface="Proxima Nova Regular"/>
                <a:ea typeface="Proxima Nova Regular"/>
                <a:cs typeface="Proxima Nova Regular"/>
                <a:sym typeface="Proxima Nova Regular"/>
              </a:rPr>
              <a:t>st</a:t>
            </a:r>
            <a:r>
              <a:rPr lang="en-AU" sz="1050" dirty="0" smtClean="0">
                <a:solidFill>
                  <a:srgbClr val="FFFFFF"/>
                </a:solidFill>
                <a:latin typeface="Proxima Nova Regular"/>
                <a:ea typeface="Proxima Nova Regular"/>
                <a:cs typeface="Proxima Nova Regular"/>
                <a:sym typeface="Proxima Nova Regular"/>
              </a:rPr>
              <a:t> March – 1</a:t>
            </a:r>
            <a:r>
              <a:rPr lang="en-AU" sz="1050" baseline="30000" dirty="0" smtClean="0">
                <a:solidFill>
                  <a:srgbClr val="FFFFFF"/>
                </a:solidFill>
                <a:latin typeface="Proxima Nova Regular"/>
                <a:ea typeface="Proxima Nova Regular"/>
                <a:cs typeface="Proxima Nova Regular"/>
                <a:sym typeface="Proxima Nova Regular"/>
              </a:rPr>
              <a:t>st</a:t>
            </a:r>
            <a:r>
              <a:rPr lang="en-AU" sz="1050" dirty="0" smtClean="0">
                <a:solidFill>
                  <a:srgbClr val="FFFFFF"/>
                </a:solidFill>
                <a:latin typeface="Proxima Nova Regular"/>
                <a:ea typeface="Proxima Nova Regular"/>
                <a:cs typeface="Proxima Nova Regular"/>
                <a:sym typeface="Proxima Nova Regular"/>
              </a:rPr>
              <a:t> April 2015</a:t>
            </a:r>
            <a:endParaRPr sz="1050" dirty="0">
              <a:solidFill>
                <a:srgbClr val="FFFFFF"/>
              </a:solidFill>
              <a:latin typeface="Proxima Nova Regular"/>
              <a:ea typeface="Proxima Nova Regular"/>
              <a:cs typeface="Proxima Nova Regular"/>
              <a:sym typeface="Proxima Nova Regular"/>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4" r:id="rId3"/>
    <p:sldLayoutId id="2147483655" r:id="rId4"/>
    <p:sldLayoutId id="2147483656" r:id="rId5"/>
  </p:sldLayoutIdLst>
  <p:transition xmlns:p14="http://schemas.microsoft.com/office/powerpoint/2010/mai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omments" Target="../comments/commen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comments" Target="../comments/comment3.xml"/><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comments" Target="../comments/commen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 Id="rId3"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44"/>
          <p:cNvSpPr>
            <a:spLocks noGrp="1" noChangeArrowheads="1"/>
          </p:cNvSpPr>
          <p:nvPr>
            <p:ph type="ctrTitle"/>
          </p:nvPr>
        </p:nvSpPr>
        <p:spPr>
          <a:xfrm>
            <a:off x="3814763" y="0"/>
            <a:ext cx="5205412" cy="1671638"/>
          </a:xfrm>
        </p:spPr>
        <p:txBody>
          <a:bodyPr/>
          <a:lstStyle/>
          <a:p>
            <a:pPr algn="l"/>
            <a:r>
              <a:rPr lang="en-US" sz="2800">
                <a:ea typeface="ＭＳ Ｐゴシック" charset="0"/>
                <a:cs typeface="ＭＳ Ｐゴシック" charset="0"/>
              </a:rPr>
              <a:t>Title</a:t>
            </a:r>
            <a:endParaRPr lang="en-US" sz="2800">
              <a:solidFill>
                <a:srgbClr val="FFFF00"/>
              </a:solidFill>
              <a:ea typeface="ＭＳ Ｐゴシック" charset="0"/>
              <a:cs typeface="ＭＳ Ｐゴシック" charset="0"/>
            </a:endParaRPr>
          </a:p>
        </p:txBody>
      </p:sp>
      <p:sp>
        <p:nvSpPr>
          <p:cNvPr id="9218" name="Subtitle 1"/>
          <p:cNvSpPr>
            <a:spLocks noGrp="1"/>
          </p:cNvSpPr>
          <p:nvPr>
            <p:ph type="subTitle" sz="quarter" idx="1"/>
          </p:nvPr>
        </p:nvSpPr>
        <p:spPr>
          <a:xfrm>
            <a:off x="3814763" y="2201863"/>
            <a:ext cx="4826000" cy="1563687"/>
          </a:xfrm>
        </p:spPr>
        <p:txBody>
          <a:bodyPr/>
          <a:lstStyle/>
          <a:p>
            <a:r>
              <a:rPr lang="en-US" b="0">
                <a:latin typeface="Century Gothic" charset="0"/>
                <a:ea typeface="ＭＳ Ｐゴシック" charset="0"/>
                <a:cs typeface="ＭＳ Ｐゴシック" charset="0"/>
              </a:rPr>
              <a:t>Name</a:t>
            </a:r>
            <a:br>
              <a:rPr lang="en-US" b="0">
                <a:latin typeface="Century Gothic" charset="0"/>
                <a:ea typeface="ＭＳ Ｐゴシック" charset="0"/>
                <a:cs typeface="ＭＳ Ｐゴシック" charset="0"/>
              </a:rPr>
            </a:br>
            <a:r>
              <a:rPr lang="en-US" b="0">
                <a:latin typeface="Century Gothic" charset="0"/>
                <a:ea typeface="ＭＳ Ｐゴシック" charset="0"/>
                <a:cs typeface="ＭＳ Ｐゴシック" charset="0"/>
              </a:rPr>
              <a:t>Organization</a:t>
            </a:r>
            <a:br>
              <a:rPr lang="en-US" b="0">
                <a:latin typeface="Century Gothic" charset="0"/>
                <a:ea typeface="ＭＳ Ｐゴシック" charset="0"/>
                <a:cs typeface="ＭＳ Ｐゴシック" charset="0"/>
              </a:rPr>
            </a:br>
            <a:r>
              <a:rPr lang="en-US" b="0">
                <a:latin typeface="Century Gothic" charset="0"/>
                <a:ea typeface="ＭＳ Ｐゴシック" charset="0"/>
                <a:cs typeface="ＭＳ Ｐゴシック" charset="0"/>
              </a:rPr>
              <a:t>CEOS SIT-28 Meeting</a:t>
            </a:r>
          </a:p>
          <a:p>
            <a:r>
              <a:rPr lang="en-US" b="0">
                <a:latin typeface="Century Gothic" charset="0"/>
                <a:ea typeface="ＭＳ Ｐゴシック" charset="0"/>
                <a:cs typeface="ＭＳ Ｐゴシック" charset="0"/>
              </a:rPr>
              <a:t>Hampton , Virginia, USA</a:t>
            </a:r>
            <a:br>
              <a:rPr lang="en-US" b="0">
                <a:latin typeface="Century Gothic" charset="0"/>
                <a:ea typeface="ＭＳ Ｐゴシック" charset="0"/>
                <a:cs typeface="ＭＳ Ｐゴシック" charset="0"/>
              </a:rPr>
            </a:br>
            <a:r>
              <a:rPr lang="en-US" b="0">
                <a:latin typeface="Century Gothic" charset="0"/>
                <a:ea typeface="ＭＳ Ｐゴシック" charset="0"/>
                <a:cs typeface="ＭＳ Ｐゴシック" charset="0"/>
              </a:rPr>
              <a:t>Date</a:t>
            </a:r>
          </a:p>
        </p:txBody>
      </p:sp>
      <p:cxnSp>
        <p:nvCxnSpPr>
          <p:cNvPr id="9219" name="Straight Arrow Connector 6"/>
          <p:cNvCxnSpPr>
            <a:cxnSpLocks noChangeShapeType="1"/>
          </p:cNvCxnSpPr>
          <p:nvPr/>
        </p:nvCxnSpPr>
        <p:spPr bwMode="auto">
          <a:xfrm flipH="1">
            <a:off x="3814763" y="4006850"/>
            <a:ext cx="1633537" cy="347663"/>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pic>
        <p:nvPicPr>
          <p:cNvPr id="3" name="Picture 2" descr="SIT30 PPT cover.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1749795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6648D121-6F04-A741-BDC9-DB42BD4F738A}" type="slidenum">
              <a:rPr lang="en-US" sz="1000">
                <a:solidFill>
                  <a:srgbClr val="002569"/>
                </a:solidFill>
                <a:latin typeface="Calibri" charset="0"/>
                <a:cs typeface="Calibri" charset="0"/>
              </a:rPr>
              <a:pPr eaLnBrk="1" hangingPunct="1">
                <a:spcBef>
                  <a:spcPct val="0"/>
                </a:spcBef>
              </a:pPr>
              <a:t>10</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6938962"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Global Strategy: Context &amp; Process</a:t>
            </a:r>
          </a:p>
        </p:txBody>
      </p:sp>
      <p:sp>
        <p:nvSpPr>
          <p:cNvPr id="7" name="TextBox 6"/>
          <p:cNvSpPr txBox="1"/>
          <p:nvPr/>
        </p:nvSpPr>
        <p:spPr>
          <a:xfrm>
            <a:off x="254000" y="1371600"/>
            <a:ext cx="8661400" cy="7509749"/>
          </a:xfrm>
          <a:prstGeom prst="rect">
            <a:avLst/>
          </a:prstGeom>
          <a:noFill/>
        </p:spPr>
        <p:txBody>
          <a:bodyPr wrap="square">
            <a:spAutoFit/>
          </a:bodyPr>
          <a:lstStyle/>
          <a:p>
            <a:pPr>
              <a:defRPr/>
            </a:pPr>
            <a:r>
              <a:rPr lang="en-US" sz="2200" b="1" dirty="0">
                <a:ea typeface="ＭＳ Ｐゴシック" pitchFamily="-106" charset="-128"/>
                <a:cs typeface="+mn-cs"/>
              </a:rPr>
              <a:t>Coordination of satellite data supply is fundamental to GFOI objectives and supports all countries’ participation in reporting</a:t>
            </a:r>
          </a:p>
          <a:p>
            <a:pPr marL="457200" indent="-457200">
              <a:buFont typeface="Wingdings" charset="2"/>
              <a:buChar char="§"/>
              <a:defRPr/>
            </a:pPr>
            <a:endParaRPr lang="en-US" sz="1000" b="1" dirty="0">
              <a:ea typeface="ＭＳ Ｐゴシック" pitchFamily="-106" charset="-128"/>
              <a:cs typeface="+mn-cs"/>
            </a:endParaRPr>
          </a:p>
          <a:p>
            <a:pPr>
              <a:defRPr/>
            </a:pPr>
            <a:r>
              <a:rPr lang="en-US" sz="2200" b="1" dirty="0">
                <a:ea typeface="ＭＳ Ｐゴシック" pitchFamily="-106" charset="-128"/>
                <a:cs typeface="+mn-cs"/>
              </a:rPr>
              <a:t>CEOS Strategy for GFOI has 3 </a:t>
            </a:r>
            <a:r>
              <a:rPr lang="en-US" sz="2200" b="1" dirty="0" smtClean="0">
                <a:ea typeface="ＭＳ Ｐゴシック" pitchFamily="-106" charset="-128"/>
                <a:cs typeface="+mn-cs"/>
              </a:rPr>
              <a:t>Elements, coordinated by SDCG:</a:t>
            </a:r>
            <a:endParaRPr lang="en-US" sz="2200" b="1" dirty="0">
              <a:ea typeface="ＭＳ Ｐゴシック" pitchFamily="-106" charset="-128"/>
              <a:cs typeface="+mn-cs"/>
            </a:endParaRPr>
          </a:p>
          <a:p>
            <a:pPr marL="457200" indent="-457200">
              <a:buFont typeface="Wingdings" charset="2"/>
              <a:buChar char="§"/>
              <a:defRPr/>
            </a:pPr>
            <a:endParaRPr lang="en-US" sz="1000" b="1" dirty="0">
              <a:ea typeface="ＭＳ Ｐゴシック" pitchFamily="-106" charset="-128"/>
              <a:cs typeface="+mn-cs"/>
            </a:endParaRPr>
          </a:p>
          <a:p>
            <a:pPr marL="457200" indent="-457200">
              <a:buFont typeface="Wingdings" charset="2"/>
              <a:buChar char="§"/>
              <a:defRPr/>
            </a:pPr>
            <a:r>
              <a:rPr lang="en-AU" sz="2000" b="1" dirty="0">
                <a:solidFill>
                  <a:srgbClr val="008000"/>
                </a:solidFill>
                <a:ea typeface="ＭＳ Ｐゴシック" pitchFamily="-106" charset="-128"/>
                <a:cs typeface="+mn-cs"/>
              </a:rPr>
              <a:t>Element 1: </a:t>
            </a:r>
            <a:r>
              <a:rPr lang="en-GB" sz="2000" b="1" dirty="0">
                <a:ea typeface="ＭＳ Ｐゴシック" pitchFamily="-106" charset="-128"/>
                <a:cs typeface="+mn-cs"/>
              </a:rPr>
              <a:t>A baseline, coordinated global data acquisition strategy involving a number of ‘Core data streams’ that can be used free-of-charge and openly for GFOI purposes. This will involve global, systematic and sustained wall-to-wall acquisitions of forested areas</a:t>
            </a:r>
          </a:p>
          <a:p>
            <a:pPr marL="457200" indent="-457200">
              <a:buFont typeface="Wingdings" charset="2"/>
              <a:buChar char="§"/>
              <a:defRPr/>
            </a:pPr>
            <a:endParaRPr lang="en-GB" sz="1000" b="1" dirty="0">
              <a:ea typeface="ＭＳ Ｐゴシック" pitchFamily="-106" charset="-128"/>
              <a:cs typeface="+mn-cs"/>
            </a:endParaRPr>
          </a:p>
          <a:p>
            <a:pPr marL="457200" indent="-457200">
              <a:buFont typeface="Wingdings" charset="2"/>
              <a:buChar char="§"/>
              <a:defRPr/>
            </a:pPr>
            <a:r>
              <a:rPr lang="en-GB" sz="2000" b="1" dirty="0">
                <a:solidFill>
                  <a:srgbClr val="008000"/>
                </a:solidFill>
                <a:ea typeface="ＭＳ Ｐゴシック" pitchFamily="-106" charset="-128"/>
                <a:cs typeface="+mn-cs"/>
              </a:rPr>
              <a:t>Element 2: </a:t>
            </a:r>
            <a:r>
              <a:rPr lang="en-GB" sz="2000" b="1" dirty="0">
                <a:ea typeface="ＭＳ Ｐゴシック" pitchFamily="-106" charset="-128"/>
                <a:cs typeface="+mn-cs"/>
              </a:rPr>
              <a:t>Coordinated strategies for national data </a:t>
            </a:r>
            <a:r>
              <a:rPr lang="en-GB" sz="2000" b="1" dirty="0" smtClean="0">
                <a:ea typeface="ＭＳ Ｐゴシック" pitchFamily="-106" charset="-128"/>
                <a:cs typeface="+mn-cs"/>
              </a:rPr>
              <a:t>acquisitions including </a:t>
            </a:r>
            <a:r>
              <a:rPr lang="en-GB" sz="2000" b="1" dirty="0">
                <a:ea typeface="ＭＳ Ｐゴシック" pitchFamily="-106" charset="-128"/>
                <a:cs typeface="+mn-cs"/>
              </a:rPr>
              <a:t>historical coverage characterization, impartial data needs assessment, </a:t>
            </a:r>
            <a:r>
              <a:rPr lang="en-GB" sz="2000" b="1" dirty="0" smtClean="0">
                <a:ea typeface="ＭＳ Ｐゴシック" pitchFamily="-106" charset="-128"/>
                <a:cs typeface="+mn-cs"/>
              </a:rPr>
              <a:t>and data delivery.</a:t>
            </a:r>
            <a:endParaRPr lang="en-GB" sz="2000" b="1" dirty="0">
              <a:ea typeface="ＭＳ Ｐゴシック" pitchFamily="-106" charset="-128"/>
              <a:cs typeface="+mn-cs"/>
            </a:endParaRPr>
          </a:p>
          <a:p>
            <a:pPr marL="457200" indent="-457200">
              <a:buFont typeface="Wingdings" charset="2"/>
              <a:buChar char="§"/>
              <a:defRPr/>
            </a:pPr>
            <a:endParaRPr lang="en-GB" sz="1000" b="1" dirty="0">
              <a:ea typeface="ＭＳ Ｐゴシック" pitchFamily="-106" charset="-128"/>
              <a:cs typeface="+mn-cs"/>
            </a:endParaRPr>
          </a:p>
          <a:p>
            <a:pPr marL="457200" indent="-457200">
              <a:buFont typeface="Wingdings" charset="2"/>
              <a:buChar char="§"/>
              <a:defRPr/>
            </a:pPr>
            <a:r>
              <a:rPr lang="en-GB" sz="2000" b="1" dirty="0">
                <a:solidFill>
                  <a:srgbClr val="008000"/>
                </a:solidFill>
                <a:ea typeface="ＭＳ Ｐゴシック" pitchFamily="-106" charset="-128"/>
                <a:cs typeface="+mn-cs"/>
              </a:rPr>
              <a:t>Element 3: </a:t>
            </a:r>
            <a:r>
              <a:rPr lang="en-GB" sz="2000" b="1" dirty="0">
                <a:ea typeface="ＭＳ Ｐゴシック" pitchFamily="-106" charset="-128"/>
                <a:cs typeface="+mn-cs"/>
              </a:rPr>
              <a:t>Data supply in support of the GFOI R&amp;D activities, including in support of: the science studies assisting the development and evolution of the Methods and Guidance document for GFOI</a:t>
            </a:r>
            <a:endParaRPr lang="en-AU" sz="2000" b="1" dirty="0">
              <a:ea typeface="ＭＳ Ｐゴシック" pitchFamily="-106" charset="-128"/>
              <a:cs typeface="+mn-cs"/>
            </a:endParaRPr>
          </a:p>
          <a:p>
            <a:pPr marL="457200" indent="-457200">
              <a:buFont typeface="Wingdings" charset="2"/>
              <a:buChar char="§"/>
              <a:defRPr/>
            </a:pPr>
            <a:endParaRPr lang="en-US" sz="2000" b="1" dirty="0">
              <a:ea typeface="ＭＳ Ｐゴシック" pitchFamily="-106" charset="-128"/>
              <a:cs typeface="+mn-cs"/>
            </a:endParaRPr>
          </a:p>
          <a:p>
            <a:pPr marL="457200" indent="-457200">
              <a:buFont typeface="Wingdings" charset="2"/>
              <a:buChar char="§"/>
              <a:defRPr/>
            </a:pPr>
            <a:endParaRPr lang="en-US" sz="1600" b="1" dirty="0">
              <a:ea typeface="ＭＳ Ｐゴシック" pitchFamily="-106" charset="-128"/>
              <a:cs typeface="+mn-cs"/>
            </a:endParaRPr>
          </a:p>
          <a:p>
            <a:pPr marL="914400" lvl="1" indent="-457200">
              <a:buFont typeface="Wingdings" charset="2"/>
              <a:buChar char="§"/>
              <a:defRPr/>
            </a:pPr>
            <a:endParaRPr lang="en-US" sz="2000" b="1" dirty="0">
              <a:ea typeface="ＭＳ Ｐゴシック" pitchFamily="-106" charset="-128"/>
              <a:cs typeface="+mn-cs"/>
            </a:endParaRPr>
          </a:p>
          <a:p>
            <a:pPr marL="800100" lvl="1" indent="-342900">
              <a:buFont typeface="Lucida Grande"/>
              <a:buChar char="-"/>
              <a:defRPr/>
            </a:pPr>
            <a:endParaRPr lang="en-US" sz="2000" b="1" dirty="0">
              <a:ea typeface="ＭＳ Ｐゴシック" pitchFamily="-106" charset="-128"/>
              <a:cs typeface="+mn-cs"/>
            </a:endParaRPr>
          </a:p>
          <a:p>
            <a:pPr>
              <a:defRPr/>
            </a:pPr>
            <a:endParaRPr lang="en-US" sz="2000" b="1" dirty="0">
              <a:ea typeface="ＭＳ Ｐゴシック" pitchFamily="-106" charset="-128"/>
              <a:cs typeface="+mn-cs"/>
            </a:endParaRPr>
          </a:p>
          <a:p>
            <a:pPr marL="342900" indent="-342900">
              <a:buFont typeface="Lucida Grande"/>
              <a:buChar char="-"/>
              <a:defRPr/>
            </a:pPr>
            <a:endParaRPr lang="en-US" sz="2000" b="1" dirty="0">
              <a:ea typeface="ＭＳ Ｐゴシック" pitchFamily="-106" charset="-128"/>
              <a:cs typeface="+mn-cs"/>
            </a:endParaRPr>
          </a:p>
          <a:p>
            <a:pPr>
              <a:defRPr/>
            </a:pPr>
            <a:endParaRPr lang="en-US" sz="2000" b="1" dirty="0">
              <a:ea typeface="ＭＳ Ｐゴシック" pitchFamily="-106" charset="-128"/>
              <a:cs typeface="+mn-cs"/>
            </a:endParaRPr>
          </a:p>
        </p:txBody>
      </p:sp>
    </p:spTree>
    <p:extLst>
      <p:ext uri="{BB962C8B-B14F-4D97-AF65-F5344CB8AC3E}">
        <p14:creationId xmlns:p14="http://schemas.microsoft.com/office/powerpoint/2010/main" val="332205692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5405619F-8E08-8346-8B8F-27D9F1D6854E}" type="slidenum">
              <a:rPr lang="en-US" sz="1000">
                <a:solidFill>
                  <a:srgbClr val="002569"/>
                </a:solidFill>
                <a:latin typeface="Calibri" charset="0"/>
                <a:cs typeface="Calibri" charset="0"/>
              </a:rPr>
              <a:pPr eaLnBrk="1" hangingPunct="1">
                <a:spcBef>
                  <a:spcPct val="0"/>
                </a:spcBef>
              </a:pPr>
              <a:t>11</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7167562"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Baseline </a:t>
            </a:r>
            <a:r>
              <a:rPr lang="en-US" sz="2400" b="1" kern="0" dirty="0" smtClean="0">
                <a:solidFill>
                  <a:srgbClr val="FFFFFF"/>
                </a:solidFill>
                <a:latin typeface="Tahoma" pitchFamily="-106" charset="0"/>
                <a:ea typeface="ＭＳ Ｐゴシック" pitchFamily="-106" charset="-128"/>
                <a:cs typeface="Tahoma" pitchFamily="-106" charset="0"/>
              </a:rPr>
              <a:t>2014: </a:t>
            </a:r>
            <a:r>
              <a:rPr lang="en-US" sz="2400" b="1" kern="0" dirty="0">
                <a:solidFill>
                  <a:srgbClr val="FFFFFF"/>
                </a:solidFill>
                <a:latin typeface="Tahoma" pitchFamily="-106" charset="0"/>
                <a:ea typeface="ＭＳ Ｐゴシック" pitchFamily="-106" charset="-128"/>
                <a:cs typeface="Tahoma" pitchFamily="-106" charset="0"/>
              </a:rPr>
              <a:t>Objectives Reminder</a:t>
            </a:r>
            <a:endParaRPr lang="en-US" sz="2800" b="1" kern="0" dirty="0">
              <a:solidFill>
                <a:srgbClr val="FFFFFF"/>
              </a:solidFill>
              <a:latin typeface="Tahoma" pitchFamily="-106" charset="0"/>
              <a:ea typeface="ＭＳ Ｐゴシック" pitchFamily="-106" charset="-128"/>
              <a:cs typeface="Tahoma" pitchFamily="-106" charset="0"/>
            </a:endParaRPr>
          </a:p>
        </p:txBody>
      </p:sp>
      <p:sp>
        <p:nvSpPr>
          <p:cNvPr id="7" name="TextBox 6"/>
          <p:cNvSpPr txBox="1"/>
          <p:nvPr/>
        </p:nvSpPr>
        <p:spPr>
          <a:xfrm>
            <a:off x="177800" y="1919288"/>
            <a:ext cx="8710613" cy="3170099"/>
          </a:xfrm>
          <a:prstGeom prst="rect">
            <a:avLst/>
          </a:prstGeom>
          <a:noFill/>
        </p:spPr>
        <p:txBody>
          <a:bodyPr>
            <a:spAutoFit/>
          </a:bodyPr>
          <a:lstStyle/>
          <a:p>
            <a:pPr marL="457200" indent="-457200">
              <a:buFont typeface="Wingdings" charset="2"/>
              <a:buChar char="§"/>
              <a:defRPr/>
            </a:pPr>
            <a:r>
              <a:rPr lang="en-US" sz="2000" b="1" dirty="0">
                <a:ea typeface="ＭＳ Ｐゴシック" pitchFamily="-106" charset="-128"/>
                <a:cs typeface="+mn-cs"/>
              </a:rPr>
              <a:t>Promote the systematic and sustained wall-to-wall acquisition of Space Data of forested </a:t>
            </a:r>
            <a:r>
              <a:rPr lang="en-US" sz="2000" b="1" dirty="0" smtClean="0">
                <a:ea typeface="ＭＳ Ｐゴシック" pitchFamily="-106" charset="-128"/>
                <a:cs typeface="+mn-cs"/>
              </a:rPr>
              <a:t>areas</a:t>
            </a:r>
            <a:endParaRPr lang="en-US" sz="2000" b="1" dirty="0">
              <a:ea typeface="ＭＳ Ｐゴシック" pitchFamily="-106" charset="-128"/>
              <a:cs typeface="+mn-cs"/>
            </a:endParaRPr>
          </a:p>
          <a:p>
            <a:pPr marL="457200" indent="-457200">
              <a:buFont typeface="Wingdings" charset="2"/>
              <a:buChar char="§"/>
              <a:defRPr/>
            </a:pPr>
            <a:endParaRPr lang="en-US" sz="2000" b="1" dirty="0">
              <a:ea typeface="ＭＳ Ｐゴシック" pitchFamily="-106" charset="-128"/>
              <a:cs typeface="+mn-cs"/>
            </a:endParaRPr>
          </a:p>
          <a:p>
            <a:pPr marL="457200" indent="-457200">
              <a:buFont typeface="Wingdings" charset="2"/>
              <a:buChar char="§"/>
              <a:defRPr/>
            </a:pPr>
            <a:r>
              <a:rPr lang="en-US" sz="2000" b="1" dirty="0">
                <a:ea typeface="ＭＳ Ｐゴシック" pitchFamily="-106" charset="-128"/>
                <a:cs typeface="+mn-cs"/>
              </a:rPr>
              <a:t>Aims to provides the default </a:t>
            </a:r>
            <a:r>
              <a:rPr lang="en-US" sz="2000" b="1" dirty="0" smtClean="0">
                <a:ea typeface="ＭＳ Ｐゴシック" pitchFamily="-106" charset="-128"/>
                <a:cs typeface="+mn-cs"/>
              </a:rPr>
              <a:t>consistent time-series of forest observation </a:t>
            </a:r>
            <a:r>
              <a:rPr lang="en-US" sz="2000" b="1" dirty="0">
                <a:ea typeface="ＭＳ Ｐゴシック" pitchFamily="-106" charset="-128"/>
                <a:cs typeface="+mn-cs"/>
              </a:rPr>
              <a:t>data for all countries without specific technical requirements, heritage or data preference </a:t>
            </a:r>
          </a:p>
          <a:p>
            <a:pPr marL="457200" indent="-457200">
              <a:buFont typeface="Wingdings" charset="2"/>
              <a:buChar char="§"/>
              <a:defRPr/>
            </a:pPr>
            <a:endParaRPr lang="en-AU" sz="2000" b="1" dirty="0">
              <a:ea typeface="ＭＳ Ｐゴシック" pitchFamily="-106" charset="-128"/>
              <a:cs typeface="+mn-cs"/>
            </a:endParaRPr>
          </a:p>
          <a:p>
            <a:pPr marL="457200" indent="-457200">
              <a:buFont typeface="Wingdings" charset="2"/>
              <a:buChar char="§"/>
              <a:defRPr/>
            </a:pPr>
            <a:r>
              <a:rPr lang="en-AU" sz="2000" b="1" dirty="0">
                <a:ea typeface="ＭＳ Ｐゴシック" pitchFamily="-106" charset="-128"/>
                <a:cs typeface="+mn-cs"/>
              </a:rPr>
              <a:t>Guarantee the minimum </a:t>
            </a:r>
            <a:r>
              <a:rPr lang="en-AU" sz="2000" b="1" dirty="0" smtClean="0">
                <a:ea typeface="ＭＳ Ｐゴシック" pitchFamily="-106" charset="-128"/>
                <a:cs typeface="+mn-cs"/>
              </a:rPr>
              <a:t>consistent, quantitative, and wall-to-wall forest observation data necessary </a:t>
            </a:r>
            <a:r>
              <a:rPr lang="en-AU" sz="2000" b="1" dirty="0">
                <a:ea typeface="ＭＳ Ｐゴシック" pitchFamily="-106" charset="-128"/>
                <a:cs typeface="+mn-cs"/>
              </a:rPr>
              <a:t>for all interested countries to engage in MRV development in support of UNFCCC reporting</a:t>
            </a:r>
          </a:p>
        </p:txBody>
      </p:sp>
      <p:sp>
        <p:nvSpPr>
          <p:cNvPr id="5" name="TextBox 4"/>
          <p:cNvSpPr txBox="1"/>
          <p:nvPr/>
        </p:nvSpPr>
        <p:spPr>
          <a:xfrm>
            <a:off x="2286000" y="3276600"/>
            <a:ext cx="4876800" cy="1077216"/>
          </a:xfrm>
          <a:prstGeom prst="rect">
            <a:avLst/>
          </a:prstGeom>
          <a:solidFill>
            <a:schemeClr val="accent1">
              <a:alpha val="70000"/>
            </a:schemeClr>
          </a:solidFill>
          <a:ln w="38100" cap="flat">
            <a:solidFill>
              <a:schemeClr val="tx1">
                <a:lumMod val="60000"/>
                <a:lumOff val="40000"/>
              </a:schemeClr>
            </a:solidFill>
            <a:miter lim="400000"/>
          </a:ln>
          <a:effectLst/>
          <a:scene3d>
            <a:camera prst="orthographicFront">
              <a:rot lat="0" lon="0" rev="1800000"/>
            </a:camera>
            <a:lightRig rig="threePt" dir="t"/>
          </a:scene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3200" b="1" i="0" u="none" strike="noStrike" cap="none" spc="0" normalizeH="0" baseline="0" dirty="0" smtClean="0">
                <a:ln>
                  <a:noFill/>
                </a:ln>
                <a:solidFill>
                  <a:srgbClr val="002569"/>
                </a:solidFill>
                <a:effectLst/>
                <a:uFillTx/>
              </a:rPr>
              <a:t>Remove</a:t>
            </a:r>
            <a:r>
              <a:rPr kumimoji="0" lang="en-GB" sz="3200" b="1" i="0" u="none" strike="noStrike" cap="none" spc="0" normalizeH="0" dirty="0" smtClean="0">
                <a:ln>
                  <a:noFill/>
                </a:ln>
                <a:solidFill>
                  <a:srgbClr val="002569"/>
                </a:solidFill>
                <a:effectLst/>
                <a:uFillTx/>
              </a:rPr>
              <a:t> Slide to reduce overall number </a:t>
            </a:r>
            <a:endParaRPr kumimoji="0" lang="en-GB" sz="32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41532987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bwMode="auto">
          <a:xfrm>
            <a:off x="1828800" y="457200"/>
            <a:ext cx="7167562"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Global Baseline Core Satellite Data</a:t>
            </a:r>
            <a:endParaRPr lang="en-US" sz="2400" b="1" i="1" kern="0" dirty="0">
              <a:solidFill>
                <a:srgbClr val="FFFFFF"/>
              </a:solidFill>
              <a:latin typeface="Tahoma" pitchFamily="-106" charset="0"/>
              <a:ea typeface="ＭＳ Ｐゴシック" pitchFamily="-106" charset="-128"/>
              <a:cs typeface="Tahoma" pitchFamily="-106" charset="0"/>
            </a:endParaRPr>
          </a:p>
        </p:txBody>
      </p:sp>
      <p:pic>
        <p:nvPicPr>
          <p:cNvPr id="4" name="Picture 3" descr="satellite supply_core_17_3_2015-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1" y="1168400"/>
            <a:ext cx="8628598" cy="5689600"/>
          </a:xfrm>
          <a:prstGeom prst="rect">
            <a:avLst/>
          </a:prstGeom>
        </p:spPr>
      </p:pic>
    </p:spTree>
    <p:extLst>
      <p:ext uri="{BB962C8B-B14F-4D97-AF65-F5344CB8AC3E}">
        <p14:creationId xmlns:p14="http://schemas.microsoft.com/office/powerpoint/2010/main" val="22946682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txBox="1">
            <a:spLocks/>
          </p:cNvSpPr>
          <p:nvPr/>
        </p:nvSpPr>
        <p:spPr bwMode="auto">
          <a:xfrm>
            <a:off x="1828800" y="457200"/>
            <a:ext cx="7243762"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Global Baseline Contributing Satellite Data</a:t>
            </a:r>
            <a:endParaRPr lang="en-US" sz="2400" b="1" i="1" kern="0" dirty="0">
              <a:solidFill>
                <a:srgbClr val="FFFFFF"/>
              </a:solidFill>
              <a:latin typeface="Tahoma" pitchFamily="-106" charset="0"/>
              <a:ea typeface="ＭＳ Ｐゴシック" pitchFamily="-106" charset="-128"/>
              <a:cs typeface="Tahoma" pitchFamily="-106" charset="0"/>
            </a:endParaRPr>
          </a:p>
        </p:txBody>
      </p:sp>
      <p:pic>
        <p:nvPicPr>
          <p:cNvPr id="2" name="Picture 1" descr="satellite supply_contributing_17_3_2015-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143000"/>
            <a:ext cx="8615450" cy="5715000"/>
          </a:xfrm>
          <a:prstGeom prst="rect">
            <a:avLst/>
          </a:prstGeom>
        </p:spPr>
      </p:pic>
    </p:spTree>
    <p:extLst>
      <p:ext uri="{BB962C8B-B14F-4D97-AF65-F5344CB8AC3E}">
        <p14:creationId xmlns:p14="http://schemas.microsoft.com/office/powerpoint/2010/main" val="17338860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828800" y="457200"/>
            <a:ext cx="7167562"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Baseline </a:t>
            </a:r>
            <a:r>
              <a:rPr lang="en-US" sz="2400" b="1" kern="0" dirty="0" smtClean="0">
                <a:solidFill>
                  <a:srgbClr val="FFFFFF"/>
                </a:solidFill>
                <a:latin typeface="Tahoma" pitchFamily="-106" charset="0"/>
                <a:ea typeface="ＭＳ Ｐゴシック" pitchFamily="-106" charset="-128"/>
                <a:cs typeface="Tahoma" pitchFamily="-106" charset="0"/>
              </a:rPr>
              <a:t>Expansion </a:t>
            </a:r>
            <a:r>
              <a:rPr lang="en-US" sz="2400" b="1" kern="0" dirty="0">
                <a:solidFill>
                  <a:srgbClr val="FFFFFF"/>
                </a:solidFill>
                <a:latin typeface="Tahoma" pitchFamily="-106" charset="0"/>
                <a:ea typeface="ＭＳ Ｐゴシック" pitchFamily="-106" charset="-128"/>
                <a:cs typeface="Tahoma" pitchFamily="-106" charset="0"/>
              </a:rPr>
              <a:t>Scenario</a:t>
            </a:r>
          </a:p>
        </p:txBody>
      </p:sp>
      <p:graphicFrame>
        <p:nvGraphicFramePr>
          <p:cNvPr id="2" name="Table 1"/>
          <p:cNvGraphicFramePr>
            <a:graphicFrameLocks noGrp="1"/>
          </p:cNvGraphicFramePr>
          <p:nvPr>
            <p:extLst>
              <p:ext uri="{D42A27DB-BD31-4B8C-83A1-F6EECF244321}">
                <p14:modId xmlns:p14="http://schemas.microsoft.com/office/powerpoint/2010/main" val="918717707"/>
              </p:ext>
            </p:extLst>
          </p:nvPr>
        </p:nvGraphicFramePr>
        <p:xfrm>
          <a:off x="228600" y="1371600"/>
          <a:ext cx="8763000" cy="5257800"/>
        </p:xfrm>
        <a:graphic>
          <a:graphicData uri="http://schemas.openxmlformats.org/drawingml/2006/table">
            <a:tbl>
              <a:tblPr/>
              <a:tblGrid>
                <a:gridCol w="851466"/>
                <a:gridCol w="4097678"/>
                <a:gridCol w="1330415"/>
                <a:gridCol w="1330415"/>
                <a:gridCol w="1153026"/>
              </a:tblGrid>
              <a:tr h="1051560">
                <a:tc>
                  <a:txBody>
                    <a:bodyPr/>
                    <a:lstStyle/>
                    <a:p>
                      <a:pPr algn="ctr" fontAlgn="ctr"/>
                      <a:r>
                        <a:rPr lang="en-US" sz="1600" b="1" i="0" u="none" strike="noStrike" dirty="0">
                          <a:solidFill>
                            <a:srgbClr val="FFFFFF"/>
                          </a:solidFill>
                          <a:effectLst/>
                          <a:latin typeface="Arial"/>
                        </a:rPr>
                        <a:t>Year</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1" i="0" u="none" strike="noStrike" dirty="0">
                          <a:solidFill>
                            <a:srgbClr val="FFFFFF"/>
                          </a:solidFill>
                          <a:effectLst/>
                          <a:latin typeface="Arial"/>
                        </a:rPr>
                        <a:t>Coverage added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1" i="0" u="none" strike="noStrike">
                          <a:solidFill>
                            <a:srgbClr val="FFFFFF"/>
                          </a:solidFill>
                          <a:effectLst/>
                          <a:latin typeface="Arial"/>
                        </a:rPr>
                        <a:t>No. countries*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1" i="0" u="none" strike="noStrike">
                          <a:solidFill>
                            <a:srgbClr val="FFFFFF"/>
                          </a:solidFill>
                          <a:effectLst/>
                          <a:latin typeface="Arial"/>
                        </a:rPr>
                        <a:t> Area*  (Mkm</a:t>
                      </a:r>
                      <a:r>
                        <a:rPr lang="en-US" sz="1600" b="1" i="0" u="none" strike="noStrike" baseline="30000">
                          <a:solidFill>
                            <a:srgbClr val="FFFFFF"/>
                          </a:solidFill>
                          <a:effectLst/>
                          <a:latin typeface="Arial"/>
                        </a:rPr>
                        <a:t>2</a:t>
                      </a:r>
                      <a:r>
                        <a:rPr lang="en-US" sz="1600" b="1" i="0" u="none" strike="noStrike">
                          <a:solidFill>
                            <a:srgbClr val="FFFFFF"/>
                          </a:solidFill>
                          <a:effectLst/>
                          <a:latin typeface="Arial"/>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1" i="0" u="none" strike="noStrike">
                          <a:solidFill>
                            <a:srgbClr val="FFFFFF"/>
                          </a:solidFill>
                          <a:effectLst/>
                          <a:latin typeface="Arial"/>
                        </a:rPr>
                        <a:t>Total Area* (Mkm</a:t>
                      </a:r>
                      <a:r>
                        <a:rPr lang="en-US" sz="1600" b="1" i="0" u="none" strike="noStrike" baseline="30000">
                          <a:solidFill>
                            <a:srgbClr val="FFFFFF"/>
                          </a:solidFill>
                          <a:effectLst/>
                          <a:latin typeface="Arial"/>
                        </a:rPr>
                        <a:t>2</a:t>
                      </a:r>
                      <a:r>
                        <a:rPr lang="en-US" sz="1600" b="1" i="0" u="none" strike="noStrike">
                          <a:solidFill>
                            <a:srgbClr val="FFFFFF"/>
                          </a:solidFill>
                          <a:effectLst/>
                          <a:latin typeface="Arial"/>
                        </a:rPr>
                        <a:t>)</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r>
              <a:tr h="1051560">
                <a:tc>
                  <a:txBody>
                    <a:bodyPr/>
                    <a:lstStyle/>
                    <a:p>
                      <a:pPr algn="ctr" fontAlgn="ctr"/>
                      <a:r>
                        <a:rPr lang="en-US" sz="1600" b="1" i="0" u="none" strike="noStrike">
                          <a:solidFill>
                            <a:srgbClr val="FFFFFF"/>
                          </a:solidFill>
                          <a:effectLst/>
                          <a:latin typeface="Arial"/>
                        </a:rPr>
                        <a:t>2013</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0" i="0" u="none" strike="noStrike" dirty="0">
                          <a:solidFill>
                            <a:srgbClr val="000000"/>
                          </a:solidFill>
                          <a:effectLst/>
                          <a:latin typeface="Arial"/>
                        </a:rPr>
                        <a:t>GEO-FCT National Demonstrator Countries</a:t>
                      </a:r>
                      <a:br>
                        <a:rPr lang="en-US" sz="1600" b="0" i="0" u="none" strike="noStrike" dirty="0">
                          <a:solidFill>
                            <a:srgbClr val="000000"/>
                          </a:solidFill>
                          <a:effectLst/>
                          <a:latin typeface="Arial"/>
                        </a:rPr>
                      </a:br>
                      <a:r>
                        <a:rPr lang="en-US" sz="1600" b="0" i="0" u="none" strike="noStrike" dirty="0">
                          <a:solidFill>
                            <a:srgbClr val="000000"/>
                          </a:solidFill>
                          <a:effectLst/>
                          <a:latin typeface="Arial"/>
                        </a:rPr>
                        <a:t>GFOI Participating Countries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a:solidFill>
                            <a:srgbClr val="000000"/>
                          </a:solidFill>
                          <a:effectLst/>
                          <a:latin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a:solidFill>
                            <a:srgbClr val="000000"/>
                          </a:solidFill>
                          <a:effectLst/>
                          <a:latin typeface="Arial"/>
                        </a:rPr>
                        <a:t>20.5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a:solidFill>
                            <a:srgbClr val="000000"/>
                          </a:solidFill>
                          <a:effectLst/>
                          <a:latin typeface="Arial"/>
                        </a:rPr>
                        <a:t>20.5</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r>
              <a:tr h="1051560">
                <a:tc>
                  <a:txBody>
                    <a:bodyPr/>
                    <a:lstStyle/>
                    <a:p>
                      <a:pPr algn="ctr" fontAlgn="ctr"/>
                      <a:r>
                        <a:rPr lang="en-US" sz="1600" b="1" i="0" u="none" strike="noStrike">
                          <a:solidFill>
                            <a:srgbClr val="FFFFFF"/>
                          </a:solidFill>
                          <a:effectLst/>
                          <a:latin typeface="Arial"/>
                        </a:rPr>
                        <a:t>2014</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0" i="0" u="none" strike="noStrike" dirty="0">
                          <a:solidFill>
                            <a:srgbClr val="000000"/>
                          </a:solidFill>
                          <a:effectLst/>
                          <a:latin typeface="Arial"/>
                        </a:rPr>
                        <a:t>UN-REDD National </a:t>
                      </a:r>
                      <a:r>
                        <a:rPr lang="en-US" sz="1600" b="0" i="0" u="none" strike="noStrike" dirty="0" err="1">
                          <a:solidFill>
                            <a:srgbClr val="000000"/>
                          </a:solidFill>
                          <a:effectLst/>
                          <a:latin typeface="Arial"/>
                        </a:rPr>
                        <a:t>Programme</a:t>
                      </a:r>
                      <a:r>
                        <a:rPr lang="en-US" sz="1600" b="0" i="0" u="none" strike="noStrike" dirty="0">
                          <a:solidFill>
                            <a:srgbClr val="000000"/>
                          </a:solidFill>
                          <a:effectLst/>
                          <a:latin typeface="Arial"/>
                        </a:rPr>
                        <a:t> Countries  </a:t>
                      </a:r>
                      <a:br>
                        <a:rPr lang="en-US" sz="1600" b="0" i="0" u="none" strike="noStrike" dirty="0">
                          <a:solidFill>
                            <a:srgbClr val="000000"/>
                          </a:solidFill>
                          <a:effectLst/>
                          <a:latin typeface="Arial"/>
                        </a:rPr>
                      </a:br>
                      <a:r>
                        <a:rPr lang="en-US" sz="1600" b="0" i="0" u="none" strike="noStrike" dirty="0">
                          <a:solidFill>
                            <a:srgbClr val="000000"/>
                          </a:solidFill>
                          <a:effectLst/>
                          <a:latin typeface="Arial"/>
                        </a:rPr>
                        <a:t>WB-FCPF Participating Countries </a:t>
                      </a:r>
                      <a:br>
                        <a:rPr lang="en-US" sz="1600" b="0" i="0" u="none" strike="noStrike" dirty="0">
                          <a:solidFill>
                            <a:srgbClr val="000000"/>
                          </a:solidFill>
                          <a:effectLst/>
                          <a:latin typeface="Arial"/>
                        </a:rPr>
                      </a:br>
                      <a:r>
                        <a:rPr lang="en-US" sz="1600" b="0" i="0" u="none" strike="noStrike" dirty="0">
                          <a:solidFill>
                            <a:srgbClr val="000000"/>
                          </a:solidFill>
                          <a:effectLst/>
                          <a:latin typeface="Arial"/>
                        </a:rPr>
                        <a:t>CD-REDD Project Countries (BMU)</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dirty="0">
                          <a:solidFill>
                            <a:srgbClr val="000000"/>
                          </a:solidFill>
                          <a:effectLst/>
                          <a:latin typeface="Arial"/>
                        </a:rPr>
                        <a:t>36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a:solidFill>
                            <a:srgbClr val="000000"/>
                          </a:solidFill>
                          <a:effectLst/>
                          <a:latin typeface="Arial"/>
                        </a:rPr>
                        <a:t>18.5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a:solidFill>
                            <a:srgbClr val="000000"/>
                          </a:solidFill>
                          <a:effectLst/>
                          <a:latin typeface="Arial"/>
                        </a:rPr>
                        <a:t>39.0</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r>
              <a:tr h="1051560">
                <a:tc>
                  <a:txBody>
                    <a:bodyPr/>
                    <a:lstStyle/>
                    <a:p>
                      <a:pPr algn="ctr" fontAlgn="ctr"/>
                      <a:r>
                        <a:rPr lang="en-US" sz="1600" b="1" i="0" u="none" strike="noStrike">
                          <a:solidFill>
                            <a:srgbClr val="FFFFFF"/>
                          </a:solidFill>
                          <a:effectLst/>
                          <a:latin typeface="Arial"/>
                        </a:rPr>
                        <a:t>2015</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0" i="0" u="none" strike="noStrike">
                          <a:solidFill>
                            <a:srgbClr val="000000"/>
                          </a:solidFill>
                          <a:effectLst/>
                          <a:latin typeface="Arial"/>
                        </a:rPr>
                        <a:t>UN-REDD Partner Countries </a:t>
                      </a:r>
                      <a:br>
                        <a:rPr lang="en-US" sz="1600" b="0" i="0" u="none" strike="noStrike">
                          <a:solidFill>
                            <a:srgbClr val="000000"/>
                          </a:solidFill>
                          <a:effectLst/>
                          <a:latin typeface="Arial"/>
                        </a:rPr>
                      </a:br>
                      <a:r>
                        <a:rPr lang="en-US" sz="1600" b="0" i="0" u="none" strike="noStrike">
                          <a:solidFill>
                            <a:srgbClr val="000000"/>
                          </a:solidFill>
                          <a:effectLst/>
                          <a:latin typeface="Arial"/>
                        </a:rPr>
                        <a:t>WB-FCPF Partner Countries </a:t>
                      </a:r>
                      <a:br>
                        <a:rPr lang="en-US" sz="1600" b="0" i="0" u="none" strike="noStrike">
                          <a:solidFill>
                            <a:srgbClr val="000000"/>
                          </a:solidFill>
                          <a:effectLst/>
                          <a:latin typeface="Arial"/>
                        </a:rPr>
                      </a:br>
                      <a:r>
                        <a:rPr lang="en-US" sz="1600" b="0" i="0" u="none" strike="noStrike">
                          <a:solidFill>
                            <a:srgbClr val="000000"/>
                          </a:solidFill>
                          <a:effectLst/>
                          <a:latin typeface="Arial"/>
                        </a:rPr>
                        <a:t>Other Pan-Tropical Countries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a:rPr>
                        <a:t>17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a:rPr>
                        <a:t>9.0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a:rPr>
                        <a:t>48.0</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51560">
                <a:tc>
                  <a:txBody>
                    <a:bodyPr/>
                    <a:lstStyle/>
                    <a:p>
                      <a:pPr algn="ctr" fontAlgn="ctr"/>
                      <a:r>
                        <a:rPr lang="en-US" sz="1600" b="1" i="0" u="none" strike="noStrike">
                          <a:solidFill>
                            <a:srgbClr val="FFFFFF"/>
                          </a:solidFill>
                          <a:effectLst/>
                          <a:latin typeface="Arial"/>
                        </a:rPr>
                        <a:t>2016</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0" i="0" u="none" strike="noStrike">
                          <a:solidFill>
                            <a:srgbClr val="000000"/>
                          </a:solidFill>
                          <a:effectLst/>
                          <a:latin typeface="Arial"/>
                        </a:rPr>
                        <a:t>Global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Arial"/>
                        </a:rPr>
                        <a:t>127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Arial"/>
                        </a:rPr>
                        <a:t>84.8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a:rPr>
                        <a:t>132.8</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6240350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2014 Landsat 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971800"/>
            <a:ext cx="6629400" cy="3747552"/>
          </a:xfrm>
          <a:prstGeom prst="rect">
            <a:avLst/>
          </a:prstGeom>
        </p:spPr>
      </p:pic>
      <p:sp>
        <p:nvSpPr>
          <p:cNvPr id="2" name="Title 1"/>
          <p:cNvSpPr>
            <a:spLocks noGrp="1"/>
          </p:cNvSpPr>
          <p:nvPr>
            <p:ph type="title"/>
          </p:nvPr>
        </p:nvSpPr>
        <p:spPr>
          <a:xfrm>
            <a:off x="1828800" y="507391"/>
            <a:ext cx="4317414" cy="483209"/>
          </a:xfrm>
        </p:spPr>
        <p:txBody>
          <a:bodyPr anchor="ctr"/>
          <a:lstStyle/>
          <a:p>
            <a:pPr algn="l"/>
            <a:r>
              <a:rPr lang="en-US" sz="2400" dirty="0">
                <a:solidFill>
                  <a:srgbClr val="FFFFFF"/>
                </a:solidFill>
                <a:latin typeface="Tahoma" pitchFamily="-106" charset="0"/>
                <a:ea typeface="ＭＳ Ｐゴシック" pitchFamily="-106" charset="-128"/>
                <a:cs typeface="Tahoma" pitchFamily="-106" charset="0"/>
              </a:rPr>
              <a:t>Landsat </a:t>
            </a:r>
            <a:r>
              <a:rPr lang="en-US" sz="2400" dirty="0" smtClean="0">
                <a:solidFill>
                  <a:srgbClr val="FFFFFF"/>
                </a:solidFill>
                <a:latin typeface="Tahoma" pitchFamily="-106" charset="0"/>
                <a:ea typeface="ＭＳ Ｐゴシック" pitchFamily="-106" charset="-128"/>
                <a:cs typeface="Tahoma" pitchFamily="-106" charset="0"/>
              </a:rPr>
              <a:t>7 </a:t>
            </a:r>
            <a:r>
              <a:rPr lang="en-US" sz="2400" dirty="0">
                <a:solidFill>
                  <a:srgbClr val="FFFFFF"/>
                </a:solidFill>
                <a:latin typeface="Tahoma" pitchFamily="-106" charset="0"/>
                <a:ea typeface="ＭＳ Ｐゴシック" pitchFamily="-106" charset="-128"/>
                <a:cs typeface="Tahoma" pitchFamily="-106" charset="0"/>
              </a:rPr>
              <a:t>status</a:t>
            </a:r>
          </a:p>
        </p:txBody>
      </p:sp>
      <p:sp>
        <p:nvSpPr>
          <p:cNvPr id="3" name="Content Placeholder 2"/>
          <p:cNvSpPr>
            <a:spLocks noGrp="1"/>
          </p:cNvSpPr>
          <p:nvPr>
            <p:ph idx="1"/>
          </p:nvPr>
        </p:nvSpPr>
        <p:spPr>
          <a:xfrm>
            <a:off x="142008" y="1219201"/>
            <a:ext cx="8925792" cy="1371600"/>
          </a:xfrm>
        </p:spPr>
        <p:txBody>
          <a:bodyPr numCol="3"/>
          <a:lstStyle/>
          <a:p>
            <a:r>
              <a:rPr lang="en-US" sz="1800" dirty="0" smtClean="0"/>
              <a:t>2013 </a:t>
            </a:r>
          </a:p>
          <a:p>
            <a:pPr lvl="1">
              <a:buFont typeface="Lucida Grande"/>
              <a:buChar char="-"/>
            </a:pPr>
            <a:r>
              <a:rPr lang="en-US" sz="1600" dirty="0" smtClean="0"/>
              <a:t>Median: 385 images/day</a:t>
            </a:r>
          </a:p>
          <a:p>
            <a:pPr lvl="1">
              <a:buFont typeface="Lucida Grande"/>
              <a:buChar char="-"/>
            </a:pPr>
            <a:r>
              <a:rPr lang="en-US" sz="1600" dirty="0" smtClean="0"/>
              <a:t>Max</a:t>
            </a:r>
            <a:r>
              <a:rPr lang="en-US" sz="1600" dirty="0"/>
              <a:t>: </a:t>
            </a:r>
            <a:r>
              <a:rPr lang="en-US" sz="1600" dirty="0" smtClean="0"/>
              <a:t>462 </a:t>
            </a:r>
            <a:r>
              <a:rPr lang="en-US" sz="1600" dirty="0"/>
              <a:t>images/day</a:t>
            </a:r>
          </a:p>
          <a:p>
            <a:r>
              <a:rPr lang="en-US" sz="1800" dirty="0" smtClean="0"/>
              <a:t>2014 </a:t>
            </a:r>
          </a:p>
          <a:p>
            <a:pPr lvl="1">
              <a:buFont typeface="Lucida Grande"/>
              <a:buChar char="-"/>
            </a:pPr>
            <a:r>
              <a:rPr lang="en-US" sz="1600" dirty="0" smtClean="0"/>
              <a:t>Median: 444 images/day</a:t>
            </a:r>
          </a:p>
          <a:p>
            <a:pPr lvl="1">
              <a:buFont typeface="Lucida Grande"/>
              <a:buChar char="-"/>
            </a:pPr>
            <a:r>
              <a:rPr lang="en-US" sz="1600" dirty="0" smtClean="0"/>
              <a:t>Max: 525 images/day</a:t>
            </a:r>
          </a:p>
          <a:p>
            <a:pPr lvl="1"/>
            <a:r>
              <a:rPr lang="en-US" sz="1800" dirty="0" smtClean="0"/>
              <a:t>Number of images</a:t>
            </a:r>
          </a:p>
          <a:p>
            <a:pPr lvl="1"/>
            <a:r>
              <a:rPr lang="en-US" sz="1800" dirty="0" smtClean="0"/>
              <a:t>Scenes with best cloud cover greater than 20% in white</a:t>
            </a:r>
            <a:endParaRPr lang="en-US" sz="1800" dirty="0"/>
          </a:p>
        </p:txBody>
      </p:sp>
      <p:sp>
        <p:nvSpPr>
          <p:cNvPr id="5" name="Slide Number Placeholder 4"/>
          <p:cNvSpPr>
            <a:spLocks noGrp="1"/>
          </p:cNvSpPr>
          <p:nvPr>
            <p:ph type="sldNum" sz="quarter" idx="12"/>
          </p:nvPr>
        </p:nvSpPr>
        <p:spPr>
          <a:xfrm>
            <a:off x="8491601" y="6527639"/>
            <a:ext cx="510387" cy="365125"/>
          </a:xfrm>
        </p:spPr>
        <p:txBody>
          <a:bodyPr/>
          <a:lstStyle/>
          <a:p>
            <a:pPr algn="ctr"/>
            <a:fld id="{82D36AB3-2316-484A-8EF9-67EFC1B9B32B}" type="slidenum">
              <a:rPr lang="en-US" smtClean="0"/>
              <a:pPr algn="ctr"/>
              <a:t>15</a:t>
            </a:fld>
            <a:endParaRPr lang="en-US" dirty="0"/>
          </a:p>
        </p:txBody>
      </p:sp>
      <p:pic>
        <p:nvPicPr>
          <p:cNvPr id="10" name="Picture 9"/>
          <p:cNvPicPr>
            <a:picLocks noChangeAspect="1"/>
          </p:cNvPicPr>
          <p:nvPr/>
        </p:nvPicPr>
        <p:blipFill>
          <a:blip r:embed="rId4"/>
          <a:stretch>
            <a:fillRect/>
          </a:stretch>
        </p:blipFill>
        <p:spPr>
          <a:xfrm>
            <a:off x="7924800" y="6172200"/>
            <a:ext cx="1143000" cy="457200"/>
          </a:xfrm>
          <a:prstGeom prst="rect">
            <a:avLst/>
          </a:prstGeom>
        </p:spPr>
      </p:pic>
    </p:spTree>
    <p:extLst>
      <p:ext uri="{BB962C8B-B14F-4D97-AF65-F5344CB8AC3E}">
        <p14:creationId xmlns:p14="http://schemas.microsoft.com/office/powerpoint/2010/main" val="22588308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07391"/>
            <a:ext cx="4317414" cy="483209"/>
          </a:xfrm>
        </p:spPr>
        <p:txBody>
          <a:bodyPr anchor="ctr"/>
          <a:lstStyle/>
          <a:p>
            <a:pPr algn="l"/>
            <a:r>
              <a:rPr lang="en-US" sz="2400" dirty="0">
                <a:solidFill>
                  <a:srgbClr val="FFFFFF"/>
                </a:solidFill>
                <a:latin typeface="Tahoma" pitchFamily="-106" charset="0"/>
                <a:ea typeface="ＭＳ Ｐゴシック" pitchFamily="-106" charset="-128"/>
                <a:cs typeface="Tahoma" pitchFamily="-106" charset="0"/>
              </a:rPr>
              <a:t>Landsat 8</a:t>
            </a:r>
            <a:r>
              <a:rPr lang="en-US" sz="2400" dirty="0" smtClean="0">
                <a:solidFill>
                  <a:srgbClr val="FFFFFF"/>
                </a:solidFill>
                <a:latin typeface="Tahoma" pitchFamily="-106" charset="0"/>
                <a:ea typeface="ＭＳ Ｐゴシック" pitchFamily="-106" charset="-128"/>
                <a:cs typeface="Tahoma" pitchFamily="-106" charset="0"/>
              </a:rPr>
              <a:t> </a:t>
            </a:r>
            <a:r>
              <a:rPr lang="en-US" sz="2400" dirty="0">
                <a:solidFill>
                  <a:srgbClr val="FFFFFF"/>
                </a:solidFill>
                <a:latin typeface="Tahoma" pitchFamily="-106" charset="0"/>
                <a:ea typeface="ＭＳ Ｐゴシック" pitchFamily="-106" charset="-128"/>
                <a:cs typeface="Tahoma" pitchFamily="-106" charset="0"/>
              </a:rPr>
              <a:t>status</a:t>
            </a:r>
          </a:p>
        </p:txBody>
      </p:sp>
      <p:sp>
        <p:nvSpPr>
          <p:cNvPr id="3" name="Content Placeholder 2"/>
          <p:cNvSpPr>
            <a:spLocks noGrp="1"/>
          </p:cNvSpPr>
          <p:nvPr>
            <p:ph idx="1"/>
          </p:nvPr>
        </p:nvSpPr>
        <p:spPr>
          <a:xfrm>
            <a:off x="142008" y="1219201"/>
            <a:ext cx="8925792" cy="1371600"/>
          </a:xfrm>
        </p:spPr>
        <p:txBody>
          <a:bodyPr numCol="3"/>
          <a:lstStyle/>
          <a:p>
            <a:r>
              <a:rPr lang="en-US" sz="1800" dirty="0" smtClean="0"/>
              <a:t>2014 (before 7/26)</a:t>
            </a:r>
          </a:p>
          <a:p>
            <a:pPr lvl="1">
              <a:buFont typeface="Lucida Grande"/>
              <a:buChar char="-"/>
            </a:pPr>
            <a:r>
              <a:rPr lang="en-US" sz="1600" dirty="0"/>
              <a:t>Median: 583 images/day</a:t>
            </a:r>
          </a:p>
          <a:p>
            <a:pPr lvl="1">
              <a:buFont typeface="Lucida Grande"/>
              <a:buChar char="-"/>
            </a:pPr>
            <a:r>
              <a:rPr lang="en-US" sz="1600" dirty="0"/>
              <a:t>Max: 720 images/day</a:t>
            </a:r>
          </a:p>
          <a:p>
            <a:r>
              <a:rPr lang="en-US" sz="1800" dirty="0" smtClean="0"/>
              <a:t>2014 (after 7/26)</a:t>
            </a:r>
          </a:p>
          <a:p>
            <a:pPr lvl="1">
              <a:buFont typeface="Lucida Grande"/>
              <a:buChar char="-"/>
            </a:pPr>
            <a:r>
              <a:rPr lang="en-US" sz="1600" dirty="0" smtClean="0"/>
              <a:t>Median: 732 images/day</a:t>
            </a:r>
          </a:p>
          <a:p>
            <a:pPr lvl="1">
              <a:buFont typeface="Lucida Grande"/>
              <a:buChar char="-"/>
            </a:pPr>
            <a:r>
              <a:rPr lang="en-US" sz="1600" dirty="0" smtClean="0"/>
              <a:t>Max: 764 images/day</a:t>
            </a:r>
          </a:p>
          <a:p>
            <a:pPr lvl="1"/>
            <a:r>
              <a:rPr lang="en-US" sz="1800" dirty="0" smtClean="0"/>
              <a:t>Number of images</a:t>
            </a:r>
          </a:p>
          <a:p>
            <a:pPr lvl="1"/>
            <a:r>
              <a:rPr lang="en-US" sz="1800" dirty="0" smtClean="0"/>
              <a:t>Scenes with minimum cloud cover greater than 20% in white</a:t>
            </a:r>
            <a:endParaRPr lang="en-US" sz="1800" dirty="0"/>
          </a:p>
        </p:txBody>
      </p:sp>
      <p:sp>
        <p:nvSpPr>
          <p:cNvPr id="5" name="Slide Number Placeholder 4"/>
          <p:cNvSpPr>
            <a:spLocks noGrp="1"/>
          </p:cNvSpPr>
          <p:nvPr>
            <p:ph type="sldNum" sz="quarter" idx="12"/>
          </p:nvPr>
        </p:nvSpPr>
        <p:spPr>
          <a:xfrm>
            <a:off x="8491601" y="6527639"/>
            <a:ext cx="510387" cy="365125"/>
          </a:xfrm>
        </p:spPr>
        <p:txBody>
          <a:bodyPr/>
          <a:lstStyle/>
          <a:p>
            <a:pPr algn="ctr"/>
            <a:fld id="{82D36AB3-2316-484A-8EF9-67EFC1B9B32B}" type="slidenum">
              <a:rPr lang="en-US" smtClean="0"/>
              <a:pPr algn="ctr"/>
              <a:t>16</a:t>
            </a:fld>
            <a:endParaRPr lang="en-US" dirty="0"/>
          </a:p>
        </p:txBody>
      </p:sp>
      <p:pic>
        <p:nvPicPr>
          <p:cNvPr id="8" name="Picture 7" descr="2014 Landsat 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598" y="2955728"/>
            <a:ext cx="6674402" cy="3749872"/>
          </a:xfrm>
          <a:prstGeom prst="rect">
            <a:avLst/>
          </a:prstGeom>
        </p:spPr>
      </p:pic>
      <p:sp>
        <p:nvSpPr>
          <p:cNvPr id="9" name="Content Placeholder 2"/>
          <p:cNvSpPr txBox="1">
            <a:spLocks/>
          </p:cNvSpPr>
          <p:nvPr/>
        </p:nvSpPr>
        <p:spPr>
          <a:xfrm>
            <a:off x="131620" y="2781226"/>
            <a:ext cx="2497280" cy="3543374"/>
          </a:xfrm>
          <a:prstGeom prst="rect">
            <a:avLst/>
          </a:prstGeom>
        </p:spPr>
        <p:txBody>
          <a:bodyPr numCol="1"/>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Since Dec 2014</a:t>
            </a:r>
          </a:p>
          <a:p>
            <a:r>
              <a:rPr lang="en-US" sz="1600" dirty="0" smtClean="0"/>
              <a:t>Mid latitude (57°)</a:t>
            </a:r>
          </a:p>
          <a:p>
            <a:pPr lvl="1"/>
            <a:r>
              <a:rPr lang="en-US" sz="1400" dirty="0" smtClean="0"/>
              <a:t>422 images/day</a:t>
            </a:r>
          </a:p>
          <a:p>
            <a:pPr lvl="1"/>
            <a:r>
              <a:rPr lang="en-US" sz="1400" dirty="0" smtClean="0"/>
              <a:t>Reject 1 </a:t>
            </a:r>
            <a:br>
              <a:rPr lang="en-US" sz="1400" dirty="0" smtClean="0"/>
            </a:br>
            <a:r>
              <a:rPr lang="en-US" sz="1400" dirty="0" smtClean="0"/>
              <a:t>image/day</a:t>
            </a:r>
          </a:p>
          <a:p>
            <a:pPr lvl="1"/>
            <a:r>
              <a:rPr lang="en-US" sz="1400" dirty="0" smtClean="0"/>
              <a:t>99.7%</a:t>
            </a:r>
          </a:p>
          <a:p>
            <a:r>
              <a:rPr lang="en-US" sz="1600" dirty="0" smtClean="0"/>
              <a:t>High latitude</a:t>
            </a:r>
          </a:p>
          <a:p>
            <a:pPr lvl="1"/>
            <a:r>
              <a:rPr lang="en-US" sz="1400" dirty="0" smtClean="0"/>
              <a:t>270 images/day</a:t>
            </a:r>
          </a:p>
          <a:p>
            <a:pPr lvl="1"/>
            <a:r>
              <a:rPr lang="en-US" sz="1400" dirty="0" smtClean="0"/>
              <a:t>Reject 32 </a:t>
            </a:r>
            <a:br>
              <a:rPr lang="en-US" sz="1400" dirty="0" smtClean="0"/>
            </a:br>
            <a:r>
              <a:rPr lang="en-US" sz="1400" dirty="0" smtClean="0"/>
              <a:t>images/day</a:t>
            </a:r>
          </a:p>
          <a:p>
            <a:pPr lvl="1"/>
            <a:r>
              <a:rPr lang="en-US" sz="1400" dirty="0" smtClean="0"/>
              <a:t>89.3%</a:t>
            </a:r>
          </a:p>
          <a:p>
            <a:pPr lvl="1"/>
            <a:r>
              <a:rPr lang="en-US" sz="1400" dirty="0" smtClean="0"/>
              <a:t>More than 50% </a:t>
            </a:r>
            <a:r>
              <a:rPr lang="en-US" sz="1400" dirty="0" err="1" smtClean="0"/>
              <a:t>sidelap</a:t>
            </a:r>
            <a:r>
              <a:rPr lang="en-US" sz="1400" dirty="0" smtClean="0"/>
              <a:t> (less than 8-day revisit)</a:t>
            </a:r>
          </a:p>
        </p:txBody>
      </p:sp>
      <p:pic>
        <p:nvPicPr>
          <p:cNvPr id="10" name="Picture 9"/>
          <p:cNvPicPr>
            <a:picLocks noChangeAspect="1"/>
          </p:cNvPicPr>
          <p:nvPr/>
        </p:nvPicPr>
        <p:blipFill>
          <a:blip r:embed="rId4"/>
          <a:stretch>
            <a:fillRect/>
          </a:stretch>
        </p:blipFill>
        <p:spPr>
          <a:xfrm>
            <a:off x="7924800" y="6172200"/>
            <a:ext cx="1143000" cy="457200"/>
          </a:xfrm>
          <a:prstGeom prst="rect">
            <a:avLst/>
          </a:prstGeom>
        </p:spPr>
      </p:pic>
    </p:spTree>
    <p:extLst>
      <p:ext uri="{BB962C8B-B14F-4D97-AF65-F5344CB8AC3E}">
        <p14:creationId xmlns:p14="http://schemas.microsoft.com/office/powerpoint/2010/main" val="40015256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828800" y="457200"/>
            <a:ext cx="7243762"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Baseline </a:t>
            </a:r>
            <a:r>
              <a:rPr lang="en-US" sz="2400" b="1" kern="0" dirty="0" smtClean="0">
                <a:solidFill>
                  <a:srgbClr val="FFFFFF"/>
                </a:solidFill>
                <a:latin typeface="Tahoma" pitchFamily="-106" charset="0"/>
                <a:ea typeface="ＭＳ Ｐゴシック" pitchFamily="-106" charset="-128"/>
                <a:cs typeface="Tahoma" pitchFamily="-106" charset="0"/>
              </a:rPr>
              <a:t>2014: </a:t>
            </a:r>
            <a:r>
              <a:rPr lang="en-US" sz="2400" b="1" kern="0" dirty="0">
                <a:solidFill>
                  <a:srgbClr val="FFFFFF"/>
                </a:solidFill>
                <a:latin typeface="Tahoma" pitchFamily="-106" charset="0"/>
                <a:ea typeface="ＭＳ Ｐゴシック" pitchFamily="-106" charset="-128"/>
                <a:cs typeface="Tahoma" pitchFamily="-106" charset="0"/>
              </a:rPr>
              <a:t>Landsat Coverage</a:t>
            </a:r>
          </a:p>
        </p:txBody>
      </p:sp>
      <p:sp>
        <p:nvSpPr>
          <p:cNvPr id="6" name="TextBox 5"/>
          <p:cNvSpPr txBox="1"/>
          <p:nvPr/>
        </p:nvSpPr>
        <p:spPr>
          <a:xfrm>
            <a:off x="2286000" y="3276600"/>
            <a:ext cx="4572000" cy="584773"/>
          </a:xfrm>
          <a:prstGeom prst="rect">
            <a:avLst/>
          </a:prstGeom>
          <a:solidFill>
            <a:schemeClr val="accent1">
              <a:alpha val="70000"/>
            </a:schemeClr>
          </a:solidFill>
          <a:ln w="38100" cap="flat">
            <a:solidFill>
              <a:schemeClr val="tx1">
                <a:lumMod val="60000"/>
                <a:lumOff val="40000"/>
              </a:schemeClr>
            </a:solidFill>
            <a:miter lim="400000"/>
          </a:ln>
          <a:effectLst/>
          <a:scene3d>
            <a:camera prst="orthographicFront">
              <a:rot lat="0" lon="0" rev="1800000"/>
            </a:camera>
            <a:lightRig rig="threePt" dir="t"/>
          </a:scene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GB" sz="3200" b="1" dirty="0" smtClean="0"/>
              <a:t>Update</a:t>
            </a:r>
            <a:r>
              <a:rPr kumimoji="0" lang="en-GB" sz="3200" b="1" i="0" u="none" strike="noStrike" cap="none" spc="0" normalizeH="0" dirty="0" smtClean="0">
                <a:ln>
                  <a:noFill/>
                </a:ln>
                <a:solidFill>
                  <a:srgbClr val="002569"/>
                </a:solidFill>
                <a:effectLst/>
                <a:uFillTx/>
              </a:rPr>
              <a:t> Slide</a:t>
            </a:r>
            <a:endParaRPr kumimoji="0" lang="en-GB" sz="3200" b="1" i="0" u="none" strike="noStrike" cap="none" spc="0" normalizeH="0" baseline="0" dirty="0">
              <a:ln>
                <a:noFill/>
              </a:ln>
              <a:solidFill>
                <a:srgbClr val="002569"/>
              </a:solidFill>
              <a:effectLst/>
              <a:uFillTx/>
            </a:endParaRPr>
          </a:p>
        </p:txBody>
      </p:sp>
      <p:pic>
        <p:nvPicPr>
          <p:cNvPr id="7" name="Picture 6" descr="2014 Landsat 7 &amp; 8 minc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1447"/>
            <a:ext cx="9144000" cy="4710353"/>
          </a:xfrm>
          <a:prstGeom prst="rect">
            <a:avLst/>
          </a:prstGeom>
        </p:spPr>
      </p:pic>
      <p:sp>
        <p:nvSpPr>
          <p:cNvPr id="2" name="Rectangle 1"/>
          <p:cNvSpPr/>
          <p:nvPr/>
        </p:nvSpPr>
        <p:spPr>
          <a:xfrm>
            <a:off x="304800" y="1371600"/>
            <a:ext cx="7315200" cy="461665"/>
          </a:xfrm>
          <a:prstGeom prst="rect">
            <a:avLst/>
          </a:prstGeom>
        </p:spPr>
        <p:txBody>
          <a:bodyPr wrap="square">
            <a:spAutoFit/>
          </a:bodyPr>
          <a:lstStyle/>
          <a:p>
            <a:r>
              <a:rPr lang="en-US" sz="2400" b="1" dirty="0"/>
              <a:t>Landsat 7 &amp; 8 </a:t>
            </a:r>
            <a:r>
              <a:rPr lang="en-US" sz="2400" b="1" dirty="0" smtClean="0"/>
              <a:t>combined minimum cloud cover</a:t>
            </a:r>
            <a:endParaRPr lang="en-GB" sz="2400" b="1" dirty="0"/>
          </a:p>
        </p:txBody>
      </p:sp>
      <p:pic>
        <p:nvPicPr>
          <p:cNvPr id="8" name="Picture 7"/>
          <p:cNvPicPr>
            <a:picLocks noChangeAspect="1"/>
          </p:cNvPicPr>
          <p:nvPr/>
        </p:nvPicPr>
        <p:blipFill>
          <a:blip r:embed="rId4"/>
          <a:stretch>
            <a:fillRect/>
          </a:stretch>
        </p:blipFill>
        <p:spPr>
          <a:xfrm>
            <a:off x="7924800" y="6172200"/>
            <a:ext cx="1143000" cy="457200"/>
          </a:xfrm>
          <a:prstGeom prst="rect">
            <a:avLst/>
          </a:prstGeom>
        </p:spPr>
      </p:pic>
    </p:spTree>
    <p:extLst>
      <p:ext uri="{BB962C8B-B14F-4D97-AF65-F5344CB8AC3E}">
        <p14:creationId xmlns:p14="http://schemas.microsoft.com/office/powerpoint/2010/main" val="4716964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1828800" y="457200"/>
            <a:ext cx="7239000" cy="663574"/>
          </a:xfrm>
          <a:prstGeom prst="rect">
            <a:avLst/>
          </a:prstGeom>
          <a:noFill/>
          <a:ln>
            <a:noFill/>
          </a:ln>
        </p:spPr>
        <p:txBody>
          <a:bodyPr lIns="90475" tIns="44450" rIns="90475" bIns="44450" anchor="ctr" anchorCtr="0">
            <a:noAutofit/>
          </a:bodyPr>
          <a:lstStyle/>
          <a:p>
            <a:pPr marL="0" marR="0" lvl="0" indent="0" algn="l" rtl="0">
              <a:lnSpc>
                <a:spcPct val="75000"/>
              </a:lnSpc>
              <a:spcBef>
                <a:spcPts val="0"/>
              </a:spcBef>
              <a:spcAft>
                <a:spcPts val="0"/>
              </a:spcAft>
              <a:buSzPct val="25000"/>
              <a:buNone/>
            </a:pPr>
            <a:r>
              <a:rPr lang="en-US" sz="2400" dirty="0">
                <a:solidFill>
                  <a:srgbClr val="FFFFFF"/>
                </a:solidFill>
                <a:latin typeface="Tahoma" pitchFamily="-106" charset="0"/>
                <a:ea typeface="ＭＳ Ｐゴシック" pitchFamily="-106" charset="-128"/>
                <a:cs typeface="Tahoma" pitchFamily="-106" charset="0"/>
                <a:sym typeface="Arial"/>
              </a:rPr>
              <a:t>U.S</a:t>
            </a:r>
            <a:r>
              <a:rPr lang="en-US" sz="2400" b="1" i="0" u="none" strike="noStrike" cap="none" baseline="0" dirty="0">
                <a:solidFill>
                  <a:srgbClr val="FFFFFF"/>
                </a:solidFill>
                <a:latin typeface="Arial"/>
                <a:ea typeface="Arial"/>
                <a:cs typeface="Arial"/>
                <a:sym typeface="Arial"/>
              </a:rPr>
              <a:t>. </a:t>
            </a:r>
            <a:r>
              <a:rPr lang="en-US" sz="2400" dirty="0">
                <a:solidFill>
                  <a:srgbClr val="FFFFFF"/>
                </a:solidFill>
                <a:latin typeface="Tahoma" pitchFamily="-106" charset="0"/>
                <a:ea typeface="ＭＳ Ｐゴシック" pitchFamily="-106" charset="-128"/>
                <a:cs typeface="Tahoma" pitchFamily="-106" charset="0"/>
                <a:sym typeface="Arial"/>
              </a:rPr>
              <a:t>Landsat Archive </a:t>
            </a:r>
            <a:r>
              <a:rPr lang="en-US" sz="2400" dirty="0" smtClean="0">
                <a:solidFill>
                  <a:srgbClr val="FFFFFF"/>
                </a:solidFill>
                <a:latin typeface="Tahoma" pitchFamily="-106" charset="0"/>
                <a:ea typeface="ＭＳ Ｐゴシック" pitchFamily="-106" charset="-128"/>
                <a:cs typeface="Tahoma" pitchFamily="-106" charset="0"/>
                <a:sym typeface="Arial"/>
              </a:rPr>
              <a:t>Overview</a:t>
            </a:r>
            <a:endParaRPr lang="en-US" sz="2400" dirty="0">
              <a:solidFill>
                <a:srgbClr val="FFFFFF"/>
              </a:solidFill>
              <a:latin typeface="Tahoma" pitchFamily="-106" charset="0"/>
              <a:ea typeface="ＭＳ Ｐゴシック" pitchFamily="-106" charset="-128"/>
              <a:cs typeface="Tahoma" pitchFamily="-106" charset="0"/>
              <a:sym typeface="Arial"/>
            </a:endParaRPr>
          </a:p>
        </p:txBody>
      </p:sp>
      <p:sp>
        <p:nvSpPr>
          <p:cNvPr id="128" name="Shape 128"/>
          <p:cNvSpPr txBox="1">
            <a:spLocks noGrp="1"/>
          </p:cNvSpPr>
          <p:nvPr>
            <p:ph type="body" idx="1"/>
          </p:nvPr>
        </p:nvSpPr>
        <p:spPr>
          <a:xfrm>
            <a:off x="381000" y="1371600"/>
            <a:ext cx="8381999" cy="4953000"/>
          </a:xfrm>
          <a:prstGeom prst="rect">
            <a:avLst/>
          </a:prstGeom>
          <a:noFill/>
          <a:ln>
            <a:noFill/>
          </a:ln>
        </p:spPr>
        <p:txBody>
          <a:bodyPr lIns="91425" tIns="45700" rIns="91425" bIns="45700" anchor="t" anchorCtr="0">
            <a:noAutofit/>
          </a:bodyPr>
          <a:lstStyle/>
          <a:p>
            <a:pPr marL="284163" marR="0" lvl="0" indent="-284163" algn="l" rtl="0">
              <a:lnSpc>
                <a:spcPct val="85000"/>
              </a:lnSpc>
              <a:spcBef>
                <a:spcPts val="0"/>
              </a:spcBef>
              <a:spcAft>
                <a:spcPts val="0"/>
              </a:spcAft>
              <a:buClr>
                <a:schemeClr val="dk1"/>
              </a:buClr>
              <a:buSzPct val="75000"/>
              <a:buFont typeface="Arial"/>
              <a:buChar char="●"/>
            </a:pPr>
            <a:r>
              <a:rPr lang="en-US" sz="2000" b="1" i="0" u="none" strike="noStrike" cap="none" baseline="0" dirty="0">
                <a:solidFill>
                  <a:schemeClr val="dk1"/>
                </a:solidFill>
                <a:latin typeface="Arial"/>
                <a:ea typeface="Arial"/>
                <a:cs typeface="Arial"/>
                <a:sym typeface="Arial"/>
              </a:rPr>
              <a:t>OLI-TIRS: Landsat 8</a:t>
            </a:r>
          </a:p>
          <a:p>
            <a:pPr lvl="1" indent="-285750">
              <a:spcBef>
                <a:spcPts val="360"/>
              </a:spcBef>
              <a:buSzPct val="70000"/>
              <a:buFont typeface="Lucida Grande"/>
              <a:buChar char="-"/>
            </a:pPr>
            <a:r>
              <a:rPr lang="en-US" sz="1800" b="1" dirty="0" smtClean="0">
                <a:solidFill>
                  <a:schemeClr val="dk1"/>
                </a:solidFill>
              </a:rPr>
              <a:t>385,345 </a:t>
            </a:r>
            <a:r>
              <a:rPr lang="en-US" sz="1800" b="1" i="0" u="none" strike="noStrike" cap="none" baseline="0" dirty="0">
                <a:solidFill>
                  <a:schemeClr val="dk1"/>
                </a:solidFill>
                <a:latin typeface="Arial"/>
                <a:ea typeface="Arial"/>
                <a:cs typeface="Arial"/>
                <a:sym typeface="Arial"/>
              </a:rPr>
              <a:t>scenes</a:t>
            </a:r>
          </a:p>
          <a:p>
            <a:pPr marL="1143000" marR="0" lvl="2" indent="-228600" algn="l" rtl="0">
              <a:lnSpc>
                <a:spcPct val="85000"/>
              </a:lnSpc>
              <a:spcBef>
                <a:spcPts val="360"/>
              </a:spcBef>
              <a:spcAft>
                <a:spcPts val="0"/>
              </a:spcAft>
              <a:buClr>
                <a:schemeClr val="dk1"/>
              </a:buClr>
              <a:buSzPct val="70000"/>
              <a:buFont typeface="Arial"/>
              <a:buChar char="●"/>
            </a:pPr>
            <a:r>
              <a:rPr lang="en-US" sz="1600" b="1" i="0" u="none" strike="noStrike" cap="none" baseline="0" dirty="0" smtClean="0">
                <a:solidFill>
                  <a:schemeClr val="dk1"/>
                </a:solidFill>
                <a:latin typeface="Arial"/>
                <a:ea typeface="Arial"/>
                <a:cs typeface="Arial"/>
                <a:sym typeface="Arial"/>
              </a:rPr>
              <a:t>average scene size 1813 MB</a:t>
            </a:r>
            <a:endParaRPr lang="en-US" sz="1600" b="1" i="0" u="none" strike="noStrike" cap="none" baseline="0" dirty="0">
              <a:solidFill>
                <a:schemeClr val="dk1"/>
              </a:solidFill>
              <a:latin typeface="Arial"/>
              <a:ea typeface="Arial"/>
              <a:cs typeface="Arial"/>
              <a:sym typeface="Arial"/>
            </a:endParaRPr>
          </a:p>
          <a:p>
            <a:pPr marL="1143000" marR="0" lvl="2" indent="-228600" algn="l" rtl="0">
              <a:lnSpc>
                <a:spcPct val="85000"/>
              </a:lnSpc>
              <a:spcBef>
                <a:spcPts val="240"/>
              </a:spcBef>
              <a:spcAft>
                <a:spcPts val="0"/>
              </a:spcAft>
              <a:buClr>
                <a:schemeClr val="dk1"/>
              </a:buClr>
              <a:buSzPct val="25000"/>
              <a:buFont typeface="Arial"/>
              <a:buNone/>
            </a:pPr>
            <a:r>
              <a:rPr lang="en-US" sz="800" b="1" i="0" u="none" strike="noStrike" cap="none" baseline="0" dirty="0">
                <a:solidFill>
                  <a:schemeClr val="dk1"/>
                </a:solidFill>
                <a:latin typeface="Arial"/>
                <a:ea typeface="Arial"/>
                <a:cs typeface="Arial"/>
                <a:sym typeface="Arial"/>
              </a:rPr>
              <a:t>                  </a:t>
            </a:r>
          </a:p>
          <a:p>
            <a:pPr marL="284163" marR="0" lvl="0" indent="-284163" algn="l" rtl="0">
              <a:lnSpc>
                <a:spcPct val="85000"/>
              </a:lnSpc>
              <a:spcBef>
                <a:spcPts val="420"/>
              </a:spcBef>
              <a:spcAft>
                <a:spcPts val="0"/>
              </a:spcAft>
              <a:buClr>
                <a:schemeClr val="dk1"/>
              </a:buClr>
              <a:buSzPct val="75000"/>
              <a:buFont typeface="Arial"/>
              <a:buChar char="●"/>
            </a:pPr>
            <a:r>
              <a:rPr lang="en-US" sz="2000" b="1" i="0" u="none" strike="noStrike" cap="none" baseline="0" dirty="0">
                <a:solidFill>
                  <a:schemeClr val="dk1"/>
                </a:solidFill>
                <a:latin typeface="Arial"/>
                <a:ea typeface="Arial"/>
                <a:cs typeface="Arial"/>
                <a:sym typeface="Arial"/>
              </a:rPr>
              <a:t>ETM+: Landsat 7</a:t>
            </a:r>
          </a:p>
          <a:p>
            <a:pPr lvl="1" indent="-285750">
              <a:spcBef>
                <a:spcPts val="360"/>
              </a:spcBef>
              <a:buSzPct val="70000"/>
              <a:buFont typeface="Lucida Grande"/>
              <a:buChar char="-"/>
            </a:pPr>
            <a:r>
              <a:rPr lang="en-US" sz="1800" b="1" dirty="0">
                <a:solidFill>
                  <a:schemeClr val="dk1"/>
                </a:solidFill>
              </a:rPr>
              <a:t>1,858,501 scenes</a:t>
            </a:r>
            <a:endParaRPr lang="en-US" sz="1800" b="1" dirty="0">
              <a:solidFill>
                <a:schemeClr val="dk1"/>
              </a:solidFill>
              <a:sym typeface="Arial"/>
            </a:endParaRPr>
          </a:p>
          <a:p>
            <a:pPr marL="1143000" marR="0" lvl="2" indent="-228600" algn="l" rtl="0">
              <a:lnSpc>
                <a:spcPct val="85000"/>
              </a:lnSpc>
              <a:spcBef>
                <a:spcPts val="360"/>
              </a:spcBef>
              <a:spcAft>
                <a:spcPts val="0"/>
              </a:spcAft>
              <a:buClr>
                <a:schemeClr val="dk1"/>
              </a:buClr>
              <a:buSzPct val="70000"/>
              <a:buFont typeface="Arial"/>
              <a:buChar char="●"/>
            </a:pPr>
            <a:r>
              <a:rPr lang="en-US" sz="1600" b="1" i="0" u="none" strike="noStrike" cap="none" baseline="0" dirty="0" smtClean="0">
                <a:solidFill>
                  <a:schemeClr val="dk1"/>
                </a:solidFill>
                <a:latin typeface="Arial"/>
                <a:ea typeface="Arial"/>
                <a:cs typeface="Arial"/>
                <a:sym typeface="Arial"/>
              </a:rPr>
              <a:t>average </a:t>
            </a:r>
            <a:r>
              <a:rPr lang="en-US" sz="1600" b="1" i="0" u="none" strike="noStrike" cap="none" baseline="0" dirty="0">
                <a:solidFill>
                  <a:schemeClr val="dk1"/>
                </a:solidFill>
                <a:latin typeface="Arial"/>
                <a:ea typeface="Arial"/>
                <a:cs typeface="Arial"/>
                <a:sym typeface="Arial"/>
              </a:rPr>
              <a:t>scene size 487 MB</a:t>
            </a:r>
          </a:p>
          <a:p>
            <a:pPr marL="1143000" marR="0" lvl="2" indent="-228600" algn="l" rtl="0">
              <a:lnSpc>
                <a:spcPct val="85000"/>
              </a:lnSpc>
              <a:spcBef>
                <a:spcPts val="240"/>
              </a:spcBef>
              <a:spcAft>
                <a:spcPts val="0"/>
              </a:spcAft>
              <a:buClr>
                <a:schemeClr val="dk1"/>
              </a:buClr>
              <a:buSzPct val="25000"/>
              <a:buFont typeface="Arial"/>
              <a:buNone/>
            </a:pPr>
            <a:r>
              <a:rPr lang="en-US" sz="800" b="1" i="0" u="none" strike="noStrike" cap="none" baseline="0" dirty="0">
                <a:solidFill>
                  <a:schemeClr val="dk1"/>
                </a:solidFill>
                <a:latin typeface="Arial"/>
                <a:ea typeface="Arial"/>
                <a:cs typeface="Arial"/>
                <a:sym typeface="Arial"/>
              </a:rPr>
              <a:t>          </a:t>
            </a:r>
          </a:p>
          <a:p>
            <a:pPr marL="284163" marR="0" lvl="0" indent="-284163" algn="l" rtl="0">
              <a:lnSpc>
                <a:spcPct val="85000"/>
              </a:lnSpc>
              <a:spcBef>
                <a:spcPts val="420"/>
              </a:spcBef>
              <a:spcAft>
                <a:spcPts val="0"/>
              </a:spcAft>
              <a:buClr>
                <a:schemeClr val="dk1"/>
              </a:buClr>
              <a:buSzPct val="75000"/>
              <a:buFont typeface="Arial"/>
              <a:buChar char="●"/>
            </a:pPr>
            <a:r>
              <a:rPr lang="en-US" sz="2000" b="1" i="0" u="none" strike="noStrike" cap="none" baseline="0" dirty="0">
                <a:solidFill>
                  <a:schemeClr val="dk1"/>
                </a:solidFill>
                <a:latin typeface="Arial"/>
                <a:ea typeface="Arial"/>
                <a:cs typeface="Arial"/>
                <a:sym typeface="Arial"/>
              </a:rPr>
              <a:t>TM: Landsat 4 &amp; Landsat 5</a:t>
            </a:r>
          </a:p>
          <a:p>
            <a:pPr lvl="1" indent="-285750">
              <a:spcBef>
                <a:spcPts val="360"/>
              </a:spcBef>
              <a:buSzPct val="70000"/>
              <a:buFont typeface="Lucida Grande"/>
              <a:buChar char="-"/>
            </a:pPr>
            <a:r>
              <a:rPr lang="en-US" sz="1800" b="1" dirty="0">
                <a:solidFill>
                  <a:schemeClr val="dk1"/>
                </a:solidFill>
              </a:rPr>
              <a:t>1,988,982 scenes  </a:t>
            </a:r>
            <a:endParaRPr lang="en-US" sz="1800" b="1" dirty="0">
              <a:solidFill>
                <a:schemeClr val="dk1"/>
              </a:solidFill>
              <a:sym typeface="Arial"/>
            </a:endParaRPr>
          </a:p>
          <a:p>
            <a:pPr marL="1143000" marR="0" lvl="2" indent="-228600" algn="l" rtl="0">
              <a:lnSpc>
                <a:spcPct val="85000"/>
              </a:lnSpc>
              <a:spcBef>
                <a:spcPts val="360"/>
              </a:spcBef>
              <a:spcAft>
                <a:spcPts val="0"/>
              </a:spcAft>
              <a:buClr>
                <a:schemeClr val="dk1"/>
              </a:buClr>
              <a:buSzPct val="70000"/>
              <a:buFont typeface="Arial"/>
              <a:buChar char="●"/>
            </a:pPr>
            <a:r>
              <a:rPr lang="en-US" sz="1600" b="1" i="0" u="none" strike="noStrike" cap="none" baseline="0" dirty="0" smtClean="0">
                <a:solidFill>
                  <a:schemeClr val="dk1"/>
                </a:solidFill>
                <a:latin typeface="Arial"/>
                <a:ea typeface="Arial"/>
                <a:cs typeface="Arial"/>
                <a:sym typeface="Arial"/>
              </a:rPr>
              <a:t>average </a:t>
            </a:r>
            <a:r>
              <a:rPr lang="en-US" sz="1600" b="1" i="0" u="none" strike="noStrike" cap="none" baseline="0" dirty="0">
                <a:solidFill>
                  <a:schemeClr val="dk1"/>
                </a:solidFill>
                <a:latin typeface="Arial"/>
                <a:ea typeface="Arial"/>
                <a:cs typeface="Arial"/>
                <a:sym typeface="Arial"/>
              </a:rPr>
              <a:t>scene size 263 MB</a:t>
            </a:r>
          </a:p>
          <a:p>
            <a:pPr marL="1143000" marR="0" lvl="2" indent="-228600" algn="l" rtl="0">
              <a:lnSpc>
                <a:spcPct val="85000"/>
              </a:lnSpc>
              <a:spcBef>
                <a:spcPts val="240"/>
              </a:spcBef>
              <a:spcAft>
                <a:spcPts val="0"/>
              </a:spcAft>
              <a:buClr>
                <a:schemeClr val="dk1"/>
              </a:buClr>
              <a:buSzPct val="25000"/>
              <a:buFont typeface="Arial"/>
              <a:buNone/>
            </a:pPr>
            <a:r>
              <a:rPr lang="en-US" sz="800" b="1" i="0" u="none" strike="noStrike" cap="none" baseline="0" dirty="0">
                <a:solidFill>
                  <a:schemeClr val="dk1"/>
                </a:solidFill>
                <a:latin typeface="Arial"/>
                <a:ea typeface="Arial"/>
                <a:cs typeface="Arial"/>
                <a:sym typeface="Arial"/>
              </a:rPr>
              <a:t>          </a:t>
            </a:r>
          </a:p>
          <a:p>
            <a:pPr marL="284163" marR="0" lvl="0" indent="-284163" algn="l" rtl="0">
              <a:lnSpc>
                <a:spcPct val="85000"/>
              </a:lnSpc>
              <a:spcBef>
                <a:spcPts val="420"/>
              </a:spcBef>
              <a:spcAft>
                <a:spcPts val="0"/>
              </a:spcAft>
              <a:buClr>
                <a:schemeClr val="dk1"/>
              </a:buClr>
              <a:buSzPct val="75000"/>
              <a:buFont typeface="Arial"/>
              <a:buChar char="●"/>
            </a:pPr>
            <a:r>
              <a:rPr lang="en-US" sz="2000" b="1" i="0" u="none" strike="noStrike" cap="none" baseline="0" dirty="0">
                <a:solidFill>
                  <a:schemeClr val="dk1"/>
                </a:solidFill>
                <a:latin typeface="Arial"/>
                <a:ea typeface="Arial"/>
                <a:cs typeface="Arial"/>
                <a:sym typeface="Arial"/>
              </a:rPr>
              <a:t>MSS: Landsat 1 through 5</a:t>
            </a:r>
          </a:p>
          <a:p>
            <a:pPr lvl="1" indent="-285750">
              <a:spcBef>
                <a:spcPts val="360"/>
              </a:spcBef>
              <a:buSzPct val="70000"/>
              <a:buFont typeface="Lucida Grande"/>
              <a:buChar char="-"/>
            </a:pPr>
            <a:r>
              <a:rPr lang="en-US" sz="1800" b="1" dirty="0">
                <a:solidFill>
                  <a:schemeClr val="dk1"/>
                </a:solidFill>
              </a:rPr>
              <a:t>1,299,626 scenes </a:t>
            </a:r>
            <a:endParaRPr lang="en-US" sz="1800" b="1" dirty="0">
              <a:solidFill>
                <a:schemeClr val="dk1"/>
              </a:solidFill>
              <a:sym typeface="Arial"/>
            </a:endParaRPr>
          </a:p>
          <a:p>
            <a:pPr marL="1143000" marR="0" lvl="2" indent="-228600" algn="l" rtl="0">
              <a:lnSpc>
                <a:spcPct val="85000"/>
              </a:lnSpc>
              <a:spcBef>
                <a:spcPts val="360"/>
              </a:spcBef>
              <a:spcAft>
                <a:spcPts val="0"/>
              </a:spcAft>
              <a:buClr>
                <a:schemeClr val="dk1"/>
              </a:buClr>
              <a:buSzPct val="70000"/>
              <a:buFont typeface="Arial"/>
              <a:buChar char="●"/>
            </a:pPr>
            <a:r>
              <a:rPr lang="en-US" sz="1600" b="1" i="0" u="none" strike="noStrike" cap="none" baseline="0" dirty="0" smtClean="0">
                <a:solidFill>
                  <a:schemeClr val="dk1"/>
                </a:solidFill>
                <a:latin typeface="Arial"/>
                <a:ea typeface="Arial"/>
                <a:cs typeface="Arial"/>
                <a:sym typeface="Arial"/>
              </a:rPr>
              <a:t>average </a:t>
            </a:r>
            <a:r>
              <a:rPr lang="en-US" sz="1600" b="1" i="0" u="none" strike="noStrike" cap="none" baseline="0" dirty="0">
                <a:solidFill>
                  <a:schemeClr val="dk1"/>
                </a:solidFill>
                <a:latin typeface="Arial"/>
                <a:ea typeface="Arial"/>
                <a:cs typeface="Arial"/>
                <a:sym typeface="Arial"/>
              </a:rPr>
              <a:t>scene size 32 MB    </a:t>
            </a:r>
          </a:p>
          <a:p>
            <a:pPr marL="284163" marR="0" lvl="0" indent="-284163" algn="l" rtl="0">
              <a:lnSpc>
                <a:spcPct val="85000"/>
              </a:lnSpc>
              <a:spcBef>
                <a:spcPts val="420"/>
              </a:spcBef>
              <a:spcAft>
                <a:spcPts val="0"/>
              </a:spcAft>
              <a:buClr>
                <a:schemeClr val="dk1"/>
              </a:buClr>
              <a:buSzPct val="75000"/>
              <a:buFont typeface="Arial"/>
              <a:buChar char="●"/>
            </a:pPr>
            <a:r>
              <a:rPr lang="en-US" sz="2000" b="1" i="0" u="none" strike="noStrike" cap="none" baseline="0" dirty="0">
                <a:solidFill>
                  <a:schemeClr val="dk1"/>
                </a:solidFill>
                <a:latin typeface="Arial"/>
                <a:ea typeface="Arial"/>
                <a:cs typeface="Arial"/>
                <a:sym typeface="Arial"/>
              </a:rPr>
              <a:t>Total:</a:t>
            </a:r>
          </a:p>
          <a:p>
            <a:pPr lvl="1" indent="-285750">
              <a:spcBef>
                <a:spcPts val="360"/>
              </a:spcBef>
              <a:buSzPct val="70000"/>
              <a:buFont typeface="Lucida Grande"/>
              <a:buChar char="-"/>
            </a:pPr>
            <a:r>
              <a:rPr lang="en-US" sz="1800" b="1" dirty="0">
                <a:solidFill>
                  <a:schemeClr val="dk1"/>
                </a:solidFill>
              </a:rPr>
              <a:t>5,532,454  </a:t>
            </a:r>
            <a:r>
              <a:rPr lang="en-US" sz="1800" b="1" dirty="0">
                <a:solidFill>
                  <a:schemeClr val="dk1"/>
                </a:solidFill>
                <a:sym typeface="Arial"/>
              </a:rPr>
              <a:t>scenes  </a:t>
            </a:r>
          </a:p>
        </p:txBody>
      </p:sp>
      <p:grpSp>
        <p:nvGrpSpPr>
          <p:cNvPr id="129" name="Shape 129"/>
          <p:cNvGrpSpPr/>
          <p:nvPr/>
        </p:nvGrpSpPr>
        <p:grpSpPr>
          <a:xfrm>
            <a:off x="4843463" y="2057400"/>
            <a:ext cx="3517900" cy="4108450"/>
            <a:chOff x="2952" y="868"/>
            <a:chExt cx="2216" cy="2588"/>
          </a:xfrm>
          <a:effectLst>
            <a:outerShdw blurRad="50800" dist="38100" dir="2700000" algn="tl" rotWithShape="0">
              <a:prstClr val="black">
                <a:alpha val="40000"/>
              </a:prstClr>
            </a:outerShdw>
          </a:effectLst>
        </p:grpSpPr>
        <p:pic>
          <p:nvPicPr>
            <p:cNvPr id="130" name="Shape 130"/>
            <p:cNvPicPr preferRelativeResize="0"/>
            <p:nvPr/>
          </p:nvPicPr>
          <p:blipFill>
            <a:blip r:embed="rId3"/>
            <a:stretch>
              <a:fillRect/>
            </a:stretch>
          </p:blipFill>
          <p:spPr>
            <a:xfrm>
              <a:off x="2952" y="1744"/>
              <a:ext cx="1712" cy="1712"/>
            </a:xfrm>
            <a:prstGeom prst="rect">
              <a:avLst/>
            </a:prstGeom>
          </p:spPr>
        </p:pic>
        <p:pic>
          <p:nvPicPr>
            <p:cNvPr id="131" name="Shape 131"/>
            <p:cNvPicPr preferRelativeResize="0"/>
            <p:nvPr/>
          </p:nvPicPr>
          <p:blipFill>
            <a:blip r:embed="rId4"/>
            <a:stretch>
              <a:fillRect/>
            </a:stretch>
          </p:blipFill>
          <p:spPr>
            <a:xfrm>
              <a:off x="3186" y="1326"/>
              <a:ext cx="1728" cy="1728"/>
            </a:xfrm>
            <a:prstGeom prst="rect">
              <a:avLst/>
            </a:prstGeom>
          </p:spPr>
        </p:pic>
        <p:pic>
          <p:nvPicPr>
            <p:cNvPr id="132" name="Shape 132"/>
            <p:cNvPicPr preferRelativeResize="0"/>
            <p:nvPr/>
          </p:nvPicPr>
          <p:blipFill>
            <a:blip r:embed="rId5"/>
            <a:stretch>
              <a:fillRect/>
            </a:stretch>
          </p:blipFill>
          <p:spPr>
            <a:xfrm>
              <a:off x="3456" y="868"/>
              <a:ext cx="1712" cy="1712"/>
            </a:xfrm>
            <a:prstGeom prst="rect">
              <a:avLst/>
            </a:prstGeom>
          </p:spPr>
        </p:pic>
      </p:grpSp>
      <p:pic>
        <p:nvPicPr>
          <p:cNvPr id="133" name="Shape 133"/>
          <p:cNvPicPr preferRelativeResize="0"/>
          <p:nvPr/>
        </p:nvPicPr>
        <p:blipFill>
          <a:blip r:embed="rId6"/>
          <a:stretch>
            <a:fillRect/>
          </a:stretch>
        </p:blipFill>
        <p:spPr>
          <a:xfrm>
            <a:off x="6202363" y="1447800"/>
            <a:ext cx="2713037" cy="2560638"/>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3268663" y="6165850"/>
            <a:ext cx="4351337" cy="824841"/>
          </a:xfrm>
          <a:prstGeom prst="rect">
            <a:avLst/>
          </a:prstGeom>
          <a:noFill/>
        </p:spPr>
        <p:txBody>
          <a:bodyPr wrap="square" rtlCol="0">
            <a:spAutoFit/>
          </a:bodyPr>
          <a:lstStyle/>
          <a:p>
            <a:pPr algn="r">
              <a:lnSpc>
                <a:spcPct val="120000"/>
              </a:lnSpc>
            </a:pPr>
            <a:r>
              <a:rPr lang="en-US" sz="1400" dirty="0" smtClean="0">
                <a:solidFill>
                  <a:srgbClr val="FF0000"/>
                </a:solidFill>
              </a:rPr>
              <a:t>All average scenes sizes are for uncompressed data </a:t>
            </a:r>
            <a:r>
              <a:rPr lang="en-GB" sz="1400" dirty="0" smtClean="0">
                <a:solidFill>
                  <a:srgbClr val="FF0000"/>
                </a:solidFill>
              </a:rPr>
              <a:t>Status </a:t>
            </a:r>
            <a:r>
              <a:rPr lang="en-GB" sz="1400" dirty="0">
                <a:solidFill>
                  <a:srgbClr val="FF0000"/>
                </a:solidFill>
              </a:rPr>
              <a:t>2 January 2015</a:t>
            </a:r>
          </a:p>
          <a:p>
            <a:endParaRPr lang="en-US" sz="1400" dirty="0">
              <a:solidFill>
                <a:srgbClr val="FF0000"/>
              </a:solidFill>
            </a:endParaRPr>
          </a:p>
        </p:txBody>
      </p:sp>
      <p:pic>
        <p:nvPicPr>
          <p:cNvPr id="10" name="Picture 9"/>
          <p:cNvPicPr>
            <a:picLocks noChangeAspect="1"/>
          </p:cNvPicPr>
          <p:nvPr/>
        </p:nvPicPr>
        <p:blipFill>
          <a:blip r:embed="rId7"/>
          <a:stretch>
            <a:fillRect/>
          </a:stretch>
        </p:blipFill>
        <p:spPr>
          <a:xfrm>
            <a:off x="7924800" y="6172200"/>
            <a:ext cx="1143000" cy="457200"/>
          </a:xfrm>
          <a:prstGeom prst="rect">
            <a:avLst/>
          </a:prstGeom>
        </p:spPr>
      </p:pic>
    </p:spTree>
    <p:extLst>
      <p:ext uri="{BB962C8B-B14F-4D97-AF65-F5344CB8AC3E}">
        <p14:creationId xmlns:p14="http://schemas.microsoft.com/office/powerpoint/2010/main" val="413971690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2"/>
          <p:cNvSpPr>
            <a:spLocks noGrp="1"/>
          </p:cNvSpPr>
          <p:nvPr>
            <p:ph type="title"/>
          </p:nvPr>
        </p:nvSpPr>
        <p:spPr>
          <a:xfrm>
            <a:off x="5219700" y="1219200"/>
            <a:ext cx="3848099" cy="2379663"/>
          </a:xfrm>
        </p:spPr>
        <p:txBody>
          <a:bodyPr/>
          <a:lstStyle/>
          <a:p>
            <a:pPr algn="ctr"/>
            <a:r>
              <a:rPr lang="en-US" sz="2000" dirty="0">
                <a:solidFill>
                  <a:srgbClr val="002569"/>
                </a:solidFill>
                <a:latin typeface="Verdana" pitchFamily="-65" charset="0"/>
                <a:ea typeface="ＭＳ Ｐゴシック" pitchFamily="-106" charset="-128"/>
                <a:cs typeface="+mn-cs"/>
              </a:rPr>
              <a:t>Sentinel-1A Data </a:t>
            </a:r>
            <a:r>
              <a:rPr lang="en-US" sz="2000" dirty="0" smtClean="0">
                <a:solidFill>
                  <a:srgbClr val="002569"/>
                </a:solidFill>
                <a:latin typeface="Verdana" pitchFamily="-65" charset="0"/>
                <a:ea typeface="ＭＳ Ｐゴシック" pitchFamily="-106" charset="-128"/>
                <a:cs typeface="+mn-cs"/>
              </a:rPr>
              <a:t>Flow</a:t>
            </a:r>
            <a:br>
              <a:rPr lang="en-US" sz="2000" dirty="0" smtClean="0">
                <a:solidFill>
                  <a:srgbClr val="002569"/>
                </a:solidFill>
                <a:latin typeface="Verdana" pitchFamily="-65" charset="0"/>
                <a:ea typeface="ＭＳ Ｐゴシック" pitchFamily="-106" charset="-128"/>
                <a:cs typeface="+mn-cs"/>
              </a:rPr>
            </a:br>
            <a:r>
              <a:rPr lang="en-US" sz="1200" dirty="0" smtClean="0">
                <a:solidFill>
                  <a:srgbClr val="002569"/>
                </a:solidFill>
                <a:latin typeface="Verdana" pitchFamily="-65" charset="0"/>
                <a:ea typeface="ＭＳ Ｐゴシック" pitchFamily="-106" charset="-128"/>
                <a:cs typeface="+mn-cs"/>
              </a:rPr>
              <a:t> </a:t>
            </a:r>
            <a:br>
              <a:rPr lang="en-US" sz="1200" dirty="0" smtClean="0">
                <a:solidFill>
                  <a:srgbClr val="002569"/>
                </a:solidFill>
                <a:latin typeface="Verdana" pitchFamily="-65" charset="0"/>
                <a:ea typeface="ＭＳ Ｐゴシック" pitchFamily="-106" charset="-128"/>
                <a:cs typeface="+mn-cs"/>
              </a:rPr>
            </a:br>
            <a:r>
              <a:rPr lang="en-US" sz="2000" dirty="0" smtClean="0">
                <a:solidFill>
                  <a:srgbClr val="002569"/>
                </a:solidFill>
                <a:latin typeface="Verdana" pitchFamily="-65" charset="0"/>
                <a:ea typeface="ＭＳ Ｐゴシック" pitchFamily="-106" charset="-128"/>
                <a:cs typeface="+mn-cs"/>
              </a:rPr>
              <a:t> </a:t>
            </a:r>
            <a:r>
              <a:rPr lang="en-US" sz="2000" dirty="0">
                <a:solidFill>
                  <a:srgbClr val="002569"/>
                </a:solidFill>
                <a:latin typeface="Verdana" pitchFamily="-65" charset="0"/>
                <a:ea typeface="ＭＳ Ｐゴシック" pitchFamily="-106" charset="-128"/>
                <a:cs typeface="+mn-cs"/>
              </a:rPr>
              <a:t>Open to all users</a:t>
            </a:r>
            <a:br>
              <a:rPr lang="en-US" sz="2000" dirty="0">
                <a:solidFill>
                  <a:srgbClr val="002569"/>
                </a:solidFill>
                <a:latin typeface="Verdana" pitchFamily="-65" charset="0"/>
                <a:ea typeface="ＭＳ Ｐゴシック" pitchFamily="-106" charset="-128"/>
                <a:cs typeface="+mn-cs"/>
              </a:rPr>
            </a:br>
            <a:r>
              <a:rPr lang="en-US" sz="2000" dirty="0">
                <a:solidFill>
                  <a:srgbClr val="002569"/>
                </a:solidFill>
                <a:latin typeface="Verdana" pitchFamily="-65" charset="0"/>
                <a:ea typeface="ＭＳ Ｐゴシック" pitchFamily="-106" charset="-128"/>
                <a:cs typeface="+mn-cs"/>
              </a:rPr>
              <a:t> </a:t>
            </a:r>
            <a:r>
              <a:rPr lang="en-US" sz="2000" dirty="0" smtClean="0">
                <a:solidFill>
                  <a:srgbClr val="002569"/>
                </a:solidFill>
                <a:latin typeface="Verdana" pitchFamily="-65" charset="0"/>
                <a:ea typeface="ＭＳ Ｐゴシック" pitchFamily="-106" charset="-128"/>
                <a:cs typeface="+mn-cs"/>
              </a:rPr>
              <a:t>since 3 </a:t>
            </a:r>
            <a:r>
              <a:rPr lang="en-US" sz="2000" dirty="0">
                <a:solidFill>
                  <a:srgbClr val="002569"/>
                </a:solidFill>
                <a:latin typeface="Verdana" pitchFamily="-65" charset="0"/>
                <a:ea typeface="ＭＳ Ｐゴシック" pitchFamily="-106" charset="-128"/>
                <a:cs typeface="+mn-cs"/>
              </a:rPr>
              <a:t>October </a:t>
            </a:r>
            <a:r>
              <a:rPr lang="en-US" sz="2000" dirty="0" smtClean="0">
                <a:solidFill>
                  <a:srgbClr val="002569"/>
                </a:solidFill>
                <a:latin typeface="Verdana" pitchFamily="-65" charset="0"/>
                <a:ea typeface="ＭＳ Ｐゴシック" pitchFamily="-106" charset="-128"/>
                <a:cs typeface="+mn-cs"/>
              </a:rPr>
              <a:t>2014 at:</a:t>
            </a:r>
            <a:r>
              <a:rPr lang="en-US" sz="1600" dirty="0">
                <a:solidFill>
                  <a:srgbClr val="002569"/>
                </a:solidFill>
                <a:latin typeface="Verdana" pitchFamily="-65" charset="0"/>
                <a:ea typeface="ＭＳ Ｐゴシック" pitchFamily="-106" charset="-128"/>
                <a:cs typeface="+mn-cs"/>
              </a:rPr>
              <a:t/>
            </a:r>
            <a:br>
              <a:rPr lang="en-US" sz="1600" dirty="0">
                <a:solidFill>
                  <a:srgbClr val="002569"/>
                </a:solidFill>
                <a:latin typeface="Verdana" pitchFamily="-65" charset="0"/>
                <a:ea typeface="ＭＳ Ｐゴシック" pitchFamily="-106" charset="-128"/>
                <a:cs typeface="+mn-cs"/>
              </a:rPr>
            </a:br>
            <a:r>
              <a:rPr lang="en-US" sz="1200" dirty="0" smtClean="0">
                <a:solidFill>
                  <a:srgbClr val="002569"/>
                </a:solidFill>
                <a:latin typeface="Verdana" pitchFamily="-65" charset="0"/>
                <a:ea typeface="ＭＳ Ｐゴシック" pitchFamily="-106" charset="-128"/>
                <a:cs typeface="+mn-cs"/>
              </a:rPr>
              <a:t> </a:t>
            </a:r>
            <a:r>
              <a:rPr lang="en-US" sz="1200" dirty="0">
                <a:solidFill>
                  <a:srgbClr val="002569"/>
                </a:solidFill>
                <a:latin typeface="Verdana" pitchFamily="-65" charset="0"/>
                <a:ea typeface="ＭＳ Ｐゴシック" pitchFamily="-106" charset="-128"/>
                <a:cs typeface="+mn-cs"/>
              </a:rPr>
              <a:t/>
            </a:r>
            <a:br>
              <a:rPr lang="en-US" sz="1200" dirty="0">
                <a:solidFill>
                  <a:srgbClr val="002569"/>
                </a:solidFill>
                <a:latin typeface="Verdana" pitchFamily="-65" charset="0"/>
                <a:ea typeface="ＭＳ Ｐゴシック" pitchFamily="-106" charset="-128"/>
                <a:cs typeface="+mn-cs"/>
              </a:rPr>
            </a:br>
            <a:r>
              <a:rPr lang="en-US" sz="2000" dirty="0" smtClean="0">
                <a:solidFill>
                  <a:srgbClr val="FF6600"/>
                </a:solidFill>
                <a:latin typeface="Verdana" pitchFamily="-65" charset="0"/>
                <a:ea typeface="ＭＳ Ｐゴシック" pitchFamily="-106" charset="-128"/>
                <a:cs typeface="+mn-cs"/>
              </a:rPr>
              <a:t>https</a:t>
            </a:r>
            <a:r>
              <a:rPr lang="en-US" sz="2000" dirty="0">
                <a:solidFill>
                  <a:srgbClr val="FF6600"/>
                </a:solidFill>
                <a:latin typeface="Verdana" pitchFamily="-65" charset="0"/>
                <a:ea typeface="ＭＳ Ｐゴシック" pitchFamily="-106" charset="-128"/>
                <a:cs typeface="+mn-cs"/>
              </a:rPr>
              <a:t>://</a:t>
            </a:r>
            <a:r>
              <a:rPr lang="en-US" sz="2000" dirty="0" err="1">
                <a:solidFill>
                  <a:srgbClr val="FF6600"/>
                </a:solidFill>
                <a:latin typeface="Verdana" pitchFamily="-65" charset="0"/>
                <a:ea typeface="ＭＳ Ｐゴシック" pitchFamily="-106" charset="-128"/>
                <a:cs typeface="+mn-cs"/>
              </a:rPr>
              <a:t>scihub.esa.int</a:t>
            </a:r>
            <a:endParaRPr lang="en-US" sz="2000" dirty="0">
              <a:solidFill>
                <a:srgbClr val="FF6600"/>
              </a:solidFill>
              <a:latin typeface="Verdana" pitchFamily="-65" charset="0"/>
              <a:ea typeface="ＭＳ Ｐゴシック" pitchFamily="-106" charset="-128"/>
              <a:cs typeface="+mn-cs"/>
            </a:endParaRPr>
          </a:p>
        </p:txBody>
      </p:sp>
      <p:pic>
        <p:nvPicPr>
          <p:cNvPr id="819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4"/>
            <a:ext cx="527392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p:cNvSpPr txBox="1">
            <a:spLocks/>
          </p:cNvSpPr>
          <p:nvPr/>
        </p:nvSpPr>
        <p:spPr bwMode="auto">
          <a:xfrm>
            <a:off x="5219700" y="2971800"/>
            <a:ext cx="39243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lstStyle>
            <a:lvl1pPr algn="l" rtl="0" eaLnBrk="0" fontAlgn="base" hangingPunct="0">
              <a:spcBef>
                <a:spcPct val="0"/>
              </a:spcBef>
              <a:spcAft>
                <a:spcPct val="0"/>
              </a:spcAft>
              <a:defRPr sz="2200" b="1">
                <a:solidFill>
                  <a:schemeClr val="bg1"/>
                </a:solidFill>
                <a:latin typeface="+mj-lt"/>
                <a:ea typeface="MS PGothic" pitchFamily="34" charset="-128"/>
                <a:cs typeface="ＭＳ Ｐゴシック" charset="0"/>
              </a:defRPr>
            </a:lvl1pPr>
            <a:lvl2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2pPr>
            <a:lvl3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3pPr>
            <a:lvl4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4pPr>
            <a:lvl5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5pPr>
            <a:lvl6pPr marL="457200" algn="l" rtl="0" eaLnBrk="0" fontAlgn="base" hangingPunct="0">
              <a:spcBef>
                <a:spcPct val="0"/>
              </a:spcBef>
              <a:spcAft>
                <a:spcPct val="0"/>
              </a:spcAft>
              <a:defRPr sz="2200" b="1">
                <a:solidFill>
                  <a:schemeClr val="bg1"/>
                </a:solidFill>
                <a:latin typeface="Verdana" pitchFamily="-65" charset="0"/>
              </a:defRPr>
            </a:lvl6pPr>
            <a:lvl7pPr marL="914400" algn="l" rtl="0" eaLnBrk="0" fontAlgn="base" hangingPunct="0">
              <a:spcBef>
                <a:spcPct val="0"/>
              </a:spcBef>
              <a:spcAft>
                <a:spcPct val="0"/>
              </a:spcAft>
              <a:defRPr sz="2200" b="1">
                <a:solidFill>
                  <a:schemeClr val="bg1"/>
                </a:solidFill>
                <a:latin typeface="Verdana" pitchFamily="-65" charset="0"/>
              </a:defRPr>
            </a:lvl7pPr>
            <a:lvl8pPr marL="1371600" algn="l" rtl="0" eaLnBrk="0" fontAlgn="base" hangingPunct="0">
              <a:spcBef>
                <a:spcPct val="0"/>
              </a:spcBef>
              <a:spcAft>
                <a:spcPct val="0"/>
              </a:spcAft>
              <a:defRPr sz="2200" b="1">
                <a:solidFill>
                  <a:schemeClr val="bg1"/>
                </a:solidFill>
                <a:latin typeface="Verdana" pitchFamily="-65" charset="0"/>
              </a:defRPr>
            </a:lvl8pPr>
            <a:lvl9pPr marL="1828800" algn="l" rtl="0" eaLnBrk="0" fontAlgn="base" hangingPunct="0">
              <a:spcBef>
                <a:spcPct val="0"/>
              </a:spcBef>
              <a:spcAft>
                <a:spcPct val="0"/>
              </a:spcAft>
              <a:defRPr sz="2200" b="1">
                <a:solidFill>
                  <a:schemeClr val="bg1"/>
                </a:solidFill>
                <a:latin typeface="Verdana" pitchFamily="-65" charset="0"/>
              </a:defRPr>
            </a:lvl9pPr>
          </a:lstStyle>
          <a:p>
            <a:pPr marL="355600" lvl="1" indent="-177800">
              <a:buFont typeface="Arial"/>
              <a:buChar char="•"/>
              <a:defRPr/>
            </a:pPr>
            <a:r>
              <a:rPr lang="en-GB" sz="1600" dirty="0" smtClean="0">
                <a:solidFill>
                  <a:srgbClr val="002569"/>
                </a:solidFill>
                <a:ea typeface="ＭＳ Ｐゴシック" pitchFamily="-106" charset="-128"/>
                <a:cs typeface="+mn-cs"/>
              </a:rPr>
              <a:t>Today 5676 </a:t>
            </a:r>
            <a:r>
              <a:rPr lang="en-GB" sz="1600" dirty="0">
                <a:solidFill>
                  <a:srgbClr val="002569"/>
                </a:solidFill>
                <a:ea typeface="ＭＳ Ｐゴシック" pitchFamily="-106" charset="-128"/>
                <a:cs typeface="+mn-cs"/>
              </a:rPr>
              <a:t>registered users</a:t>
            </a:r>
          </a:p>
          <a:p>
            <a:pPr marL="457002" lvl="1" indent="0">
              <a:defRPr/>
            </a:pPr>
            <a:endParaRPr lang="en-GB" sz="1000" dirty="0">
              <a:solidFill>
                <a:srgbClr val="002569"/>
              </a:solidFill>
              <a:ea typeface="ＭＳ Ｐゴシック" pitchFamily="-106" charset="-128"/>
              <a:cs typeface="+mn-cs"/>
            </a:endParaRPr>
          </a:p>
          <a:p>
            <a:pPr marL="355600" lvl="1" indent="-177800">
              <a:buFont typeface="Arial"/>
              <a:buChar char="•"/>
              <a:defRPr/>
            </a:pPr>
            <a:r>
              <a:rPr lang="en-GB" sz="1600" dirty="0">
                <a:solidFill>
                  <a:srgbClr val="002569"/>
                </a:solidFill>
                <a:ea typeface="ＭＳ Ｐゴシック" pitchFamily="-106" charset="-128"/>
                <a:cs typeface="+mn-cs"/>
              </a:rPr>
              <a:t>Max 2 concurrent downloads</a:t>
            </a:r>
          </a:p>
          <a:p>
            <a:pPr marL="355600" lvl="1" indent="-177800">
              <a:buFont typeface="Arial"/>
              <a:buChar char="•"/>
              <a:defRPr/>
            </a:pPr>
            <a:endParaRPr lang="en-GB" sz="1000" dirty="0">
              <a:solidFill>
                <a:srgbClr val="002569"/>
              </a:solidFill>
              <a:ea typeface="ＭＳ Ｐゴシック" pitchFamily="-106" charset="-128"/>
              <a:cs typeface="+mn-cs"/>
            </a:endParaRPr>
          </a:p>
          <a:p>
            <a:pPr marL="355600" lvl="1" indent="-177800">
              <a:buFont typeface="Arial"/>
              <a:buChar char="•"/>
              <a:defRPr/>
            </a:pPr>
            <a:r>
              <a:rPr lang="en-GB" sz="1600" dirty="0">
                <a:solidFill>
                  <a:srgbClr val="002569"/>
                </a:solidFill>
                <a:ea typeface="ＭＳ Ｐゴシック" pitchFamily="-106" charset="-128"/>
                <a:cs typeface="+mn-cs"/>
              </a:rPr>
              <a:t>Originally 2 months rolling archive, but </a:t>
            </a:r>
            <a:r>
              <a:rPr lang="en-GB" sz="1600" dirty="0">
                <a:solidFill>
                  <a:srgbClr val="FF6600"/>
                </a:solidFill>
                <a:ea typeface="ＭＳ Ｐゴシック" pitchFamily="-106" charset="-128"/>
                <a:cs typeface="+mn-cs"/>
                <a:sym typeface="Arial Bold"/>
              </a:rPr>
              <a:t>no roll-out </a:t>
            </a:r>
            <a:r>
              <a:rPr lang="en-GB" sz="1600" dirty="0" smtClean="0">
                <a:solidFill>
                  <a:srgbClr val="002569"/>
                </a:solidFill>
                <a:ea typeface="ＭＳ Ｐゴシック" pitchFamily="-106" charset="-128"/>
                <a:cs typeface="+mn-cs"/>
              </a:rPr>
              <a:t>planned before October 2015</a:t>
            </a:r>
          </a:p>
          <a:p>
            <a:pPr marL="355600" lvl="1" indent="-177800">
              <a:buFont typeface="Arial"/>
              <a:buChar char="•"/>
              <a:defRPr/>
            </a:pPr>
            <a:endParaRPr lang="en-GB" sz="1000" dirty="0">
              <a:solidFill>
                <a:srgbClr val="002569"/>
              </a:solidFill>
              <a:ea typeface="ＭＳ Ｐゴシック" pitchFamily="-106" charset="-128"/>
              <a:cs typeface="+mn-cs"/>
            </a:endParaRPr>
          </a:p>
          <a:p>
            <a:pPr marL="355600" lvl="1" indent="-177800">
              <a:buFont typeface="Arial"/>
              <a:buChar char="•"/>
              <a:defRPr/>
            </a:pPr>
            <a:r>
              <a:rPr lang="en-GB" sz="1600" dirty="0" smtClean="0">
                <a:solidFill>
                  <a:srgbClr val="002569"/>
                </a:solidFill>
                <a:ea typeface="ＭＳ Ｐゴシック" pitchFamily="-106" charset="-128"/>
                <a:cs typeface="+mn-cs"/>
              </a:rPr>
              <a:t>More than 60000 </a:t>
            </a:r>
            <a:r>
              <a:rPr lang="en-GB" sz="1600" dirty="0">
                <a:solidFill>
                  <a:srgbClr val="002569"/>
                </a:solidFill>
                <a:ea typeface="ＭＳ Ｐゴシック" pitchFamily="-106" charset="-128"/>
                <a:cs typeface="+mn-cs"/>
              </a:rPr>
              <a:t>products </a:t>
            </a:r>
            <a:r>
              <a:rPr lang="en-GB" sz="1600" dirty="0" smtClean="0">
                <a:solidFill>
                  <a:srgbClr val="002569"/>
                </a:solidFill>
                <a:ea typeface="ＭＳ Ｐゴシック" pitchFamily="-106" charset="-128"/>
                <a:cs typeface="+mn-cs"/>
              </a:rPr>
              <a:t>available </a:t>
            </a:r>
            <a:r>
              <a:rPr lang="en-GB" sz="1600" dirty="0">
                <a:solidFill>
                  <a:srgbClr val="002569"/>
                </a:solidFill>
                <a:ea typeface="ＭＳ Ｐゴシック" pitchFamily="-106" charset="-128"/>
                <a:cs typeface="+mn-cs"/>
              </a:rPr>
              <a:t>for </a:t>
            </a:r>
            <a:r>
              <a:rPr lang="en-GB" sz="1600" dirty="0" smtClean="0">
                <a:solidFill>
                  <a:srgbClr val="002569"/>
                </a:solidFill>
                <a:ea typeface="ＭＳ Ｐゴシック" pitchFamily="-106" charset="-128"/>
                <a:cs typeface="+mn-cs"/>
              </a:rPr>
              <a:t>download</a:t>
            </a:r>
            <a:endParaRPr lang="en-GB" sz="1600" dirty="0">
              <a:solidFill>
                <a:srgbClr val="002569"/>
              </a:solidFill>
              <a:ea typeface="ＭＳ Ｐゴシック" pitchFamily="-106" charset="-128"/>
              <a:cs typeface="+mn-cs"/>
            </a:endParaRPr>
          </a:p>
          <a:p>
            <a:pPr marL="355600" lvl="1" indent="-177800">
              <a:buFont typeface="Arial"/>
              <a:buChar char="•"/>
              <a:defRPr/>
            </a:pPr>
            <a:endParaRPr lang="en-GB" sz="1000" dirty="0">
              <a:solidFill>
                <a:srgbClr val="002569"/>
              </a:solidFill>
              <a:ea typeface="ＭＳ Ｐゴシック" pitchFamily="-106" charset="-128"/>
              <a:cs typeface="+mn-cs"/>
            </a:endParaRPr>
          </a:p>
          <a:p>
            <a:pPr marL="355600" lvl="1" indent="-177800">
              <a:buFont typeface="Arial"/>
              <a:buChar char="•"/>
              <a:defRPr/>
            </a:pPr>
            <a:r>
              <a:rPr lang="en-GB" sz="1600" dirty="0" smtClean="0">
                <a:solidFill>
                  <a:srgbClr val="002569"/>
                </a:solidFill>
                <a:ea typeface="ＭＳ Ｐゴシック" pitchFamily="-106" charset="-128"/>
                <a:cs typeface="+mn-cs"/>
              </a:rPr>
              <a:t>Almost 600 TB downloaded</a:t>
            </a:r>
          </a:p>
          <a:p>
            <a:pPr marL="355600" lvl="1" indent="-177800">
              <a:buFont typeface="Arial"/>
              <a:buChar char="•"/>
              <a:defRPr/>
            </a:pPr>
            <a:endParaRPr lang="en-GB" sz="1000" dirty="0">
              <a:solidFill>
                <a:srgbClr val="002569"/>
              </a:solidFill>
              <a:ea typeface="ＭＳ Ｐゴシック" pitchFamily="-106" charset="-128"/>
              <a:cs typeface="+mn-cs"/>
            </a:endParaRPr>
          </a:p>
          <a:p>
            <a:pPr marL="355600" lvl="1" indent="-177800">
              <a:buFont typeface="Arial"/>
              <a:buChar char="•"/>
              <a:defRPr/>
            </a:pPr>
            <a:r>
              <a:rPr lang="en-GB" sz="1600" dirty="0">
                <a:solidFill>
                  <a:srgbClr val="002569"/>
                </a:solidFill>
                <a:ea typeface="ＭＳ Ｐゴシック" pitchFamily="-106" charset="-128"/>
                <a:cs typeface="+mn-cs"/>
              </a:rPr>
              <a:t>Gradual </a:t>
            </a:r>
            <a:r>
              <a:rPr lang="en-GB" sz="1600" dirty="0">
                <a:solidFill>
                  <a:srgbClr val="FF6600"/>
                </a:solidFill>
                <a:ea typeface="ＭＳ Ｐゴシック" pitchFamily="-106" charset="-128"/>
                <a:cs typeface="+mn-cs"/>
              </a:rPr>
              <a:t>archive access</a:t>
            </a:r>
            <a:r>
              <a:rPr lang="en-GB" sz="1600" dirty="0">
                <a:solidFill>
                  <a:srgbClr val="002569"/>
                </a:solidFill>
                <a:ea typeface="ＭＳ Ｐゴシック" pitchFamily="-106" charset="-128"/>
                <a:cs typeface="+mn-cs"/>
              </a:rPr>
              <a:t> planned from June </a:t>
            </a:r>
            <a:r>
              <a:rPr lang="en-GB" sz="1600" dirty="0" smtClean="0">
                <a:solidFill>
                  <a:srgbClr val="002569"/>
                </a:solidFill>
                <a:ea typeface="ＭＳ Ｐゴシック" pitchFamily="-106" charset="-128"/>
                <a:cs typeface="+mn-cs"/>
              </a:rPr>
              <a:t>2015</a:t>
            </a:r>
            <a:endParaRPr lang="en-GB" sz="1400" b="0" dirty="0" smtClean="0">
              <a:solidFill>
                <a:srgbClr val="002569"/>
              </a:solidFill>
              <a:ea typeface="ＭＳ Ｐゴシック" pitchFamily="-106" charset="-128"/>
              <a:cs typeface="+mn-cs"/>
            </a:endParaRPr>
          </a:p>
          <a:p>
            <a:pPr marL="177800" lvl="1" indent="0">
              <a:defRPr/>
            </a:pPr>
            <a:endParaRPr lang="en-GB" sz="1400" b="0" dirty="0">
              <a:solidFill>
                <a:srgbClr val="002569"/>
              </a:solidFill>
              <a:ea typeface="ＭＳ Ｐゴシック" pitchFamily="-106" charset="-128"/>
              <a:cs typeface="+mn-cs"/>
            </a:endParaRPr>
          </a:p>
          <a:p>
            <a:pPr marL="177800" lvl="1" indent="0">
              <a:defRPr/>
            </a:pPr>
            <a:r>
              <a:rPr lang="en-GB" sz="1400" b="0" dirty="0" smtClean="0">
                <a:solidFill>
                  <a:srgbClr val="002569"/>
                </a:solidFill>
                <a:ea typeface="ＭＳ Ｐゴシック" pitchFamily="-106" charset="-128"/>
                <a:cs typeface="+mn-cs"/>
              </a:rPr>
              <a:t>Status 23 March 2015</a:t>
            </a:r>
            <a:endParaRPr lang="en-GB" sz="1400" b="0" dirty="0">
              <a:solidFill>
                <a:srgbClr val="002569"/>
              </a:solidFill>
              <a:ea typeface="ＭＳ Ｐゴシック" pitchFamily="-106" charset="-128"/>
              <a:cs typeface="+mn-cs"/>
            </a:endParaRPr>
          </a:p>
        </p:txBody>
      </p:sp>
      <p:sp>
        <p:nvSpPr>
          <p:cNvPr id="6" name="Rectangle 2"/>
          <p:cNvSpPr txBox="1">
            <a:spLocks noChangeArrowheads="1"/>
          </p:cNvSpPr>
          <p:nvPr/>
        </p:nvSpPr>
        <p:spPr bwMode="auto">
          <a:xfrm>
            <a:off x="1828800" y="457200"/>
            <a:ext cx="5911362" cy="609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lgn="l">
              <a:defRPr sz="2400" b="1">
                <a:solidFill>
                  <a:srgbClr val="E1E1E1"/>
                </a:solidFill>
                <a:latin typeface="Verdana" charset="0"/>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r>
              <a:rPr lang="en-GB" dirty="0">
                <a:solidFill>
                  <a:srgbClr val="FFFFFF"/>
                </a:solidFill>
              </a:rPr>
              <a:t>Sentinel-1 data available!</a:t>
            </a:r>
          </a:p>
        </p:txBody>
      </p:sp>
      <p:pic>
        <p:nvPicPr>
          <p:cNvPr id="7" name="Picture 9" descr="ESA_logo_bl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3998" y="6324600"/>
            <a:ext cx="1057602" cy="40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5654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D018E3F5-AA57-6145-9A47-31B75974CA6F}" type="slidenum">
              <a:rPr lang="en-US" sz="1000">
                <a:solidFill>
                  <a:srgbClr val="002569"/>
                </a:solidFill>
                <a:latin typeface="Calibri" charset="0"/>
                <a:cs typeface="Calibri" charset="0"/>
              </a:rPr>
              <a:pPr eaLnBrk="1" hangingPunct="1">
                <a:spcBef>
                  <a:spcPct val="0"/>
                </a:spcBef>
              </a:pPr>
              <a:t>2</a:t>
            </a:fld>
            <a:endParaRPr lang="en-US" sz="1000">
              <a:solidFill>
                <a:srgbClr val="002569"/>
              </a:solidFill>
              <a:latin typeface="Calibri" charset="0"/>
              <a:cs typeface="Calibri" charset="0"/>
            </a:endParaRPr>
          </a:p>
        </p:txBody>
      </p:sp>
      <p:sp>
        <p:nvSpPr>
          <p:cNvPr id="6" name="Title 1"/>
          <p:cNvSpPr txBox="1">
            <a:spLocks/>
          </p:cNvSpPr>
          <p:nvPr/>
        </p:nvSpPr>
        <p:spPr bwMode="auto">
          <a:xfrm>
            <a:off x="1550988" y="109538"/>
            <a:ext cx="7243762" cy="609600"/>
          </a:xfrm>
          <a:prstGeom prst="rect">
            <a:avLst/>
          </a:prstGeom>
          <a:noFill/>
          <a:ln w="9525">
            <a:noFill/>
            <a:miter lim="800000"/>
            <a:headEnd/>
            <a:tailEnd/>
          </a:ln>
        </p:spPr>
        <p:txBody>
          <a:bodyPr anchor="ctr"/>
          <a:lstStyle/>
          <a:p>
            <a:pPr algn="r" defTabSz="914400">
              <a:defRPr/>
            </a:pPr>
            <a:r>
              <a:rPr lang="en-US" sz="3200" b="1" kern="0" dirty="0">
                <a:solidFill>
                  <a:schemeClr val="bg1"/>
                </a:solidFill>
                <a:latin typeface="Tahoma" pitchFamily="-106" charset="0"/>
                <a:ea typeface="ＭＳ Ｐゴシック" pitchFamily="-106" charset="-128"/>
                <a:cs typeface="Tahoma" pitchFamily="-106" charset="0"/>
              </a:rPr>
              <a:t>Contents</a:t>
            </a:r>
          </a:p>
        </p:txBody>
      </p:sp>
      <p:sp>
        <p:nvSpPr>
          <p:cNvPr id="7" name="TextBox 6"/>
          <p:cNvSpPr txBox="1"/>
          <p:nvPr/>
        </p:nvSpPr>
        <p:spPr>
          <a:xfrm>
            <a:off x="177800" y="1295400"/>
            <a:ext cx="8710613" cy="5555367"/>
          </a:xfrm>
          <a:prstGeom prst="rect">
            <a:avLst/>
          </a:prstGeom>
          <a:noFill/>
        </p:spPr>
        <p:txBody>
          <a:bodyPr>
            <a:spAutoFit/>
          </a:bodyPr>
          <a:lstStyle/>
          <a:p>
            <a:pPr>
              <a:spcAft>
                <a:spcPts val="600"/>
              </a:spcAft>
              <a:defRPr/>
            </a:pPr>
            <a:r>
              <a:rPr lang="en-US" sz="2000" b="1" dirty="0" smtClean="0">
                <a:solidFill>
                  <a:schemeClr val="accent4">
                    <a:lumMod val="50000"/>
                    <a:lumOff val="50000"/>
                  </a:schemeClr>
                </a:solidFill>
                <a:ea typeface="ＭＳ Ｐゴシック" pitchFamily="-106" charset="-128"/>
                <a:cs typeface="+mn-cs"/>
              </a:rPr>
              <a:t>Information &amp; discussion</a:t>
            </a:r>
          </a:p>
          <a:p>
            <a:pPr marL="457200" indent="-457200">
              <a:buFontTx/>
              <a:buAutoNum type="arabicPeriod"/>
              <a:defRPr/>
            </a:pPr>
            <a:r>
              <a:rPr lang="en-US" sz="2000" b="1" dirty="0" smtClean="0">
                <a:ea typeface="ＭＳ Ｐゴシック" pitchFamily="-106" charset="-128"/>
                <a:cs typeface="+mn-cs"/>
              </a:rPr>
              <a:t>Update </a:t>
            </a:r>
            <a:r>
              <a:rPr lang="en-US" sz="2000" b="1" dirty="0">
                <a:ea typeface="ＭＳ Ｐゴシック" pitchFamily="-106" charset="-128"/>
                <a:cs typeface="+mn-cs"/>
              </a:rPr>
              <a:t>on </a:t>
            </a:r>
            <a:r>
              <a:rPr lang="en-US" sz="2000" b="1" dirty="0" smtClean="0">
                <a:ea typeface="ＭＳ Ｐゴシック" pitchFamily="-106" charset="-128"/>
                <a:cs typeface="+mn-cs"/>
              </a:rPr>
              <a:t>GFOI for information</a:t>
            </a:r>
          </a:p>
          <a:p>
            <a:pPr marL="804863" lvl="2" indent="-355600">
              <a:buFont typeface="Lucida Grande"/>
              <a:buChar char="-"/>
              <a:defRPr/>
            </a:pPr>
            <a:r>
              <a:rPr lang="en-US" sz="2000" b="1" dirty="0" smtClean="0">
                <a:ea typeface="ＭＳ Ｐゴシック" pitchFamily="-106" charset="-128"/>
                <a:cs typeface="+mn-cs"/>
              </a:rPr>
              <a:t>Issues for attention of CEOS </a:t>
            </a:r>
            <a:endParaRPr lang="en-US" sz="2000" b="1" dirty="0">
              <a:ea typeface="ＭＳ Ｐゴシック" pitchFamily="-106" charset="-128"/>
              <a:cs typeface="+mn-cs"/>
            </a:endParaRPr>
          </a:p>
          <a:p>
            <a:pPr marL="457200" indent="-457200">
              <a:buFontTx/>
              <a:buAutoNum type="arabicPeriod"/>
              <a:defRPr/>
            </a:pPr>
            <a:endParaRPr lang="en-US" sz="2000" b="1" dirty="0">
              <a:ea typeface="ＭＳ Ｐゴシック" pitchFamily="-106" charset="-128"/>
              <a:cs typeface="+mn-cs"/>
            </a:endParaRPr>
          </a:p>
          <a:p>
            <a:pPr marL="457200" indent="-457200">
              <a:buFontTx/>
              <a:buAutoNum type="arabicPeriod"/>
              <a:defRPr/>
            </a:pPr>
            <a:r>
              <a:rPr lang="en-US" sz="2000" b="1" dirty="0" smtClean="0">
                <a:ea typeface="ＭＳ Ｐゴシック" pitchFamily="-106" charset="-128"/>
                <a:cs typeface="+mn-cs"/>
              </a:rPr>
              <a:t>2014 Global Baseline Data </a:t>
            </a:r>
            <a:r>
              <a:rPr lang="en-US" sz="2000" b="1" dirty="0">
                <a:ea typeface="ＭＳ Ｐゴシック" pitchFamily="-106" charset="-128"/>
                <a:cs typeface="+mn-cs"/>
              </a:rPr>
              <a:t>Acquisitions implementation </a:t>
            </a:r>
            <a:r>
              <a:rPr lang="en-US" sz="2000" b="1" dirty="0" smtClean="0">
                <a:ea typeface="ＭＳ Ｐゴシック" pitchFamily="-106" charset="-128"/>
                <a:cs typeface="+mn-cs"/>
              </a:rPr>
              <a:t>report</a:t>
            </a:r>
          </a:p>
          <a:p>
            <a:pPr marL="804863" lvl="2" indent="-355600">
              <a:buFont typeface="Lucida Grande"/>
              <a:buChar char="-"/>
              <a:defRPr/>
            </a:pPr>
            <a:r>
              <a:rPr lang="en-US" sz="2000" b="1" dirty="0">
                <a:ea typeface="ＭＳ Ｐゴシック" pitchFamily="-106" charset="-128"/>
                <a:cs typeface="+mn-cs"/>
              </a:rPr>
              <a:t> 2015 Update Endorsement </a:t>
            </a:r>
          </a:p>
          <a:p>
            <a:pPr>
              <a:spcAft>
                <a:spcPts val="600"/>
              </a:spcAft>
              <a:defRPr/>
            </a:pPr>
            <a:r>
              <a:rPr lang="en-US" sz="2000" b="1" dirty="0" smtClean="0">
                <a:solidFill>
                  <a:schemeClr val="accent4">
                    <a:lumMod val="50000"/>
                    <a:lumOff val="50000"/>
                  </a:schemeClr>
                </a:solidFill>
                <a:ea typeface="ＭＳ Ｐゴシック" pitchFamily="-106" charset="-128"/>
              </a:rPr>
              <a:t/>
            </a:r>
            <a:br>
              <a:rPr lang="en-US" sz="2000" b="1" dirty="0" smtClean="0">
                <a:solidFill>
                  <a:schemeClr val="accent4">
                    <a:lumMod val="50000"/>
                    <a:lumOff val="50000"/>
                  </a:schemeClr>
                </a:solidFill>
                <a:ea typeface="ＭＳ Ｐゴシック" pitchFamily="-106" charset="-128"/>
              </a:rPr>
            </a:br>
            <a:r>
              <a:rPr lang="en-US" sz="2000" b="1" dirty="0" smtClean="0">
                <a:solidFill>
                  <a:schemeClr val="accent4">
                    <a:lumMod val="50000"/>
                    <a:lumOff val="50000"/>
                  </a:schemeClr>
                </a:solidFill>
                <a:ea typeface="ＭＳ Ｐゴシック" pitchFamily="-106" charset="-128"/>
              </a:rPr>
              <a:t>Decision</a:t>
            </a:r>
            <a:endParaRPr lang="en-US" sz="2000" b="1" dirty="0" smtClean="0">
              <a:ea typeface="ＭＳ Ｐゴシック" pitchFamily="-106" charset="-128"/>
              <a:cs typeface="+mn-cs"/>
            </a:endParaRPr>
          </a:p>
          <a:p>
            <a:pPr marL="457200" indent="-457200">
              <a:buFont typeface="+mj-lt"/>
              <a:buAutoNum type="arabicPeriod" startAt="3"/>
              <a:defRPr/>
            </a:pPr>
            <a:r>
              <a:rPr lang="en-US" sz="2000" b="1" dirty="0" smtClean="0">
                <a:ea typeface="ＭＳ Ｐゴシック" pitchFamily="-106" charset="-128"/>
                <a:cs typeface="+mn-cs"/>
              </a:rPr>
              <a:t>Endorsement </a:t>
            </a:r>
            <a:r>
              <a:rPr lang="en-US" sz="2000" b="1" dirty="0">
                <a:ea typeface="ＭＳ Ｐゴシック" pitchFamily="-106" charset="-128"/>
                <a:cs typeface="+mn-cs"/>
              </a:rPr>
              <a:t>of the </a:t>
            </a:r>
            <a:r>
              <a:rPr lang="en-US" sz="2000" b="1" dirty="0" smtClean="0">
                <a:ea typeface="ＭＳ Ｐゴシック" pitchFamily="-106" charset="-128"/>
                <a:cs typeface="+mn-cs"/>
              </a:rPr>
              <a:t>SDCG 3-Year Work Plan</a:t>
            </a:r>
            <a:endParaRPr lang="en-US" sz="2000" b="1" dirty="0">
              <a:ea typeface="ＭＳ Ｐゴシック" pitchFamily="-106" charset="-128"/>
              <a:cs typeface="+mn-cs"/>
            </a:endParaRPr>
          </a:p>
          <a:p>
            <a:pPr marL="457200" indent="-457200">
              <a:buFontTx/>
              <a:buAutoNum type="arabicPeriod" startAt="3"/>
              <a:defRPr/>
            </a:pPr>
            <a:endParaRPr lang="en-US" sz="2000" b="1" dirty="0">
              <a:ea typeface="ＭＳ Ｐゴシック" pitchFamily="-106" charset="-128"/>
              <a:cs typeface="+mn-cs"/>
            </a:endParaRPr>
          </a:p>
          <a:p>
            <a:pPr marL="457200" indent="-457200">
              <a:buFontTx/>
              <a:buAutoNum type="arabicPeriod" startAt="3"/>
              <a:defRPr/>
            </a:pPr>
            <a:r>
              <a:rPr lang="en-US" sz="2000" b="1" dirty="0">
                <a:ea typeface="ＭＳ Ｐゴシック" pitchFamily="-106" charset="-128"/>
                <a:cs typeface="+mn-cs"/>
              </a:rPr>
              <a:t>Endorsement of </a:t>
            </a:r>
            <a:r>
              <a:rPr lang="en-US" sz="2000" b="1" dirty="0" smtClean="0">
                <a:ea typeface="ＭＳ Ｐゴシック" pitchFamily="-106" charset="-128"/>
                <a:cs typeface="+mn-cs"/>
              </a:rPr>
              <a:t>the SDCG Element-3 Strategy (for R&amp;D data)</a:t>
            </a:r>
            <a:endParaRPr lang="en-US" sz="2000" b="1" dirty="0">
              <a:ea typeface="ＭＳ Ｐゴシック" pitchFamily="-106" charset="-128"/>
              <a:cs typeface="+mn-cs"/>
            </a:endParaRPr>
          </a:p>
          <a:p>
            <a:pPr marL="457200" indent="-457200">
              <a:buFontTx/>
              <a:buAutoNum type="arabicPeriod" startAt="3"/>
              <a:defRPr/>
            </a:pPr>
            <a:endParaRPr lang="en-US" sz="2000" b="1" dirty="0">
              <a:ea typeface="ＭＳ Ｐゴシック" pitchFamily="-106" charset="-128"/>
              <a:cs typeface="+mn-cs"/>
            </a:endParaRPr>
          </a:p>
          <a:p>
            <a:pPr>
              <a:spcAft>
                <a:spcPts val="600"/>
              </a:spcAft>
              <a:defRPr/>
            </a:pPr>
            <a:r>
              <a:rPr lang="en-US" sz="2000" b="1" dirty="0" smtClean="0">
                <a:solidFill>
                  <a:schemeClr val="accent4">
                    <a:lumMod val="50000"/>
                    <a:lumOff val="50000"/>
                  </a:schemeClr>
                </a:solidFill>
                <a:ea typeface="ＭＳ Ｐゴシック" pitchFamily="-106" charset="-128"/>
              </a:rPr>
              <a:t>Information &amp; discussion</a:t>
            </a:r>
            <a:endParaRPr lang="en-US" sz="2000" b="1" dirty="0">
              <a:solidFill>
                <a:schemeClr val="accent4">
                  <a:lumMod val="50000"/>
                  <a:lumOff val="50000"/>
                </a:schemeClr>
              </a:solidFill>
              <a:ea typeface="ＭＳ Ｐゴシック" pitchFamily="-106" charset="-128"/>
            </a:endParaRPr>
          </a:p>
          <a:p>
            <a:pPr marL="457200" indent="-457200">
              <a:buFont typeface="+mj-lt"/>
              <a:buAutoNum type="arabicPeriod" startAt="5"/>
              <a:defRPr/>
            </a:pPr>
            <a:r>
              <a:rPr lang="en-US" sz="2000" b="1" dirty="0" smtClean="0">
                <a:ea typeface="ＭＳ Ｐゴシック" pitchFamily="-106" charset="-128"/>
                <a:cs typeface="+mn-cs"/>
              </a:rPr>
              <a:t>2015 </a:t>
            </a:r>
            <a:r>
              <a:rPr lang="en-US" sz="2000" b="1" dirty="0">
                <a:ea typeface="ＭＳ Ｐゴシック" pitchFamily="-106" charset="-128"/>
                <a:cs typeface="+mn-cs"/>
              </a:rPr>
              <a:t>O</a:t>
            </a:r>
            <a:r>
              <a:rPr lang="en-US" sz="2000" b="1" dirty="0" smtClean="0">
                <a:ea typeface="ＭＳ Ｐゴシック" pitchFamily="-106" charset="-128"/>
                <a:cs typeface="+mn-cs"/>
              </a:rPr>
              <a:t>utlook</a:t>
            </a:r>
            <a:endParaRPr lang="en-US" sz="2000" b="1" dirty="0">
              <a:ea typeface="ＭＳ Ｐゴシック" pitchFamily="-106" charset="-128"/>
              <a:cs typeface="+mn-cs"/>
            </a:endParaRPr>
          </a:p>
          <a:p>
            <a:pPr>
              <a:defRPr/>
            </a:pPr>
            <a:endParaRPr lang="en-US" sz="2000" b="1" dirty="0">
              <a:ea typeface="ＭＳ Ｐゴシック" pitchFamily="-106" charset="-128"/>
              <a:cs typeface="+mn-cs"/>
            </a:endParaRPr>
          </a:p>
          <a:p>
            <a:pPr marL="457200" indent="-457200">
              <a:buFont typeface="+mj-lt"/>
              <a:buAutoNum type="arabicPeriod" startAt="5"/>
              <a:defRPr/>
            </a:pPr>
            <a:r>
              <a:rPr lang="en-US" sz="2000" b="1" dirty="0" smtClean="0">
                <a:ea typeface="ＭＳ Ｐゴシック" pitchFamily="-106" charset="-128"/>
              </a:rPr>
              <a:t>Future </a:t>
            </a:r>
            <a:r>
              <a:rPr lang="en-US" sz="2000" b="1" dirty="0" smtClean="0">
                <a:ea typeface="ＭＳ Ｐゴシック" pitchFamily="-106" charset="-128"/>
                <a:cs typeface="+mn-cs"/>
              </a:rPr>
              <a:t>of </a:t>
            </a:r>
            <a:r>
              <a:rPr lang="en-US" sz="2000" b="1" dirty="0">
                <a:ea typeface="ＭＳ Ｐゴシック" pitchFamily="-106" charset="-128"/>
                <a:cs typeface="+mn-cs"/>
              </a:rPr>
              <a:t>the Ad-hoc SDCG </a:t>
            </a:r>
          </a:p>
          <a:p>
            <a:pPr>
              <a:defRPr/>
            </a:pPr>
            <a:endParaRPr lang="en-US" sz="2000" dirty="0">
              <a:ea typeface="ＭＳ Ｐゴシック" pitchFamily="-106" charset="-128"/>
              <a:cs typeface="+mn-cs"/>
            </a:endParaRPr>
          </a:p>
        </p:txBody>
      </p:sp>
    </p:spTree>
    <p:extLst>
      <p:ext uri="{BB962C8B-B14F-4D97-AF65-F5344CB8AC3E}">
        <p14:creationId xmlns:p14="http://schemas.microsoft.com/office/powerpoint/2010/main" val="23209864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1828800" y="457200"/>
            <a:ext cx="5838093" cy="609600"/>
          </a:xfrm>
        </p:spPr>
        <p:txBody>
          <a:bodyPr anchor="ctr"/>
          <a:lstStyle/>
          <a:p>
            <a:pPr algn="l"/>
            <a:r>
              <a:rPr lang="en-GB" sz="2400" dirty="0">
                <a:solidFill>
                  <a:srgbClr val="FFFFFF"/>
                </a:solidFill>
                <a:latin typeface="Verdana" charset="0"/>
              </a:rPr>
              <a:t>Sentinel-1 for GFOI</a:t>
            </a:r>
          </a:p>
        </p:txBody>
      </p:sp>
      <p:sp>
        <p:nvSpPr>
          <p:cNvPr id="3" name="Content Placeholder 2"/>
          <p:cNvSpPr>
            <a:spLocks noGrp="1"/>
          </p:cNvSpPr>
          <p:nvPr>
            <p:ph idx="1"/>
          </p:nvPr>
        </p:nvSpPr>
        <p:spPr>
          <a:xfrm>
            <a:off x="228600" y="1219200"/>
            <a:ext cx="8699988" cy="5130800"/>
          </a:xfrm>
        </p:spPr>
        <p:txBody>
          <a:bodyPr/>
          <a:lstStyle/>
          <a:p>
            <a:pPr marL="0" indent="0">
              <a:lnSpc>
                <a:spcPct val="120000"/>
              </a:lnSpc>
              <a:buFontTx/>
              <a:buNone/>
              <a:defRPr/>
            </a:pPr>
            <a:r>
              <a:rPr lang="en-AU" sz="2000" b="1" dirty="0">
                <a:latin typeface="Verdana" pitchFamily="-65" charset="0"/>
                <a:ea typeface="ＭＳ Ｐゴシック" pitchFamily="-106" charset="-128"/>
                <a:cs typeface="+mn-cs"/>
              </a:rPr>
              <a:t>Several GFOI priority areas have been acquired during the Sentinel-1 ramp-up phase (overall / dual-pol scenes)</a:t>
            </a:r>
            <a:r>
              <a:rPr lang="en-AU" sz="2000" b="1" dirty="0" smtClean="0">
                <a:latin typeface="Verdana" pitchFamily="-65" charset="0"/>
                <a:ea typeface="ＭＳ Ｐゴシック" pitchFamily="-106" charset="-128"/>
                <a:cs typeface="+mn-cs"/>
              </a:rPr>
              <a:t>:</a:t>
            </a:r>
          </a:p>
          <a:p>
            <a:pPr marL="0" indent="0">
              <a:lnSpc>
                <a:spcPct val="120000"/>
              </a:lnSpc>
              <a:buFontTx/>
              <a:buNone/>
              <a:defRPr/>
            </a:pPr>
            <a:endParaRPr lang="en-AU" sz="800" b="1" dirty="0">
              <a:latin typeface="Verdana" pitchFamily="-65" charset="0"/>
              <a:ea typeface="ＭＳ Ｐゴシック" pitchFamily="-106" charset="-128"/>
              <a:cs typeface="+mn-cs"/>
            </a:endParaRPr>
          </a:p>
          <a:p>
            <a:pPr marL="336402" indent="-336402">
              <a:buClr>
                <a:schemeClr val="tx1"/>
              </a:buClr>
              <a:tabLst>
                <a:tab pos="3046671" algn="r"/>
              </a:tabLst>
              <a:defRPr/>
            </a:pPr>
            <a:r>
              <a:rPr lang="en-AU" sz="1800" dirty="0">
                <a:latin typeface="Verdana" pitchFamily="-65" charset="0"/>
                <a:ea typeface="ＭＳ Ｐゴシック" pitchFamily="-106" charset="-128"/>
                <a:cs typeface="+mn-cs"/>
              </a:rPr>
              <a:t>Colombia:	 698 / 22</a:t>
            </a:r>
          </a:p>
          <a:p>
            <a:pPr marL="336402" indent="-336402">
              <a:buClr>
                <a:schemeClr val="tx1"/>
              </a:buClr>
              <a:tabLst>
                <a:tab pos="3046671" algn="r"/>
              </a:tabLst>
              <a:defRPr/>
            </a:pPr>
            <a:r>
              <a:rPr lang="en-AU" sz="1800" dirty="0">
                <a:latin typeface="Verdana" pitchFamily="-65" charset="0"/>
                <a:ea typeface="ＭＳ Ｐゴシック" pitchFamily="-106" charset="-128"/>
                <a:cs typeface="+mn-cs"/>
              </a:rPr>
              <a:t>Ecuador:	 340 / 0</a:t>
            </a:r>
          </a:p>
          <a:p>
            <a:pPr marL="336402" indent="-336402">
              <a:buClr>
                <a:schemeClr val="tx1"/>
              </a:buClr>
              <a:tabLst>
                <a:tab pos="3046671" algn="r"/>
              </a:tabLst>
              <a:defRPr/>
            </a:pPr>
            <a:r>
              <a:rPr lang="en-AU" sz="1800" dirty="0">
                <a:latin typeface="Verdana" pitchFamily="-65" charset="0"/>
                <a:ea typeface="ＭＳ Ｐゴシック" pitchFamily="-106" charset="-128"/>
                <a:cs typeface="+mn-cs"/>
              </a:rPr>
              <a:t>Peru:	 826 / 12</a:t>
            </a:r>
          </a:p>
          <a:p>
            <a:pPr marL="336402" indent="-336402">
              <a:buClr>
                <a:schemeClr val="tx1"/>
              </a:buClr>
              <a:tabLst>
                <a:tab pos="3046671" algn="r"/>
              </a:tabLst>
              <a:defRPr/>
            </a:pPr>
            <a:r>
              <a:rPr lang="en-AU" sz="1800" dirty="0">
                <a:latin typeface="Verdana" pitchFamily="-65" charset="0"/>
                <a:ea typeface="ＭＳ Ｐゴシック" pitchFamily="-106" charset="-128"/>
                <a:cs typeface="+mn-cs"/>
              </a:rPr>
              <a:t>Tanzania:	 684 / 61</a:t>
            </a:r>
          </a:p>
          <a:p>
            <a:pPr marL="336402" indent="-336402">
              <a:buClr>
                <a:schemeClr val="tx1"/>
              </a:buClr>
              <a:tabLst>
                <a:tab pos="3046671" algn="r"/>
              </a:tabLst>
              <a:defRPr/>
            </a:pPr>
            <a:r>
              <a:rPr lang="en-AU" sz="1800" dirty="0">
                <a:latin typeface="Verdana" pitchFamily="-65" charset="0"/>
                <a:ea typeface="ＭＳ Ｐゴシック" pitchFamily="-106" charset="-128"/>
                <a:cs typeface="+mn-cs"/>
              </a:rPr>
              <a:t>Kenya:	 369 / 34</a:t>
            </a:r>
          </a:p>
          <a:p>
            <a:pPr marL="336402" indent="-336402">
              <a:buClr>
                <a:schemeClr val="tx1"/>
              </a:buClr>
              <a:tabLst>
                <a:tab pos="3046671" algn="r"/>
              </a:tabLst>
              <a:defRPr/>
            </a:pPr>
            <a:r>
              <a:rPr lang="en-AU" sz="1800" dirty="0">
                <a:latin typeface="Verdana" pitchFamily="-65" charset="0"/>
                <a:ea typeface="ＭＳ Ｐゴシック" pitchFamily="-106" charset="-128"/>
                <a:cs typeface="+mn-cs"/>
              </a:rPr>
              <a:t>Uganda:	 316 / 30</a:t>
            </a:r>
          </a:p>
          <a:p>
            <a:pPr marL="336402" indent="-336402">
              <a:buClr>
                <a:schemeClr val="tx1"/>
              </a:buClr>
              <a:tabLst>
                <a:tab pos="3046671" algn="r"/>
              </a:tabLst>
              <a:defRPr/>
            </a:pPr>
            <a:r>
              <a:rPr lang="en-AU" sz="1800" dirty="0">
                <a:latin typeface="Verdana" pitchFamily="-65" charset="0"/>
                <a:ea typeface="ＭＳ Ｐゴシック" pitchFamily="-106" charset="-128"/>
                <a:cs typeface="+mn-cs"/>
              </a:rPr>
              <a:t>Cameroon:	 21 / 11</a:t>
            </a:r>
          </a:p>
          <a:p>
            <a:pPr marL="336402" indent="-336402">
              <a:buClr>
                <a:schemeClr val="tx1"/>
              </a:buClr>
              <a:tabLst>
                <a:tab pos="3046671" algn="r"/>
              </a:tabLst>
              <a:defRPr/>
            </a:pPr>
            <a:r>
              <a:rPr lang="en-AU" sz="1800" dirty="0">
                <a:latin typeface="Verdana" pitchFamily="-65" charset="0"/>
                <a:ea typeface="ＭＳ Ｐゴシック" pitchFamily="-106" charset="-128"/>
                <a:cs typeface="+mn-cs"/>
              </a:rPr>
              <a:t>DRC:	 290 / 36</a:t>
            </a:r>
          </a:p>
          <a:p>
            <a:pPr marL="336402" indent="-336402">
              <a:buClr>
                <a:schemeClr val="tx1"/>
              </a:buClr>
              <a:tabLst>
                <a:tab pos="3046671" algn="r"/>
              </a:tabLst>
              <a:defRPr/>
            </a:pPr>
            <a:r>
              <a:rPr lang="en-AU" sz="1800" dirty="0">
                <a:latin typeface="Verdana" pitchFamily="-65" charset="0"/>
                <a:ea typeface="ＭＳ Ｐゴシック" pitchFamily="-106" charset="-128"/>
                <a:cs typeface="+mn-cs"/>
              </a:rPr>
              <a:t>Cambodia:	 76 / 50</a:t>
            </a:r>
          </a:p>
          <a:p>
            <a:pPr marL="336402" indent="-336402">
              <a:buClr>
                <a:schemeClr val="tx1"/>
              </a:buClr>
              <a:tabLst>
                <a:tab pos="3046671" algn="r"/>
              </a:tabLst>
              <a:defRPr/>
            </a:pPr>
            <a:r>
              <a:rPr lang="en-AU" sz="1800" dirty="0">
                <a:latin typeface="Verdana" pitchFamily="-65" charset="0"/>
                <a:ea typeface="ＭＳ Ｐゴシック" pitchFamily="-106" charset="-128"/>
                <a:cs typeface="+mn-cs"/>
              </a:rPr>
              <a:t>Viet-Nam:	371 / 142</a:t>
            </a:r>
          </a:p>
          <a:p>
            <a:pPr marL="336402" indent="-336402">
              <a:buClr>
                <a:schemeClr val="tx1"/>
              </a:buClr>
              <a:tabLst>
                <a:tab pos="3046671" algn="r"/>
              </a:tabLst>
              <a:defRPr/>
            </a:pPr>
            <a:r>
              <a:rPr lang="en-AU" sz="1800" dirty="0">
                <a:latin typeface="Verdana" pitchFamily="-65" charset="0"/>
                <a:ea typeface="ＭＳ Ｐゴシック" pitchFamily="-106" charset="-128"/>
                <a:cs typeface="+mn-cs"/>
              </a:rPr>
              <a:t>Sumatra:	 495 / 189</a:t>
            </a:r>
          </a:p>
        </p:txBody>
      </p:sp>
      <p:pic>
        <p:nvPicPr>
          <p:cNvPr id="92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209800"/>
            <a:ext cx="5275675" cy="408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66800" y="6019800"/>
            <a:ext cx="2362199" cy="307777"/>
          </a:xfrm>
          <a:prstGeom prst="rect">
            <a:avLst/>
          </a:prstGeom>
        </p:spPr>
        <p:txBody>
          <a:bodyPr wrap="square">
            <a:spAutoFit/>
          </a:bodyPr>
          <a:lstStyle/>
          <a:p>
            <a:pPr marL="177800" lvl="1" indent="0" algn="r">
              <a:defRPr/>
            </a:pPr>
            <a:r>
              <a:rPr lang="en-GB" sz="1400" dirty="0">
                <a:latin typeface="Verdana" pitchFamily="-65" charset="0"/>
                <a:ea typeface="ＭＳ Ｐゴシック" pitchFamily="-106" charset="-128"/>
                <a:cs typeface="+mn-cs"/>
              </a:rPr>
              <a:t>Status </a:t>
            </a:r>
            <a:r>
              <a:rPr lang="en-GB" sz="1400" dirty="0" smtClean="0">
                <a:latin typeface="Verdana" pitchFamily="-65" charset="0"/>
                <a:ea typeface="ＭＳ Ｐゴシック" pitchFamily="-106" charset="-128"/>
                <a:cs typeface="+mn-cs"/>
              </a:rPr>
              <a:t>19 </a:t>
            </a:r>
            <a:r>
              <a:rPr lang="en-GB" sz="1400" dirty="0">
                <a:latin typeface="Verdana" pitchFamily="-65" charset="0"/>
                <a:ea typeface="ＭＳ Ｐゴシック" pitchFamily="-106" charset="-128"/>
                <a:cs typeface="+mn-cs"/>
              </a:rPr>
              <a:t>March 2015</a:t>
            </a:r>
          </a:p>
        </p:txBody>
      </p:sp>
      <p:pic>
        <p:nvPicPr>
          <p:cNvPr id="6" name="Picture 9" descr="ESA_logo_bl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3998" y="6324600"/>
            <a:ext cx="1057602" cy="40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5520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143000"/>
            <a:ext cx="7737833" cy="5715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266" name="Title 1"/>
          <p:cNvSpPr>
            <a:spLocks noGrp="1"/>
          </p:cNvSpPr>
          <p:nvPr>
            <p:ph type="title"/>
          </p:nvPr>
        </p:nvSpPr>
        <p:spPr>
          <a:xfrm>
            <a:off x="1828800" y="457200"/>
            <a:ext cx="5838093" cy="603250"/>
          </a:xfrm>
        </p:spPr>
        <p:txBody>
          <a:bodyPr anchor="ctr"/>
          <a:lstStyle/>
          <a:p>
            <a:pPr algn="l"/>
            <a:r>
              <a:rPr lang="en-GB" sz="2400" dirty="0">
                <a:solidFill>
                  <a:srgbClr val="FFFFFF"/>
                </a:solidFill>
                <a:latin typeface="Verdana" charset="0"/>
              </a:rPr>
              <a:t>Sentinel-1 over Colombia</a:t>
            </a:r>
          </a:p>
        </p:txBody>
      </p:sp>
      <p:sp>
        <p:nvSpPr>
          <p:cNvPr id="10" name="Rectangle 9"/>
          <p:cNvSpPr/>
          <p:nvPr/>
        </p:nvSpPr>
        <p:spPr>
          <a:xfrm>
            <a:off x="7772400" y="5022850"/>
            <a:ext cx="1762858" cy="1000238"/>
          </a:xfrm>
          <a:prstGeom prst="rect">
            <a:avLst/>
          </a:prstGeom>
        </p:spPr>
        <p:txBody>
          <a:bodyPr wrap="square" lIns="91400" tIns="45702" rIns="91400" bIns="45702">
            <a:spAutoFit/>
          </a:bodyPr>
          <a:lstStyle/>
          <a:p>
            <a:pPr>
              <a:buClr>
                <a:schemeClr val="tx1">
                  <a:lumMod val="50000"/>
                  <a:lumOff val="50000"/>
                </a:schemeClr>
              </a:buClr>
              <a:tabLst>
                <a:tab pos="3046671" algn="r"/>
              </a:tabLst>
              <a:defRPr/>
            </a:pPr>
            <a:r>
              <a:rPr lang="en-AU" sz="1600" dirty="0">
                <a:latin typeface="Verdana" pitchFamily="-65" charset="0"/>
                <a:ea typeface="ＭＳ Ｐゴシック" pitchFamily="-106" charset="-128"/>
                <a:cs typeface="+mn-cs"/>
              </a:rPr>
              <a:t>Colombia:</a:t>
            </a:r>
          </a:p>
          <a:p>
            <a:pPr>
              <a:buClr>
                <a:schemeClr val="tx1">
                  <a:lumMod val="50000"/>
                  <a:lumOff val="50000"/>
                </a:schemeClr>
              </a:buClr>
              <a:tabLst>
                <a:tab pos="3046671" algn="r"/>
              </a:tabLst>
              <a:defRPr/>
            </a:pPr>
            <a:endParaRPr lang="en-AU" sz="900" dirty="0">
              <a:solidFill>
                <a:schemeClr val="tx1">
                  <a:lumMod val="75000"/>
                </a:schemeClr>
              </a:solidFill>
            </a:endParaRPr>
          </a:p>
          <a:p>
            <a:pPr>
              <a:buClr>
                <a:schemeClr val="tx1">
                  <a:lumMod val="50000"/>
                  <a:lumOff val="50000"/>
                </a:schemeClr>
              </a:buClr>
              <a:tabLst>
                <a:tab pos="3046671" algn="r"/>
              </a:tabLst>
              <a:defRPr/>
            </a:pPr>
            <a:r>
              <a:rPr lang="en-AU" dirty="0">
                <a:solidFill>
                  <a:schemeClr val="tx1">
                    <a:lumMod val="75000"/>
                  </a:schemeClr>
                </a:solidFill>
              </a:rPr>
              <a:t> </a:t>
            </a:r>
            <a:r>
              <a:rPr lang="en-AU" sz="1600" dirty="0">
                <a:latin typeface="Verdana" pitchFamily="-65" charset="0"/>
                <a:ea typeface="ＭＳ Ｐゴシック" pitchFamily="-106" charset="-128"/>
                <a:cs typeface="+mn-cs"/>
                <a:sym typeface="Arial Bold"/>
              </a:rPr>
              <a:t>698 total</a:t>
            </a:r>
          </a:p>
          <a:p>
            <a:pPr>
              <a:buClr>
                <a:schemeClr val="tx1">
                  <a:lumMod val="50000"/>
                  <a:lumOff val="50000"/>
                </a:schemeClr>
              </a:buClr>
              <a:tabLst>
                <a:tab pos="3046671" algn="r"/>
              </a:tabLst>
              <a:defRPr/>
            </a:pPr>
            <a:r>
              <a:rPr lang="en-AU" sz="1600" dirty="0">
                <a:latin typeface="Verdana" pitchFamily="-65" charset="0"/>
                <a:ea typeface="ＭＳ Ｐゴシック" pitchFamily="-106" charset="-128"/>
                <a:cs typeface="+mn-cs"/>
                <a:sym typeface="Arial Bold"/>
              </a:rPr>
              <a:t>   22 VV/VH</a:t>
            </a:r>
          </a:p>
        </p:txBody>
      </p:sp>
      <p:pic>
        <p:nvPicPr>
          <p:cNvPr id="11268" name="Picture 8" descr="S1_acquisitions_Colombia_5_VVV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9604" y="1143000"/>
            <a:ext cx="3814396"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SA_logo_bl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3998" y="6324600"/>
            <a:ext cx="1057602" cy="40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0833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06500"/>
            <a:ext cx="7573108"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19" y="1143000"/>
            <a:ext cx="7717446" cy="5715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315" name="Title 1"/>
          <p:cNvSpPr>
            <a:spLocks noGrp="1"/>
          </p:cNvSpPr>
          <p:nvPr>
            <p:ph type="title"/>
          </p:nvPr>
        </p:nvSpPr>
        <p:spPr>
          <a:xfrm>
            <a:off x="1828800" y="457200"/>
            <a:ext cx="5838093" cy="609600"/>
          </a:xfrm>
        </p:spPr>
        <p:txBody>
          <a:bodyPr anchor="ctr"/>
          <a:lstStyle/>
          <a:p>
            <a:pPr algn="l"/>
            <a:r>
              <a:rPr lang="en-GB" sz="2400" dirty="0">
                <a:solidFill>
                  <a:srgbClr val="FFFFFF"/>
                </a:solidFill>
                <a:latin typeface="Verdana" charset="0"/>
              </a:rPr>
              <a:t>Sentinel-1 over Sumatra</a:t>
            </a:r>
          </a:p>
        </p:txBody>
      </p:sp>
      <p:pic>
        <p:nvPicPr>
          <p:cNvPr id="1331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9689" y="1143000"/>
            <a:ext cx="2844311"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772400" y="5022850"/>
            <a:ext cx="1447800" cy="1000238"/>
          </a:xfrm>
          <a:prstGeom prst="rect">
            <a:avLst/>
          </a:prstGeom>
        </p:spPr>
        <p:txBody>
          <a:bodyPr wrap="square" lIns="91400" tIns="45702" rIns="91400" bIns="45702">
            <a:spAutoFit/>
          </a:bodyPr>
          <a:lstStyle/>
          <a:p>
            <a:pPr>
              <a:buClr>
                <a:schemeClr val="tx1">
                  <a:lumMod val="50000"/>
                  <a:lumOff val="50000"/>
                </a:schemeClr>
              </a:buClr>
              <a:tabLst>
                <a:tab pos="3046671" algn="r"/>
              </a:tabLst>
              <a:defRPr/>
            </a:pPr>
            <a:r>
              <a:rPr lang="en-AU" sz="1600" dirty="0" smtClean="0">
                <a:latin typeface="Verdana" pitchFamily="-65" charset="0"/>
                <a:ea typeface="ＭＳ Ｐゴシック" pitchFamily="-106" charset="-128"/>
                <a:cs typeface="+mn-cs"/>
              </a:rPr>
              <a:t>Sumatra:</a:t>
            </a:r>
            <a:endParaRPr lang="en-AU" sz="1600" dirty="0">
              <a:latin typeface="Verdana" pitchFamily="-65" charset="0"/>
              <a:ea typeface="ＭＳ Ｐゴシック" pitchFamily="-106" charset="-128"/>
              <a:cs typeface="+mn-cs"/>
            </a:endParaRPr>
          </a:p>
          <a:p>
            <a:pPr>
              <a:buClr>
                <a:schemeClr val="tx1">
                  <a:lumMod val="50000"/>
                  <a:lumOff val="50000"/>
                </a:schemeClr>
              </a:buClr>
              <a:tabLst>
                <a:tab pos="3046671" algn="r"/>
              </a:tabLst>
              <a:defRPr/>
            </a:pPr>
            <a:endParaRPr lang="en-AU" sz="900" dirty="0">
              <a:solidFill>
                <a:schemeClr val="tx1">
                  <a:lumMod val="75000"/>
                </a:schemeClr>
              </a:solidFill>
            </a:endParaRPr>
          </a:p>
          <a:p>
            <a:pPr>
              <a:buClr>
                <a:schemeClr val="tx1">
                  <a:lumMod val="50000"/>
                  <a:lumOff val="50000"/>
                </a:schemeClr>
              </a:buClr>
              <a:tabLst>
                <a:tab pos="3046671" algn="r"/>
              </a:tabLst>
              <a:defRPr/>
            </a:pPr>
            <a:r>
              <a:rPr lang="en-AU" dirty="0">
                <a:solidFill>
                  <a:schemeClr val="tx1">
                    <a:lumMod val="75000"/>
                  </a:schemeClr>
                </a:solidFill>
              </a:rPr>
              <a:t> </a:t>
            </a:r>
            <a:r>
              <a:rPr lang="en-AU" sz="1600" dirty="0" smtClean="0">
                <a:latin typeface="Verdana" pitchFamily="-65" charset="0"/>
                <a:ea typeface="ＭＳ Ｐゴシック" pitchFamily="-106" charset="-128"/>
                <a:cs typeface="+mn-cs"/>
                <a:sym typeface="Arial Bold"/>
              </a:rPr>
              <a:t>495 </a:t>
            </a:r>
            <a:r>
              <a:rPr lang="en-AU" sz="1600" dirty="0">
                <a:latin typeface="Verdana" pitchFamily="-65" charset="0"/>
                <a:ea typeface="ＭＳ Ｐゴシック" pitchFamily="-106" charset="-128"/>
                <a:cs typeface="+mn-cs"/>
                <a:sym typeface="Arial Bold"/>
              </a:rPr>
              <a:t>total</a:t>
            </a:r>
          </a:p>
          <a:p>
            <a:pPr>
              <a:buClr>
                <a:schemeClr val="tx1">
                  <a:lumMod val="50000"/>
                  <a:lumOff val="50000"/>
                </a:schemeClr>
              </a:buClr>
              <a:tabLst>
                <a:tab pos="3046671" algn="r"/>
              </a:tabLst>
              <a:defRPr/>
            </a:pPr>
            <a:r>
              <a:rPr lang="en-AU" sz="1600" dirty="0">
                <a:latin typeface="Verdana" pitchFamily="-65" charset="0"/>
                <a:ea typeface="ＭＳ Ｐゴシック" pitchFamily="-106" charset="-128"/>
                <a:cs typeface="+mn-cs"/>
                <a:sym typeface="Arial Bold"/>
              </a:rPr>
              <a:t> </a:t>
            </a:r>
            <a:r>
              <a:rPr lang="en-AU" sz="1600" dirty="0" smtClean="0">
                <a:latin typeface="Verdana" pitchFamily="-65" charset="0"/>
                <a:ea typeface="ＭＳ Ｐゴシック" pitchFamily="-106" charset="-128"/>
                <a:cs typeface="+mn-cs"/>
                <a:sym typeface="Arial Bold"/>
              </a:rPr>
              <a:t>189 VV</a:t>
            </a:r>
            <a:r>
              <a:rPr lang="en-AU" sz="1600" dirty="0">
                <a:latin typeface="Verdana" pitchFamily="-65" charset="0"/>
                <a:ea typeface="ＭＳ Ｐゴシック" pitchFamily="-106" charset="-128"/>
                <a:cs typeface="+mn-cs"/>
                <a:sym typeface="Arial Bold"/>
              </a:rPr>
              <a:t>/VH</a:t>
            </a:r>
          </a:p>
        </p:txBody>
      </p:sp>
      <p:pic>
        <p:nvPicPr>
          <p:cNvPr id="8" name="Picture 9" descr="ESA_logo_ble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3998" y="6324600"/>
            <a:ext cx="1057602" cy="40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57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7047DBF9-7038-B64B-B754-8F5E9D5DBA29}" type="slidenum">
              <a:rPr lang="en-US" sz="1000">
                <a:solidFill>
                  <a:srgbClr val="002569"/>
                </a:solidFill>
                <a:latin typeface="Calibri" charset="0"/>
                <a:cs typeface="Calibri" charset="0"/>
              </a:rPr>
              <a:pPr eaLnBrk="1" hangingPunct="1">
                <a:spcBef>
                  <a:spcPct val="0"/>
                </a:spcBef>
              </a:pPr>
              <a:t>23</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6965950"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Baseline </a:t>
            </a:r>
            <a:r>
              <a:rPr lang="en-US" sz="2400" b="1" kern="0" dirty="0" smtClean="0">
                <a:solidFill>
                  <a:srgbClr val="FFFFFF"/>
                </a:solidFill>
                <a:latin typeface="Tahoma" pitchFamily="-106" charset="0"/>
                <a:ea typeface="ＭＳ Ｐゴシック" pitchFamily="-106" charset="-128"/>
                <a:cs typeface="Tahoma" pitchFamily="-106" charset="0"/>
              </a:rPr>
              <a:t>2014: </a:t>
            </a:r>
            <a:r>
              <a:rPr lang="en-US" sz="2400" b="1" kern="0" dirty="0">
                <a:solidFill>
                  <a:srgbClr val="FFFFFF"/>
                </a:solidFill>
                <a:latin typeface="Tahoma" pitchFamily="-106" charset="0"/>
                <a:ea typeface="ＭＳ Ｐゴシック" pitchFamily="-106" charset="-128"/>
                <a:cs typeface="Tahoma" pitchFamily="-106" charset="0"/>
              </a:rPr>
              <a:t>Coverage Summary</a:t>
            </a:r>
          </a:p>
        </p:txBody>
      </p:sp>
      <p:sp>
        <p:nvSpPr>
          <p:cNvPr id="7" name="TextBox 6"/>
          <p:cNvSpPr txBox="1"/>
          <p:nvPr/>
        </p:nvSpPr>
        <p:spPr>
          <a:xfrm>
            <a:off x="177800" y="1524000"/>
            <a:ext cx="8710613" cy="5170646"/>
          </a:xfrm>
          <a:prstGeom prst="rect">
            <a:avLst/>
          </a:prstGeom>
          <a:noFill/>
        </p:spPr>
        <p:txBody>
          <a:bodyPr>
            <a:spAutoFit/>
          </a:bodyPr>
          <a:lstStyle/>
          <a:p>
            <a:pPr marL="457200" indent="-457200">
              <a:buFont typeface="Wingdings" charset="2"/>
              <a:buChar char="§"/>
              <a:defRPr/>
            </a:pPr>
            <a:r>
              <a:rPr lang="en-GB" sz="2000" b="1" dirty="0" smtClean="0">
                <a:ea typeface="ＭＳ Ｐゴシック" pitchFamily="-106" charset="-128"/>
                <a:cs typeface="+mn-cs"/>
              </a:rPr>
              <a:t>51 </a:t>
            </a:r>
            <a:r>
              <a:rPr lang="en-GB" sz="2000" b="1" dirty="0">
                <a:ea typeface="ＭＳ Ｐゴシック" pitchFamily="-106" charset="-128"/>
                <a:cs typeface="+mn-cs"/>
              </a:rPr>
              <a:t>GFOI countries for </a:t>
            </a:r>
            <a:r>
              <a:rPr lang="en-GB" sz="2000" b="1" dirty="0" smtClean="0">
                <a:ea typeface="ＭＳ Ｐゴシック" pitchFamily="-106" charset="-128"/>
                <a:cs typeface="+mn-cs"/>
              </a:rPr>
              <a:t>2014 </a:t>
            </a:r>
            <a:r>
              <a:rPr lang="en-GB" sz="2000" b="1" dirty="0">
                <a:ea typeface="ＭＳ Ｐゴシック" pitchFamily="-106" charset="-128"/>
                <a:cs typeface="+mn-cs"/>
              </a:rPr>
              <a:t>are covered by </a:t>
            </a:r>
            <a:r>
              <a:rPr lang="en-GB" sz="2000" b="1" dirty="0" smtClean="0">
                <a:ea typeface="ＭＳ Ｐゴシック" pitchFamily="-106" charset="-128"/>
                <a:cs typeface="+mn-cs"/>
              </a:rPr>
              <a:t>2215 </a:t>
            </a:r>
            <a:r>
              <a:rPr lang="en-GB" sz="2000" b="1" dirty="0">
                <a:ea typeface="ＭＳ Ｐゴシック" pitchFamily="-106" charset="-128"/>
                <a:cs typeface="+mn-cs"/>
              </a:rPr>
              <a:t>Landsat </a:t>
            </a:r>
            <a:r>
              <a:rPr lang="en-GB" sz="2000" b="1" dirty="0" smtClean="0">
                <a:ea typeface="ＭＳ Ｐゴシック" pitchFamily="-106" charset="-128"/>
                <a:cs typeface="+mn-cs"/>
              </a:rPr>
              <a:t>scenes</a:t>
            </a:r>
            <a:r>
              <a:rPr lang="en-AU" sz="2000" b="1" dirty="0">
                <a:ea typeface="ＭＳ Ｐゴシック" pitchFamily="-106" charset="-128"/>
                <a:cs typeface="+mn-cs"/>
              </a:rPr>
              <a:t> </a:t>
            </a:r>
            <a:r>
              <a:rPr lang="en-GB" sz="2000" b="1" dirty="0" smtClean="0">
                <a:ea typeface="ＭＳ Ｐゴシック" pitchFamily="-106" charset="-128"/>
                <a:cs typeface="+mn-cs"/>
              </a:rPr>
              <a:t>Over 45 images </a:t>
            </a:r>
            <a:r>
              <a:rPr lang="en-GB" sz="2000" b="1" dirty="0">
                <a:ea typeface="ＭＳ Ｐゴシック" pitchFamily="-106" charset="-128"/>
                <a:cs typeface="+mn-cs"/>
              </a:rPr>
              <a:t>are available for most path-row or on average one image every </a:t>
            </a:r>
            <a:r>
              <a:rPr lang="en-GB" sz="2000" b="1" dirty="0" smtClean="0">
                <a:ea typeface="ＭＳ Ｐゴシック" pitchFamily="-106" charset="-128"/>
                <a:cs typeface="+mn-cs"/>
              </a:rPr>
              <a:t>8 days</a:t>
            </a:r>
            <a:endParaRPr lang="en-GB" sz="2000" b="1" dirty="0">
              <a:ea typeface="ＭＳ Ｐゴシック" pitchFamily="-106" charset="-128"/>
              <a:cs typeface="+mn-cs"/>
            </a:endParaRPr>
          </a:p>
          <a:p>
            <a:pPr marL="914400" lvl="1" indent="-457200">
              <a:buFont typeface="Lucida Grande"/>
              <a:buChar char="-"/>
              <a:defRPr/>
            </a:pPr>
            <a:r>
              <a:rPr lang="en-GB" sz="2000" dirty="0" smtClean="0"/>
              <a:t>75% </a:t>
            </a:r>
            <a:r>
              <a:rPr lang="en-GB" sz="2000" dirty="0"/>
              <a:t>of the </a:t>
            </a:r>
            <a:r>
              <a:rPr lang="en-GB" sz="2000" u="sng" dirty="0"/>
              <a:t>best</a:t>
            </a:r>
            <a:r>
              <a:rPr lang="en-GB" sz="2000" dirty="0"/>
              <a:t> path-row images have </a:t>
            </a:r>
            <a:r>
              <a:rPr lang="en-US" sz="2000" dirty="0" smtClean="0"/>
              <a:t>cloud cover better than 1%</a:t>
            </a:r>
            <a:endParaRPr lang="en-GB" sz="2000" b="1" dirty="0">
              <a:ea typeface="ＭＳ Ｐゴシック" pitchFamily="-106" charset="-128"/>
              <a:cs typeface="+mn-cs"/>
            </a:endParaRPr>
          </a:p>
          <a:p>
            <a:pPr marL="914400" lvl="1" indent="-457200">
              <a:buFont typeface="Lucida Grande"/>
              <a:buChar char="-"/>
              <a:defRPr/>
            </a:pPr>
            <a:r>
              <a:rPr lang="en-GB" sz="2000" dirty="0" smtClean="0"/>
              <a:t>88% </a:t>
            </a:r>
            <a:r>
              <a:rPr lang="en-GB" sz="2000" dirty="0"/>
              <a:t>of the </a:t>
            </a:r>
            <a:r>
              <a:rPr lang="en-GB" sz="2000" u="sng" dirty="0"/>
              <a:t>best</a:t>
            </a:r>
            <a:r>
              <a:rPr lang="en-GB" sz="2000" dirty="0"/>
              <a:t> path-row images have cloud cover better than </a:t>
            </a:r>
            <a:r>
              <a:rPr lang="en-GB" sz="2000" dirty="0" smtClean="0"/>
              <a:t>5%</a:t>
            </a:r>
            <a:endParaRPr lang="en-GB" sz="2000" dirty="0"/>
          </a:p>
          <a:p>
            <a:pPr marL="914400" lvl="1" indent="-457200">
              <a:buFont typeface="Lucida Grande"/>
              <a:buChar char="-"/>
              <a:defRPr/>
            </a:pPr>
            <a:r>
              <a:rPr lang="en-GB" sz="2000" dirty="0" smtClean="0"/>
              <a:t>99% </a:t>
            </a:r>
            <a:r>
              <a:rPr lang="en-GB" sz="2000" dirty="0"/>
              <a:t>of the </a:t>
            </a:r>
            <a:r>
              <a:rPr lang="en-GB" sz="2000" u="sng" dirty="0"/>
              <a:t>best</a:t>
            </a:r>
            <a:r>
              <a:rPr lang="en-GB" sz="2000" dirty="0"/>
              <a:t> path-row images have cloud cover better than </a:t>
            </a:r>
            <a:r>
              <a:rPr lang="en-GB" sz="2000" dirty="0" smtClean="0"/>
              <a:t>20%</a:t>
            </a:r>
          </a:p>
          <a:p>
            <a:pPr marL="914400" lvl="1" indent="-457200">
              <a:buFont typeface="Wingdings" charset="2"/>
              <a:buChar char="§"/>
              <a:defRPr/>
            </a:pPr>
            <a:endParaRPr lang="en-AU" sz="1000" b="1" dirty="0">
              <a:ea typeface="ＭＳ Ｐゴシック" pitchFamily="-106" charset="-128"/>
              <a:cs typeface="+mn-cs"/>
            </a:endParaRPr>
          </a:p>
          <a:p>
            <a:pPr marL="457200" lvl="1" indent="0">
              <a:defRPr/>
            </a:pPr>
            <a:r>
              <a:rPr lang="en-AU" sz="2000" b="1" dirty="0" smtClean="0">
                <a:ea typeface="ＭＳ Ｐゴシック" pitchFamily="-106" charset="-128"/>
                <a:cs typeface="+mn-cs"/>
                <a:sym typeface="Wingdings"/>
              </a:rPr>
              <a:t> b</a:t>
            </a:r>
            <a:r>
              <a:rPr lang="en-AU" sz="2000" b="1" dirty="0" smtClean="0">
                <a:ea typeface="ＭＳ Ｐゴシック" pitchFamily="-106" charset="-128"/>
                <a:cs typeface="+mn-cs"/>
              </a:rPr>
              <a:t>ut in some areas </a:t>
            </a:r>
            <a:r>
              <a:rPr lang="en-AU" sz="2000" dirty="0" smtClean="0">
                <a:ea typeface="ＭＳ Ｐゴシック" pitchFamily="-106" charset="-128"/>
                <a:cs typeface="+mn-cs"/>
              </a:rPr>
              <a:t>e.g. Ecuador, Indonesia, Gabon, the </a:t>
            </a:r>
            <a:r>
              <a:rPr lang="en-GB" sz="2000" dirty="0"/>
              <a:t>“worst” best </a:t>
            </a:r>
            <a:r>
              <a:rPr lang="en-GB" sz="2000" dirty="0" smtClean="0"/>
              <a:t>images were close to 50% </a:t>
            </a:r>
            <a:r>
              <a:rPr lang="en-GB" sz="2000" dirty="0"/>
              <a:t>cloud </a:t>
            </a:r>
            <a:r>
              <a:rPr lang="en-GB" sz="2000" dirty="0" smtClean="0"/>
              <a:t>covered</a:t>
            </a:r>
          </a:p>
          <a:p>
            <a:pPr marL="457200" lvl="1" indent="0">
              <a:defRPr/>
            </a:pPr>
            <a:endParaRPr lang="en-AU" sz="2000" dirty="0">
              <a:ea typeface="ＭＳ Ｐゴシック" pitchFamily="-106" charset="-128"/>
              <a:cs typeface="+mn-cs"/>
            </a:endParaRPr>
          </a:p>
          <a:p>
            <a:pPr marL="457200" indent="-457200">
              <a:spcAft>
                <a:spcPts val="1200"/>
              </a:spcAft>
              <a:buFont typeface="Wingdings" charset="2"/>
              <a:buChar char="§"/>
              <a:defRPr/>
            </a:pPr>
            <a:r>
              <a:rPr lang="en-AU" sz="2000" b="1" dirty="0" smtClean="0">
                <a:ea typeface="ＭＳ Ｐゴシック" pitchFamily="-106" charset="-128"/>
                <a:cs typeface="+mn-cs"/>
              </a:rPr>
              <a:t>Dedicated areas in 11 countries were covered by 4486 Sentinel-</a:t>
            </a:r>
            <a:r>
              <a:rPr lang="en-AU" sz="2000" b="1" dirty="0">
                <a:ea typeface="ＭＳ Ｐゴシック" pitchFamily="-106" charset="-128"/>
                <a:cs typeface="+mn-cs"/>
              </a:rPr>
              <a:t>1 </a:t>
            </a:r>
            <a:r>
              <a:rPr lang="en-AU" sz="2000" b="1" dirty="0" smtClean="0">
                <a:ea typeface="ＭＳ Ｐゴシック" pitchFamily="-106" charset="-128"/>
                <a:cs typeface="+mn-cs"/>
              </a:rPr>
              <a:t>scenes during </a:t>
            </a:r>
            <a:r>
              <a:rPr lang="en-AU" sz="2000" b="1" dirty="0">
                <a:ea typeface="ＭＳ Ｐゴシック" pitchFamily="-106" charset="-128"/>
                <a:cs typeface="+mn-cs"/>
              </a:rPr>
              <a:t>the ramp-up phase, </a:t>
            </a:r>
            <a:r>
              <a:rPr lang="en-AU" sz="2000" b="1" dirty="0" smtClean="0">
                <a:ea typeface="ＭＳ Ｐゴシック" pitchFamily="-106" charset="-128"/>
                <a:cs typeface="+mn-cs"/>
              </a:rPr>
              <a:t>out of that 587 in dual pol.</a:t>
            </a:r>
            <a:endParaRPr lang="en-AU" sz="2000" b="1" dirty="0">
              <a:ea typeface="ＭＳ Ｐゴシック" pitchFamily="-106" charset="-128"/>
              <a:cs typeface="+mn-cs"/>
            </a:endParaRPr>
          </a:p>
          <a:p>
            <a:pPr marL="914400" lvl="1" indent="-457200">
              <a:buFont typeface="Lucida Grande"/>
              <a:buChar char="-"/>
              <a:defRPr/>
            </a:pPr>
            <a:r>
              <a:rPr lang="en-AU" sz="2000" dirty="0" smtClean="0"/>
              <a:t>T</a:t>
            </a:r>
            <a:r>
              <a:rPr lang="en-GB" sz="2000" dirty="0" smtClean="0"/>
              <a:t>he Congo basin is only scarcely covered as it lies on the same orbits as Europe, which is the COPERNICUS priority area.</a:t>
            </a:r>
          </a:p>
          <a:p>
            <a:pPr marL="914400" lvl="1" indent="-457200">
              <a:buFont typeface="Lucida Grande"/>
              <a:buChar char="-"/>
              <a:defRPr/>
            </a:pPr>
            <a:r>
              <a:rPr lang="en-GB" sz="2000" dirty="0" smtClean="0"/>
              <a:t>Relatively few dual pol acquisitions during ramp-up phase related to reduced workload of the system</a:t>
            </a:r>
            <a:endParaRPr lang="en-GB" sz="2000" dirty="0"/>
          </a:p>
        </p:txBody>
      </p:sp>
      <p:cxnSp>
        <p:nvCxnSpPr>
          <p:cNvPr id="32772" name="Straight Connector 3"/>
          <p:cNvCxnSpPr>
            <a:cxnSpLocks noChangeShapeType="1"/>
          </p:cNvCxnSpPr>
          <p:nvPr/>
        </p:nvCxnSpPr>
        <p:spPr bwMode="auto">
          <a:xfrm>
            <a:off x="739775" y="4306888"/>
            <a:ext cx="23050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32773" name="Straight Connector 7"/>
          <p:cNvCxnSpPr>
            <a:cxnSpLocks noChangeShapeType="1"/>
          </p:cNvCxnSpPr>
          <p:nvPr/>
        </p:nvCxnSpPr>
        <p:spPr bwMode="auto">
          <a:xfrm>
            <a:off x="-100013" y="4448175"/>
            <a:ext cx="3459163" cy="809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Tree>
    <p:extLst>
      <p:ext uri="{BB962C8B-B14F-4D97-AF65-F5344CB8AC3E}">
        <p14:creationId xmlns:p14="http://schemas.microsoft.com/office/powerpoint/2010/main" val="38743845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27E95346-D768-E541-9C2F-FD71B109D656}" type="slidenum">
              <a:rPr lang="en-US" sz="1000">
                <a:solidFill>
                  <a:srgbClr val="002569"/>
                </a:solidFill>
                <a:latin typeface="Calibri" charset="0"/>
                <a:cs typeface="Calibri" charset="0"/>
              </a:rPr>
              <a:pPr eaLnBrk="1" hangingPunct="1">
                <a:spcBef>
                  <a:spcPct val="0"/>
                </a:spcBef>
              </a:pPr>
              <a:t>24</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6405562"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Baseline </a:t>
            </a:r>
            <a:r>
              <a:rPr lang="en-US" sz="2400" b="1" kern="0" dirty="0" smtClean="0">
                <a:solidFill>
                  <a:srgbClr val="FFFFFF"/>
                </a:solidFill>
                <a:latin typeface="Tahoma" pitchFamily="-106" charset="0"/>
                <a:ea typeface="ＭＳ Ｐゴシック" pitchFamily="-106" charset="-128"/>
                <a:cs typeface="Tahoma" pitchFamily="-106" charset="0"/>
              </a:rPr>
              <a:t>2014: </a:t>
            </a:r>
            <a:r>
              <a:rPr lang="en-US" sz="2400" b="1" kern="0" dirty="0">
                <a:solidFill>
                  <a:srgbClr val="FFFFFF"/>
                </a:solidFill>
                <a:latin typeface="Tahoma" pitchFamily="-106" charset="0"/>
                <a:ea typeface="ＭＳ Ｐゴシック" pitchFamily="-106" charset="-128"/>
                <a:cs typeface="Tahoma" pitchFamily="-106" charset="0"/>
              </a:rPr>
              <a:t>Coverage Summary</a:t>
            </a:r>
          </a:p>
        </p:txBody>
      </p:sp>
      <p:sp>
        <p:nvSpPr>
          <p:cNvPr id="7" name="TextBox 6"/>
          <p:cNvSpPr txBox="1"/>
          <p:nvPr/>
        </p:nvSpPr>
        <p:spPr>
          <a:xfrm>
            <a:off x="177800" y="1600200"/>
            <a:ext cx="8710613" cy="4862870"/>
          </a:xfrm>
          <a:prstGeom prst="rect">
            <a:avLst/>
          </a:prstGeom>
          <a:noFill/>
        </p:spPr>
        <p:txBody>
          <a:bodyPr>
            <a:spAutoFit/>
          </a:bodyPr>
          <a:lstStyle/>
          <a:p>
            <a:pPr marL="457200" indent="-457200">
              <a:buFont typeface="Wingdings" charset="2"/>
              <a:buChar char="§"/>
              <a:defRPr/>
            </a:pPr>
            <a:r>
              <a:rPr lang="en-GB" sz="2000" b="1" dirty="0" smtClean="0">
                <a:ea typeface="ＭＳ Ｐゴシック" pitchFamily="-106" charset="-128"/>
                <a:cs typeface="+mn-cs"/>
              </a:rPr>
              <a:t>Despite the high performance of Landsat, the 2014 </a:t>
            </a:r>
            <a:r>
              <a:rPr lang="en-GB" sz="2000" b="1" dirty="0">
                <a:ea typeface="ＭＳ Ｐゴシック" pitchFamily="-106" charset="-128"/>
                <a:cs typeface="+mn-cs"/>
              </a:rPr>
              <a:t>requirement for cloud free data cannot be met solely with Landsat data</a:t>
            </a:r>
          </a:p>
          <a:p>
            <a:pPr marL="457200" indent="-457200">
              <a:buFont typeface="Wingdings" charset="2"/>
              <a:buChar char="§"/>
              <a:defRPr/>
            </a:pPr>
            <a:endParaRPr lang="en-GB" sz="1000" b="1" dirty="0">
              <a:ea typeface="ＭＳ Ｐゴシック" pitchFamily="-106" charset="-128"/>
              <a:cs typeface="+mn-cs"/>
            </a:endParaRPr>
          </a:p>
          <a:p>
            <a:pPr marL="457200" indent="-457200">
              <a:buFont typeface="Wingdings" charset="2"/>
              <a:buChar char="§"/>
              <a:defRPr/>
            </a:pPr>
            <a:r>
              <a:rPr lang="en-GB" sz="2000" b="1" dirty="0">
                <a:ea typeface="ＭＳ Ｐゴシック" pitchFamily="-106" charset="-128"/>
                <a:cs typeface="+mn-cs"/>
              </a:rPr>
              <a:t>For all but a few path-rows, it should be possible to get cloud free estimates of the Earth’s surface using more than one image</a:t>
            </a:r>
          </a:p>
          <a:p>
            <a:pPr marL="914400" lvl="1" indent="-457200">
              <a:buFont typeface="Lucida Grande"/>
              <a:buChar char="-"/>
              <a:defRPr/>
            </a:pPr>
            <a:r>
              <a:rPr lang="en-GB" sz="2000" i="1" dirty="0">
                <a:ea typeface="ＭＳ Ｐゴシック" pitchFamily="-106" charset="-128"/>
                <a:cs typeface="+mn-cs"/>
              </a:rPr>
              <a:t>i.e. cloud free mosaics</a:t>
            </a:r>
          </a:p>
          <a:p>
            <a:pPr marL="457200" indent="-457200">
              <a:buFont typeface="Wingdings" charset="2"/>
              <a:buChar char="§"/>
              <a:defRPr/>
            </a:pPr>
            <a:endParaRPr lang="en-GB" sz="1000" b="1" dirty="0">
              <a:ea typeface="ＭＳ Ｐゴシック" pitchFamily="-106" charset="-128"/>
              <a:cs typeface="+mn-cs"/>
            </a:endParaRPr>
          </a:p>
          <a:p>
            <a:pPr marL="457200" indent="-457200">
              <a:buFont typeface="Wingdings" charset="2"/>
              <a:buChar char="§"/>
              <a:defRPr/>
            </a:pPr>
            <a:r>
              <a:rPr lang="en-GB" sz="2000" b="1" dirty="0">
                <a:ea typeface="ＭＳ Ｐゴシック" pitchFamily="-106" charset="-128"/>
                <a:cs typeface="+mn-cs"/>
              </a:rPr>
              <a:t>The inclusion of the </a:t>
            </a:r>
            <a:r>
              <a:rPr lang="en-GB" sz="2000" b="1" dirty="0" smtClean="0">
                <a:ea typeface="ＭＳ Ｐゴシック" pitchFamily="-106" charset="-128"/>
                <a:cs typeface="+mn-cs"/>
              </a:rPr>
              <a:t>Sentinel-2 </a:t>
            </a:r>
            <a:r>
              <a:rPr lang="en-GB" sz="2000" b="1" dirty="0">
                <a:ea typeface="ＭＳ Ｐゴシック" pitchFamily="-106" charset="-128"/>
                <a:cs typeface="+mn-cs"/>
              </a:rPr>
              <a:t>and CBERS satellites </a:t>
            </a:r>
            <a:r>
              <a:rPr lang="en-GB" sz="2000" b="1" dirty="0" smtClean="0">
                <a:ea typeface="ＭＳ Ｐゴシック" pitchFamily="-106" charset="-128"/>
                <a:cs typeface="+mn-cs"/>
              </a:rPr>
              <a:t>should </a:t>
            </a:r>
            <a:r>
              <a:rPr lang="en-GB" sz="2000" b="1" dirty="0">
                <a:ea typeface="ＭＳ Ｐゴシック" pitchFamily="-106" charset="-128"/>
                <a:cs typeface="+mn-cs"/>
              </a:rPr>
              <a:t>show a corresponding improvement, once data from these sensors </a:t>
            </a:r>
            <a:r>
              <a:rPr lang="en-GB" sz="2000" b="1" dirty="0" smtClean="0">
                <a:ea typeface="ＭＳ Ｐゴシック" pitchFamily="-106" charset="-128"/>
                <a:cs typeface="+mn-cs"/>
              </a:rPr>
              <a:t>becomes available in </a:t>
            </a:r>
            <a:r>
              <a:rPr lang="en-GB" sz="2000" b="1" dirty="0">
                <a:ea typeface="ＭＳ Ｐゴシック" pitchFamily="-106" charset="-128"/>
                <a:cs typeface="+mn-cs"/>
              </a:rPr>
              <a:t>2015 </a:t>
            </a:r>
          </a:p>
          <a:p>
            <a:pPr marL="457200" indent="-457200">
              <a:buFont typeface="Wingdings" charset="2"/>
              <a:buChar char="§"/>
              <a:defRPr/>
            </a:pPr>
            <a:endParaRPr lang="en-GB" sz="1000" b="1" dirty="0">
              <a:ea typeface="ＭＳ Ｐゴシック" pitchFamily="-106" charset="-128"/>
              <a:cs typeface="+mn-cs"/>
            </a:endParaRPr>
          </a:p>
          <a:p>
            <a:pPr marL="457200" indent="-457200">
              <a:buFont typeface="Wingdings" charset="2"/>
              <a:buChar char="§"/>
              <a:defRPr/>
            </a:pPr>
            <a:r>
              <a:rPr lang="en-GB" sz="2000" b="1" dirty="0">
                <a:ea typeface="ＭＳ Ｐゴシック" pitchFamily="-106" charset="-128"/>
                <a:cs typeface="+mn-cs"/>
              </a:rPr>
              <a:t>Even with more optical sensors, some persistently cloudy locations will exist where multiple dates of images in themselves will be not be sufficient to yield cloud free looks at the </a:t>
            </a:r>
            <a:r>
              <a:rPr lang="en-GB" sz="2000" b="1" dirty="0" smtClean="0">
                <a:ea typeface="ＭＳ Ｐゴシック" pitchFamily="-106" charset="-128"/>
                <a:cs typeface="+mn-cs"/>
              </a:rPr>
              <a:t>Earth</a:t>
            </a:r>
          </a:p>
          <a:p>
            <a:pPr marL="914400" lvl="1" indent="-457200">
              <a:buFont typeface="Lucida Grande"/>
              <a:buChar char="-"/>
              <a:defRPr/>
            </a:pPr>
            <a:r>
              <a:rPr lang="en-GB" sz="2000" i="1" dirty="0">
                <a:ea typeface="ＭＳ Ｐゴシック" pitchFamily="-106" charset="-128"/>
                <a:cs typeface="+mn-cs"/>
              </a:rPr>
              <a:t>Other methodologies, such as SAR, will be required</a:t>
            </a:r>
          </a:p>
          <a:p>
            <a:pPr marL="914400" lvl="1" indent="-457200">
              <a:buFont typeface="Lucida Grande"/>
              <a:buChar char="-"/>
              <a:defRPr/>
            </a:pPr>
            <a:r>
              <a:rPr lang="en-GB" sz="2000" i="1" dirty="0" smtClean="0">
                <a:ea typeface="ＭＳ Ｐゴシック" pitchFamily="-106" charset="-128"/>
                <a:cs typeface="+mn-cs"/>
              </a:rPr>
              <a:t>Sentinel-1 acquires systematically over dedicated areas</a:t>
            </a:r>
          </a:p>
          <a:p>
            <a:pPr marL="914400" lvl="1" indent="-457200">
              <a:buFont typeface="Lucida Grande"/>
              <a:buChar char="-"/>
              <a:defRPr/>
            </a:pPr>
            <a:r>
              <a:rPr lang="en-GB" sz="2000" i="1" dirty="0" smtClean="0">
                <a:ea typeface="ＭＳ Ｐゴシック" pitchFamily="-106" charset="-128"/>
                <a:cs typeface="+mn-cs"/>
              </a:rPr>
              <a:t>ALOS-2 continues with free and open 25 m annual global mosaic</a:t>
            </a:r>
            <a:endParaRPr lang="en-US" sz="2000" i="1" dirty="0">
              <a:ea typeface="ＭＳ Ｐゴシック" pitchFamily="-106" charset="-128"/>
              <a:cs typeface="+mn-cs"/>
            </a:endParaRPr>
          </a:p>
        </p:txBody>
      </p:sp>
    </p:spTree>
    <p:extLst>
      <p:ext uri="{BB962C8B-B14F-4D97-AF65-F5344CB8AC3E}">
        <p14:creationId xmlns:p14="http://schemas.microsoft.com/office/powerpoint/2010/main" val="234036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vi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61" y="-8311"/>
            <a:ext cx="9497435" cy="6875788"/>
          </a:xfrm>
          <a:prstGeom prst="rect">
            <a:avLst/>
          </a:prstGeom>
        </p:spPr>
      </p:pic>
      <p:sp>
        <p:nvSpPr>
          <p:cNvPr id="4" name="Rectangle 3"/>
          <p:cNvSpPr/>
          <p:nvPr/>
        </p:nvSpPr>
        <p:spPr>
          <a:xfrm>
            <a:off x="28055" y="1451597"/>
            <a:ext cx="9231672" cy="369332"/>
          </a:xfrm>
          <a:prstGeom prst="rect">
            <a:avLst/>
          </a:prstGeom>
        </p:spPr>
        <p:txBody>
          <a:bodyPr wrap="square">
            <a:spAutoFit/>
          </a:bodyPr>
          <a:lstStyle/>
          <a:p>
            <a:pPr>
              <a:defRPr/>
            </a:pPr>
            <a:r>
              <a:rPr lang="en-US" sz="1800" b="1" dirty="0">
                <a:solidFill>
                  <a:srgbClr val="FFFFFF"/>
                </a:solidFill>
                <a:ea typeface="ＭＳ Ｐゴシック" pitchFamily="-106" charset="-128"/>
              </a:rPr>
              <a:t>Endorsement of the </a:t>
            </a:r>
            <a:r>
              <a:rPr lang="en-US" sz="1800" b="1" dirty="0" smtClean="0">
                <a:solidFill>
                  <a:srgbClr val="FFFFFF"/>
                </a:solidFill>
                <a:ea typeface="ＭＳ Ｐゴシック" pitchFamily="-106" charset="-128"/>
              </a:rPr>
              <a:t>Global Baseline Data Acquisition Strategy 2015 Update</a:t>
            </a:r>
            <a:endParaRPr lang="en-US" sz="1800" b="1" dirty="0">
              <a:solidFill>
                <a:srgbClr val="FFFFFF"/>
              </a:solidFill>
              <a:ea typeface="ＭＳ Ｐゴシック" pitchFamily="-106" charset="-128"/>
            </a:endParaRPr>
          </a:p>
        </p:txBody>
      </p:sp>
    </p:spTree>
    <p:extLst>
      <p:ext uri="{BB962C8B-B14F-4D97-AF65-F5344CB8AC3E}">
        <p14:creationId xmlns:p14="http://schemas.microsoft.com/office/powerpoint/2010/main" val="8339508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7"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E2543772-45F8-CC49-A72E-AC385F50AD94}" type="slidenum">
              <a:rPr lang="en-US" sz="1000">
                <a:solidFill>
                  <a:srgbClr val="002569"/>
                </a:solidFill>
                <a:latin typeface="Calibri" charset="0"/>
                <a:cs typeface="Calibri" charset="0"/>
              </a:rPr>
              <a:pPr eaLnBrk="1" hangingPunct="1">
                <a:spcBef>
                  <a:spcPct val="0"/>
                </a:spcBef>
              </a:pPr>
              <a:t>26</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7243762"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Global Strategy: Context &amp; Process</a:t>
            </a:r>
          </a:p>
        </p:txBody>
      </p:sp>
      <p:sp>
        <p:nvSpPr>
          <p:cNvPr id="7" name="TextBox 6"/>
          <p:cNvSpPr txBox="1"/>
          <p:nvPr/>
        </p:nvSpPr>
        <p:spPr>
          <a:xfrm>
            <a:off x="177800" y="1919288"/>
            <a:ext cx="8710613" cy="3477875"/>
          </a:xfrm>
          <a:prstGeom prst="rect">
            <a:avLst/>
          </a:prstGeom>
          <a:noFill/>
        </p:spPr>
        <p:txBody>
          <a:bodyPr>
            <a:spAutoFit/>
          </a:bodyPr>
          <a:lstStyle/>
          <a:p>
            <a:pPr lvl="1" indent="-457200">
              <a:buFont typeface="Wingdings" charset="2"/>
              <a:buChar char="§"/>
              <a:defRPr/>
            </a:pPr>
            <a:r>
              <a:rPr lang="en-AU" sz="2000" b="1" dirty="0" smtClean="0">
                <a:solidFill>
                  <a:srgbClr val="008000"/>
                </a:solidFill>
                <a:ea typeface="ＭＳ Ｐゴシック" pitchFamily="-106" charset="-128"/>
              </a:rPr>
              <a:t>2011 </a:t>
            </a:r>
            <a:r>
              <a:rPr lang="en-AU" sz="2000" b="1" dirty="0">
                <a:solidFill>
                  <a:srgbClr val="008000"/>
                </a:solidFill>
                <a:ea typeface="ＭＳ Ｐゴシック" pitchFamily="-106" charset="-128"/>
              </a:rPr>
              <a:t>CEOS Plenary </a:t>
            </a:r>
            <a:r>
              <a:rPr lang="en-AU" sz="2000" b="1" dirty="0" smtClean="0">
                <a:ea typeface="ＭＳ Ｐゴシック" pitchFamily="-106" charset="-128"/>
              </a:rPr>
              <a:t>endorsed t</a:t>
            </a:r>
            <a:r>
              <a:rPr lang="en-GB" sz="2000" b="1" dirty="0" smtClean="0">
                <a:ea typeface="ＭＳ Ｐゴシック" pitchFamily="-106" charset="-128"/>
              </a:rPr>
              <a:t>he three-element </a:t>
            </a:r>
            <a:r>
              <a:rPr lang="en-GB" sz="2000" b="1" dirty="0">
                <a:solidFill>
                  <a:srgbClr val="008000"/>
                </a:solidFill>
                <a:ea typeface="ＭＳ Ｐゴシック" pitchFamily="-106" charset="-128"/>
              </a:rPr>
              <a:t>CEOS Strategy for Space Data Coverage and Continuity in Support of GFOI </a:t>
            </a:r>
            <a:r>
              <a:rPr lang="en-GB" sz="2000" b="1" dirty="0">
                <a:ea typeface="ＭＳ Ｐゴシック" pitchFamily="-106" charset="-128"/>
              </a:rPr>
              <a:t>and the establishment of the ad-hoc Space Data Coordination Group for GFOI</a:t>
            </a:r>
            <a:endParaRPr lang="en-AU" sz="2000" b="1" dirty="0">
              <a:ea typeface="ＭＳ Ｐゴシック" pitchFamily="-106" charset="-128"/>
            </a:endParaRPr>
          </a:p>
          <a:p>
            <a:pPr marL="457200" indent="-457200">
              <a:buFont typeface="Wingdings" charset="2"/>
              <a:buChar char="§"/>
              <a:defRPr/>
            </a:pPr>
            <a:endParaRPr lang="en-US" sz="2000" b="1" dirty="0">
              <a:ea typeface="ＭＳ Ｐゴシック" pitchFamily="-106" charset="-128"/>
              <a:cs typeface="+mn-cs"/>
            </a:endParaRPr>
          </a:p>
          <a:p>
            <a:pPr marL="457200" indent="-457200">
              <a:buFont typeface="Wingdings" charset="2"/>
              <a:buChar char="§"/>
              <a:defRPr/>
            </a:pPr>
            <a:r>
              <a:rPr lang="en-US" sz="2000" b="1" dirty="0" smtClean="0">
                <a:ea typeface="ＭＳ Ｐゴシック" pitchFamily="-106" charset="-128"/>
                <a:cs typeface="+mn-cs"/>
              </a:rPr>
              <a:t>SIT</a:t>
            </a:r>
            <a:r>
              <a:rPr lang="en-US" sz="2000" b="1" dirty="0">
                <a:ea typeface="ＭＳ Ｐゴシック" pitchFamily="-106" charset="-128"/>
                <a:cs typeface="+mn-cs"/>
              </a:rPr>
              <a:t>-</a:t>
            </a:r>
            <a:r>
              <a:rPr lang="en-US" sz="2000" b="1" dirty="0" smtClean="0">
                <a:ea typeface="ＭＳ Ｐゴシック" pitchFamily="-106" charset="-128"/>
                <a:cs typeface="+mn-cs"/>
              </a:rPr>
              <a:t>28 endorsed </a:t>
            </a:r>
            <a:r>
              <a:rPr lang="en-AU" sz="2000" b="1" dirty="0" smtClean="0">
                <a:solidFill>
                  <a:srgbClr val="008000"/>
                </a:solidFill>
                <a:ea typeface="ＭＳ Ｐゴシック" pitchFamily="-106" charset="-128"/>
                <a:cs typeface="+mn-cs"/>
              </a:rPr>
              <a:t>The </a:t>
            </a:r>
            <a:r>
              <a:rPr lang="en-AU" sz="2000" b="1" dirty="0">
                <a:solidFill>
                  <a:srgbClr val="008000"/>
                </a:solidFill>
                <a:ea typeface="ＭＳ Ｐゴシック" pitchFamily="-106" charset="-128"/>
                <a:cs typeface="+mn-cs"/>
              </a:rPr>
              <a:t>Global Baseline </a:t>
            </a:r>
            <a:r>
              <a:rPr lang="en-AU" sz="2000" b="1" dirty="0" smtClean="0">
                <a:solidFill>
                  <a:srgbClr val="008000"/>
                </a:solidFill>
                <a:ea typeface="ＭＳ Ｐゴシック" pitchFamily="-106" charset="-128"/>
                <a:cs typeface="+mn-cs"/>
              </a:rPr>
              <a:t>Data Acquisition </a:t>
            </a:r>
            <a:r>
              <a:rPr lang="en-AU" sz="2000" b="1" dirty="0">
                <a:solidFill>
                  <a:srgbClr val="008000"/>
                </a:solidFill>
                <a:ea typeface="ＭＳ Ｐゴシック" pitchFamily="-106" charset="-128"/>
                <a:cs typeface="+mn-cs"/>
              </a:rPr>
              <a:t>Strategy for </a:t>
            </a:r>
            <a:r>
              <a:rPr lang="en-AU" sz="2000" b="1" dirty="0" smtClean="0">
                <a:solidFill>
                  <a:srgbClr val="008000"/>
                </a:solidFill>
                <a:ea typeface="ＭＳ Ｐゴシック" pitchFamily="-106" charset="-128"/>
                <a:cs typeface="+mn-cs"/>
              </a:rPr>
              <a:t>GFOI (Element 1)</a:t>
            </a:r>
            <a:endParaRPr lang="en-AU" sz="2000" b="1" dirty="0">
              <a:ea typeface="ＭＳ Ｐゴシック" pitchFamily="-106" charset="-128"/>
              <a:cs typeface="+mn-cs"/>
            </a:endParaRPr>
          </a:p>
          <a:p>
            <a:pPr marL="457200" indent="-457200">
              <a:buFont typeface="Wingdings" charset="2"/>
              <a:buChar char="§"/>
              <a:defRPr/>
            </a:pPr>
            <a:endParaRPr lang="en-AU" sz="2000" b="1" dirty="0">
              <a:ea typeface="ＭＳ Ｐゴシック" pitchFamily="-106" charset="-128"/>
              <a:cs typeface="+mn-cs"/>
            </a:endParaRPr>
          </a:p>
          <a:p>
            <a:pPr marL="457200" indent="-457200">
              <a:buFont typeface="Wingdings" charset="2"/>
              <a:buChar char="§"/>
              <a:defRPr/>
            </a:pPr>
            <a:r>
              <a:rPr lang="en-AU" sz="2000" b="1" dirty="0" smtClean="0">
                <a:ea typeface="ＭＳ Ｐゴシック" pitchFamily="-106" charset="-128"/>
                <a:cs typeface="+mn-cs"/>
              </a:rPr>
              <a:t>SDCG undertakes to report annually on the acquisitions results and to update the strategy to reflect latest requirements, mission status </a:t>
            </a:r>
            <a:r>
              <a:rPr lang="en-AU" sz="2000" b="1" dirty="0" err="1" smtClean="0">
                <a:ea typeface="ＭＳ Ｐゴシック" pitchFamily="-106" charset="-128"/>
                <a:cs typeface="+mn-cs"/>
              </a:rPr>
              <a:t>etc</a:t>
            </a:r>
            <a:r>
              <a:rPr lang="en-AU" sz="2000" b="1" dirty="0" smtClean="0">
                <a:ea typeface="ＭＳ Ｐゴシック" pitchFamily="-106" charset="-128"/>
                <a:cs typeface="+mn-cs"/>
              </a:rPr>
              <a:t> for SIT endorsement. </a:t>
            </a:r>
            <a:r>
              <a:rPr lang="en-AU" sz="2000" b="1" dirty="0" smtClean="0">
                <a:solidFill>
                  <a:srgbClr val="FF6600"/>
                </a:solidFill>
                <a:ea typeface="ＭＳ Ｐゴシック" pitchFamily="-106" charset="-128"/>
                <a:cs typeface="+mn-cs"/>
              </a:rPr>
              <a:t>At SIT-30 we seek endorsement of the 2015 update to the Global Baseline Data Acquisition Strategy.</a:t>
            </a:r>
            <a:endParaRPr lang="en-US" sz="2000" b="1" dirty="0">
              <a:solidFill>
                <a:srgbClr val="FF6600"/>
              </a:solidFill>
              <a:ea typeface="ＭＳ Ｐゴシック" pitchFamily="-106" charset="-128"/>
              <a:cs typeface="+mn-cs"/>
            </a:endParaRPr>
          </a:p>
        </p:txBody>
      </p:sp>
      <p:sp>
        <p:nvSpPr>
          <p:cNvPr id="8" name="TextBox 7"/>
          <p:cNvSpPr txBox="1"/>
          <p:nvPr/>
        </p:nvSpPr>
        <p:spPr>
          <a:xfrm>
            <a:off x="2286000" y="3276600"/>
            <a:ext cx="4876800" cy="1077216"/>
          </a:xfrm>
          <a:prstGeom prst="rect">
            <a:avLst/>
          </a:prstGeom>
          <a:solidFill>
            <a:schemeClr val="accent1">
              <a:alpha val="70000"/>
            </a:schemeClr>
          </a:solidFill>
          <a:ln w="38100" cap="flat">
            <a:solidFill>
              <a:schemeClr val="tx1">
                <a:lumMod val="60000"/>
                <a:lumOff val="40000"/>
              </a:schemeClr>
            </a:solidFill>
            <a:miter lim="400000"/>
          </a:ln>
          <a:effectLst/>
          <a:scene3d>
            <a:camera prst="orthographicFront">
              <a:rot lat="0" lon="0" rev="1800000"/>
            </a:camera>
            <a:lightRig rig="threePt" dir="t"/>
          </a:scene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3200" b="1" i="0" u="none" strike="noStrike" cap="none" spc="0" normalizeH="0" baseline="0" dirty="0" smtClean="0">
                <a:ln>
                  <a:noFill/>
                </a:ln>
                <a:solidFill>
                  <a:srgbClr val="002569"/>
                </a:solidFill>
                <a:effectLst/>
                <a:uFillTx/>
              </a:rPr>
              <a:t>Remove</a:t>
            </a:r>
            <a:r>
              <a:rPr kumimoji="0" lang="en-GB" sz="3200" b="1" i="0" u="none" strike="noStrike" cap="none" spc="0" normalizeH="0" dirty="0" smtClean="0">
                <a:ln>
                  <a:noFill/>
                </a:ln>
                <a:solidFill>
                  <a:srgbClr val="002569"/>
                </a:solidFill>
                <a:effectLst/>
                <a:uFillTx/>
              </a:rPr>
              <a:t> Slide to reduce overall number </a:t>
            </a:r>
            <a:endParaRPr kumimoji="0" lang="en-GB" sz="32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34310213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910C5758-E0DE-C54E-8548-16300D9D0C9C}" type="slidenum">
              <a:rPr lang="en-US" sz="1000">
                <a:solidFill>
                  <a:srgbClr val="002569"/>
                </a:solidFill>
                <a:latin typeface="Calibri" charset="0"/>
                <a:cs typeface="Calibri" charset="0"/>
              </a:rPr>
              <a:pPr eaLnBrk="1" hangingPunct="1">
                <a:spcBef>
                  <a:spcPct val="0"/>
                </a:spcBef>
              </a:pPr>
              <a:t>27</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7243762" cy="609600"/>
          </a:xfrm>
          <a:prstGeom prst="rect">
            <a:avLst/>
          </a:prstGeom>
          <a:noFill/>
          <a:ln w="9525">
            <a:noFill/>
            <a:miter lim="800000"/>
            <a:headEnd/>
            <a:tailEnd/>
          </a:ln>
        </p:spPr>
        <p:txBody>
          <a:bodyPr anchor="ctr"/>
          <a:lstStyle>
            <a:lvl1pPr algn="l" defTabSz="914400">
              <a:defRPr sz="2400" b="1" kern="0">
                <a:solidFill>
                  <a:srgbClr val="FFFFFF"/>
                </a:solidFill>
                <a:latin typeface="Tahoma" pitchFamily="-106" charset="0"/>
                <a:ea typeface="ＭＳ Ｐゴシック" pitchFamily="-106" charset="-128"/>
                <a:cs typeface="Tahoma" pitchFamily="-106" charset="0"/>
              </a:defRPr>
            </a:lvl1pPr>
          </a:lstStyle>
          <a:p>
            <a:r>
              <a:rPr lang="en-US" dirty="0"/>
              <a:t>Global Baseline </a:t>
            </a:r>
            <a:r>
              <a:rPr lang="en-US" dirty="0" smtClean="0"/>
              <a:t>Strategy: Core Data</a:t>
            </a:r>
            <a:endParaRPr lang="en-US" dirty="0"/>
          </a:p>
        </p:txBody>
      </p:sp>
      <p:sp>
        <p:nvSpPr>
          <p:cNvPr id="7" name="TextBox 6"/>
          <p:cNvSpPr txBox="1"/>
          <p:nvPr/>
        </p:nvSpPr>
        <p:spPr>
          <a:xfrm>
            <a:off x="297600" y="1524000"/>
            <a:ext cx="8710613" cy="5232202"/>
          </a:xfrm>
          <a:prstGeom prst="rect">
            <a:avLst/>
          </a:prstGeom>
          <a:noFill/>
        </p:spPr>
        <p:txBody>
          <a:bodyPr>
            <a:spAutoFit/>
          </a:bodyPr>
          <a:lstStyle/>
          <a:p>
            <a:pPr>
              <a:defRPr/>
            </a:pPr>
            <a:r>
              <a:rPr lang="en-US" sz="2400" b="1" dirty="0" smtClean="0">
                <a:ea typeface="ＭＳ Ｐゴシック" pitchFamily="-106" charset="-128"/>
                <a:cs typeface="+mn-cs"/>
              </a:rPr>
              <a:t>Core data stream concept agreed in 2011 and prevails</a:t>
            </a:r>
          </a:p>
          <a:p>
            <a:pPr marL="457200" indent="-457200">
              <a:buFont typeface="Wingdings" charset="2"/>
              <a:buChar char="§"/>
              <a:defRPr/>
            </a:pPr>
            <a:endParaRPr lang="en-US" sz="1000" b="1" dirty="0" smtClean="0">
              <a:ea typeface="ＭＳ Ｐゴシック" pitchFamily="-106" charset="-128"/>
              <a:cs typeface="+mn-cs"/>
            </a:endParaRPr>
          </a:p>
          <a:p>
            <a:pPr marL="800100" lvl="1" indent="-342900">
              <a:buFontTx/>
              <a:buChar char="-"/>
              <a:defRPr/>
            </a:pPr>
            <a:r>
              <a:rPr lang="en-GB" sz="2000" b="1" dirty="0" smtClean="0">
                <a:ea typeface="ＭＳ Ｐゴシック" pitchFamily="-106" charset="-128"/>
                <a:cs typeface="+mn-cs"/>
              </a:rPr>
              <a:t>provide data, at medium resolutions or finer, free-of-charge and openly shareable for GFOI purposes, consistent with being available in support of any country’s information requirements</a:t>
            </a:r>
          </a:p>
          <a:p>
            <a:pPr marL="800100" lvl="1" indent="-342900">
              <a:buFontTx/>
              <a:buChar char="-"/>
              <a:defRPr/>
            </a:pPr>
            <a:endParaRPr lang="en-GB" sz="1000" b="1" dirty="0" smtClean="0">
              <a:ea typeface="ＭＳ Ｐゴシック" pitchFamily="-106" charset="-128"/>
              <a:cs typeface="+mn-cs"/>
            </a:endParaRPr>
          </a:p>
          <a:p>
            <a:pPr marL="800100" lvl="1" indent="-342900">
              <a:buFontTx/>
              <a:buChar char="-"/>
              <a:defRPr/>
            </a:pPr>
            <a:r>
              <a:rPr lang="en-GB" sz="2000" b="1" dirty="0" smtClean="0">
                <a:ea typeface="ＭＳ Ｐゴシック" pitchFamily="-106" charset="-128"/>
                <a:cs typeface="+mn-cs"/>
              </a:rPr>
              <a:t>sustained and long-term capacity in coverage, processing and distribution which is consistent with the large (global) scale data requirements of the GFOI.</a:t>
            </a:r>
            <a:r>
              <a:rPr lang="en-AU" sz="2000" b="1" dirty="0" smtClean="0">
                <a:ea typeface="ＭＳ Ｐゴシック" pitchFamily="-106" charset="-128"/>
                <a:cs typeface="+mn-cs"/>
              </a:rPr>
              <a:t> </a:t>
            </a:r>
          </a:p>
          <a:p>
            <a:pPr lvl="1">
              <a:defRPr/>
            </a:pPr>
            <a:endParaRPr lang="en-AU" sz="2000" b="1" dirty="0" smtClean="0">
              <a:ea typeface="ＭＳ Ｐゴシック" pitchFamily="-106" charset="-128"/>
              <a:cs typeface="+mn-cs"/>
            </a:endParaRPr>
          </a:p>
          <a:p>
            <a:pPr marL="342900" indent="-342900">
              <a:buFont typeface="Wingdings" charset="2"/>
              <a:buChar char="§"/>
              <a:defRPr/>
            </a:pPr>
            <a:r>
              <a:rPr lang="en-AU" sz="2000" b="1" dirty="0" smtClean="0">
                <a:ea typeface="ＭＳ Ｐゴシック" pitchFamily="-106" charset="-128"/>
                <a:cs typeface="+mn-cs"/>
              </a:rPr>
              <a:t>Landsat-7, Landsat-8</a:t>
            </a:r>
          </a:p>
          <a:p>
            <a:pPr marL="342900" indent="-342900">
              <a:buFont typeface="Wingdings" charset="2"/>
              <a:buChar char="§"/>
              <a:defRPr/>
            </a:pPr>
            <a:r>
              <a:rPr lang="en-AU" sz="2000" b="1" dirty="0" smtClean="0">
                <a:ea typeface="ＭＳ Ｐゴシック" pitchFamily="-106" charset="-128"/>
                <a:cs typeface="+mn-cs"/>
              </a:rPr>
              <a:t>Sentinel-1A</a:t>
            </a:r>
            <a:r>
              <a:rPr lang="en-AU" sz="2000" b="1" dirty="0" smtClean="0">
                <a:solidFill>
                  <a:srgbClr val="FF6600"/>
                </a:solidFill>
                <a:ea typeface="ＭＳ Ｐゴシック" pitchFamily="-106" charset="-128"/>
                <a:cs typeface="+mn-cs"/>
              </a:rPr>
              <a:t>/B</a:t>
            </a:r>
            <a:endParaRPr lang="en-AU" sz="2000" b="1" dirty="0" smtClean="0">
              <a:ea typeface="ＭＳ Ｐゴシック" pitchFamily="-106" charset="-128"/>
              <a:cs typeface="+mn-cs"/>
            </a:endParaRPr>
          </a:p>
          <a:p>
            <a:pPr marL="342900" indent="-342900">
              <a:buFont typeface="Wingdings" charset="2"/>
              <a:buChar char="§"/>
              <a:defRPr/>
            </a:pPr>
            <a:r>
              <a:rPr lang="en-AU" sz="2000" b="1" dirty="0" smtClean="0">
                <a:solidFill>
                  <a:srgbClr val="FF6600"/>
                </a:solidFill>
                <a:ea typeface="ＭＳ Ｐゴシック" pitchFamily="-106" charset="-128"/>
                <a:cs typeface="+mn-cs"/>
              </a:rPr>
              <a:t>Sentinel-2A/B</a:t>
            </a:r>
          </a:p>
          <a:p>
            <a:pPr marL="342900" indent="-342900">
              <a:buFont typeface="Wingdings" charset="2"/>
              <a:buChar char="§"/>
              <a:defRPr/>
            </a:pPr>
            <a:r>
              <a:rPr lang="en-AU" sz="2000" b="1" dirty="0" smtClean="0">
                <a:ea typeface="ＭＳ Ｐゴシック" pitchFamily="-106" charset="-128"/>
                <a:cs typeface="+mn-cs"/>
              </a:rPr>
              <a:t>CBERS-4</a:t>
            </a:r>
          </a:p>
          <a:p>
            <a:pPr marL="342900" indent="-342900">
              <a:buFont typeface="Wingdings" charset="2"/>
              <a:buChar char="§"/>
              <a:defRPr/>
            </a:pPr>
            <a:r>
              <a:rPr lang="en-AU" sz="2000" b="1" dirty="0" smtClean="0">
                <a:solidFill>
                  <a:srgbClr val="FF6600"/>
                </a:solidFill>
                <a:ea typeface="ＭＳ Ｐゴシック" pitchFamily="-106" charset="-128"/>
                <a:cs typeface="+mn-cs"/>
              </a:rPr>
              <a:t>RCM</a:t>
            </a:r>
          </a:p>
          <a:p>
            <a:pPr marL="342900" indent="-342900">
              <a:buFont typeface="Wingdings" charset="2"/>
              <a:buChar char="§"/>
              <a:defRPr/>
            </a:pPr>
            <a:r>
              <a:rPr lang="en-AU" sz="2000" b="1" dirty="0" smtClean="0">
                <a:solidFill>
                  <a:srgbClr val="FF6600"/>
                </a:solidFill>
                <a:ea typeface="ＭＳ Ｐゴシック" pitchFamily="-106" charset="-128"/>
                <a:cs typeface="+mn-cs"/>
              </a:rPr>
              <a:t>(SAOCOM-1 series)      </a:t>
            </a:r>
          </a:p>
          <a:p>
            <a:pPr>
              <a:defRPr/>
            </a:pPr>
            <a:r>
              <a:rPr lang="en-AU" sz="2000" b="1" dirty="0" smtClean="0">
                <a:solidFill>
                  <a:srgbClr val="FF6600"/>
                </a:solidFill>
                <a:ea typeface="ＭＳ Ｐゴシック" pitchFamily="-106" charset="-128"/>
                <a:cs typeface="+mn-cs"/>
              </a:rPr>
              <a:t>						</a:t>
            </a:r>
            <a:r>
              <a:rPr lang="en-AU" sz="1200" b="1" dirty="0" smtClean="0">
                <a:solidFill>
                  <a:srgbClr val="FF6600"/>
                </a:solidFill>
                <a:ea typeface="ＭＳ Ｐゴシック" pitchFamily="-106" charset="-128"/>
                <a:cs typeface="+mn-cs"/>
              </a:rPr>
              <a:t>not yet launched</a:t>
            </a:r>
            <a:endParaRPr lang="en-US" sz="1200" b="1" dirty="0">
              <a:solidFill>
                <a:srgbClr val="FF6600"/>
              </a:solidFill>
              <a:ea typeface="ＭＳ Ｐゴシック" pitchFamily="-106" charset="-128"/>
              <a:cs typeface="+mn-cs"/>
            </a:endParaRPr>
          </a:p>
        </p:txBody>
      </p:sp>
      <p:sp>
        <p:nvSpPr>
          <p:cNvPr id="41988" name="TextBox 1"/>
          <p:cNvSpPr txBox="1">
            <a:spLocks noChangeArrowheads="1"/>
          </p:cNvSpPr>
          <p:nvPr/>
        </p:nvSpPr>
        <p:spPr bwMode="auto">
          <a:xfrm rot="-1381917">
            <a:off x="4902271" y="5197761"/>
            <a:ext cx="3860457" cy="70788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FF0000"/>
                </a:solidFill>
              </a:rPr>
              <a:t>NASA, USGS, </a:t>
            </a:r>
            <a:r>
              <a:rPr lang="en-US" sz="2000" b="1" dirty="0" smtClean="0">
                <a:solidFill>
                  <a:srgbClr val="FF0000"/>
                </a:solidFill>
              </a:rPr>
              <a:t>ESA/EU, </a:t>
            </a:r>
            <a:r>
              <a:rPr lang="en-US" sz="2000" b="1" dirty="0">
                <a:solidFill>
                  <a:srgbClr val="FF0000"/>
                </a:solidFill>
              </a:rPr>
              <a:t>China, Brazil, Canada, (Argentina)</a:t>
            </a:r>
          </a:p>
        </p:txBody>
      </p:sp>
    </p:spTree>
    <p:extLst>
      <p:ext uri="{BB962C8B-B14F-4D97-AF65-F5344CB8AC3E}">
        <p14:creationId xmlns:p14="http://schemas.microsoft.com/office/powerpoint/2010/main" val="15928978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3"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60C602B8-8B1C-2A42-A9C8-FF9EBAA84AF0}" type="slidenum">
              <a:rPr lang="en-US" sz="1000">
                <a:solidFill>
                  <a:srgbClr val="002569"/>
                </a:solidFill>
                <a:latin typeface="Calibri" charset="0"/>
                <a:cs typeface="Calibri" charset="0"/>
              </a:rPr>
              <a:pPr eaLnBrk="1" hangingPunct="1">
                <a:spcBef>
                  <a:spcPct val="0"/>
                </a:spcBef>
              </a:pPr>
              <a:t>28</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6938962"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Core Data Stream Roles</a:t>
            </a:r>
            <a:endParaRPr lang="en-US" sz="2400" b="1" i="1" kern="0" dirty="0">
              <a:solidFill>
                <a:srgbClr val="FFFFFF"/>
              </a:solidFill>
              <a:latin typeface="Tahoma" pitchFamily="-106" charset="0"/>
              <a:ea typeface="ＭＳ Ｐゴシック" pitchFamily="-106" charset="-128"/>
              <a:cs typeface="Tahoma" pitchFamily="-106"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6353564"/>
              </p:ext>
            </p:extLst>
          </p:nvPr>
        </p:nvGraphicFramePr>
        <p:xfrm>
          <a:off x="444500" y="1965325"/>
          <a:ext cx="8286750" cy="3048304"/>
        </p:xfrm>
        <a:graphic>
          <a:graphicData uri="http://schemas.openxmlformats.org/drawingml/2006/table">
            <a:tbl>
              <a:tblPr firstRow="1" bandRow="1">
                <a:tableStyleId>{125E5076-3810-47DD-B79F-674D7AD40C01}</a:tableStyleId>
              </a:tblPr>
              <a:tblGrid>
                <a:gridCol w="3929223"/>
                <a:gridCol w="4357527"/>
              </a:tblGrid>
              <a:tr h="579382">
                <a:tc>
                  <a:txBody>
                    <a:bodyPr/>
                    <a:lstStyle/>
                    <a:p>
                      <a:pPr lvl="0" algn="ctr"/>
                      <a:r>
                        <a:rPr lang="en-US" sz="1800" dirty="0" smtClean="0"/>
                        <a:t>GLOBAL COVERAGE</a:t>
                      </a:r>
                      <a:endParaRPr lang="en-US" sz="1800" dirty="0"/>
                    </a:p>
                  </a:txBody>
                  <a:tcPr marT="45741" marB="4574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lvl="0" algn="ctr"/>
                      <a:r>
                        <a:rPr lang="en-US" sz="1800" dirty="0" smtClean="0"/>
                        <a:t>REGIONAL FOCUS AND GAP FILLING</a:t>
                      </a:r>
                      <a:endParaRPr lang="en-US" sz="1800" dirty="0"/>
                    </a:p>
                  </a:txBody>
                  <a:tcPr marT="45741" marB="4574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300343">
                <a:tc>
                  <a:txBody>
                    <a:bodyPr/>
                    <a:lstStyle/>
                    <a:p>
                      <a:pPr lvl="0"/>
                      <a:r>
                        <a:rPr lang="en-US" sz="1800" dirty="0" smtClean="0"/>
                        <a:t>Landsat-7/-8 [2012+]</a:t>
                      </a:r>
                    </a:p>
                    <a:p>
                      <a:pPr lvl="0"/>
                      <a:endParaRPr lang="en-US" sz="1800" dirty="0" smtClean="0"/>
                    </a:p>
                    <a:p>
                      <a:pPr lvl="0"/>
                      <a:r>
                        <a:rPr lang="en-US" sz="1800" dirty="0" smtClean="0"/>
                        <a:t>Sentinel-1A/-1B [2014+]</a:t>
                      </a:r>
                    </a:p>
                    <a:p>
                      <a:pPr lvl="0"/>
                      <a:endParaRPr lang="en-US" sz="1800" dirty="0" smtClean="0"/>
                    </a:p>
                    <a:p>
                      <a:pPr lvl="0"/>
                      <a:r>
                        <a:rPr lang="en-US" sz="1800" dirty="0" smtClean="0"/>
                        <a:t>Sentinel-2A/-2B [2015+]</a:t>
                      </a:r>
                    </a:p>
                    <a:p>
                      <a:pPr lvl="0"/>
                      <a:endParaRPr lang="en-US" sz="1800" dirty="0" smtClean="0"/>
                    </a:p>
                    <a:p>
                      <a:pPr lvl="0"/>
                      <a:r>
                        <a:rPr lang="en-US" sz="1800" dirty="0" smtClean="0"/>
                        <a:t>RCM [2018+]</a:t>
                      </a:r>
                      <a:endParaRPr lang="en-US" sz="1800" dirty="0"/>
                    </a:p>
                  </a:txBody>
                  <a:tcPr marT="45741" marB="4574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hade val="60000"/>
                        <a:alpha val="50000"/>
                      </a:schemeClr>
                    </a:solidFill>
                  </a:tcPr>
                </a:tc>
                <a:tc>
                  <a:txBody>
                    <a:bodyPr/>
                    <a:lstStyle/>
                    <a:p>
                      <a:pPr lvl="0"/>
                      <a:r>
                        <a:rPr lang="en-US" sz="1800" dirty="0" smtClean="0"/>
                        <a:t>CBERS-4 [2015+]</a:t>
                      </a:r>
                    </a:p>
                    <a:p>
                      <a:pPr lvl="0"/>
                      <a:r>
                        <a:rPr lang="en-US" sz="1800" dirty="0" smtClean="0"/>
                        <a:t>(South America, South- and Southeast Asia, Africa)</a:t>
                      </a:r>
                    </a:p>
                    <a:p>
                      <a:pPr lvl="0"/>
                      <a:endParaRPr lang="en-US" sz="1800" dirty="0" smtClean="0"/>
                    </a:p>
                    <a:p>
                      <a:pPr lvl="0"/>
                      <a:r>
                        <a:rPr lang="en-US" sz="1800" dirty="0" smtClean="0"/>
                        <a:t>SAOCOM-1A/-1B [2016+]</a:t>
                      </a:r>
                    </a:p>
                    <a:p>
                      <a:pPr lvl="0"/>
                      <a:r>
                        <a:rPr lang="en-US" sz="1800" dirty="0" smtClean="0"/>
                        <a:t>(Pan-tropical)</a:t>
                      </a:r>
                      <a:endParaRPr lang="en-US" sz="1800" dirty="0"/>
                    </a:p>
                  </a:txBody>
                  <a:tcPr marT="45741" marB="4574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hade val="60000"/>
                        <a:alpha val="50000"/>
                      </a:schemeClr>
                    </a:solidFill>
                  </a:tcPr>
                </a:tc>
              </a:tr>
            </a:tbl>
          </a:graphicData>
        </a:graphic>
      </p:graphicFrame>
      <p:sp>
        <p:nvSpPr>
          <p:cNvPr id="5" name="TextBox 4"/>
          <p:cNvSpPr txBox="1"/>
          <p:nvPr/>
        </p:nvSpPr>
        <p:spPr>
          <a:xfrm>
            <a:off x="2286000" y="3276600"/>
            <a:ext cx="4876800" cy="1077216"/>
          </a:xfrm>
          <a:prstGeom prst="rect">
            <a:avLst/>
          </a:prstGeom>
          <a:solidFill>
            <a:schemeClr val="accent1">
              <a:alpha val="70000"/>
            </a:schemeClr>
          </a:solidFill>
          <a:ln w="38100" cap="flat">
            <a:solidFill>
              <a:schemeClr val="tx1">
                <a:lumMod val="60000"/>
                <a:lumOff val="40000"/>
              </a:schemeClr>
            </a:solidFill>
            <a:miter lim="400000"/>
          </a:ln>
          <a:effectLst/>
          <a:scene3d>
            <a:camera prst="orthographicFront">
              <a:rot lat="0" lon="0" rev="1800000"/>
            </a:camera>
            <a:lightRig rig="threePt" dir="t"/>
          </a:scene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GB" sz="3200" b="1" i="0" u="none" strike="noStrike" cap="none" spc="0" normalizeH="0" baseline="0" dirty="0" smtClean="0">
                <a:ln>
                  <a:noFill/>
                </a:ln>
                <a:solidFill>
                  <a:srgbClr val="002569"/>
                </a:solidFill>
                <a:effectLst/>
                <a:uFillTx/>
              </a:rPr>
              <a:t>Remove</a:t>
            </a:r>
            <a:r>
              <a:rPr kumimoji="0" lang="en-GB" sz="3200" b="1" i="0" u="none" strike="noStrike" cap="none" spc="0" normalizeH="0" dirty="0" smtClean="0">
                <a:ln>
                  <a:noFill/>
                </a:ln>
                <a:solidFill>
                  <a:srgbClr val="002569"/>
                </a:solidFill>
                <a:effectLst/>
                <a:uFillTx/>
              </a:rPr>
              <a:t> Slide to reduce overall number </a:t>
            </a:r>
            <a:endParaRPr kumimoji="0" lang="en-GB" sz="32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31024341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91DA7C58-1A2D-984E-B0CB-1F6B934EB987}" type="slidenum">
              <a:rPr lang="en-US" sz="1000">
                <a:solidFill>
                  <a:srgbClr val="002569"/>
                </a:solidFill>
                <a:latin typeface="Calibri" charset="0"/>
                <a:cs typeface="Calibri" charset="0"/>
              </a:rPr>
              <a:pPr eaLnBrk="1" hangingPunct="1">
                <a:spcBef>
                  <a:spcPct val="0"/>
                </a:spcBef>
              </a:pPr>
              <a:t>29</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7243762"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Contributing Data Stream Roles</a:t>
            </a:r>
            <a:endParaRPr lang="en-US" sz="2400" b="1" i="1" kern="0" dirty="0">
              <a:solidFill>
                <a:srgbClr val="FFFFFF"/>
              </a:solidFill>
              <a:latin typeface="Tahoma" pitchFamily="-106" charset="0"/>
              <a:ea typeface="ＭＳ Ｐゴシック" pitchFamily="-106" charset="-128"/>
              <a:cs typeface="Tahoma" pitchFamily="-106" charset="0"/>
            </a:endParaRPr>
          </a:p>
        </p:txBody>
      </p:sp>
      <p:sp>
        <p:nvSpPr>
          <p:cNvPr id="7" name="TextBox 6"/>
          <p:cNvSpPr txBox="1"/>
          <p:nvPr/>
        </p:nvSpPr>
        <p:spPr>
          <a:xfrm>
            <a:off x="177800" y="1545372"/>
            <a:ext cx="8710613" cy="4093428"/>
          </a:xfrm>
          <a:prstGeom prst="rect">
            <a:avLst/>
          </a:prstGeom>
          <a:noFill/>
        </p:spPr>
        <p:txBody>
          <a:bodyPr>
            <a:spAutoFit/>
          </a:bodyPr>
          <a:lstStyle/>
          <a:p>
            <a:pPr marL="342900" indent="-342900">
              <a:buFont typeface="Wingdings" charset="2"/>
              <a:buChar char="§"/>
              <a:defRPr/>
            </a:pPr>
            <a:r>
              <a:rPr lang="en-GB" sz="2000" b="1" dirty="0" err="1">
                <a:ea typeface="ＭＳ Ｐゴシック" pitchFamily="-106" charset="-128"/>
                <a:cs typeface="+mn-cs"/>
              </a:rPr>
              <a:t>RapidEye</a:t>
            </a:r>
            <a:r>
              <a:rPr lang="en-GB" sz="2000" b="1" dirty="0">
                <a:ea typeface="ＭＳ Ｐゴシック" pitchFamily="-106" charset="-128"/>
                <a:cs typeface="+mn-cs"/>
              </a:rPr>
              <a:t>, SPOT, RADARSAT-2, ALOS-2, </a:t>
            </a:r>
            <a:r>
              <a:rPr lang="en-GB" sz="2000" b="1" dirty="0" err="1">
                <a:ea typeface="ＭＳ Ｐゴシック" pitchFamily="-106" charset="-128"/>
                <a:cs typeface="+mn-cs"/>
              </a:rPr>
              <a:t>TerraSAR</a:t>
            </a:r>
            <a:r>
              <a:rPr lang="en-GB" sz="2000" b="1" dirty="0">
                <a:ea typeface="ＭＳ Ｐゴシック" pitchFamily="-106" charset="-128"/>
                <a:cs typeface="+mn-cs"/>
              </a:rPr>
              <a:t>-X/</a:t>
            </a:r>
            <a:r>
              <a:rPr lang="en-GB" sz="2000" b="1" dirty="0" err="1">
                <a:ea typeface="ＭＳ Ｐゴシック" pitchFamily="-106" charset="-128"/>
                <a:cs typeface="+mn-cs"/>
              </a:rPr>
              <a:t>TanDEM</a:t>
            </a:r>
            <a:r>
              <a:rPr lang="en-GB" sz="2000" b="1" dirty="0">
                <a:ea typeface="ＭＳ Ｐゴシック" pitchFamily="-106" charset="-128"/>
                <a:cs typeface="+mn-cs"/>
              </a:rPr>
              <a:t>-X, </a:t>
            </a:r>
            <a:r>
              <a:rPr lang="en-GB" sz="2000" b="1" dirty="0" err="1">
                <a:ea typeface="ＭＳ Ｐゴシック" pitchFamily="-106" charset="-128"/>
                <a:cs typeface="+mn-cs"/>
              </a:rPr>
              <a:t>CosmoSkyMED</a:t>
            </a:r>
            <a:r>
              <a:rPr lang="en-GB" sz="2000" b="1" dirty="0">
                <a:ea typeface="ＭＳ Ｐゴシック" pitchFamily="-106" charset="-128"/>
                <a:cs typeface="+mn-cs"/>
              </a:rPr>
              <a:t> -</a:t>
            </a:r>
            <a:r>
              <a:rPr lang="en-GB" sz="2000" b="1" dirty="0" smtClean="0">
                <a:ea typeface="ＭＳ Ｐゴシック" pitchFamily="-106" charset="-128"/>
                <a:cs typeface="+mn-cs"/>
              </a:rPr>
              <a:t> all </a:t>
            </a:r>
            <a:r>
              <a:rPr lang="en-GB" sz="2000" b="1" dirty="0">
                <a:ea typeface="ＭＳ Ｐゴシック" pitchFamily="-106" charset="-128"/>
                <a:cs typeface="+mn-cs"/>
              </a:rPr>
              <a:t>have important capabilities and are relevant to national-level coverage and gap-filling as data supply allows</a:t>
            </a:r>
            <a:r>
              <a:rPr lang="en-GB" sz="2000" b="1" dirty="0" smtClean="0">
                <a:ea typeface="ＭＳ Ｐゴシック" pitchFamily="-106" charset="-128"/>
                <a:cs typeface="+mn-cs"/>
              </a:rPr>
              <a:t>.</a:t>
            </a:r>
            <a:endParaRPr lang="en-AU" sz="2000" b="1" dirty="0">
              <a:ea typeface="ＭＳ Ｐゴシック" pitchFamily="-106" charset="-128"/>
              <a:cs typeface="+mn-cs"/>
            </a:endParaRPr>
          </a:p>
          <a:p>
            <a:pPr>
              <a:defRPr/>
            </a:pPr>
            <a:endParaRPr lang="en-AU" sz="2000" b="1" dirty="0">
              <a:ea typeface="ＭＳ Ｐゴシック" pitchFamily="-106" charset="-128"/>
              <a:cs typeface="+mn-cs"/>
            </a:endParaRPr>
          </a:p>
          <a:p>
            <a:pPr marL="342900" indent="-342900">
              <a:buFont typeface="Wingdings" charset="2"/>
              <a:buChar char="§"/>
              <a:defRPr/>
            </a:pPr>
            <a:r>
              <a:rPr lang="en-GB" sz="2000" b="1" dirty="0" smtClean="0">
                <a:ea typeface="ＭＳ Ｐゴシック" pitchFamily="-106" charset="-128"/>
              </a:rPr>
              <a:t>Coordination </a:t>
            </a:r>
            <a:r>
              <a:rPr lang="en-GB" sz="2000" b="1" dirty="0">
                <a:ea typeface="ＭＳ Ｐゴシック" pitchFamily="-106" charset="-128"/>
              </a:rPr>
              <a:t>under Space Data Services Strategy for GFOI (nationally focused Element 2 Strategy, more shortly)</a:t>
            </a:r>
          </a:p>
          <a:p>
            <a:pPr marL="342900" indent="-342900">
              <a:buFont typeface="Wingdings" charset="2"/>
              <a:buChar char="§"/>
              <a:defRPr/>
            </a:pPr>
            <a:endParaRPr lang="en-GB" sz="2000" b="1" dirty="0">
              <a:ea typeface="ＭＳ Ｐゴシック" pitchFamily="-106" charset="-128"/>
              <a:cs typeface="+mn-cs"/>
            </a:endParaRPr>
          </a:p>
          <a:p>
            <a:pPr marL="342900" indent="-342900">
              <a:buFont typeface="Wingdings" charset="2"/>
              <a:buChar char="§"/>
              <a:defRPr/>
            </a:pPr>
            <a:r>
              <a:rPr lang="en-GB" sz="2000" b="1" dirty="0">
                <a:ea typeface="ＭＳ Ｐゴシック" pitchFamily="-106" charset="-128"/>
                <a:cs typeface="+mn-cs"/>
              </a:rPr>
              <a:t>ALOS </a:t>
            </a:r>
            <a:r>
              <a:rPr lang="en-GB" sz="2000" b="1" dirty="0" smtClean="0">
                <a:ea typeface="ＭＳ Ｐゴシック" pitchFamily="-106" charset="-128"/>
                <a:cs typeface="+mn-cs"/>
              </a:rPr>
              <a:t>25 m </a:t>
            </a:r>
            <a:r>
              <a:rPr lang="en-GB" sz="2000" b="1" dirty="0">
                <a:ea typeface="ＭＳ Ｐゴシック" pitchFamily="-106" charset="-128"/>
                <a:cs typeface="+mn-cs"/>
              </a:rPr>
              <a:t>annual global mosaics recently made available free and open, and represent an important “special core data set”</a:t>
            </a:r>
          </a:p>
          <a:p>
            <a:pPr marL="800100" lvl="1" indent="-342900">
              <a:buFont typeface="Lucida Grande"/>
              <a:buChar char="-"/>
              <a:defRPr/>
            </a:pPr>
            <a:r>
              <a:rPr lang="en-GB" sz="2000" dirty="0" smtClean="0">
                <a:ea typeface="ＭＳ Ｐゴシック" pitchFamily="-106" charset="-128"/>
                <a:cs typeface="+mn-cs"/>
              </a:rPr>
              <a:t>ALOS</a:t>
            </a:r>
            <a:r>
              <a:rPr lang="en-GB" sz="2000" dirty="0">
                <a:ea typeface="ＭＳ Ｐゴシック" pitchFamily="-106" charset="-128"/>
                <a:cs typeface="+mn-cs"/>
              </a:rPr>
              <a:t>/ALOS-2 BOS ensures </a:t>
            </a:r>
            <a:r>
              <a:rPr lang="en-GB" sz="2000" dirty="0" smtClean="0">
                <a:ea typeface="ＭＳ Ｐゴシック" pitchFamily="-106" charset="-128"/>
                <a:cs typeface="+mn-cs"/>
              </a:rPr>
              <a:t>sustained annual </a:t>
            </a:r>
            <a:r>
              <a:rPr lang="en-GB" sz="2000" dirty="0">
                <a:ea typeface="ＭＳ Ｐゴシック" pitchFamily="-106" charset="-128"/>
                <a:cs typeface="+mn-cs"/>
              </a:rPr>
              <a:t>global </a:t>
            </a:r>
            <a:r>
              <a:rPr lang="en-GB" sz="2000" dirty="0" smtClean="0">
                <a:ea typeface="ＭＳ Ｐゴシック" pitchFamily="-106" charset="-128"/>
                <a:cs typeface="+mn-cs"/>
              </a:rPr>
              <a:t>coverage</a:t>
            </a:r>
          </a:p>
          <a:p>
            <a:pPr marL="800100" lvl="1" indent="-342900">
              <a:buFont typeface="Wingdings" charset="2"/>
              <a:buChar char="§"/>
              <a:defRPr/>
            </a:pPr>
            <a:endParaRPr lang="en-GB" sz="2000" dirty="0">
              <a:ea typeface="ＭＳ Ｐゴシック" pitchFamily="-106" charset="-128"/>
              <a:cs typeface="+mn-cs"/>
            </a:endParaRPr>
          </a:p>
          <a:p>
            <a:pPr marL="342900" indent="-342900">
              <a:buFont typeface="Wingdings" charset="2"/>
              <a:buChar char="§"/>
              <a:defRPr/>
            </a:pPr>
            <a:r>
              <a:rPr lang="en-US" sz="2000" b="1" dirty="0"/>
              <a:t>SPOT 1-5 archived data &gt;5 years old available free and open</a:t>
            </a:r>
            <a:r>
              <a:rPr lang="en-GB" sz="2000" b="1" dirty="0" smtClean="0">
                <a:ea typeface="ＭＳ Ｐゴシック" pitchFamily="-106" charset="-128"/>
              </a:rPr>
              <a:t>. </a:t>
            </a:r>
            <a:r>
              <a:rPr lang="en-GB" sz="2000" b="1" dirty="0">
                <a:ea typeface="ＭＳ Ｐゴシック" pitchFamily="-106" charset="-128"/>
              </a:rPr>
              <a:t>Special access to recent data over the Congo Basin.</a:t>
            </a:r>
            <a:endParaRPr lang="en-US" sz="2000" b="1" dirty="0">
              <a:ea typeface="ＭＳ Ｐゴシック" pitchFamily="-106" charset="-128"/>
              <a:cs typeface="+mn-cs"/>
            </a:endParaRPr>
          </a:p>
        </p:txBody>
      </p:sp>
    </p:spTree>
    <p:extLst>
      <p:ext uri="{BB962C8B-B14F-4D97-AF65-F5344CB8AC3E}">
        <p14:creationId xmlns:p14="http://schemas.microsoft.com/office/powerpoint/2010/main" val="7888875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vi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61" y="-8311"/>
            <a:ext cx="9497435" cy="6875788"/>
          </a:xfrm>
          <a:prstGeom prst="rect">
            <a:avLst/>
          </a:prstGeom>
        </p:spPr>
      </p:pic>
      <p:sp>
        <p:nvSpPr>
          <p:cNvPr id="4" name="Rectangle 3"/>
          <p:cNvSpPr/>
          <p:nvPr/>
        </p:nvSpPr>
        <p:spPr>
          <a:xfrm>
            <a:off x="-9857" y="1445151"/>
            <a:ext cx="9231672" cy="400110"/>
          </a:xfrm>
          <a:prstGeom prst="rect">
            <a:avLst/>
          </a:prstGeom>
        </p:spPr>
        <p:txBody>
          <a:bodyPr wrap="square">
            <a:spAutoFit/>
          </a:bodyPr>
          <a:lstStyle/>
          <a:p>
            <a:pPr>
              <a:defRPr/>
            </a:pPr>
            <a:r>
              <a:rPr lang="en-US" sz="2000" b="1" dirty="0">
                <a:solidFill>
                  <a:srgbClr val="FFFFFF"/>
                </a:solidFill>
                <a:ea typeface="ＭＳ Ｐゴシック" pitchFamily="-106" charset="-128"/>
              </a:rPr>
              <a:t>General update on GFOI</a:t>
            </a:r>
          </a:p>
        </p:txBody>
      </p:sp>
    </p:spTree>
    <p:extLst>
      <p:ext uri="{BB962C8B-B14F-4D97-AF65-F5344CB8AC3E}">
        <p14:creationId xmlns:p14="http://schemas.microsoft.com/office/powerpoint/2010/main" val="13639641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64156209"/>
              </p:ext>
            </p:extLst>
          </p:nvPr>
        </p:nvGraphicFramePr>
        <p:xfrm>
          <a:off x="228600" y="1371600"/>
          <a:ext cx="8763000" cy="5257800"/>
        </p:xfrm>
        <a:graphic>
          <a:graphicData uri="http://schemas.openxmlformats.org/drawingml/2006/table">
            <a:tbl>
              <a:tblPr/>
              <a:tblGrid>
                <a:gridCol w="851466"/>
                <a:gridCol w="4097678"/>
                <a:gridCol w="1330415"/>
                <a:gridCol w="1330415"/>
                <a:gridCol w="1153026"/>
              </a:tblGrid>
              <a:tr h="1051560">
                <a:tc>
                  <a:txBody>
                    <a:bodyPr/>
                    <a:lstStyle/>
                    <a:p>
                      <a:pPr algn="ctr" fontAlgn="ctr"/>
                      <a:r>
                        <a:rPr lang="en-US" sz="1600" b="1" i="0" u="none" strike="noStrike" dirty="0">
                          <a:solidFill>
                            <a:srgbClr val="FFFFFF"/>
                          </a:solidFill>
                          <a:effectLst/>
                          <a:latin typeface="Arial"/>
                        </a:rPr>
                        <a:t>Year</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1" i="0" u="none" strike="noStrike">
                          <a:solidFill>
                            <a:srgbClr val="FFFFFF"/>
                          </a:solidFill>
                          <a:effectLst/>
                          <a:latin typeface="Arial"/>
                        </a:rPr>
                        <a:t>Coverage added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1" i="0" u="none" strike="noStrike">
                          <a:solidFill>
                            <a:srgbClr val="FFFFFF"/>
                          </a:solidFill>
                          <a:effectLst/>
                          <a:latin typeface="Arial"/>
                        </a:rPr>
                        <a:t>No. countries*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1" i="0" u="none" strike="noStrike">
                          <a:solidFill>
                            <a:srgbClr val="FFFFFF"/>
                          </a:solidFill>
                          <a:effectLst/>
                          <a:latin typeface="Arial"/>
                        </a:rPr>
                        <a:t> Area*  (Mkm</a:t>
                      </a:r>
                      <a:r>
                        <a:rPr lang="en-US" sz="1600" b="1" i="0" u="none" strike="noStrike" baseline="30000">
                          <a:solidFill>
                            <a:srgbClr val="FFFFFF"/>
                          </a:solidFill>
                          <a:effectLst/>
                          <a:latin typeface="Arial"/>
                        </a:rPr>
                        <a:t>2</a:t>
                      </a:r>
                      <a:r>
                        <a:rPr lang="en-US" sz="1600" b="1" i="0" u="none" strike="noStrike">
                          <a:solidFill>
                            <a:srgbClr val="FFFFFF"/>
                          </a:solidFill>
                          <a:effectLst/>
                          <a:latin typeface="Arial"/>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1" i="0" u="none" strike="noStrike">
                          <a:solidFill>
                            <a:srgbClr val="FFFFFF"/>
                          </a:solidFill>
                          <a:effectLst/>
                          <a:latin typeface="Arial"/>
                        </a:rPr>
                        <a:t>Total Area* (Mkm</a:t>
                      </a:r>
                      <a:r>
                        <a:rPr lang="en-US" sz="1600" b="1" i="0" u="none" strike="noStrike" baseline="30000">
                          <a:solidFill>
                            <a:srgbClr val="FFFFFF"/>
                          </a:solidFill>
                          <a:effectLst/>
                          <a:latin typeface="Arial"/>
                        </a:rPr>
                        <a:t>2</a:t>
                      </a:r>
                      <a:r>
                        <a:rPr lang="en-US" sz="1600" b="1" i="0" u="none" strike="noStrike">
                          <a:solidFill>
                            <a:srgbClr val="FFFFFF"/>
                          </a:solidFill>
                          <a:effectLst/>
                          <a:latin typeface="Arial"/>
                        </a:rPr>
                        <a:t>)</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r>
              <a:tr h="1051560">
                <a:tc>
                  <a:txBody>
                    <a:bodyPr/>
                    <a:lstStyle/>
                    <a:p>
                      <a:pPr algn="ctr" fontAlgn="ctr"/>
                      <a:r>
                        <a:rPr lang="en-US" sz="1600" b="1" i="0" u="none" strike="noStrike">
                          <a:solidFill>
                            <a:srgbClr val="FFFFFF"/>
                          </a:solidFill>
                          <a:effectLst/>
                          <a:latin typeface="Arial"/>
                        </a:rPr>
                        <a:t>2013</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0" i="0" u="none" strike="noStrike" dirty="0">
                          <a:solidFill>
                            <a:srgbClr val="000000"/>
                          </a:solidFill>
                          <a:effectLst/>
                          <a:latin typeface="Arial"/>
                        </a:rPr>
                        <a:t>GEO-FCT National Demonstrator Countries</a:t>
                      </a:r>
                      <a:br>
                        <a:rPr lang="en-US" sz="1600" b="0" i="0" u="none" strike="noStrike" dirty="0">
                          <a:solidFill>
                            <a:srgbClr val="000000"/>
                          </a:solidFill>
                          <a:effectLst/>
                          <a:latin typeface="Arial"/>
                        </a:rPr>
                      </a:br>
                      <a:r>
                        <a:rPr lang="en-US" sz="1600" b="0" i="0" u="none" strike="noStrike" dirty="0">
                          <a:solidFill>
                            <a:srgbClr val="000000"/>
                          </a:solidFill>
                          <a:effectLst/>
                          <a:latin typeface="Arial"/>
                        </a:rPr>
                        <a:t>GFOI Participating Countries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a:solidFill>
                            <a:srgbClr val="000000"/>
                          </a:solidFill>
                          <a:effectLst/>
                          <a:latin typeface="Arial"/>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a:solidFill>
                            <a:srgbClr val="000000"/>
                          </a:solidFill>
                          <a:effectLst/>
                          <a:latin typeface="Arial"/>
                        </a:rPr>
                        <a:t>20.5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a:solidFill>
                            <a:srgbClr val="000000"/>
                          </a:solidFill>
                          <a:effectLst/>
                          <a:latin typeface="Arial"/>
                        </a:rPr>
                        <a:t>20.5</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r>
              <a:tr h="1051560">
                <a:tc>
                  <a:txBody>
                    <a:bodyPr/>
                    <a:lstStyle/>
                    <a:p>
                      <a:pPr algn="ctr" fontAlgn="ctr"/>
                      <a:r>
                        <a:rPr lang="en-US" sz="1600" b="1" i="0" u="none" strike="noStrike">
                          <a:solidFill>
                            <a:srgbClr val="FFFFFF"/>
                          </a:solidFill>
                          <a:effectLst/>
                          <a:latin typeface="Arial"/>
                        </a:rPr>
                        <a:t>2014</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0" i="0" u="none" strike="noStrike" dirty="0">
                          <a:solidFill>
                            <a:srgbClr val="000000"/>
                          </a:solidFill>
                          <a:effectLst/>
                          <a:latin typeface="Arial"/>
                        </a:rPr>
                        <a:t>UN-REDD National </a:t>
                      </a:r>
                      <a:r>
                        <a:rPr lang="en-US" sz="1600" b="0" i="0" u="none" strike="noStrike" dirty="0" err="1">
                          <a:solidFill>
                            <a:srgbClr val="000000"/>
                          </a:solidFill>
                          <a:effectLst/>
                          <a:latin typeface="Arial"/>
                        </a:rPr>
                        <a:t>Programme</a:t>
                      </a:r>
                      <a:r>
                        <a:rPr lang="en-US" sz="1600" b="0" i="0" u="none" strike="noStrike" dirty="0">
                          <a:solidFill>
                            <a:srgbClr val="000000"/>
                          </a:solidFill>
                          <a:effectLst/>
                          <a:latin typeface="Arial"/>
                        </a:rPr>
                        <a:t> Countries  </a:t>
                      </a:r>
                      <a:br>
                        <a:rPr lang="en-US" sz="1600" b="0" i="0" u="none" strike="noStrike" dirty="0">
                          <a:solidFill>
                            <a:srgbClr val="000000"/>
                          </a:solidFill>
                          <a:effectLst/>
                          <a:latin typeface="Arial"/>
                        </a:rPr>
                      </a:br>
                      <a:r>
                        <a:rPr lang="en-US" sz="1600" b="0" i="0" u="none" strike="noStrike" dirty="0">
                          <a:solidFill>
                            <a:srgbClr val="000000"/>
                          </a:solidFill>
                          <a:effectLst/>
                          <a:latin typeface="Arial"/>
                        </a:rPr>
                        <a:t>WB-FCPF Participating Countries </a:t>
                      </a:r>
                      <a:br>
                        <a:rPr lang="en-US" sz="1600" b="0" i="0" u="none" strike="noStrike" dirty="0">
                          <a:solidFill>
                            <a:srgbClr val="000000"/>
                          </a:solidFill>
                          <a:effectLst/>
                          <a:latin typeface="Arial"/>
                        </a:rPr>
                      </a:br>
                      <a:r>
                        <a:rPr lang="en-US" sz="1600" b="0" i="0" u="none" strike="noStrike" dirty="0">
                          <a:solidFill>
                            <a:srgbClr val="000000"/>
                          </a:solidFill>
                          <a:effectLst/>
                          <a:latin typeface="Arial"/>
                        </a:rPr>
                        <a:t>CD-REDD Project Countries (BMU)</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a:solidFill>
                            <a:srgbClr val="000000"/>
                          </a:solidFill>
                          <a:effectLst/>
                          <a:latin typeface="Arial"/>
                        </a:rPr>
                        <a:t>36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a:solidFill>
                            <a:srgbClr val="000000"/>
                          </a:solidFill>
                          <a:effectLst/>
                          <a:latin typeface="Arial"/>
                        </a:rPr>
                        <a:t>18.5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a:solidFill>
                            <a:srgbClr val="000000"/>
                          </a:solidFill>
                          <a:effectLst/>
                          <a:latin typeface="Arial"/>
                        </a:rPr>
                        <a:t>39.0</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r>
              <a:tr h="1051560">
                <a:tc>
                  <a:txBody>
                    <a:bodyPr/>
                    <a:lstStyle/>
                    <a:p>
                      <a:pPr algn="ctr" fontAlgn="ctr"/>
                      <a:r>
                        <a:rPr lang="en-US" sz="1600" b="1" i="0" u="none" strike="noStrike">
                          <a:solidFill>
                            <a:srgbClr val="FFFFFF"/>
                          </a:solidFill>
                          <a:effectLst/>
                          <a:latin typeface="Arial"/>
                        </a:rPr>
                        <a:t>2015</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0" i="0" u="none" strike="noStrike" dirty="0">
                          <a:solidFill>
                            <a:srgbClr val="000000"/>
                          </a:solidFill>
                          <a:effectLst/>
                          <a:latin typeface="Arial"/>
                        </a:rPr>
                        <a:t>UN-REDD Partner Countries </a:t>
                      </a:r>
                      <a:br>
                        <a:rPr lang="en-US" sz="1600" b="0" i="0" u="none" strike="noStrike" dirty="0">
                          <a:solidFill>
                            <a:srgbClr val="000000"/>
                          </a:solidFill>
                          <a:effectLst/>
                          <a:latin typeface="Arial"/>
                        </a:rPr>
                      </a:br>
                      <a:r>
                        <a:rPr lang="en-US" sz="1600" b="0" i="0" u="none" strike="noStrike" dirty="0">
                          <a:solidFill>
                            <a:srgbClr val="000000"/>
                          </a:solidFill>
                          <a:effectLst/>
                          <a:latin typeface="Arial"/>
                        </a:rPr>
                        <a:t>WB-FCPF Partner Countries </a:t>
                      </a:r>
                      <a:br>
                        <a:rPr lang="en-US" sz="1600" b="0" i="0" u="none" strike="noStrike" dirty="0">
                          <a:solidFill>
                            <a:srgbClr val="000000"/>
                          </a:solidFill>
                          <a:effectLst/>
                          <a:latin typeface="Arial"/>
                        </a:rPr>
                      </a:br>
                      <a:r>
                        <a:rPr lang="en-US" sz="1600" b="0" i="0" u="none" strike="noStrike" dirty="0">
                          <a:solidFill>
                            <a:srgbClr val="000000"/>
                          </a:solidFill>
                          <a:effectLst/>
                          <a:latin typeface="Arial"/>
                        </a:rPr>
                        <a:t>Other Pan-Tropical Countries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dirty="0">
                          <a:solidFill>
                            <a:srgbClr val="000000"/>
                          </a:solidFill>
                          <a:effectLst/>
                          <a:latin typeface="Arial"/>
                        </a:rPr>
                        <a:t>17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a:solidFill>
                            <a:srgbClr val="000000"/>
                          </a:solidFill>
                          <a:effectLst/>
                          <a:latin typeface="Arial"/>
                        </a:rPr>
                        <a:t>9.0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600" b="0" i="0" u="none" strike="noStrike">
                          <a:solidFill>
                            <a:srgbClr val="000000"/>
                          </a:solidFill>
                          <a:effectLst/>
                          <a:latin typeface="Arial"/>
                        </a:rPr>
                        <a:t>48.0</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r>
              <a:tr h="1051560">
                <a:tc>
                  <a:txBody>
                    <a:bodyPr/>
                    <a:lstStyle/>
                    <a:p>
                      <a:pPr algn="ctr" fontAlgn="ctr"/>
                      <a:r>
                        <a:rPr lang="en-US" sz="1600" b="1" i="0" u="none" strike="noStrike">
                          <a:solidFill>
                            <a:srgbClr val="FFFFFF"/>
                          </a:solidFill>
                          <a:effectLst/>
                          <a:latin typeface="Arial"/>
                        </a:rPr>
                        <a:t>2016</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600" b="0" i="0" u="none" strike="noStrike" dirty="0">
                          <a:solidFill>
                            <a:srgbClr val="000000"/>
                          </a:solidFill>
                          <a:effectLst/>
                          <a:latin typeface="Arial"/>
                        </a:rPr>
                        <a:t>Global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a:rPr>
                        <a:t>127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a:rPr>
                        <a:t>84.8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a:rPr>
                        <a:t>132.8</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8129"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E9A699E7-E942-1D45-AA43-77A581383822}" type="slidenum">
              <a:rPr lang="en-US" sz="1000">
                <a:solidFill>
                  <a:srgbClr val="002569"/>
                </a:solidFill>
                <a:latin typeface="Calibri" charset="0"/>
                <a:cs typeface="Calibri" charset="0"/>
              </a:rPr>
              <a:pPr eaLnBrk="1" hangingPunct="1">
                <a:spcBef>
                  <a:spcPct val="0"/>
                </a:spcBef>
              </a:pPr>
              <a:t>30</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7243762"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Phasing </a:t>
            </a:r>
            <a:endParaRPr lang="en-US" sz="2400" b="1" i="1" kern="0" dirty="0">
              <a:solidFill>
                <a:srgbClr val="FFFFFF"/>
              </a:solidFill>
              <a:latin typeface="Tahoma" pitchFamily="-106" charset="0"/>
              <a:ea typeface="ＭＳ Ｐゴシック" pitchFamily="-106" charset="-128"/>
              <a:cs typeface="Tahoma" pitchFamily="-106" charset="0"/>
            </a:endParaRPr>
          </a:p>
        </p:txBody>
      </p:sp>
    </p:spTree>
    <p:extLst>
      <p:ext uri="{BB962C8B-B14F-4D97-AF65-F5344CB8AC3E}">
        <p14:creationId xmlns:p14="http://schemas.microsoft.com/office/powerpoint/2010/main" val="11803462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358E9E89-6C3D-5945-9D59-52DF51F5E182}" type="slidenum">
              <a:rPr lang="en-US" sz="1000">
                <a:solidFill>
                  <a:srgbClr val="002569"/>
                </a:solidFill>
                <a:latin typeface="Calibri" charset="0"/>
                <a:cs typeface="Calibri" charset="0"/>
              </a:rPr>
              <a:pPr eaLnBrk="1" hangingPunct="1">
                <a:spcBef>
                  <a:spcPct val="0"/>
                </a:spcBef>
              </a:pPr>
              <a:t>31</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7727950"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Global </a:t>
            </a:r>
            <a:r>
              <a:rPr lang="en-US" sz="2400" b="1" kern="0" dirty="0" smtClean="0">
                <a:solidFill>
                  <a:srgbClr val="FFFFFF"/>
                </a:solidFill>
                <a:latin typeface="Tahoma" pitchFamily="-106" charset="0"/>
                <a:ea typeface="ＭＳ Ｐゴシック" pitchFamily="-106" charset="-128"/>
                <a:cs typeface="Tahoma" pitchFamily="-106" charset="0"/>
              </a:rPr>
              <a:t>Baseline: Main Updates for 2015</a:t>
            </a:r>
            <a:endParaRPr lang="en-US" sz="2400" b="1" i="1" kern="0" dirty="0">
              <a:solidFill>
                <a:srgbClr val="FFFFFF"/>
              </a:solidFill>
              <a:latin typeface="Tahoma" pitchFamily="-106" charset="0"/>
              <a:ea typeface="ＭＳ Ｐゴシック" pitchFamily="-106" charset="-128"/>
              <a:cs typeface="Tahoma" pitchFamily="-106" charset="0"/>
            </a:endParaRPr>
          </a:p>
        </p:txBody>
      </p:sp>
      <p:sp>
        <p:nvSpPr>
          <p:cNvPr id="7" name="TextBox 6"/>
          <p:cNvSpPr txBox="1"/>
          <p:nvPr/>
        </p:nvSpPr>
        <p:spPr>
          <a:xfrm>
            <a:off x="177800" y="1524000"/>
            <a:ext cx="8710613" cy="5170646"/>
          </a:xfrm>
          <a:prstGeom prst="rect">
            <a:avLst/>
          </a:prstGeom>
          <a:noFill/>
        </p:spPr>
        <p:txBody>
          <a:bodyPr>
            <a:spAutoFit/>
          </a:bodyPr>
          <a:lstStyle/>
          <a:p>
            <a:pPr marL="342900" indent="-342900">
              <a:buFont typeface="Wingdings" charset="2"/>
              <a:buChar char="§"/>
              <a:defRPr/>
            </a:pPr>
            <a:r>
              <a:rPr lang="en-AU" sz="2000" b="1" dirty="0" smtClean="0">
                <a:ea typeface="ＭＳ Ｐゴシック" pitchFamily="-106" charset="-128"/>
                <a:cs typeface="+mn-cs"/>
              </a:rPr>
              <a:t>Adjustments based on mission status and launch date</a:t>
            </a:r>
          </a:p>
          <a:p>
            <a:pPr marL="800100" lvl="1" indent="-342900">
              <a:buFont typeface="Arial"/>
              <a:buChar char="•"/>
              <a:defRPr/>
            </a:pPr>
            <a:r>
              <a:rPr lang="en-AU" sz="2000" b="1" dirty="0" smtClean="0">
                <a:ea typeface="ＭＳ Ｐゴシック" pitchFamily="-106" charset="-128"/>
                <a:cs typeface="+mn-cs"/>
              </a:rPr>
              <a:t>Landsat-8; CBERS-4, Sentinel-1A, and ALOS-2 in orbit</a:t>
            </a:r>
          </a:p>
          <a:p>
            <a:pPr marL="800100" lvl="1" indent="-342900">
              <a:buFont typeface="Arial"/>
              <a:buChar char="•"/>
              <a:defRPr/>
            </a:pPr>
            <a:r>
              <a:rPr lang="en-AU" sz="2000" b="1" dirty="0" smtClean="0">
                <a:ea typeface="ＭＳ Ｐゴシック" pitchFamily="-106" charset="-128"/>
                <a:cs typeface="+mn-cs"/>
              </a:rPr>
              <a:t>Sentinel</a:t>
            </a:r>
            <a:r>
              <a:rPr lang="en-AU" sz="2000" b="1" dirty="0">
                <a:ea typeface="ＭＳ Ｐゴシック" pitchFamily="-106" charset="-128"/>
                <a:cs typeface="+mn-cs"/>
              </a:rPr>
              <a:t>-</a:t>
            </a:r>
            <a:r>
              <a:rPr lang="en-AU" sz="2000" b="1" dirty="0" smtClean="0">
                <a:ea typeface="ＭＳ Ｐゴシック" pitchFamily="-106" charset="-128"/>
                <a:cs typeface="+mn-cs"/>
              </a:rPr>
              <a:t>2A </a:t>
            </a:r>
            <a:r>
              <a:rPr lang="en-AU" sz="2000" b="1" dirty="0">
                <a:ea typeface="ＭＳ Ｐゴシック" pitchFamily="-106" charset="-128"/>
                <a:cs typeface="+mn-cs"/>
              </a:rPr>
              <a:t>launch </a:t>
            </a:r>
            <a:r>
              <a:rPr lang="en-AU" sz="2000" b="1" dirty="0" smtClean="0">
                <a:ea typeface="ＭＳ Ｐゴシック" pitchFamily="-106" charset="-128"/>
                <a:cs typeface="+mn-cs"/>
              </a:rPr>
              <a:t>in June 2015</a:t>
            </a:r>
          </a:p>
          <a:p>
            <a:pPr marL="800100" lvl="1" indent="-342900">
              <a:buFont typeface="Arial"/>
              <a:buChar char="•"/>
              <a:defRPr/>
            </a:pPr>
            <a:r>
              <a:rPr lang="en-AU" sz="2000" b="1" dirty="0" smtClean="0">
                <a:ea typeface="ＭＳ Ｐゴシック" pitchFamily="-106" charset="-128"/>
                <a:cs typeface="+mn-cs"/>
              </a:rPr>
              <a:t>ALOS mosaic and SPOT archive availability</a:t>
            </a:r>
          </a:p>
          <a:p>
            <a:pPr marL="800100" lvl="1" indent="-342900">
              <a:buFont typeface="Arial"/>
              <a:buChar char="•"/>
              <a:defRPr/>
            </a:pPr>
            <a:endParaRPr lang="en-AU" sz="1000" b="1" dirty="0">
              <a:ea typeface="ＭＳ Ｐゴシック" pitchFamily="-106" charset="-128"/>
              <a:cs typeface="+mn-cs"/>
            </a:endParaRPr>
          </a:p>
          <a:p>
            <a:pPr marL="342900" indent="-342900">
              <a:buFont typeface="Wingdings" charset="2"/>
              <a:buChar char="§"/>
              <a:defRPr/>
            </a:pPr>
            <a:r>
              <a:rPr lang="en-AU" sz="2000" b="1" dirty="0" smtClean="0">
                <a:ea typeface="ＭＳ Ｐゴシック" pitchFamily="-106" charset="-128"/>
                <a:cs typeface="+mn-cs"/>
              </a:rPr>
              <a:t>Landsat operations increased to a median of 732 images per day, which is close to an acquire always over land surface strategy!</a:t>
            </a:r>
          </a:p>
          <a:p>
            <a:pPr marL="342900" indent="-342900">
              <a:buFont typeface="Wingdings" charset="2"/>
              <a:buChar char="§"/>
              <a:defRPr/>
            </a:pPr>
            <a:endParaRPr lang="en-AU" sz="1000" b="1" dirty="0">
              <a:ea typeface="ＭＳ Ｐゴシック" pitchFamily="-106" charset="-128"/>
              <a:cs typeface="+mn-cs"/>
            </a:endParaRPr>
          </a:p>
          <a:p>
            <a:pPr marL="342900" indent="-342900">
              <a:buFont typeface="Wingdings" charset="2"/>
              <a:buChar char="§"/>
              <a:defRPr/>
            </a:pPr>
            <a:r>
              <a:rPr lang="en-AU" sz="2000" b="1" dirty="0" smtClean="0">
                <a:ea typeface="ＭＳ Ｐゴシック" pitchFamily="-106" charset="-128"/>
                <a:cs typeface="+mn-cs"/>
              </a:rPr>
              <a:t>Increase Sentinel-1 acquisitions in dual-pol over dedicated areas</a:t>
            </a:r>
          </a:p>
          <a:p>
            <a:pPr>
              <a:defRPr/>
            </a:pPr>
            <a:endParaRPr lang="en-AU" sz="1000" b="1" dirty="0">
              <a:ea typeface="ＭＳ Ｐゴシック" pitchFamily="-106" charset="-128"/>
              <a:cs typeface="+mn-cs"/>
            </a:endParaRPr>
          </a:p>
          <a:p>
            <a:pPr marL="342900" indent="-342900">
              <a:buFont typeface="Wingdings" charset="2"/>
              <a:buChar char="§"/>
              <a:defRPr/>
            </a:pPr>
            <a:r>
              <a:rPr lang="en-AU" sz="2000" b="1" dirty="0" smtClean="0">
                <a:ea typeface="ＭＳ Ｐゴシック" pitchFamily="-106" charset="-128"/>
                <a:cs typeface="+mn-cs"/>
              </a:rPr>
              <a:t>Insert priority countries in the Sentinel-2 ramp-up phase</a:t>
            </a:r>
          </a:p>
          <a:p>
            <a:pPr marL="342900" indent="-342900">
              <a:buFont typeface="Wingdings" charset="2"/>
              <a:buChar char="§"/>
              <a:defRPr/>
            </a:pPr>
            <a:endParaRPr lang="en-AU" sz="1000" b="1" dirty="0">
              <a:ea typeface="ＭＳ Ｐゴシック" pitchFamily="-106" charset="-128"/>
              <a:cs typeface="+mn-cs"/>
            </a:endParaRPr>
          </a:p>
          <a:p>
            <a:pPr marL="342900" indent="-342900">
              <a:buFont typeface="Wingdings" charset="2"/>
              <a:buChar char="§"/>
              <a:defRPr/>
            </a:pPr>
            <a:r>
              <a:rPr lang="en-AU" sz="2000" b="1" dirty="0" smtClean="0">
                <a:ea typeface="ＭＳ Ｐゴシック" pitchFamily="-106" charset="-128"/>
                <a:cs typeface="+mn-cs"/>
              </a:rPr>
              <a:t>References and linkages to the Space Data Services Strategy where appropriate</a:t>
            </a:r>
          </a:p>
          <a:p>
            <a:pPr marL="342900" indent="-342900">
              <a:buFont typeface="Wingdings" charset="2"/>
              <a:buChar char="§"/>
              <a:defRPr/>
            </a:pPr>
            <a:endParaRPr lang="en-AU" sz="1000" b="1" dirty="0">
              <a:ea typeface="ＭＳ Ｐゴシック" pitchFamily="-106" charset="-128"/>
              <a:cs typeface="+mn-cs"/>
            </a:endParaRPr>
          </a:p>
          <a:p>
            <a:pPr marL="342900" indent="-342900">
              <a:buFont typeface="Wingdings" charset="2"/>
              <a:buChar char="§"/>
              <a:defRPr/>
            </a:pPr>
            <a:r>
              <a:rPr lang="en-AU" sz="2000" b="1" dirty="0" smtClean="0">
                <a:ea typeface="ＭＳ Ｐゴシック" pitchFamily="-106" charset="-128"/>
                <a:cs typeface="+mn-cs"/>
              </a:rPr>
              <a:t>Summary of 2014 implementation, and detailing of 2015 implementation plans</a:t>
            </a:r>
            <a:endParaRPr lang="en-US" sz="2000" b="1" dirty="0">
              <a:ea typeface="ＭＳ Ｐゴシック" pitchFamily="-106" charset="-128"/>
              <a:cs typeface="+mn-cs"/>
            </a:endParaRPr>
          </a:p>
          <a:p>
            <a:pPr marL="342900" indent="-342900">
              <a:buFont typeface="Wingdings" charset="2"/>
              <a:buChar char="§"/>
              <a:defRPr/>
            </a:pPr>
            <a:endParaRPr lang="en-US" sz="1000" b="1" dirty="0">
              <a:ea typeface="ＭＳ Ｐゴシック" pitchFamily="-106" charset="-128"/>
              <a:cs typeface="+mn-cs"/>
            </a:endParaRPr>
          </a:p>
          <a:p>
            <a:pPr marL="342900" indent="-342900">
              <a:buFont typeface="Wingdings" charset="2"/>
              <a:buChar char="§"/>
              <a:defRPr/>
            </a:pPr>
            <a:r>
              <a:rPr lang="en-AU" sz="2000" b="1" dirty="0" smtClean="0">
                <a:ea typeface="ＭＳ Ｐゴシック" pitchFamily="-106" charset="-128"/>
                <a:cs typeface="+mn-cs"/>
              </a:rPr>
              <a:t>Scoping of 2016 implementation plan and beyond</a:t>
            </a:r>
            <a:endParaRPr lang="en-AU" sz="2000" b="1" dirty="0">
              <a:ea typeface="ＭＳ Ｐゴシック" pitchFamily="-106" charset="-128"/>
              <a:cs typeface="+mn-cs"/>
            </a:endParaRPr>
          </a:p>
        </p:txBody>
      </p:sp>
    </p:spTree>
    <p:extLst>
      <p:ext uri="{BB962C8B-B14F-4D97-AF65-F5344CB8AC3E}">
        <p14:creationId xmlns:p14="http://schemas.microsoft.com/office/powerpoint/2010/main" val="39272633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358E9E89-6C3D-5945-9D59-52DF51F5E182}" type="slidenum">
              <a:rPr lang="en-US" sz="1000">
                <a:solidFill>
                  <a:srgbClr val="002569"/>
                </a:solidFill>
                <a:latin typeface="Calibri" charset="0"/>
                <a:cs typeface="Calibri" charset="0"/>
              </a:rPr>
              <a:pPr eaLnBrk="1" hangingPunct="1">
                <a:spcBef>
                  <a:spcPct val="0"/>
                </a:spcBef>
              </a:pPr>
              <a:t>32</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6629400"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Global Baseline Data Acquisition Strategy</a:t>
            </a:r>
            <a:endParaRPr lang="en-US" sz="2400" b="1" i="1" kern="0" dirty="0">
              <a:solidFill>
                <a:srgbClr val="FFFFFF"/>
              </a:solidFill>
              <a:latin typeface="Tahoma" pitchFamily="-106" charset="0"/>
              <a:ea typeface="ＭＳ Ｐゴシック" pitchFamily="-106" charset="-128"/>
              <a:cs typeface="Tahoma" pitchFamily="-106" charset="0"/>
            </a:endParaRPr>
          </a:p>
        </p:txBody>
      </p:sp>
      <p:sp>
        <p:nvSpPr>
          <p:cNvPr id="7" name="TextBox 6"/>
          <p:cNvSpPr txBox="1"/>
          <p:nvPr/>
        </p:nvSpPr>
        <p:spPr>
          <a:xfrm>
            <a:off x="213740" y="1447800"/>
            <a:ext cx="8710613" cy="4770536"/>
          </a:xfrm>
          <a:prstGeom prst="rect">
            <a:avLst/>
          </a:prstGeom>
          <a:noFill/>
        </p:spPr>
        <p:txBody>
          <a:bodyPr>
            <a:spAutoFit/>
          </a:bodyPr>
          <a:lstStyle/>
          <a:p>
            <a:pPr marL="342900" indent="-342900">
              <a:buFont typeface="Wingdings" charset="2"/>
              <a:buChar char="§"/>
              <a:defRPr/>
            </a:pPr>
            <a:r>
              <a:rPr lang="en-AU" sz="2200" b="1" dirty="0">
                <a:ea typeface="ＭＳ Ｐゴシック" pitchFamily="-106" charset="-128"/>
              </a:rPr>
              <a:t>Global Baseline Strategy implementation commenced successfully in </a:t>
            </a:r>
            <a:r>
              <a:rPr lang="en-AU" sz="2200" b="1" dirty="0" smtClean="0">
                <a:ea typeface="ＭＳ Ｐゴシック" pitchFamily="-106" charset="-128"/>
              </a:rPr>
              <a:t>2014</a:t>
            </a:r>
            <a:endParaRPr lang="en-AU" sz="2200" b="1" dirty="0">
              <a:ea typeface="ＭＳ Ｐゴシック" pitchFamily="-106" charset="-128"/>
            </a:endParaRPr>
          </a:p>
          <a:p>
            <a:pPr marL="342900" indent="-342900">
              <a:buFont typeface="Wingdings" charset="2"/>
              <a:buChar char="§"/>
              <a:defRPr/>
            </a:pPr>
            <a:endParaRPr lang="en-AU" sz="1200" b="1" dirty="0">
              <a:ea typeface="ＭＳ Ｐゴシック" pitchFamily="-106" charset="-128"/>
              <a:cs typeface="+mn-cs"/>
            </a:endParaRPr>
          </a:p>
          <a:p>
            <a:pPr marL="342900" indent="-342900">
              <a:buFont typeface="Wingdings" charset="2"/>
              <a:buChar char="§"/>
              <a:defRPr/>
            </a:pPr>
            <a:r>
              <a:rPr lang="en-AU" sz="2200" b="1" dirty="0">
                <a:ea typeface="ＭＳ Ｐゴシック" pitchFamily="-106" charset="-128"/>
                <a:cs typeface="+mn-cs"/>
              </a:rPr>
              <a:t>Strategy updated with revised implementation plan for </a:t>
            </a:r>
            <a:r>
              <a:rPr lang="en-AU" sz="2200" b="1" dirty="0" smtClean="0">
                <a:ea typeface="ＭＳ Ｐゴシック" pitchFamily="-106" charset="-128"/>
                <a:cs typeface="+mn-cs"/>
              </a:rPr>
              <a:t>2015</a:t>
            </a:r>
            <a:endParaRPr lang="en-AU" sz="2200" b="1" dirty="0">
              <a:ea typeface="ＭＳ Ｐゴシック" pitchFamily="-106" charset="-128"/>
              <a:cs typeface="+mn-cs"/>
            </a:endParaRPr>
          </a:p>
          <a:p>
            <a:pPr marL="342900" indent="-342900">
              <a:buFont typeface="Wingdings" charset="2"/>
              <a:buChar char="§"/>
              <a:defRPr/>
            </a:pPr>
            <a:endParaRPr lang="en-AU" sz="1200" b="1" dirty="0">
              <a:ea typeface="ＭＳ Ｐゴシック" pitchFamily="-106" charset="-128"/>
              <a:cs typeface="+mn-cs"/>
            </a:endParaRPr>
          </a:p>
          <a:p>
            <a:pPr marL="342900" indent="-342900">
              <a:buFont typeface="Wingdings" charset="2"/>
              <a:buChar char="§"/>
              <a:defRPr/>
            </a:pPr>
            <a:r>
              <a:rPr lang="en-AU" sz="2200" b="1" dirty="0">
                <a:ea typeface="ＭＳ Ｐゴシック" pitchFamily="-106" charset="-128"/>
                <a:cs typeface="+mn-cs"/>
              </a:rPr>
              <a:t>Communicable &amp; defensible</a:t>
            </a:r>
          </a:p>
          <a:p>
            <a:pPr marL="342900" indent="-342900">
              <a:buFont typeface="Wingdings" charset="2"/>
              <a:buChar char="§"/>
              <a:defRPr/>
            </a:pPr>
            <a:endParaRPr lang="en-AU" sz="1200" b="1" u="sng" dirty="0">
              <a:ea typeface="ＭＳ Ｐゴシック" pitchFamily="-106" charset="-128"/>
              <a:cs typeface="+mn-cs"/>
            </a:endParaRPr>
          </a:p>
          <a:p>
            <a:pPr marL="342900" indent="-342900">
              <a:buFont typeface="Wingdings" charset="2"/>
              <a:buChar char="§"/>
              <a:defRPr/>
            </a:pPr>
            <a:r>
              <a:rPr lang="en-AU" sz="2200" b="1" dirty="0">
                <a:ea typeface="ＭＳ Ｐゴシック" pitchFamily="-106" charset="-128"/>
                <a:cs typeface="+mn-cs"/>
              </a:rPr>
              <a:t>Provides ongoing community confidence that the organisational and technical capacity will exist to support reporting of all countries</a:t>
            </a:r>
          </a:p>
          <a:p>
            <a:pPr marL="342900" indent="-342900">
              <a:buFont typeface="Wingdings" charset="2"/>
              <a:buChar char="§"/>
              <a:defRPr/>
            </a:pPr>
            <a:endParaRPr lang="en-AU" sz="1200" b="1" dirty="0">
              <a:ea typeface="ＭＳ Ｐゴシック" pitchFamily="-106" charset="-128"/>
              <a:cs typeface="+mn-cs"/>
            </a:endParaRPr>
          </a:p>
          <a:p>
            <a:pPr marL="342900" indent="-342900">
              <a:buFont typeface="Wingdings" charset="2"/>
              <a:buChar char="§"/>
              <a:defRPr/>
            </a:pPr>
            <a:r>
              <a:rPr lang="en-AU" sz="2200" b="1" dirty="0">
                <a:ea typeface="ＭＳ Ｐゴシック" pitchFamily="-106" charset="-128"/>
                <a:cs typeface="+mn-cs"/>
              </a:rPr>
              <a:t>Core data stream (&amp; </a:t>
            </a:r>
            <a:r>
              <a:rPr lang="en-AU" sz="2200" b="1" dirty="0" smtClean="0">
                <a:ea typeface="ＭＳ Ｐゴシック" pitchFamily="-106" charset="-128"/>
                <a:cs typeface="+mn-cs"/>
              </a:rPr>
              <a:t>contributing </a:t>
            </a:r>
            <a:r>
              <a:rPr lang="en-AU" sz="2200" b="1" dirty="0">
                <a:ea typeface="ＭＳ Ｐゴシック" pitchFamily="-106" charset="-128"/>
                <a:cs typeface="+mn-cs"/>
              </a:rPr>
              <a:t>data stream) agencies have been engaged throughout the process and subscribe</a:t>
            </a:r>
          </a:p>
          <a:p>
            <a:pPr marL="342900" indent="-342900">
              <a:buFont typeface="Wingdings" charset="2"/>
              <a:buChar char="§"/>
              <a:defRPr/>
            </a:pPr>
            <a:endParaRPr lang="en-AU" sz="1200" b="1" dirty="0">
              <a:ea typeface="ＭＳ Ｐゴシック" pitchFamily="-106" charset="-128"/>
              <a:cs typeface="+mn-cs"/>
            </a:endParaRPr>
          </a:p>
          <a:p>
            <a:pPr>
              <a:defRPr/>
            </a:pPr>
            <a:r>
              <a:rPr lang="en-AU" sz="2400" b="1" u="sng" dirty="0" smtClean="0">
                <a:solidFill>
                  <a:srgbClr val="FF6600"/>
                </a:solidFill>
                <a:ea typeface="ＭＳ Ｐゴシック" pitchFamily="-106" charset="-128"/>
                <a:cs typeface="+mn-cs"/>
                <a:sym typeface="Wingdings"/>
              </a:rPr>
              <a:t> </a:t>
            </a:r>
            <a:r>
              <a:rPr lang="en-AU" sz="2400" b="1" u="sng" dirty="0" smtClean="0">
                <a:solidFill>
                  <a:srgbClr val="FF6600"/>
                </a:solidFill>
                <a:ea typeface="ＭＳ Ｐゴシック" pitchFamily="-106" charset="-128"/>
                <a:cs typeface="+mn-cs"/>
              </a:rPr>
              <a:t>Seeking </a:t>
            </a:r>
            <a:r>
              <a:rPr lang="en-AU" sz="2400" b="1" u="sng" dirty="0">
                <a:solidFill>
                  <a:srgbClr val="FF6600"/>
                </a:solidFill>
                <a:ea typeface="ＭＳ Ｐゴシック" pitchFamily="-106" charset="-128"/>
                <a:cs typeface="+mn-cs"/>
              </a:rPr>
              <a:t>endorsement of CEOS SIT (@ SIT</a:t>
            </a:r>
            <a:r>
              <a:rPr lang="en-AU" sz="2400" b="1" u="sng" dirty="0" smtClean="0">
                <a:solidFill>
                  <a:srgbClr val="FF6600"/>
                </a:solidFill>
                <a:ea typeface="ＭＳ Ｐゴシック" pitchFamily="-106" charset="-128"/>
                <a:cs typeface="+mn-cs"/>
              </a:rPr>
              <a:t>-30) </a:t>
            </a:r>
            <a:r>
              <a:rPr lang="en-AU" sz="2400" b="1" u="sng" dirty="0">
                <a:solidFill>
                  <a:srgbClr val="FF6600"/>
                </a:solidFill>
                <a:ea typeface="ＭＳ Ｐゴシック" pitchFamily="-106" charset="-128"/>
                <a:cs typeface="+mn-cs"/>
              </a:rPr>
              <a:t>for the </a:t>
            </a:r>
            <a:r>
              <a:rPr lang="en-AU" sz="2400" b="1" i="1" u="sng" dirty="0">
                <a:solidFill>
                  <a:srgbClr val="FF6600"/>
                </a:solidFill>
                <a:ea typeface="ＭＳ Ｐゴシック" pitchFamily="-106" charset="-128"/>
                <a:cs typeface="+mn-cs"/>
              </a:rPr>
              <a:t>updated</a:t>
            </a:r>
            <a:r>
              <a:rPr lang="en-AU" sz="2400" b="1" u="sng" dirty="0">
                <a:solidFill>
                  <a:srgbClr val="FF6600"/>
                </a:solidFill>
                <a:ea typeface="ＭＳ Ｐゴシック" pitchFamily="-106" charset="-128"/>
                <a:cs typeface="+mn-cs"/>
              </a:rPr>
              <a:t> Strategy</a:t>
            </a:r>
            <a:endParaRPr lang="en-US" sz="2400" b="1" dirty="0">
              <a:ea typeface="ＭＳ Ｐゴシック" pitchFamily="-106" charset="-128"/>
              <a:cs typeface="+mn-cs"/>
            </a:endParaRPr>
          </a:p>
        </p:txBody>
      </p:sp>
    </p:spTree>
    <p:extLst>
      <p:ext uri="{BB962C8B-B14F-4D97-AF65-F5344CB8AC3E}">
        <p14:creationId xmlns:p14="http://schemas.microsoft.com/office/powerpoint/2010/main" val="14947082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vi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61" y="-8311"/>
            <a:ext cx="9497435" cy="6875788"/>
          </a:xfrm>
          <a:prstGeom prst="rect">
            <a:avLst/>
          </a:prstGeom>
        </p:spPr>
      </p:pic>
      <p:sp>
        <p:nvSpPr>
          <p:cNvPr id="4" name="Rectangle 3"/>
          <p:cNvSpPr/>
          <p:nvPr/>
        </p:nvSpPr>
        <p:spPr>
          <a:xfrm>
            <a:off x="-28813" y="1426197"/>
            <a:ext cx="9231672" cy="400110"/>
          </a:xfrm>
          <a:prstGeom prst="rect">
            <a:avLst/>
          </a:prstGeom>
        </p:spPr>
        <p:txBody>
          <a:bodyPr wrap="square">
            <a:spAutoFit/>
          </a:bodyPr>
          <a:lstStyle/>
          <a:p>
            <a:pPr>
              <a:defRPr/>
            </a:pPr>
            <a:r>
              <a:rPr lang="en-US" sz="2000" b="1" dirty="0">
                <a:solidFill>
                  <a:srgbClr val="FFFFFF"/>
                </a:solidFill>
                <a:ea typeface="ＭＳ Ｐゴシック" pitchFamily="-106" charset="-128"/>
              </a:rPr>
              <a:t>Endorsement of </a:t>
            </a:r>
            <a:r>
              <a:rPr lang="en-US" sz="2000" b="1" dirty="0" smtClean="0">
                <a:solidFill>
                  <a:srgbClr val="FFFFFF"/>
                </a:solidFill>
                <a:ea typeface="ＭＳ Ｐゴシック" pitchFamily="-106" charset="-128"/>
              </a:rPr>
              <a:t>SDCG 3-Year Work Plan</a:t>
            </a:r>
            <a:endParaRPr lang="en-US" sz="2000" b="1" dirty="0">
              <a:solidFill>
                <a:srgbClr val="FFFFFF"/>
              </a:solidFill>
              <a:ea typeface="ＭＳ Ｐゴシック" pitchFamily="-106" charset="-128"/>
            </a:endParaRPr>
          </a:p>
        </p:txBody>
      </p:sp>
    </p:spTree>
    <p:extLst>
      <p:ext uri="{BB962C8B-B14F-4D97-AF65-F5344CB8AC3E}">
        <p14:creationId xmlns:p14="http://schemas.microsoft.com/office/powerpoint/2010/main" val="15321149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6004205" cy="698785"/>
          </a:xfrm>
        </p:spPr>
        <p:txBody>
          <a:bodyPr anchor="ctr"/>
          <a:lstStyle/>
          <a:p>
            <a:pPr algn="l">
              <a:defRPr/>
            </a:pPr>
            <a:r>
              <a:rPr lang="en-US" sz="2400" dirty="0" smtClean="0">
                <a:solidFill>
                  <a:srgbClr val="FFFFFF"/>
                </a:solidFill>
              </a:rPr>
              <a:t>3-year Work Plan - Purpose</a:t>
            </a:r>
            <a:endParaRPr lang="en-US" sz="2400" dirty="0">
              <a:solidFill>
                <a:srgbClr val="FFFFFF"/>
              </a:solidFill>
            </a:endParaRPr>
          </a:p>
        </p:txBody>
      </p:sp>
      <p:sp>
        <p:nvSpPr>
          <p:cNvPr id="9219" name="Content Placeholder 2"/>
          <p:cNvSpPr>
            <a:spLocks noGrp="1"/>
          </p:cNvSpPr>
          <p:nvPr>
            <p:ph idx="1"/>
          </p:nvPr>
        </p:nvSpPr>
        <p:spPr>
          <a:xfrm>
            <a:off x="457200" y="1417638"/>
            <a:ext cx="8229600" cy="4525963"/>
          </a:xfrm>
        </p:spPr>
        <p:txBody>
          <a:bodyPr/>
          <a:lstStyle/>
          <a:p>
            <a:r>
              <a:rPr lang="en-AU" sz="2400" dirty="0" smtClean="0"/>
              <a:t>Why a 3-Year Plan for an Ad-hoc Group?</a:t>
            </a:r>
          </a:p>
          <a:p>
            <a:endParaRPr lang="en-AU" dirty="0"/>
          </a:p>
          <a:p>
            <a:r>
              <a:rPr lang="en-AU" sz="2400" dirty="0" smtClean="0"/>
              <a:t>Intended to take the Space Data Component through the next phase of GFOI in a well-structured and managed way</a:t>
            </a:r>
          </a:p>
          <a:p>
            <a:endParaRPr lang="en-AU" dirty="0" smtClean="0">
              <a:latin typeface="Calibri" charset="0"/>
              <a:ea typeface="ＭＳ Ｐゴシック" charset="0"/>
              <a:cs typeface="ＭＳ Ｐゴシック" charset="0"/>
            </a:endParaRPr>
          </a:p>
          <a:p>
            <a:r>
              <a:rPr lang="en-AU" dirty="0"/>
              <a:t>Support effective internal and external communication as to the outputs of the Space Data Component of GFOI </a:t>
            </a:r>
            <a:r>
              <a:rPr lang="en-US" dirty="0"/>
              <a:t>–</a:t>
            </a:r>
            <a:r>
              <a:rPr lang="en-AU" dirty="0"/>
              <a:t> process helped characterise and categorise our effort</a:t>
            </a:r>
          </a:p>
          <a:p>
            <a:endParaRPr lang="en-AU" dirty="0"/>
          </a:p>
          <a:p>
            <a:r>
              <a:rPr lang="en-AU" dirty="0"/>
              <a:t>Highlight obstacles to success for attention of Leads</a:t>
            </a:r>
          </a:p>
          <a:p>
            <a:endParaRPr lang="en-US" dirty="0"/>
          </a:p>
        </p:txBody>
      </p:sp>
    </p:spTree>
    <p:extLst>
      <p:ext uri="{BB962C8B-B14F-4D97-AF65-F5344CB8AC3E}">
        <p14:creationId xmlns:p14="http://schemas.microsoft.com/office/powerpoint/2010/main" val="384521101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6004205" cy="698785"/>
          </a:xfrm>
        </p:spPr>
        <p:txBody>
          <a:bodyPr anchor="ctr"/>
          <a:lstStyle/>
          <a:p>
            <a:pPr algn="l">
              <a:defRPr/>
            </a:pPr>
            <a:r>
              <a:rPr lang="en-US" sz="2400" dirty="0" smtClean="0">
                <a:solidFill>
                  <a:srgbClr val="FFFFFF"/>
                </a:solidFill>
              </a:rPr>
              <a:t>3-year Work Plan - Approach</a:t>
            </a:r>
            <a:endParaRPr lang="en-US" sz="2400" dirty="0">
              <a:solidFill>
                <a:srgbClr val="FFFFFF"/>
              </a:solidFill>
            </a:endParaRPr>
          </a:p>
        </p:txBody>
      </p:sp>
      <p:sp>
        <p:nvSpPr>
          <p:cNvPr id="9219" name="Content Placeholder 2"/>
          <p:cNvSpPr>
            <a:spLocks noGrp="1"/>
          </p:cNvSpPr>
          <p:nvPr>
            <p:ph idx="1"/>
          </p:nvPr>
        </p:nvSpPr>
        <p:spPr>
          <a:xfrm>
            <a:off x="457200" y="1417638"/>
            <a:ext cx="8229600" cy="4525963"/>
          </a:xfrm>
        </p:spPr>
        <p:txBody>
          <a:bodyPr/>
          <a:lstStyle/>
          <a:p>
            <a:r>
              <a:rPr lang="en-AU" dirty="0" smtClean="0">
                <a:latin typeface="Arial"/>
                <a:cs typeface="Arial"/>
              </a:rPr>
              <a:t>Describes a 3-year vision as the ideal outcome for the Plan</a:t>
            </a:r>
            <a:endParaRPr lang="en-AU" dirty="0">
              <a:latin typeface="Arial"/>
              <a:cs typeface="Arial"/>
            </a:endParaRPr>
          </a:p>
          <a:p>
            <a:r>
              <a:rPr lang="en-AU" dirty="0" smtClean="0">
                <a:latin typeface="Arial"/>
                <a:cs typeface="Arial"/>
              </a:rPr>
              <a:t>Outcome driven (17 outcomes over 3 years)</a:t>
            </a:r>
            <a:endParaRPr lang="en-AU" dirty="0" smtClean="0">
              <a:latin typeface="Arial"/>
              <a:ea typeface="ＭＳ Ｐゴシック" charset="0"/>
              <a:cs typeface="Arial"/>
            </a:endParaRPr>
          </a:p>
          <a:p>
            <a:r>
              <a:rPr lang="en-AU" dirty="0" smtClean="0">
                <a:latin typeface="Arial"/>
                <a:ea typeface="ＭＳ Ｐゴシック" charset="0"/>
                <a:cs typeface="Arial"/>
              </a:rPr>
              <a:t>Document ‘</a:t>
            </a:r>
            <a:r>
              <a:rPr lang="en-AU" dirty="0" err="1" smtClean="0">
                <a:latin typeface="Arial"/>
                <a:ea typeface="ＭＳ Ｐゴシック" charset="0"/>
                <a:cs typeface="Arial"/>
              </a:rPr>
              <a:t>lite</a:t>
            </a:r>
            <a:r>
              <a:rPr lang="en-AU" dirty="0" smtClean="0">
                <a:latin typeface="Arial"/>
                <a:ea typeface="ＭＳ Ｐゴシック" charset="0"/>
                <a:cs typeface="Arial"/>
              </a:rPr>
              <a:t>’</a:t>
            </a:r>
          </a:p>
          <a:p>
            <a:r>
              <a:rPr lang="en-AU" dirty="0" smtClean="0">
                <a:latin typeface="Arial"/>
                <a:ea typeface="ＭＳ Ｐゴシック" charset="0"/>
                <a:cs typeface="Arial"/>
              </a:rPr>
              <a:t>Leadership of Threads consistent with roles &amp; expertise</a:t>
            </a:r>
          </a:p>
          <a:p>
            <a:pPr lvl="1">
              <a:buFont typeface="Lucida Grande"/>
              <a:buChar char="-"/>
            </a:pPr>
            <a:r>
              <a:rPr lang="en-US" sz="2000" i="1" dirty="0">
                <a:latin typeface="Calibri" charset="0"/>
                <a:ea typeface="ＭＳ Ｐゴシック" charset="0"/>
                <a:cs typeface="ＭＳ Ｐゴシック" charset="0"/>
              </a:rPr>
              <a:t>Thread leaders responsible for further development &amp; definition</a:t>
            </a:r>
          </a:p>
          <a:p>
            <a:pPr lvl="1">
              <a:buFont typeface="Lucida Grande"/>
              <a:buChar char="-"/>
            </a:pPr>
            <a:r>
              <a:rPr lang="en-US" sz="2000" i="1" dirty="0">
                <a:latin typeface="Calibri" charset="0"/>
                <a:ea typeface="ＭＳ Ｐゴシック" charset="0"/>
                <a:cs typeface="ＭＳ Ｐゴシック" charset="0"/>
              </a:rPr>
              <a:t>Propose to structure </a:t>
            </a:r>
            <a:r>
              <a:rPr lang="en-US" sz="2000" i="1" dirty="0" err="1" smtClean="0">
                <a:latin typeface="Calibri" charset="0"/>
                <a:ea typeface="ＭＳ Ｐゴシック" charset="0"/>
                <a:cs typeface="ＭＳ Ｐゴシック" charset="0"/>
              </a:rPr>
              <a:t>telecons</a:t>
            </a:r>
            <a:r>
              <a:rPr lang="en-US" sz="2000" i="1" dirty="0" smtClean="0">
                <a:latin typeface="Calibri" charset="0"/>
                <a:ea typeface="ＭＳ Ｐゴシック" charset="0"/>
                <a:cs typeface="ＭＳ Ｐゴシック" charset="0"/>
              </a:rPr>
              <a:t> </a:t>
            </a:r>
            <a:r>
              <a:rPr lang="en-US" sz="2000" i="1" dirty="0">
                <a:latin typeface="Calibri" charset="0"/>
                <a:ea typeface="ＭＳ Ｐゴシック" charset="0"/>
                <a:cs typeface="ＭＳ Ｐゴシック" charset="0"/>
              </a:rPr>
              <a:t>and meetings around their progress </a:t>
            </a:r>
            <a:r>
              <a:rPr lang="en-US" sz="2000" i="1" dirty="0" smtClean="0">
                <a:latin typeface="Calibri" charset="0"/>
                <a:ea typeface="ＭＳ Ｐゴシック" charset="0"/>
                <a:cs typeface="ＭＳ Ｐゴシック" charset="0"/>
              </a:rPr>
              <a:t>reports</a:t>
            </a:r>
          </a:p>
          <a:p>
            <a:pPr lvl="2"/>
            <a:r>
              <a:rPr lang="en-US" sz="1600" i="1" dirty="0" smtClean="0">
                <a:latin typeface="Calibri" charset="0"/>
                <a:ea typeface="ＭＳ Ｐゴシック" charset="0"/>
                <a:cs typeface="ＭＳ Ｐゴシック" charset="0"/>
              </a:rPr>
              <a:t>Baseline Global Observations</a:t>
            </a:r>
          </a:p>
          <a:p>
            <a:pPr lvl="2"/>
            <a:r>
              <a:rPr lang="en-US" sz="1600" i="1" dirty="0" smtClean="0">
                <a:latin typeface="Calibri" charset="0"/>
                <a:ea typeface="ＭＳ Ｐゴシック" charset="0"/>
                <a:cs typeface="ＭＳ Ｐゴシック" charset="0"/>
              </a:rPr>
              <a:t>Space Data Services</a:t>
            </a:r>
          </a:p>
          <a:p>
            <a:pPr lvl="2"/>
            <a:r>
              <a:rPr lang="en-US" sz="1600" i="1" dirty="0" smtClean="0">
                <a:latin typeface="Calibri" charset="0"/>
                <a:ea typeface="ＭＳ Ｐゴシック" charset="0"/>
                <a:cs typeface="ＭＳ Ｐゴシック" charset="0"/>
              </a:rPr>
              <a:t>Support to R&amp;D</a:t>
            </a:r>
          </a:p>
          <a:p>
            <a:pPr lvl="2"/>
            <a:r>
              <a:rPr lang="en-US" sz="1600" i="1" dirty="0" smtClean="0">
                <a:latin typeface="Calibri" charset="0"/>
                <a:ea typeface="ＭＳ Ｐゴシック" charset="0"/>
                <a:cs typeface="ＭＳ Ｐゴシック" charset="0"/>
              </a:rPr>
              <a:t>Component Coordination and Country Engagement </a:t>
            </a:r>
          </a:p>
          <a:p>
            <a:pPr lvl="2"/>
            <a:endParaRPr lang="en-US" sz="1200" i="1" dirty="0" smtClean="0">
              <a:latin typeface="Calibri" charset="0"/>
              <a:ea typeface="ＭＳ Ｐゴシック" charset="0"/>
              <a:cs typeface="ＭＳ Ｐゴシック" charset="0"/>
            </a:endParaRPr>
          </a:p>
          <a:p>
            <a:pPr lvl="2"/>
            <a:endParaRPr lang="en-US" sz="1200" i="1" dirty="0">
              <a:latin typeface="Calibri" charset="0"/>
              <a:ea typeface="ＭＳ Ｐゴシック" charset="0"/>
              <a:cs typeface="ＭＳ Ｐゴシック" charset="0"/>
            </a:endParaRPr>
          </a:p>
          <a:p>
            <a:pPr lvl="1"/>
            <a:endParaRPr lang="en-AU" sz="1200" dirty="0"/>
          </a:p>
          <a:p>
            <a:endParaRPr lang="en-US" sz="20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20144246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395" y="457200"/>
            <a:ext cx="6004205" cy="698785"/>
          </a:xfrm>
        </p:spPr>
        <p:txBody>
          <a:bodyPr anchor="ctr"/>
          <a:lstStyle/>
          <a:p>
            <a:pPr algn="l">
              <a:defRPr/>
            </a:pPr>
            <a:r>
              <a:rPr lang="en-US" sz="2400" dirty="0" smtClean="0">
                <a:solidFill>
                  <a:srgbClr val="FFFFFF"/>
                </a:solidFill>
              </a:rPr>
              <a:t>Features of the 3-year Vision</a:t>
            </a:r>
            <a:endParaRPr lang="en-US" sz="2400" dirty="0">
              <a:solidFill>
                <a:srgbClr val="FFFFFF"/>
              </a:solidFill>
            </a:endParaRPr>
          </a:p>
        </p:txBody>
      </p:sp>
      <p:sp>
        <p:nvSpPr>
          <p:cNvPr id="9219" name="Content Placeholder 2"/>
          <p:cNvSpPr>
            <a:spLocks noGrp="1"/>
          </p:cNvSpPr>
          <p:nvPr>
            <p:ph idx="1"/>
          </p:nvPr>
        </p:nvSpPr>
        <p:spPr>
          <a:xfrm>
            <a:off x="142008" y="1349891"/>
            <a:ext cx="8849592" cy="4525963"/>
          </a:xfrm>
        </p:spPr>
        <p:txBody>
          <a:bodyPr/>
          <a:lstStyle/>
          <a:p>
            <a:pPr lvl="0"/>
            <a:r>
              <a:rPr lang="en-GB" sz="2000" b="1" dirty="0"/>
              <a:t>C</a:t>
            </a:r>
            <a:r>
              <a:rPr lang="en-GB" sz="2000" b="1" dirty="0" smtClean="0"/>
              <a:t>onsistent</a:t>
            </a:r>
            <a:r>
              <a:rPr lang="en-GB" sz="2000" dirty="0" smtClean="0"/>
              <a:t> </a:t>
            </a:r>
            <a:r>
              <a:rPr lang="en-GB" sz="2000" dirty="0"/>
              <a:t>with the Strategic Plan for GFOI developed by the GFOI </a:t>
            </a:r>
            <a:r>
              <a:rPr lang="en-GB" sz="2000" dirty="0" smtClean="0"/>
              <a:t>Leads</a:t>
            </a:r>
            <a:endParaRPr lang="en-AU" sz="2000" dirty="0"/>
          </a:p>
          <a:p>
            <a:pPr lvl="0"/>
            <a:r>
              <a:rPr lang="en-GB" sz="2000" b="1" dirty="0"/>
              <a:t>E</a:t>
            </a:r>
            <a:r>
              <a:rPr lang="en-GB" sz="2000" b="1" dirty="0" smtClean="0"/>
              <a:t>asily </a:t>
            </a:r>
            <a:r>
              <a:rPr lang="en-GB" sz="2000" b="1" dirty="0"/>
              <a:t>communicated </a:t>
            </a:r>
            <a:r>
              <a:rPr lang="en-GB" sz="2000" dirty="0"/>
              <a:t>both internally and externally including to CEOS and its agencies, GFOI stakeholders and </a:t>
            </a:r>
            <a:r>
              <a:rPr lang="en-GB" sz="2000" dirty="0" smtClean="0"/>
              <a:t>countries</a:t>
            </a:r>
            <a:endParaRPr lang="en-AU" sz="2000" dirty="0"/>
          </a:p>
          <a:p>
            <a:pPr lvl="0"/>
            <a:r>
              <a:rPr lang="en-GB" sz="2000" b="1" dirty="0"/>
              <a:t>P</a:t>
            </a:r>
            <a:r>
              <a:rPr lang="en-GB" sz="2000" b="1" dirty="0" smtClean="0"/>
              <a:t>rovides </a:t>
            </a:r>
            <a:r>
              <a:rPr lang="en-GB" sz="2000" b="1" dirty="0"/>
              <a:t>linkages</a:t>
            </a:r>
            <a:r>
              <a:rPr lang="en-GB" sz="2000" dirty="0"/>
              <a:t> and improves the integration with the other components of </a:t>
            </a:r>
            <a:r>
              <a:rPr lang="en-GB" sz="2000" dirty="0" smtClean="0"/>
              <a:t>GFOI</a:t>
            </a:r>
            <a:endParaRPr lang="en-GB" sz="2000" u="sng" dirty="0"/>
          </a:p>
          <a:p>
            <a:pPr lvl="0"/>
            <a:r>
              <a:rPr lang="en-GB" sz="2000" b="1" dirty="0"/>
              <a:t>E</a:t>
            </a:r>
            <a:r>
              <a:rPr lang="en-GB" sz="2000" b="1" dirty="0" smtClean="0"/>
              <a:t>nsures </a:t>
            </a:r>
            <a:r>
              <a:rPr lang="en-GB" sz="2000" b="1" dirty="0"/>
              <a:t>an efficient and effective engagement with countries </a:t>
            </a:r>
            <a:r>
              <a:rPr lang="en-GB" sz="2000" dirty="0"/>
              <a:t>including by leveraging the in-country efforts of FAO, World Bank, and </a:t>
            </a:r>
            <a:r>
              <a:rPr lang="en-GB" sz="2000" dirty="0" err="1" smtClean="0"/>
              <a:t>SilvaCarbon</a:t>
            </a:r>
            <a:endParaRPr lang="en-AU" sz="2000" dirty="0"/>
          </a:p>
          <a:p>
            <a:pPr lvl="0"/>
            <a:r>
              <a:rPr lang="en-GB" sz="2000" b="1" dirty="0"/>
              <a:t>C</a:t>
            </a:r>
            <a:r>
              <a:rPr lang="en-GB" sz="2000" b="1" dirty="0" smtClean="0"/>
              <a:t>an </a:t>
            </a:r>
            <a:r>
              <a:rPr lang="en-GB" sz="2000" b="1" dirty="0"/>
              <a:t>provide the necessary direction and resources</a:t>
            </a:r>
            <a:r>
              <a:rPr lang="en-GB" sz="2000" dirty="0"/>
              <a:t> for the definition and execution of the activities and tasks required to realise the outcomes</a:t>
            </a:r>
            <a:r>
              <a:rPr lang="en-GB" sz="2000" dirty="0" smtClean="0"/>
              <a:t>;</a:t>
            </a:r>
          </a:p>
          <a:p>
            <a:pPr lvl="0"/>
            <a:r>
              <a:rPr lang="en-GB" sz="2000" b="1" dirty="0"/>
              <a:t>I</a:t>
            </a:r>
            <a:r>
              <a:rPr lang="en-GB" sz="2000" b="1" dirty="0" smtClean="0"/>
              <a:t>nforms </a:t>
            </a:r>
            <a:r>
              <a:rPr lang="en-GB" sz="2000" b="1" dirty="0"/>
              <a:t>and supports </a:t>
            </a:r>
            <a:r>
              <a:rPr lang="en-GB" sz="2000" dirty="0"/>
              <a:t>the discussion required among the GFOI Leads regarding </a:t>
            </a:r>
            <a:r>
              <a:rPr lang="en-GB" sz="2000" b="1" dirty="0"/>
              <a:t>the coordination </a:t>
            </a:r>
            <a:r>
              <a:rPr lang="en-GB" sz="2000" dirty="0"/>
              <a:t>necessary for realisation of the outcomes, in particular regarding the country engagement through FAO, World Bank and </a:t>
            </a:r>
            <a:r>
              <a:rPr lang="en-GB" sz="2000" dirty="0" smtClean="0"/>
              <a:t>SilvaCarbon</a:t>
            </a:r>
            <a:endParaRPr lang="en-AU" sz="2000" dirty="0"/>
          </a:p>
          <a:p>
            <a:pPr lvl="1"/>
            <a:endParaRPr lang="en-US" sz="1100" i="1" dirty="0">
              <a:latin typeface="Calibri" charset="0"/>
              <a:ea typeface="ＭＳ Ｐゴシック" charset="0"/>
              <a:cs typeface="ＭＳ Ｐゴシック" charset="0"/>
            </a:endParaRPr>
          </a:p>
          <a:p>
            <a:endParaRPr lang="en-US" sz="1400" i="1"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3745684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44215"/>
            <a:ext cx="6080405" cy="698785"/>
          </a:xfrm>
        </p:spPr>
        <p:txBody>
          <a:bodyPr anchor="ctr"/>
          <a:lstStyle/>
          <a:p>
            <a:pPr algn="l">
              <a:defRPr/>
            </a:pPr>
            <a:r>
              <a:rPr lang="en-US" sz="2400" dirty="0" smtClean="0">
                <a:solidFill>
                  <a:srgbClr val="FFFFFF"/>
                </a:solidFill>
              </a:rPr>
              <a:t>3-year Vision 1/2</a:t>
            </a:r>
            <a:endParaRPr lang="en-US" sz="2400" dirty="0">
              <a:solidFill>
                <a:srgbClr val="FFFFFF"/>
              </a:solidFill>
            </a:endParaRPr>
          </a:p>
        </p:txBody>
      </p:sp>
      <p:sp>
        <p:nvSpPr>
          <p:cNvPr id="9219" name="Content Placeholder 2"/>
          <p:cNvSpPr>
            <a:spLocks noGrp="1"/>
          </p:cNvSpPr>
          <p:nvPr>
            <p:ph idx="1"/>
          </p:nvPr>
        </p:nvSpPr>
        <p:spPr>
          <a:xfrm>
            <a:off x="152400" y="1371600"/>
            <a:ext cx="8839200" cy="4525963"/>
          </a:xfrm>
        </p:spPr>
        <p:txBody>
          <a:bodyPr/>
          <a:lstStyle/>
          <a:p>
            <a:pPr lvl="0"/>
            <a:r>
              <a:rPr lang="en-GB" sz="2000" b="1" dirty="0" smtClean="0"/>
              <a:t>Streamlined</a:t>
            </a:r>
            <a:r>
              <a:rPr lang="en-GB" sz="2000" dirty="0" smtClean="0"/>
              <a:t> </a:t>
            </a:r>
            <a:r>
              <a:rPr lang="en-GB" sz="2000" b="1" dirty="0"/>
              <a:t>and efficient processes </a:t>
            </a:r>
            <a:r>
              <a:rPr lang="en-GB" sz="2000" dirty="0"/>
              <a:t>for maintaining and adjusting the annual global coverage by the core data </a:t>
            </a:r>
            <a:r>
              <a:rPr lang="en-GB" sz="2000" dirty="0" smtClean="0"/>
              <a:t>streams</a:t>
            </a:r>
            <a:endParaRPr lang="en-AU" sz="2000" dirty="0"/>
          </a:p>
          <a:p>
            <a:pPr lvl="0"/>
            <a:r>
              <a:rPr lang="en-GB" sz="2000" dirty="0"/>
              <a:t>Leveraging the programs of the core data stream providers to </a:t>
            </a:r>
            <a:r>
              <a:rPr lang="en-GB" sz="2000" b="1" dirty="0"/>
              <a:t>facilitate the necessary supply</a:t>
            </a:r>
            <a:r>
              <a:rPr lang="en-GB" sz="2000" dirty="0"/>
              <a:t> of data to the GFOI end-</a:t>
            </a:r>
            <a:r>
              <a:rPr lang="en-GB" sz="2000" dirty="0" smtClean="0"/>
              <a:t>users</a:t>
            </a:r>
            <a:endParaRPr lang="en-AU" sz="2000" dirty="0"/>
          </a:p>
          <a:p>
            <a:pPr lvl="0"/>
            <a:r>
              <a:rPr lang="en-GB" sz="2000" dirty="0"/>
              <a:t>SDCG’s Space Data Services, alongside the GFOI Methods and Guidance, will be </a:t>
            </a:r>
            <a:r>
              <a:rPr lang="en-GB" sz="2000" b="1" dirty="0"/>
              <a:t>mainstreamed </a:t>
            </a:r>
            <a:r>
              <a:rPr lang="en-GB" sz="2000" b="1" dirty="0" smtClean="0"/>
              <a:t>with </a:t>
            </a:r>
            <a:r>
              <a:rPr lang="en-GB" sz="2000" b="1" dirty="0"/>
              <a:t>the REDD+ activities </a:t>
            </a:r>
            <a:r>
              <a:rPr lang="en-GB" sz="2000" dirty="0"/>
              <a:t>of the major sponsors and in-country programs of FAO, World Bank, and </a:t>
            </a:r>
            <a:r>
              <a:rPr lang="en-GB" sz="2000" dirty="0" smtClean="0"/>
              <a:t>others</a:t>
            </a:r>
            <a:endParaRPr lang="en-AU" sz="2000" dirty="0"/>
          </a:p>
          <a:p>
            <a:pPr lvl="0"/>
            <a:r>
              <a:rPr lang="en-GB" sz="2000" dirty="0"/>
              <a:t>Development of </a:t>
            </a:r>
            <a:r>
              <a:rPr lang="en-GB" sz="2000" b="1" dirty="0"/>
              <a:t>scalable tools and sustained capabilities </a:t>
            </a:r>
            <a:r>
              <a:rPr lang="en-GB" sz="2000" dirty="0"/>
              <a:t>(including cloud-based storage, interactive processing, and delivery) for the Space Data Services, based on the prototypes and pilots that SDCG has been </a:t>
            </a:r>
            <a:r>
              <a:rPr lang="en-GB" sz="2000" dirty="0" smtClean="0"/>
              <a:t>exploring</a:t>
            </a:r>
            <a:endParaRPr lang="en-AU" sz="2000" dirty="0"/>
          </a:p>
          <a:p>
            <a:pPr lvl="0"/>
            <a:r>
              <a:rPr lang="en-GB" sz="2000" dirty="0"/>
              <a:t>Incorporation of GFOI Space Data Services and Methods and Guidance in one or more </a:t>
            </a:r>
            <a:r>
              <a:rPr lang="en-GB" sz="2000" b="1" dirty="0"/>
              <a:t>operational national MRV </a:t>
            </a:r>
            <a:r>
              <a:rPr lang="en-GB" sz="2000" b="1" dirty="0" smtClean="0"/>
              <a:t>programmes</a:t>
            </a:r>
            <a:endParaRPr lang="en-AU" sz="2000" b="1" dirty="0"/>
          </a:p>
          <a:p>
            <a:endParaRPr lang="en-US" sz="1050" i="1"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40632400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6004205" cy="698785"/>
          </a:xfrm>
        </p:spPr>
        <p:txBody>
          <a:bodyPr anchor="ctr"/>
          <a:lstStyle/>
          <a:p>
            <a:pPr algn="l">
              <a:defRPr/>
            </a:pPr>
            <a:r>
              <a:rPr lang="en-US" sz="2400" dirty="0" smtClean="0">
                <a:solidFill>
                  <a:srgbClr val="FFFFFF"/>
                </a:solidFill>
              </a:rPr>
              <a:t>3-year Vision 2/2</a:t>
            </a:r>
            <a:endParaRPr lang="en-US" sz="2400" dirty="0">
              <a:solidFill>
                <a:srgbClr val="FFFFFF"/>
              </a:solidFill>
            </a:endParaRPr>
          </a:p>
        </p:txBody>
      </p:sp>
      <p:sp>
        <p:nvSpPr>
          <p:cNvPr id="9219" name="Content Placeholder 2"/>
          <p:cNvSpPr>
            <a:spLocks noGrp="1"/>
          </p:cNvSpPr>
          <p:nvPr>
            <p:ph idx="1"/>
          </p:nvPr>
        </p:nvSpPr>
        <p:spPr>
          <a:xfrm>
            <a:off x="76201" y="1447800"/>
            <a:ext cx="9143999" cy="4525963"/>
          </a:xfrm>
        </p:spPr>
        <p:txBody>
          <a:bodyPr/>
          <a:lstStyle/>
          <a:p>
            <a:pPr lvl="0"/>
            <a:r>
              <a:rPr lang="en-GB" sz="2000" dirty="0" smtClean="0"/>
              <a:t>Effective &amp; professional </a:t>
            </a:r>
            <a:r>
              <a:rPr lang="en-GB" sz="2000" b="1" dirty="0"/>
              <a:t>engagement of the most relevant countries</a:t>
            </a:r>
            <a:r>
              <a:rPr lang="en-GB" sz="2000" dirty="0"/>
              <a:t>, based on the priorities of FAO and World Bank, and leveraging the activities of SilvaCarbon – resulting in wide-spread awareness of GFOI products and services among these </a:t>
            </a:r>
            <a:r>
              <a:rPr lang="en-GB" sz="2000" dirty="0" smtClean="0"/>
              <a:t>countries</a:t>
            </a:r>
            <a:endParaRPr lang="en-AU" sz="2000" dirty="0"/>
          </a:p>
          <a:p>
            <a:pPr lvl="0"/>
            <a:r>
              <a:rPr lang="en-GB" sz="2000" dirty="0" smtClean="0"/>
              <a:t>Implementation </a:t>
            </a:r>
            <a:r>
              <a:rPr lang="en-GB" sz="2000" dirty="0"/>
              <a:t>of a </a:t>
            </a:r>
            <a:r>
              <a:rPr lang="en-GB" sz="2000" dirty="0" smtClean="0"/>
              <a:t>plan </a:t>
            </a:r>
            <a:r>
              <a:rPr lang="en-GB" sz="2000" dirty="0"/>
              <a:t>for acquisition and provision of satellite data in </a:t>
            </a:r>
            <a:r>
              <a:rPr lang="en-GB" sz="2000" b="1" dirty="0"/>
              <a:t>support of GFOI R&amp;D activities</a:t>
            </a:r>
            <a:r>
              <a:rPr lang="en-GB" sz="2000" dirty="0"/>
              <a:t>; and</a:t>
            </a:r>
            <a:endParaRPr lang="en-AU" sz="2000" dirty="0"/>
          </a:p>
          <a:p>
            <a:pPr lvl="0"/>
            <a:r>
              <a:rPr lang="en-GB" sz="2000" dirty="0"/>
              <a:t>Implementation of a </a:t>
            </a:r>
            <a:r>
              <a:rPr lang="en-GB" sz="2000" b="1" dirty="0"/>
              <a:t>private sector cooperation strategy</a:t>
            </a:r>
            <a:r>
              <a:rPr lang="en-GB" sz="2000" dirty="0"/>
              <a:t>, especially in the area of GFOI Space Data Services, validation, and space data for R&amp;D </a:t>
            </a:r>
            <a:r>
              <a:rPr lang="en-GB" sz="2000" dirty="0" smtClean="0"/>
              <a:t>activities</a:t>
            </a:r>
            <a:r>
              <a:rPr lang="en-GB" sz="2000" dirty="0"/>
              <a:t> </a:t>
            </a:r>
            <a:endParaRPr lang="en-AU" sz="2000" dirty="0"/>
          </a:p>
          <a:p>
            <a:pPr lvl="0"/>
            <a:r>
              <a:rPr lang="en-GB" sz="2000" dirty="0" smtClean="0">
                <a:solidFill>
                  <a:schemeClr val="accent2">
                    <a:lumMod val="60000"/>
                    <a:lumOff val="40000"/>
                  </a:schemeClr>
                </a:solidFill>
              </a:rPr>
              <a:t>Vision </a:t>
            </a:r>
            <a:r>
              <a:rPr lang="en-GB" sz="2000" dirty="0">
                <a:solidFill>
                  <a:schemeClr val="accent2">
                    <a:lumMod val="60000"/>
                    <a:lumOff val="40000"/>
                  </a:schemeClr>
                </a:solidFill>
              </a:rPr>
              <a:t>will benefit greatly from the increased engagement with the FAO following the collocation of the GFOI office in early 2015, as well as with the relevant programs and capacities of the core data stream providers, and recognition of GFOI as an integral part of REDD+ by the major donors and funded </a:t>
            </a:r>
            <a:r>
              <a:rPr lang="en-GB" sz="2000" dirty="0" smtClean="0">
                <a:solidFill>
                  <a:schemeClr val="accent2">
                    <a:lumMod val="60000"/>
                    <a:lumOff val="40000"/>
                  </a:schemeClr>
                </a:solidFill>
              </a:rPr>
              <a:t>accordingly</a:t>
            </a:r>
            <a:endParaRPr lang="en-AU" sz="2000" dirty="0">
              <a:solidFill>
                <a:schemeClr val="accent2">
                  <a:lumMod val="60000"/>
                  <a:lumOff val="40000"/>
                </a:schemeClr>
              </a:solidFill>
            </a:endParaRPr>
          </a:p>
          <a:p>
            <a:pPr marL="0" indent="0">
              <a:buNone/>
            </a:pPr>
            <a:endParaRPr lang="en-US" i="1" dirty="0">
              <a:ea typeface="ＭＳ Ｐゴシック" charset="0"/>
            </a:endParaRPr>
          </a:p>
          <a:p>
            <a:endParaRPr lang="en-US" i="1" dirty="0">
              <a:ea typeface="ＭＳ Ｐゴシック" charset="0"/>
            </a:endParaRPr>
          </a:p>
        </p:txBody>
      </p:sp>
    </p:spTree>
    <p:extLst>
      <p:ext uri="{BB962C8B-B14F-4D97-AF65-F5344CB8AC3E}">
        <p14:creationId xmlns:p14="http://schemas.microsoft.com/office/powerpoint/2010/main" val="165967020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6004205" cy="622585"/>
          </a:xfrm>
        </p:spPr>
        <p:txBody>
          <a:bodyPr anchor="ctr"/>
          <a:lstStyle/>
          <a:p>
            <a:pPr algn="l">
              <a:defRPr/>
            </a:pPr>
            <a:r>
              <a:rPr lang="en-US" sz="2400" dirty="0" smtClean="0">
                <a:solidFill>
                  <a:srgbClr val="FFFFFF"/>
                </a:solidFill>
              </a:rPr>
              <a:t>Status</a:t>
            </a:r>
            <a:endParaRPr lang="en-US" sz="2400" dirty="0">
              <a:solidFill>
                <a:srgbClr val="FFFFFF"/>
              </a:solidFill>
            </a:endParaRPr>
          </a:p>
        </p:txBody>
      </p:sp>
      <p:sp>
        <p:nvSpPr>
          <p:cNvPr id="9219" name="Content Placeholder 2"/>
          <p:cNvSpPr>
            <a:spLocks noGrp="1"/>
          </p:cNvSpPr>
          <p:nvPr>
            <p:ph idx="1"/>
          </p:nvPr>
        </p:nvSpPr>
        <p:spPr>
          <a:xfrm>
            <a:off x="142008" y="1349891"/>
            <a:ext cx="8697191" cy="4525963"/>
          </a:xfrm>
        </p:spPr>
        <p:txBody>
          <a:bodyPr/>
          <a:lstStyle/>
          <a:p>
            <a:pPr defTabSz="457200">
              <a:buFont typeface="Wingdings" charset="2"/>
              <a:buChar char="§"/>
              <a:defRPr/>
            </a:pPr>
            <a:r>
              <a:rPr lang="en-AU" b="1" dirty="0">
                <a:ea typeface="ＭＳ Ｐゴシック" pitchFamily="-106" charset="-128"/>
                <a:cs typeface="+mn-cs"/>
              </a:rPr>
              <a:t>Significant and multiple reviews undertaken by SDCG Members and Exec </a:t>
            </a:r>
            <a:r>
              <a:rPr lang="en-US" b="1" dirty="0">
                <a:ea typeface="ＭＳ Ｐゴシック" pitchFamily="-106" charset="-128"/>
                <a:cs typeface="+mn-cs"/>
              </a:rPr>
              <a:t>–</a:t>
            </a:r>
            <a:r>
              <a:rPr lang="en-AU" b="1" dirty="0">
                <a:ea typeface="ＭＳ Ｐゴシック" pitchFamily="-106" charset="-128"/>
                <a:cs typeface="+mn-cs"/>
              </a:rPr>
              <a:t> 9 month </a:t>
            </a:r>
            <a:r>
              <a:rPr lang="en-AU" b="1" dirty="0" smtClean="0">
                <a:ea typeface="ＭＳ Ｐゴシック" pitchFamily="-106" charset="-128"/>
                <a:cs typeface="+mn-cs"/>
              </a:rPr>
              <a:t>process</a:t>
            </a:r>
          </a:p>
          <a:p>
            <a:pPr defTabSz="457200">
              <a:buFont typeface="Wingdings" charset="2"/>
              <a:buChar char="§"/>
              <a:defRPr/>
            </a:pPr>
            <a:endParaRPr lang="en-AU" sz="1200" b="1" dirty="0">
              <a:ea typeface="ＭＳ Ｐゴシック" pitchFamily="-106" charset="-128"/>
              <a:cs typeface="+mn-cs"/>
            </a:endParaRPr>
          </a:p>
          <a:p>
            <a:pPr defTabSz="457200">
              <a:buFont typeface="Wingdings" charset="2"/>
              <a:buChar char="§"/>
              <a:defRPr/>
            </a:pPr>
            <a:r>
              <a:rPr lang="en-AU" b="1" dirty="0">
                <a:ea typeface="ＭＳ Ｐゴシック" pitchFamily="-106" charset="-128"/>
                <a:cs typeface="+mn-cs"/>
              </a:rPr>
              <a:t>Several outcomes (esp. related to country engagement) require coordinated effort from GFOI </a:t>
            </a:r>
            <a:r>
              <a:rPr lang="en-US" b="1" dirty="0">
                <a:ea typeface="ＭＳ Ｐゴシック" pitchFamily="-106" charset="-128"/>
                <a:cs typeface="+mn-cs"/>
              </a:rPr>
              <a:t>–</a:t>
            </a:r>
            <a:r>
              <a:rPr lang="en-AU" b="1" dirty="0">
                <a:ea typeface="ＭＳ Ｐゴシック" pitchFamily="-106" charset="-128"/>
                <a:cs typeface="+mn-cs"/>
              </a:rPr>
              <a:t> directed by the </a:t>
            </a:r>
            <a:r>
              <a:rPr lang="en-AU" b="1" dirty="0" smtClean="0">
                <a:ea typeface="ＭＳ Ｐゴシック" pitchFamily="-106" charset="-128"/>
                <a:cs typeface="+mn-cs"/>
              </a:rPr>
              <a:t>Leads</a:t>
            </a:r>
          </a:p>
          <a:p>
            <a:pPr defTabSz="457200">
              <a:buFont typeface="Wingdings" charset="2"/>
              <a:buChar char="§"/>
              <a:defRPr/>
            </a:pPr>
            <a:endParaRPr lang="en-AU" sz="1200" b="1" dirty="0">
              <a:ea typeface="ＭＳ Ｐゴシック" pitchFamily="-106" charset="-128"/>
              <a:cs typeface="+mn-cs"/>
            </a:endParaRPr>
          </a:p>
          <a:p>
            <a:pPr defTabSz="457200">
              <a:buFont typeface="Wingdings" charset="2"/>
              <a:buChar char="§"/>
              <a:defRPr/>
            </a:pPr>
            <a:r>
              <a:rPr lang="en-AU" b="1" dirty="0">
                <a:ea typeface="ＭＳ Ｐゴシック" pitchFamily="-106" charset="-128"/>
                <a:cs typeface="+mn-cs"/>
              </a:rPr>
              <a:t>Trial run in Sydney meetings was extremely successful</a:t>
            </a:r>
          </a:p>
          <a:p>
            <a:endParaRPr lang="en-AU" dirty="0"/>
          </a:p>
          <a:p>
            <a:pPr marL="0" indent="0">
              <a:buNone/>
            </a:pPr>
            <a:r>
              <a:rPr lang="en-AU" b="1" u="sng" dirty="0" smtClean="0">
                <a:solidFill>
                  <a:srgbClr val="FF6600"/>
                </a:solidFill>
                <a:ea typeface="ＭＳ Ｐゴシック" pitchFamily="-106" charset="-128"/>
                <a:sym typeface="Wingdings"/>
              </a:rPr>
              <a:t> </a:t>
            </a:r>
            <a:r>
              <a:rPr lang="en-AU" b="1" u="sng" dirty="0" smtClean="0">
                <a:solidFill>
                  <a:srgbClr val="FF6600"/>
                </a:solidFill>
                <a:ea typeface="ＭＳ Ｐゴシック" pitchFamily="-106" charset="-128"/>
              </a:rPr>
              <a:t>Seeking </a:t>
            </a:r>
            <a:r>
              <a:rPr lang="en-AU" b="1" u="sng" dirty="0">
                <a:solidFill>
                  <a:srgbClr val="FF6600"/>
                </a:solidFill>
                <a:ea typeface="ＭＳ Ｐゴシック" pitchFamily="-106" charset="-128"/>
              </a:rPr>
              <a:t>endorsement of CEOS SIT (@ SIT</a:t>
            </a:r>
            <a:r>
              <a:rPr lang="en-AU" b="1" u="sng" dirty="0" smtClean="0">
                <a:solidFill>
                  <a:srgbClr val="FF6600"/>
                </a:solidFill>
                <a:ea typeface="ＭＳ Ｐゴシック" pitchFamily="-106" charset="-128"/>
              </a:rPr>
              <a:t>-30) </a:t>
            </a:r>
            <a:r>
              <a:rPr lang="en-AU" b="1" u="sng" dirty="0">
                <a:solidFill>
                  <a:srgbClr val="FF6600"/>
                </a:solidFill>
                <a:ea typeface="ＭＳ Ｐゴシック" pitchFamily="-106" charset="-128"/>
              </a:rPr>
              <a:t>for the </a:t>
            </a:r>
            <a:r>
              <a:rPr lang="en-AU" b="1" u="sng" dirty="0" smtClean="0">
                <a:solidFill>
                  <a:srgbClr val="FF6600"/>
                </a:solidFill>
                <a:ea typeface="ＭＳ Ｐゴシック" pitchFamily="-106" charset="-128"/>
              </a:rPr>
              <a:t>Work Plan</a:t>
            </a:r>
            <a:endParaRPr lang="en-AU" b="1" u="sng" dirty="0">
              <a:solidFill>
                <a:srgbClr val="FF6600"/>
              </a:solidFill>
              <a:ea typeface="ＭＳ Ｐゴシック" pitchFamily="-106" charset="-128"/>
            </a:endParaRPr>
          </a:p>
          <a:p>
            <a:endParaRPr lang="en-AU" sz="2400" dirty="0" smtClean="0"/>
          </a:p>
          <a:p>
            <a:endParaRPr lang="en-AU" sz="2400" dirty="0" smtClean="0"/>
          </a:p>
          <a:p>
            <a:endParaRPr lang="en-US" sz="18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406605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5C44E794-5AC0-724A-981B-760CDAF0237A}" type="slidenum">
              <a:rPr lang="en-US" sz="1000">
                <a:solidFill>
                  <a:srgbClr val="002569"/>
                </a:solidFill>
                <a:latin typeface="Calibri" charset="0"/>
                <a:cs typeface="Calibri" charset="0"/>
              </a:rPr>
              <a:pPr eaLnBrk="1" hangingPunct="1">
                <a:spcBef>
                  <a:spcPct val="0"/>
                </a:spcBef>
              </a:pPr>
              <a:t>4</a:t>
            </a:fld>
            <a:endParaRPr lang="en-US" sz="1000">
              <a:solidFill>
                <a:srgbClr val="002569"/>
              </a:solidFill>
              <a:latin typeface="Calibri" charset="0"/>
              <a:cs typeface="Calibri" charset="0"/>
            </a:endParaRPr>
          </a:p>
        </p:txBody>
      </p:sp>
      <p:sp>
        <p:nvSpPr>
          <p:cNvPr id="6" name="Title 1"/>
          <p:cNvSpPr txBox="1">
            <a:spLocks/>
          </p:cNvSpPr>
          <p:nvPr/>
        </p:nvSpPr>
        <p:spPr bwMode="auto">
          <a:xfrm>
            <a:off x="1900238" y="457200"/>
            <a:ext cx="7243762"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Update on GFOI</a:t>
            </a:r>
          </a:p>
        </p:txBody>
      </p:sp>
      <p:sp>
        <p:nvSpPr>
          <p:cNvPr id="7" name="TextBox 6"/>
          <p:cNvSpPr txBox="1"/>
          <p:nvPr/>
        </p:nvSpPr>
        <p:spPr>
          <a:xfrm>
            <a:off x="177800" y="1613567"/>
            <a:ext cx="8710613" cy="707886"/>
          </a:xfrm>
          <a:prstGeom prst="rect">
            <a:avLst/>
          </a:prstGeom>
          <a:noFill/>
        </p:spPr>
        <p:txBody>
          <a:bodyPr>
            <a:spAutoFit/>
          </a:bodyPr>
          <a:lstStyle/>
          <a:p>
            <a:pPr marL="457200" indent="-457200">
              <a:buFont typeface="Wingdings" charset="2"/>
              <a:buChar char="§"/>
              <a:defRPr/>
            </a:pPr>
            <a:r>
              <a:rPr lang="en-US" sz="2000" b="1" dirty="0" smtClean="0">
                <a:ea typeface="ＭＳ Ｐゴシック" pitchFamily="-106" charset="-128"/>
                <a:cs typeface="+mn-cs"/>
              </a:rPr>
              <a:t>Condensed version of the </a:t>
            </a:r>
            <a:r>
              <a:rPr lang="en-US" sz="2000" b="1" dirty="0" err="1" smtClean="0">
                <a:ea typeface="ＭＳ Ｐゴシック" pitchFamily="-106" charset="-128"/>
                <a:cs typeface="+mn-cs"/>
              </a:rPr>
              <a:t>Prezi</a:t>
            </a:r>
            <a:r>
              <a:rPr lang="en-US" sz="2000" b="1" dirty="0" smtClean="0">
                <a:ea typeface="ＭＳ Ｐゴシック" pitchFamily="-106" charset="-128"/>
                <a:cs typeface="+mn-cs"/>
              </a:rPr>
              <a:t> delivered by Stephen Briggs</a:t>
            </a:r>
            <a:endParaRPr lang="en-US" sz="2000" b="1" dirty="0">
              <a:ea typeface="ＭＳ Ｐゴシック" pitchFamily="-106" charset="-128"/>
              <a:cs typeface="+mn-cs"/>
            </a:endParaRPr>
          </a:p>
          <a:p>
            <a:pPr>
              <a:defRPr/>
            </a:pPr>
            <a:endParaRPr lang="en-US" sz="2000" b="1" dirty="0">
              <a:ea typeface="ＭＳ Ｐゴシック" pitchFamily="-106" charset="-128"/>
              <a:cs typeface="+mn-cs"/>
            </a:endParaRPr>
          </a:p>
        </p:txBody>
      </p:sp>
    </p:spTree>
    <p:extLst>
      <p:ext uri="{BB962C8B-B14F-4D97-AF65-F5344CB8AC3E}">
        <p14:creationId xmlns:p14="http://schemas.microsoft.com/office/powerpoint/2010/main" val="17608141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vi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61" y="-8311"/>
            <a:ext cx="9497435" cy="6875788"/>
          </a:xfrm>
          <a:prstGeom prst="rect">
            <a:avLst/>
          </a:prstGeom>
        </p:spPr>
      </p:pic>
      <p:sp>
        <p:nvSpPr>
          <p:cNvPr id="4" name="Rectangle 3"/>
          <p:cNvSpPr/>
          <p:nvPr/>
        </p:nvSpPr>
        <p:spPr>
          <a:xfrm>
            <a:off x="-28813" y="1426197"/>
            <a:ext cx="9231672" cy="400110"/>
          </a:xfrm>
          <a:prstGeom prst="rect">
            <a:avLst/>
          </a:prstGeom>
        </p:spPr>
        <p:txBody>
          <a:bodyPr wrap="square">
            <a:spAutoFit/>
          </a:bodyPr>
          <a:lstStyle/>
          <a:p>
            <a:pPr>
              <a:defRPr/>
            </a:pPr>
            <a:r>
              <a:rPr lang="en-US" sz="2000" b="1" dirty="0">
                <a:solidFill>
                  <a:srgbClr val="FFFFFF"/>
                </a:solidFill>
                <a:ea typeface="ＭＳ Ｐゴシック" pitchFamily="-106" charset="-128"/>
              </a:rPr>
              <a:t>Endorsement of </a:t>
            </a:r>
            <a:r>
              <a:rPr lang="en-US" sz="2000" b="1" dirty="0" smtClean="0">
                <a:solidFill>
                  <a:srgbClr val="FFFFFF"/>
                </a:solidFill>
                <a:ea typeface="ＭＳ Ｐゴシック" pitchFamily="-106" charset="-128"/>
              </a:rPr>
              <a:t>SDCG Element-3 (R&amp;D) Acquisition Strategy</a:t>
            </a:r>
            <a:endParaRPr lang="en-US" sz="2000" b="1" dirty="0">
              <a:solidFill>
                <a:srgbClr val="FFFFFF"/>
              </a:solidFill>
              <a:ea typeface="ＭＳ Ｐゴシック" pitchFamily="-106" charset="-128"/>
            </a:endParaRPr>
          </a:p>
        </p:txBody>
      </p:sp>
    </p:spTree>
    <p:extLst>
      <p:ext uri="{BB962C8B-B14F-4D97-AF65-F5344CB8AC3E}">
        <p14:creationId xmlns:p14="http://schemas.microsoft.com/office/powerpoint/2010/main" val="28175207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58A9AF47-F427-6B42-9CB9-F2FBB9D8F817}" type="slidenum">
              <a:rPr lang="en-US" sz="1000">
                <a:solidFill>
                  <a:srgbClr val="002569"/>
                </a:solidFill>
                <a:latin typeface="Calibri" charset="0"/>
                <a:cs typeface="Calibri" charset="0"/>
              </a:rPr>
              <a:pPr eaLnBrk="1" hangingPunct="1">
                <a:spcBef>
                  <a:spcPct val="0"/>
                </a:spcBef>
              </a:pPr>
              <a:t>41</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6813550" cy="609600"/>
          </a:xfrm>
          <a:prstGeom prst="rect">
            <a:avLst/>
          </a:prstGeom>
          <a:noFill/>
          <a:ln w="9525">
            <a:noFill/>
            <a:miter lim="800000"/>
            <a:headEnd/>
            <a:tailEnd/>
          </a:ln>
        </p:spPr>
        <p:txBody>
          <a:bodyPr anchor="ctr"/>
          <a:lstStyle/>
          <a:p>
            <a:pPr algn="l" defTabSz="914400">
              <a:defRPr/>
            </a:pPr>
            <a:r>
              <a:rPr lang="en-US" sz="2400" b="1" dirty="0">
                <a:solidFill>
                  <a:srgbClr val="FFFFFF"/>
                </a:solidFill>
                <a:latin typeface="Tahoma" pitchFamily="-106" charset="0"/>
                <a:ea typeface="ＭＳ Ｐゴシック" pitchFamily="-106" charset="-128"/>
                <a:cs typeface="Tahoma" pitchFamily="-106" charset="0"/>
              </a:rPr>
              <a:t>SDCG Element-3:</a:t>
            </a:r>
            <a:br>
              <a:rPr lang="en-US" sz="2400" b="1" dirty="0">
                <a:solidFill>
                  <a:srgbClr val="FFFFFF"/>
                </a:solidFill>
                <a:latin typeface="Tahoma" pitchFamily="-106" charset="0"/>
                <a:ea typeface="ＭＳ Ｐゴシック" pitchFamily="-106" charset="-128"/>
                <a:cs typeface="Tahoma" pitchFamily="-106" charset="0"/>
              </a:rPr>
            </a:br>
            <a:r>
              <a:rPr lang="en-US" sz="2400" b="1" dirty="0">
                <a:solidFill>
                  <a:srgbClr val="FFFFFF"/>
                </a:solidFill>
                <a:latin typeface="Tahoma" pitchFamily="-106" charset="0"/>
                <a:ea typeface="ＭＳ Ｐゴシック" pitchFamily="-106" charset="-128"/>
                <a:cs typeface="Tahoma" pitchFamily="-106" charset="0"/>
              </a:rPr>
              <a:t>CEOS support to GFOI R&amp;D</a:t>
            </a:r>
          </a:p>
        </p:txBody>
      </p:sp>
      <p:sp>
        <p:nvSpPr>
          <p:cNvPr id="7" name="TextBox 6"/>
          <p:cNvSpPr txBox="1"/>
          <p:nvPr/>
        </p:nvSpPr>
        <p:spPr>
          <a:xfrm>
            <a:off x="261660" y="1543410"/>
            <a:ext cx="8710613" cy="4093428"/>
          </a:xfrm>
          <a:prstGeom prst="rect">
            <a:avLst/>
          </a:prstGeom>
          <a:noFill/>
        </p:spPr>
        <p:txBody>
          <a:bodyPr>
            <a:spAutoFit/>
          </a:bodyPr>
          <a:lstStyle/>
          <a:p>
            <a:pPr marL="342900" indent="-342900">
              <a:buFont typeface="Wingdings" charset="2"/>
              <a:buChar char="§"/>
              <a:defRPr/>
            </a:pPr>
            <a:r>
              <a:rPr lang="en-GB" sz="2000" b="1" dirty="0" smtClean="0">
                <a:latin typeface="Arial"/>
                <a:cs typeface="Arial"/>
              </a:rPr>
              <a:t>SDCG Element 3</a:t>
            </a:r>
            <a:r>
              <a:rPr lang="en-GB" sz="2000" b="1" dirty="0">
                <a:latin typeface="Arial"/>
                <a:cs typeface="Arial"/>
              </a:rPr>
              <a:t>: </a:t>
            </a:r>
            <a:r>
              <a:rPr lang="en-GB" sz="2000" dirty="0">
                <a:latin typeface="Arial"/>
                <a:cs typeface="Arial"/>
              </a:rPr>
              <a:t>Satellite Data in support of </a:t>
            </a:r>
            <a:r>
              <a:rPr lang="en-GB" sz="2000" dirty="0" smtClean="0">
                <a:latin typeface="Arial"/>
                <a:cs typeface="Arial"/>
              </a:rPr>
              <a:t>GFOI Research </a:t>
            </a:r>
            <a:r>
              <a:rPr lang="en-GB" sz="2000" dirty="0">
                <a:latin typeface="Arial"/>
                <a:cs typeface="Arial"/>
              </a:rPr>
              <a:t>&amp; Development (R&amp;D) </a:t>
            </a:r>
            <a:r>
              <a:rPr lang="en-GB" sz="2000" dirty="0" smtClean="0">
                <a:latin typeface="Arial"/>
                <a:cs typeface="Arial"/>
              </a:rPr>
              <a:t>Activities</a:t>
            </a:r>
            <a:endParaRPr lang="en-GB" sz="2000" dirty="0">
              <a:latin typeface="Arial"/>
              <a:cs typeface="Arial"/>
            </a:endParaRPr>
          </a:p>
          <a:p>
            <a:pPr marL="342900" indent="-342900">
              <a:buFont typeface="Wingdings" charset="2"/>
              <a:buChar char="§"/>
              <a:defRPr/>
            </a:pPr>
            <a:endParaRPr lang="en-AU" sz="2000" dirty="0">
              <a:latin typeface="Arial"/>
              <a:ea typeface="ＭＳ Ｐゴシック" pitchFamily="-106" charset="-128"/>
              <a:cs typeface="Arial"/>
            </a:endParaRPr>
          </a:p>
          <a:p>
            <a:pPr marL="342900" indent="-342900">
              <a:buFont typeface="Wingdings" charset="2"/>
              <a:buChar char="§"/>
              <a:defRPr/>
            </a:pPr>
            <a:r>
              <a:rPr lang="en-AU" sz="2000" dirty="0" smtClean="0">
                <a:latin typeface="Arial"/>
                <a:ea typeface="ＭＳ Ｐゴシック" pitchFamily="-106" charset="-128"/>
                <a:cs typeface="Arial"/>
              </a:rPr>
              <a:t>R&amp;D focus provides a means also for </a:t>
            </a:r>
            <a:r>
              <a:rPr lang="en-AU" sz="2000" b="1" dirty="0" smtClean="0">
                <a:latin typeface="Arial"/>
                <a:ea typeface="ＭＳ Ｐゴシック" pitchFamily="-106" charset="-128"/>
                <a:cs typeface="Arial"/>
              </a:rPr>
              <a:t>CEOS agencies with commercial missions </a:t>
            </a:r>
            <a:r>
              <a:rPr lang="en-AU" sz="2000" dirty="0" smtClean="0">
                <a:latin typeface="Arial"/>
                <a:ea typeface="ＭＳ Ｐゴシック" pitchFamily="-106" charset="-128"/>
                <a:cs typeface="Arial"/>
              </a:rPr>
              <a:t>to actively contribute to GFOI objectives</a:t>
            </a:r>
          </a:p>
          <a:p>
            <a:pPr marL="342900" indent="-342900">
              <a:buFont typeface="Wingdings" charset="2"/>
              <a:buChar char="§"/>
              <a:defRPr/>
            </a:pPr>
            <a:endParaRPr lang="en-AU" sz="2000" dirty="0" smtClean="0">
              <a:latin typeface="Arial"/>
              <a:ea typeface="ＭＳ Ｐゴシック" pitchFamily="-106" charset="-128"/>
              <a:cs typeface="Arial"/>
            </a:endParaRPr>
          </a:p>
          <a:p>
            <a:pPr marL="342900" indent="-342900">
              <a:buFont typeface="Wingdings" charset="2"/>
              <a:buChar char="§"/>
              <a:defRPr/>
            </a:pPr>
            <a:r>
              <a:rPr lang="en-AU" sz="2000" b="1" dirty="0" smtClean="0">
                <a:latin typeface="Arial"/>
                <a:ea typeface="ＭＳ Ｐゴシック" pitchFamily="-106" charset="-128"/>
                <a:cs typeface="Arial"/>
              </a:rPr>
              <a:t>Contributing agencies:</a:t>
            </a:r>
          </a:p>
          <a:p>
            <a:pPr lvl="6" indent="0">
              <a:defRPr/>
            </a:pPr>
            <a:r>
              <a:rPr lang="en-AU" sz="2000" dirty="0" smtClean="0">
                <a:latin typeface="Arial"/>
                <a:ea typeface="ＭＳ Ｐゴシック" pitchFamily="-106" charset="-128"/>
                <a:cs typeface="Arial"/>
              </a:rPr>
              <a:t>  	- ASI: COSMO-SkyMed</a:t>
            </a:r>
          </a:p>
          <a:p>
            <a:pPr lvl="6" indent="0">
              <a:defRPr/>
            </a:pPr>
            <a:r>
              <a:rPr lang="en-AU" sz="2000" dirty="0">
                <a:latin typeface="Arial"/>
                <a:ea typeface="ＭＳ Ｐゴシック" pitchFamily="-106" charset="-128"/>
                <a:cs typeface="Arial"/>
              </a:rPr>
              <a:t>	</a:t>
            </a:r>
            <a:r>
              <a:rPr lang="en-AU" sz="2000" dirty="0" smtClean="0">
                <a:latin typeface="Arial"/>
                <a:ea typeface="ＭＳ Ｐゴシック" pitchFamily="-106" charset="-128"/>
                <a:cs typeface="Arial"/>
              </a:rPr>
              <a:t>- CNES: Pléiades, SPOT 1-5</a:t>
            </a:r>
          </a:p>
          <a:p>
            <a:pPr lvl="6" indent="0">
              <a:defRPr/>
            </a:pPr>
            <a:r>
              <a:rPr lang="en-AU" sz="2000" dirty="0">
                <a:latin typeface="Arial"/>
                <a:ea typeface="ＭＳ Ｐゴシック" pitchFamily="-106" charset="-128"/>
                <a:cs typeface="Arial"/>
              </a:rPr>
              <a:t>	</a:t>
            </a:r>
            <a:r>
              <a:rPr lang="en-AU" sz="2000" dirty="0" smtClean="0">
                <a:latin typeface="Arial"/>
                <a:ea typeface="ＭＳ Ｐゴシック" pitchFamily="-106" charset="-128"/>
                <a:cs typeface="Arial"/>
              </a:rPr>
              <a:t>- CSA: RADARSAT-1 and RADARSAT-2</a:t>
            </a:r>
          </a:p>
          <a:p>
            <a:pPr lvl="6" indent="0">
              <a:defRPr/>
            </a:pPr>
            <a:r>
              <a:rPr lang="en-AU" sz="2000" dirty="0">
                <a:latin typeface="Arial"/>
                <a:ea typeface="ＭＳ Ｐゴシック" pitchFamily="-106" charset="-128"/>
                <a:cs typeface="Arial"/>
              </a:rPr>
              <a:t>	</a:t>
            </a:r>
            <a:r>
              <a:rPr lang="en-AU" sz="2000" dirty="0" smtClean="0">
                <a:latin typeface="Arial"/>
                <a:ea typeface="ＭＳ Ｐゴシック" pitchFamily="-106" charset="-128"/>
                <a:cs typeface="Arial"/>
              </a:rPr>
              <a:t>- DLR: TerraSAR-X and TanDEM-X</a:t>
            </a:r>
          </a:p>
          <a:p>
            <a:pPr lvl="6" indent="0">
              <a:defRPr/>
            </a:pPr>
            <a:r>
              <a:rPr lang="en-AU" sz="2000" dirty="0">
                <a:latin typeface="Arial"/>
                <a:ea typeface="ＭＳ Ｐゴシック" pitchFamily="-106" charset="-128"/>
                <a:cs typeface="Arial"/>
              </a:rPr>
              <a:t>	</a:t>
            </a:r>
            <a:r>
              <a:rPr lang="en-AU" sz="2000" dirty="0" smtClean="0">
                <a:latin typeface="Arial"/>
                <a:ea typeface="ＭＳ Ｐゴシック" pitchFamily="-106" charset="-128"/>
                <a:cs typeface="Arial"/>
              </a:rPr>
              <a:t>- JAXA: ALOS and ALOS-2</a:t>
            </a:r>
          </a:p>
          <a:p>
            <a:pPr lvl="6" indent="0">
              <a:defRPr/>
            </a:pPr>
            <a:r>
              <a:rPr lang="en-AU" sz="2000" dirty="0">
                <a:latin typeface="Arial"/>
                <a:ea typeface="ＭＳ Ｐゴシック" pitchFamily="-106" charset="-128"/>
                <a:cs typeface="Arial"/>
              </a:rPr>
              <a:t>	</a:t>
            </a:r>
            <a:r>
              <a:rPr lang="en-AU" sz="2000" dirty="0" smtClean="0">
                <a:latin typeface="Arial"/>
                <a:ea typeface="ＭＳ Ｐゴシック" pitchFamily="-106" charset="-128"/>
                <a:cs typeface="Arial"/>
              </a:rPr>
              <a:t>and in addition, “Core Mission” agencies ESA, INPE and USGS.</a:t>
            </a:r>
            <a:endParaRPr lang="en-AU" sz="2000" dirty="0">
              <a:latin typeface="Arial"/>
              <a:ea typeface="ＭＳ Ｐゴシック" pitchFamily="-106" charset="-128"/>
              <a:cs typeface="Arial"/>
            </a:endParaRPr>
          </a:p>
        </p:txBody>
      </p:sp>
    </p:spTree>
    <p:extLst>
      <p:ext uri="{BB962C8B-B14F-4D97-AF65-F5344CB8AC3E}">
        <p14:creationId xmlns:p14="http://schemas.microsoft.com/office/powerpoint/2010/main" val="13333929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58A9AF47-F427-6B42-9CB9-F2FBB9D8F817}" type="slidenum">
              <a:rPr lang="en-US" sz="1000">
                <a:solidFill>
                  <a:srgbClr val="002569"/>
                </a:solidFill>
                <a:latin typeface="Calibri" charset="0"/>
                <a:cs typeface="Calibri" charset="0"/>
              </a:rPr>
              <a:pPr eaLnBrk="1" hangingPunct="1">
                <a:spcBef>
                  <a:spcPct val="0"/>
                </a:spcBef>
              </a:pPr>
              <a:t>42</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6813550" cy="609600"/>
          </a:xfrm>
          <a:prstGeom prst="rect">
            <a:avLst/>
          </a:prstGeom>
          <a:noFill/>
          <a:ln w="9525">
            <a:noFill/>
            <a:miter lim="800000"/>
            <a:headEnd/>
            <a:tailEnd/>
          </a:ln>
        </p:spPr>
        <p:txBody>
          <a:bodyPr anchor="ctr"/>
          <a:lstStyle/>
          <a:p>
            <a:pPr algn="l" defTabSz="914400">
              <a:defRPr/>
            </a:pPr>
            <a:r>
              <a:rPr lang="en-US" sz="2400" b="1" kern="0" dirty="0" smtClean="0">
                <a:solidFill>
                  <a:srgbClr val="FFFFFF"/>
                </a:solidFill>
                <a:latin typeface="Tahoma" pitchFamily="-106" charset="0"/>
                <a:ea typeface="ＭＳ Ｐゴシック" pitchFamily="-106" charset="-128"/>
                <a:cs typeface="Tahoma" pitchFamily="-106" charset="0"/>
              </a:rPr>
              <a:t>SDCG Element-3: </a:t>
            </a:r>
            <a:br>
              <a:rPr lang="en-US" sz="2400" b="1" kern="0" dirty="0" smtClean="0">
                <a:solidFill>
                  <a:srgbClr val="FFFFFF"/>
                </a:solidFill>
                <a:latin typeface="Tahoma" pitchFamily="-106" charset="0"/>
                <a:ea typeface="ＭＳ Ｐゴシック" pitchFamily="-106" charset="-128"/>
                <a:cs typeface="Tahoma" pitchFamily="-106" charset="0"/>
              </a:rPr>
            </a:br>
            <a:r>
              <a:rPr lang="en-US" sz="2400" b="1" kern="0" dirty="0" smtClean="0">
                <a:solidFill>
                  <a:srgbClr val="FFFFFF"/>
                </a:solidFill>
                <a:latin typeface="Tahoma" pitchFamily="-106" charset="0"/>
                <a:ea typeface="ＭＳ Ｐゴシック" pitchFamily="-106" charset="-128"/>
                <a:cs typeface="Tahoma" pitchFamily="-106" charset="0"/>
              </a:rPr>
              <a:t>CEOS support to GFOI R&amp;D</a:t>
            </a:r>
            <a:endParaRPr lang="en-US" sz="2400" b="1" i="1" kern="0" dirty="0">
              <a:solidFill>
                <a:srgbClr val="FFFFFF"/>
              </a:solidFill>
              <a:latin typeface="Tahoma" pitchFamily="-106" charset="0"/>
              <a:ea typeface="ＭＳ Ｐゴシック" pitchFamily="-106" charset="-128"/>
              <a:cs typeface="Tahoma" pitchFamily="-106" charset="0"/>
            </a:endParaRPr>
          </a:p>
        </p:txBody>
      </p:sp>
      <p:sp>
        <p:nvSpPr>
          <p:cNvPr id="7" name="TextBox 6"/>
          <p:cNvSpPr txBox="1"/>
          <p:nvPr/>
        </p:nvSpPr>
        <p:spPr>
          <a:xfrm>
            <a:off x="261660" y="1543410"/>
            <a:ext cx="8710613" cy="3785652"/>
          </a:xfrm>
          <a:prstGeom prst="rect">
            <a:avLst/>
          </a:prstGeom>
          <a:noFill/>
        </p:spPr>
        <p:txBody>
          <a:bodyPr>
            <a:spAutoFit/>
          </a:bodyPr>
          <a:lstStyle/>
          <a:p>
            <a:pPr>
              <a:defRPr/>
            </a:pPr>
            <a:r>
              <a:rPr lang="en-AU" sz="2000" b="1" dirty="0" smtClean="0">
                <a:latin typeface="Arial"/>
                <a:ea typeface="ＭＳ Ｐゴシック" pitchFamily="-106" charset="-128"/>
                <a:cs typeface="Arial"/>
              </a:rPr>
              <a:t>Element-3 </a:t>
            </a:r>
            <a:r>
              <a:rPr lang="en-AU" sz="2000" dirty="0" smtClean="0">
                <a:latin typeface="Arial"/>
                <a:ea typeface="ＭＳ Ｐゴシック" pitchFamily="-106" charset="-128"/>
                <a:cs typeface="Arial"/>
              </a:rPr>
              <a:t>developed </a:t>
            </a:r>
            <a:r>
              <a:rPr lang="en-AU" sz="2000" b="1" dirty="0" smtClean="0">
                <a:latin typeface="Arial"/>
                <a:ea typeface="ＭＳ Ｐゴシック" pitchFamily="-106" charset="-128"/>
                <a:cs typeface="Arial"/>
              </a:rPr>
              <a:t>in parallel </a:t>
            </a:r>
            <a:r>
              <a:rPr lang="en-AU" sz="2000" dirty="0" smtClean="0">
                <a:latin typeface="Arial"/>
                <a:ea typeface="ＭＳ Ｐゴシック" pitchFamily="-106" charset="-128"/>
                <a:cs typeface="Arial"/>
              </a:rPr>
              <a:t>with the </a:t>
            </a:r>
            <a:r>
              <a:rPr lang="en-AU" sz="2000" b="1" dirty="0" smtClean="0">
                <a:latin typeface="Arial"/>
                <a:ea typeface="ＭＳ Ｐゴシック" pitchFamily="-106" charset="-128"/>
                <a:cs typeface="Arial"/>
              </a:rPr>
              <a:t>GFOI R&amp;D Component Plan</a:t>
            </a:r>
            <a:endParaRPr lang="en-AU" sz="2000" dirty="0" smtClean="0">
              <a:latin typeface="Arial"/>
              <a:ea typeface="ＭＳ Ｐゴシック" pitchFamily="-106" charset="-128"/>
              <a:cs typeface="Arial"/>
            </a:endParaRPr>
          </a:p>
          <a:p>
            <a:pPr marL="342900" indent="-342900">
              <a:buFont typeface="Wingdings" charset="2"/>
              <a:buChar char="§"/>
              <a:defRPr/>
            </a:pPr>
            <a:endParaRPr lang="en-AU" sz="2000" dirty="0">
              <a:latin typeface="Arial"/>
              <a:ea typeface="ＭＳ Ｐゴシック" pitchFamily="-106" charset="-128"/>
              <a:cs typeface="Arial"/>
            </a:endParaRPr>
          </a:p>
          <a:p>
            <a:pPr marL="342900" indent="-342900">
              <a:buFont typeface="Wingdings" charset="2"/>
              <a:buChar char="§"/>
              <a:defRPr/>
            </a:pPr>
            <a:r>
              <a:rPr lang="en-AU" sz="2000" b="1" dirty="0" smtClean="0">
                <a:latin typeface="Arial"/>
                <a:ea typeface="ＭＳ Ｐゴシック" pitchFamily="-106" charset="-128"/>
                <a:cs typeface="Arial"/>
              </a:rPr>
              <a:t>GFOI R&amp;D Plan </a:t>
            </a:r>
            <a:r>
              <a:rPr lang="en-AU" sz="2000" dirty="0" smtClean="0">
                <a:latin typeface="Arial"/>
                <a:ea typeface="ＭＳ Ｐゴシック" pitchFamily="-106" charset="-128"/>
                <a:cs typeface="Arial"/>
              </a:rPr>
              <a:t>provides</a:t>
            </a:r>
          </a:p>
          <a:p>
            <a:pPr lvl="8" indent="0">
              <a:defRPr/>
            </a:pPr>
            <a:r>
              <a:rPr lang="en-AU" sz="2000" dirty="0">
                <a:latin typeface="Arial"/>
                <a:ea typeface="ＭＳ Ｐゴシック" pitchFamily="-106" charset="-128"/>
                <a:cs typeface="Arial"/>
              </a:rPr>
              <a:t> </a:t>
            </a:r>
            <a:r>
              <a:rPr lang="en-AU" sz="2000" dirty="0" smtClean="0">
                <a:latin typeface="Arial"/>
                <a:ea typeface="ＭＳ Ｐゴシック" pitchFamily="-106" charset="-128"/>
                <a:cs typeface="Arial"/>
              </a:rPr>
              <a:t>  	- Coordination of R&amp;D towards GFOI priority topics</a:t>
            </a:r>
          </a:p>
          <a:p>
            <a:pPr lvl="8" indent="0">
              <a:defRPr/>
            </a:pPr>
            <a:r>
              <a:rPr lang="en-US" sz="2000" dirty="0" smtClean="0"/>
              <a:t>	- Mechanism </a:t>
            </a:r>
            <a:r>
              <a:rPr lang="en-US" sz="2000" dirty="0"/>
              <a:t>for integration of new methods in </a:t>
            </a:r>
            <a:r>
              <a:rPr lang="en-US" sz="2000" dirty="0" smtClean="0"/>
              <a:t>GFOI MGD</a:t>
            </a:r>
            <a:endParaRPr lang="en-AU" sz="2000" dirty="0" smtClean="0">
              <a:latin typeface="Arial"/>
              <a:ea typeface="ＭＳ Ｐゴシック" pitchFamily="-106" charset="-128"/>
              <a:cs typeface="Arial"/>
            </a:endParaRPr>
          </a:p>
          <a:p>
            <a:pPr lvl="8" indent="0">
              <a:defRPr/>
            </a:pPr>
            <a:r>
              <a:rPr lang="en-AU" sz="2000" dirty="0">
                <a:latin typeface="Arial"/>
                <a:ea typeface="ＭＳ Ｐゴシック" pitchFamily="-106" charset="-128"/>
                <a:cs typeface="Arial"/>
              </a:rPr>
              <a:t>	</a:t>
            </a:r>
            <a:r>
              <a:rPr lang="en-AU" sz="2000" dirty="0" smtClean="0">
                <a:latin typeface="Arial"/>
                <a:ea typeface="ＭＳ Ｐゴシック" pitchFamily="-106" charset="-128"/>
                <a:cs typeface="Arial"/>
              </a:rPr>
              <a:t>- Management of research groups</a:t>
            </a:r>
          </a:p>
          <a:p>
            <a:pPr lvl="8" indent="0">
              <a:defRPr/>
            </a:pPr>
            <a:r>
              <a:rPr lang="en-AU" sz="2000" dirty="0">
                <a:latin typeface="Arial"/>
                <a:ea typeface="ＭＳ Ｐゴシック" pitchFamily="-106" charset="-128"/>
                <a:cs typeface="Arial"/>
              </a:rPr>
              <a:t>	</a:t>
            </a:r>
            <a:r>
              <a:rPr lang="en-AU" sz="2000" dirty="0" smtClean="0">
                <a:latin typeface="Arial"/>
                <a:ea typeface="ＭＳ Ｐゴシック" pitchFamily="-106" charset="-128"/>
                <a:cs typeface="Arial"/>
              </a:rPr>
              <a:t>- Reporting and feed-back to space agencies and GFOI</a:t>
            </a:r>
          </a:p>
          <a:p>
            <a:pPr lvl="8" indent="0">
              <a:defRPr/>
            </a:pPr>
            <a:r>
              <a:rPr lang="en-AU" sz="2000" dirty="0">
                <a:latin typeface="Arial"/>
                <a:ea typeface="ＭＳ Ｐゴシック" pitchFamily="-106" charset="-128"/>
                <a:cs typeface="Arial"/>
              </a:rPr>
              <a:t>	</a:t>
            </a:r>
            <a:r>
              <a:rPr lang="en-AU" sz="2000" dirty="0" smtClean="0">
                <a:latin typeface="Arial"/>
                <a:ea typeface="ＭＳ Ｐゴシック" pitchFamily="-106" charset="-128"/>
                <a:cs typeface="Arial"/>
              </a:rPr>
              <a:t>- Organisation of R&amp;D Expert workshops and science meetings</a:t>
            </a:r>
            <a:endParaRPr lang="en-AU" sz="2000" dirty="0">
              <a:latin typeface="Arial"/>
              <a:ea typeface="ＭＳ Ｐゴシック" pitchFamily="-106" charset="-128"/>
              <a:cs typeface="Arial"/>
            </a:endParaRPr>
          </a:p>
          <a:p>
            <a:pPr marL="342900" indent="-342900">
              <a:buFont typeface="Wingdings" charset="2"/>
              <a:buChar char="§"/>
              <a:defRPr/>
            </a:pPr>
            <a:endParaRPr lang="en-AU" sz="2000" dirty="0">
              <a:latin typeface="Arial"/>
              <a:ea typeface="ＭＳ Ｐゴシック" pitchFamily="-106" charset="-128"/>
              <a:cs typeface="Arial"/>
            </a:endParaRPr>
          </a:p>
          <a:p>
            <a:pPr marL="342900" indent="-342900">
              <a:buFont typeface="Wingdings" charset="2"/>
              <a:buChar char="§"/>
              <a:defRPr/>
            </a:pPr>
            <a:r>
              <a:rPr lang="en-AU" sz="2000" b="1" dirty="0" smtClean="0">
                <a:latin typeface="Arial"/>
                <a:ea typeface="ＭＳ Ｐゴシック" pitchFamily="-106" charset="-128"/>
                <a:cs typeface="Arial"/>
              </a:rPr>
              <a:t>Element-3 </a:t>
            </a:r>
            <a:r>
              <a:rPr lang="en-AU" sz="2000" dirty="0" smtClean="0">
                <a:latin typeface="Arial"/>
                <a:ea typeface="ＭＳ Ｐゴシック" pitchFamily="-106" charset="-128"/>
                <a:cs typeface="Arial"/>
              </a:rPr>
              <a:t>provides</a:t>
            </a:r>
          </a:p>
          <a:p>
            <a:pPr lvl="2" indent="0">
              <a:defRPr/>
            </a:pPr>
            <a:r>
              <a:rPr lang="en-AU" sz="2000" dirty="0" smtClean="0">
                <a:latin typeface="Arial"/>
                <a:ea typeface="ＭＳ Ｐゴシック" pitchFamily="-106" charset="-128"/>
                <a:cs typeface="Arial"/>
              </a:rPr>
              <a:t> 	- Satellite data support to GFOI R&amp;D Plan</a:t>
            </a:r>
          </a:p>
          <a:p>
            <a:pPr>
              <a:defRPr/>
            </a:pPr>
            <a:endParaRPr lang="en-AU" sz="2000" dirty="0">
              <a:latin typeface="Arial"/>
              <a:ea typeface="ＭＳ Ｐゴシック" pitchFamily="-106" charset="-128"/>
              <a:cs typeface="Arial"/>
            </a:endParaRPr>
          </a:p>
        </p:txBody>
      </p:sp>
    </p:spTree>
    <p:extLst>
      <p:ext uri="{BB962C8B-B14F-4D97-AF65-F5344CB8AC3E}">
        <p14:creationId xmlns:p14="http://schemas.microsoft.com/office/powerpoint/2010/main" val="42360530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3D940B80-F8DE-FB48-9393-0B00BB979D5A}" type="slidenum">
              <a:rPr lang="en-US" sz="1000">
                <a:solidFill>
                  <a:srgbClr val="002569"/>
                </a:solidFill>
                <a:latin typeface="Calibri" charset="0"/>
                <a:cs typeface="Calibri" charset="0"/>
              </a:rPr>
              <a:pPr eaLnBrk="1" hangingPunct="1">
                <a:spcBef>
                  <a:spcPct val="0"/>
                </a:spcBef>
              </a:pPr>
              <a:t>43</a:t>
            </a:fld>
            <a:endParaRPr lang="en-US" sz="1000">
              <a:solidFill>
                <a:srgbClr val="002569"/>
              </a:solidFill>
              <a:latin typeface="Calibri" charset="0"/>
              <a:cs typeface="Calibri" charset="0"/>
            </a:endParaRPr>
          </a:p>
        </p:txBody>
      </p:sp>
      <p:sp>
        <p:nvSpPr>
          <p:cNvPr id="5" name="Title 1"/>
          <p:cNvSpPr txBox="1">
            <a:spLocks/>
          </p:cNvSpPr>
          <p:nvPr/>
        </p:nvSpPr>
        <p:spPr bwMode="auto">
          <a:xfrm>
            <a:off x="1828800" y="457200"/>
            <a:ext cx="6813550" cy="609600"/>
          </a:xfrm>
          <a:prstGeom prst="rect">
            <a:avLst/>
          </a:prstGeom>
          <a:noFill/>
          <a:ln w="9525">
            <a:noFill/>
            <a:miter lim="800000"/>
            <a:headEnd/>
            <a:tailEnd/>
          </a:ln>
        </p:spPr>
        <p:txBody>
          <a:bodyPr anchor="ctr"/>
          <a:lstStyle/>
          <a:p>
            <a:pPr algn="l" defTabSz="914400">
              <a:defRPr/>
            </a:pPr>
            <a:r>
              <a:rPr lang="en-US" sz="2400" b="1" kern="0" dirty="0" smtClean="0">
                <a:solidFill>
                  <a:srgbClr val="FFFFFF"/>
                </a:solidFill>
                <a:latin typeface="Tahoma" pitchFamily="-106" charset="0"/>
                <a:ea typeface="ＭＳ Ｐゴシック" pitchFamily="-106" charset="-128"/>
                <a:cs typeface="Tahoma" pitchFamily="-106" charset="0"/>
              </a:rPr>
              <a:t>SDCG Element-3: </a:t>
            </a:r>
          </a:p>
          <a:p>
            <a:pPr algn="l" defTabSz="914400">
              <a:defRPr/>
            </a:pPr>
            <a:r>
              <a:rPr lang="en-US" sz="2400" b="1" kern="0" dirty="0" smtClean="0">
                <a:solidFill>
                  <a:srgbClr val="FFFFFF"/>
                </a:solidFill>
                <a:latin typeface="Tahoma" pitchFamily="-106" charset="0"/>
                <a:ea typeface="ＭＳ Ｐゴシック" pitchFamily="-106" charset="-128"/>
                <a:cs typeface="Tahoma" pitchFamily="-106" charset="0"/>
              </a:rPr>
              <a:t>CEOS support to GFOI R&amp;D</a:t>
            </a:r>
            <a:endParaRPr lang="en-US" sz="2400" b="1" i="1" kern="0" dirty="0">
              <a:solidFill>
                <a:srgbClr val="FFFFFF"/>
              </a:solidFill>
              <a:latin typeface="Tahoma" pitchFamily="-106" charset="0"/>
              <a:ea typeface="ＭＳ Ｐゴシック" pitchFamily="-106" charset="-128"/>
              <a:cs typeface="Tahoma" pitchFamily="-106" charset="0"/>
            </a:endParaRPr>
          </a:p>
        </p:txBody>
      </p:sp>
      <p:sp>
        <p:nvSpPr>
          <p:cNvPr id="8" name="TextBox 7"/>
          <p:cNvSpPr txBox="1"/>
          <p:nvPr/>
        </p:nvSpPr>
        <p:spPr>
          <a:xfrm>
            <a:off x="228600" y="1371600"/>
            <a:ext cx="8710613" cy="4057521"/>
          </a:xfrm>
          <a:prstGeom prst="rect">
            <a:avLst/>
          </a:prstGeom>
          <a:noFill/>
        </p:spPr>
        <p:txBody>
          <a:bodyPr>
            <a:spAutoFit/>
          </a:bodyPr>
          <a:lstStyle/>
          <a:p>
            <a:pPr>
              <a:defRPr/>
            </a:pPr>
            <a:r>
              <a:rPr lang="en-US" sz="2000" b="1" dirty="0" smtClean="0">
                <a:latin typeface="Arial"/>
                <a:ea typeface="ＭＳ Ｐゴシック" pitchFamily="-106" charset="-128"/>
                <a:cs typeface="Arial"/>
              </a:rPr>
              <a:t>The </a:t>
            </a:r>
            <a:r>
              <a:rPr lang="en-US" sz="2000" b="1" dirty="0">
                <a:latin typeface="Arial"/>
                <a:ea typeface="ＭＳ Ｐゴシック" pitchFamily="-106" charset="-128"/>
                <a:cs typeface="Arial"/>
              </a:rPr>
              <a:t>Element 3 strategy outlines different means for CEOS space agencies to support the GFOI R&amp;D component: </a:t>
            </a:r>
          </a:p>
          <a:p>
            <a:pPr>
              <a:defRPr/>
            </a:pPr>
            <a:endParaRPr lang="en-US" sz="2000" dirty="0">
              <a:latin typeface="Arial"/>
              <a:ea typeface="ＭＳ Ｐゴシック" pitchFamily="-106" charset="-128"/>
              <a:cs typeface="Arial"/>
            </a:endParaRPr>
          </a:p>
          <a:p>
            <a:pPr>
              <a:lnSpc>
                <a:spcPct val="110000"/>
              </a:lnSpc>
              <a:defRPr/>
            </a:pPr>
            <a:r>
              <a:rPr lang="en-US" sz="2000" dirty="0">
                <a:latin typeface="Arial"/>
                <a:ea typeface="ＭＳ Ｐゴシック" pitchFamily="-106" charset="-128"/>
                <a:cs typeface="Arial"/>
              </a:rPr>
              <a:t>•	</a:t>
            </a:r>
            <a:r>
              <a:rPr lang="en-US" sz="2000" b="1" dirty="0">
                <a:latin typeface="Arial"/>
                <a:ea typeface="ＭＳ Ｐゴシック" pitchFamily="-106" charset="-128"/>
                <a:cs typeface="Arial"/>
              </a:rPr>
              <a:t>Provision of satellite data </a:t>
            </a:r>
            <a:r>
              <a:rPr lang="en-US" sz="2000" b="1" dirty="0" smtClean="0">
                <a:latin typeface="Arial"/>
                <a:ea typeface="ＭＳ Ｐゴシック" pitchFamily="-106" charset="-128"/>
                <a:cs typeface="Arial"/>
              </a:rPr>
              <a:t>over GFOI R&amp;D Study Sites  </a:t>
            </a:r>
          </a:p>
          <a:p>
            <a:pPr>
              <a:lnSpc>
                <a:spcPct val="110000"/>
              </a:lnSpc>
              <a:defRPr/>
            </a:pPr>
            <a:r>
              <a:rPr lang="en-US" sz="2000" dirty="0">
                <a:latin typeface="Arial"/>
                <a:ea typeface="ＭＳ Ｐゴシック" pitchFamily="-106" charset="-128"/>
                <a:cs typeface="Arial"/>
              </a:rPr>
              <a:t>	- New data acquisitions (satellite tasking)</a:t>
            </a:r>
          </a:p>
          <a:p>
            <a:pPr>
              <a:lnSpc>
                <a:spcPct val="110000"/>
              </a:lnSpc>
              <a:defRPr/>
            </a:pPr>
            <a:r>
              <a:rPr lang="en-US" sz="2000" dirty="0">
                <a:latin typeface="Arial"/>
                <a:ea typeface="ＭＳ Ｐゴシック" pitchFamily="-106" charset="-128"/>
                <a:cs typeface="Arial"/>
              </a:rPr>
              <a:t>	- Historical (archive) data </a:t>
            </a:r>
          </a:p>
          <a:p>
            <a:pPr>
              <a:lnSpc>
                <a:spcPct val="110000"/>
              </a:lnSpc>
              <a:defRPr/>
            </a:pPr>
            <a:endParaRPr lang="en-US" sz="2000" dirty="0">
              <a:latin typeface="Arial"/>
              <a:ea typeface="ＭＳ Ｐゴシック" pitchFamily="-106" charset="-128"/>
              <a:cs typeface="Arial"/>
            </a:endParaRPr>
          </a:p>
          <a:p>
            <a:pPr>
              <a:lnSpc>
                <a:spcPct val="110000"/>
              </a:lnSpc>
              <a:defRPr/>
            </a:pPr>
            <a:r>
              <a:rPr lang="en-US" sz="2000" dirty="0">
                <a:latin typeface="Arial"/>
                <a:ea typeface="ＭＳ Ｐゴシック" pitchFamily="-106" charset="-128"/>
                <a:cs typeface="Arial"/>
              </a:rPr>
              <a:t>•</a:t>
            </a:r>
            <a:r>
              <a:rPr lang="en-US" sz="2000" b="1" dirty="0">
                <a:latin typeface="Arial"/>
                <a:ea typeface="ＭＳ Ｐゴシック" pitchFamily="-106" charset="-128"/>
                <a:cs typeface="Arial"/>
              </a:rPr>
              <a:t>	Coordinated </a:t>
            </a:r>
            <a:r>
              <a:rPr lang="en-US" sz="2000" b="1" dirty="0" smtClean="0">
                <a:latin typeface="Arial"/>
                <a:ea typeface="ＭＳ Ｐゴシック" pitchFamily="-106" charset="-128"/>
                <a:cs typeface="Arial"/>
              </a:rPr>
              <a:t>Research Announcements </a:t>
            </a:r>
            <a:r>
              <a:rPr lang="en-US" sz="2000" b="1" dirty="0">
                <a:latin typeface="Arial"/>
                <a:ea typeface="ＭＳ Ｐゴシック" pitchFamily="-106" charset="-128"/>
                <a:cs typeface="Arial"/>
              </a:rPr>
              <a:t>(RA) and solicitations </a:t>
            </a:r>
          </a:p>
          <a:p>
            <a:pPr>
              <a:lnSpc>
                <a:spcPct val="110000"/>
              </a:lnSpc>
              <a:defRPr/>
            </a:pPr>
            <a:r>
              <a:rPr lang="en-US" sz="2000" dirty="0">
                <a:latin typeface="Arial"/>
                <a:ea typeface="ＭＳ Ｐゴシック" pitchFamily="-106" charset="-128"/>
                <a:cs typeface="Arial"/>
              </a:rPr>
              <a:t>	- </a:t>
            </a:r>
            <a:r>
              <a:rPr lang="en-US" sz="2000" dirty="0" smtClean="0">
                <a:latin typeface="Arial"/>
                <a:ea typeface="ＭＳ Ｐゴシック" pitchFamily="-106" charset="-128"/>
                <a:cs typeface="Arial"/>
              </a:rPr>
              <a:t>RAs targeted </a:t>
            </a:r>
            <a:r>
              <a:rPr lang="en-US" sz="2000" dirty="0">
                <a:latin typeface="Arial"/>
                <a:ea typeface="ＭＳ Ｐゴシック" pitchFamily="-106" charset="-128"/>
                <a:cs typeface="Arial"/>
              </a:rPr>
              <a:t>at selected GFOI priority R&amp;D topics </a:t>
            </a:r>
          </a:p>
          <a:p>
            <a:pPr>
              <a:lnSpc>
                <a:spcPct val="110000"/>
              </a:lnSpc>
              <a:defRPr/>
            </a:pPr>
            <a:r>
              <a:rPr lang="en-US" sz="2000" dirty="0">
                <a:latin typeface="Arial"/>
                <a:ea typeface="ＭＳ Ｐゴシック" pitchFamily="-106" charset="-128"/>
                <a:cs typeface="Arial"/>
              </a:rPr>
              <a:t>	- Coordinated open calls targeted at GFOI support </a:t>
            </a:r>
          </a:p>
          <a:p>
            <a:pPr>
              <a:lnSpc>
                <a:spcPct val="110000"/>
              </a:lnSpc>
              <a:defRPr/>
            </a:pPr>
            <a:r>
              <a:rPr lang="en-US" sz="2000" dirty="0">
                <a:latin typeface="Arial"/>
                <a:ea typeface="ＭＳ Ｐゴシック" pitchFamily="-106" charset="-128"/>
                <a:cs typeface="Arial"/>
              </a:rPr>
              <a:t>	- Funding opportunities</a:t>
            </a:r>
          </a:p>
          <a:p>
            <a:pPr>
              <a:lnSpc>
                <a:spcPct val="110000"/>
              </a:lnSpc>
              <a:defRPr/>
            </a:pPr>
            <a:r>
              <a:rPr lang="en-US" sz="2000" dirty="0">
                <a:latin typeface="Arial"/>
                <a:ea typeface="ＭＳ Ｐゴシック" pitchFamily="-106" charset="-128"/>
                <a:cs typeface="Arial"/>
              </a:rPr>
              <a:t>	- Others</a:t>
            </a:r>
          </a:p>
        </p:txBody>
      </p:sp>
    </p:spTree>
    <p:extLst>
      <p:ext uri="{BB962C8B-B14F-4D97-AF65-F5344CB8AC3E}">
        <p14:creationId xmlns:p14="http://schemas.microsoft.com/office/powerpoint/2010/main" val="20731045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3D940B80-F8DE-FB48-9393-0B00BB979D5A}" type="slidenum">
              <a:rPr lang="en-US" sz="1000">
                <a:solidFill>
                  <a:srgbClr val="002569"/>
                </a:solidFill>
                <a:latin typeface="Calibri" charset="0"/>
                <a:cs typeface="Calibri" charset="0"/>
              </a:rPr>
              <a:pPr eaLnBrk="1" hangingPunct="1">
                <a:spcBef>
                  <a:spcPct val="0"/>
                </a:spcBef>
              </a:pPr>
              <a:t>44</a:t>
            </a:fld>
            <a:endParaRPr lang="en-US" sz="1000">
              <a:solidFill>
                <a:srgbClr val="002569"/>
              </a:solidFill>
              <a:latin typeface="Calibri" charset="0"/>
              <a:cs typeface="Calibri" charset="0"/>
            </a:endParaRPr>
          </a:p>
        </p:txBody>
      </p:sp>
      <p:sp>
        <p:nvSpPr>
          <p:cNvPr id="7" name="TextBox 6"/>
          <p:cNvSpPr txBox="1"/>
          <p:nvPr/>
        </p:nvSpPr>
        <p:spPr>
          <a:xfrm>
            <a:off x="228600" y="1447800"/>
            <a:ext cx="8710613" cy="5032147"/>
          </a:xfrm>
          <a:prstGeom prst="rect">
            <a:avLst/>
          </a:prstGeom>
          <a:noFill/>
        </p:spPr>
        <p:txBody>
          <a:bodyPr>
            <a:spAutoFit/>
          </a:bodyPr>
          <a:lstStyle/>
          <a:p>
            <a:pPr>
              <a:defRPr/>
            </a:pPr>
            <a:r>
              <a:rPr lang="en-US" sz="2000" b="1" dirty="0" smtClean="0">
                <a:latin typeface="Arial"/>
                <a:ea typeface="ＭＳ Ｐゴシック" pitchFamily="-106" charset="-128"/>
                <a:cs typeface="Arial"/>
              </a:rPr>
              <a:t>R&amp;D topics - Collection </a:t>
            </a:r>
            <a:r>
              <a:rPr lang="en-US" sz="2000" b="1" dirty="0">
                <a:latin typeface="Arial"/>
                <a:ea typeface="ＭＳ Ｐゴシック" pitchFamily="-106" charset="-128"/>
                <a:cs typeface="Arial"/>
              </a:rPr>
              <a:t>of </a:t>
            </a:r>
            <a:r>
              <a:rPr lang="en-US" sz="2000" b="1" dirty="0" smtClean="0">
                <a:latin typeface="Arial"/>
                <a:ea typeface="ＭＳ Ｐゴシック" pitchFamily="-106" charset="-128"/>
                <a:cs typeface="Arial"/>
              </a:rPr>
              <a:t>country priority R&amp;D requirements</a:t>
            </a:r>
          </a:p>
          <a:p>
            <a:pPr>
              <a:defRPr/>
            </a:pPr>
            <a:endParaRPr lang="en-US" sz="2000" dirty="0">
              <a:latin typeface="Arial"/>
              <a:ea typeface="ＭＳ Ｐゴシック" pitchFamily="-106" charset="-128"/>
              <a:cs typeface="Arial"/>
            </a:endParaRPr>
          </a:p>
          <a:p>
            <a:pPr marL="342900" indent="-342900">
              <a:buFont typeface="Arial"/>
              <a:buChar char="•"/>
              <a:defRPr/>
            </a:pPr>
            <a:r>
              <a:rPr lang="en-US" sz="2000" b="1" dirty="0" smtClean="0">
                <a:latin typeface="Arial"/>
                <a:ea typeface="ＭＳ Ｐゴシック" pitchFamily="-106" charset="-128"/>
                <a:cs typeface="Arial"/>
              </a:rPr>
              <a:t>GFOI </a:t>
            </a:r>
            <a:r>
              <a:rPr lang="en-US" sz="2000" b="1" dirty="0">
                <a:latin typeface="Arial"/>
                <a:ea typeface="ＭＳ Ｐゴシック" pitchFamily="-106" charset="-128"/>
                <a:cs typeface="Arial"/>
              </a:rPr>
              <a:t>R&amp;D Expert workshops </a:t>
            </a:r>
          </a:p>
          <a:p>
            <a:pPr>
              <a:defRPr/>
            </a:pPr>
            <a:r>
              <a:rPr lang="en-US" dirty="0">
                <a:latin typeface="Arial"/>
                <a:ea typeface="ＭＳ Ｐゴシック" pitchFamily="-106" charset="-128"/>
                <a:cs typeface="Arial"/>
              </a:rPr>
              <a:t>	- Sensor interoperability </a:t>
            </a:r>
            <a:r>
              <a:rPr lang="en-US" dirty="0" smtClean="0">
                <a:latin typeface="Arial"/>
                <a:ea typeface="ＭＳ Ｐゴシック" pitchFamily="-106" charset="-128"/>
                <a:cs typeface="Arial"/>
              </a:rPr>
              <a:t>(Boston, USA, June </a:t>
            </a:r>
            <a:r>
              <a:rPr lang="en-US" dirty="0">
                <a:latin typeface="Arial"/>
                <a:ea typeface="ＭＳ Ｐゴシック" pitchFamily="-106" charset="-128"/>
                <a:cs typeface="Arial"/>
              </a:rPr>
              <a:t>2014)</a:t>
            </a:r>
          </a:p>
          <a:p>
            <a:pPr>
              <a:defRPr/>
            </a:pPr>
            <a:r>
              <a:rPr lang="en-US" dirty="0">
                <a:latin typeface="Arial"/>
                <a:ea typeface="ＭＳ Ｐゴシック" pitchFamily="-106" charset="-128"/>
                <a:cs typeface="Arial"/>
              </a:rPr>
              <a:t>	- </a:t>
            </a:r>
            <a:r>
              <a:rPr lang="en-US" dirty="0" smtClean="0">
                <a:latin typeface="Arial"/>
                <a:ea typeface="ＭＳ Ｐゴシック" pitchFamily="-106" charset="-128"/>
                <a:cs typeface="Arial"/>
              </a:rPr>
              <a:t>Forest degradation </a:t>
            </a:r>
            <a:r>
              <a:rPr lang="en-US" dirty="0">
                <a:latin typeface="Arial"/>
                <a:ea typeface="ＭＳ Ｐゴシック" pitchFamily="-106" charset="-128"/>
                <a:cs typeface="Arial"/>
              </a:rPr>
              <a:t>(Wageningen, </a:t>
            </a:r>
            <a:r>
              <a:rPr lang="en-US" dirty="0" smtClean="0">
                <a:latin typeface="Arial"/>
                <a:ea typeface="ＭＳ Ｐゴシック" pitchFamily="-106" charset="-128"/>
                <a:cs typeface="Arial"/>
              </a:rPr>
              <a:t>NL, Oct </a:t>
            </a:r>
            <a:r>
              <a:rPr lang="en-US" dirty="0">
                <a:latin typeface="Arial"/>
                <a:ea typeface="ＭＳ Ｐゴシック" pitchFamily="-106" charset="-128"/>
                <a:cs typeface="Arial"/>
              </a:rPr>
              <a:t>2014</a:t>
            </a:r>
            <a:r>
              <a:rPr lang="en-US" dirty="0" smtClean="0">
                <a:latin typeface="Arial"/>
                <a:ea typeface="ＭＳ Ｐゴシック" pitchFamily="-106" charset="-128"/>
                <a:cs typeface="Arial"/>
              </a:rPr>
              <a:t>)</a:t>
            </a:r>
          </a:p>
          <a:p>
            <a:pPr>
              <a:defRPr/>
            </a:pPr>
            <a:r>
              <a:rPr lang="en-US" dirty="0">
                <a:latin typeface="Arial"/>
                <a:ea typeface="ＭＳ Ｐゴシック" pitchFamily="-106" charset="-128"/>
                <a:cs typeface="Arial"/>
              </a:rPr>
              <a:t>	</a:t>
            </a:r>
            <a:r>
              <a:rPr lang="en-US" dirty="0" smtClean="0">
                <a:latin typeface="Arial"/>
                <a:ea typeface="ＭＳ Ｐゴシック" pitchFamily="-106" charset="-128"/>
                <a:cs typeface="Arial"/>
              </a:rPr>
              <a:t>- Vegetation Biomass (Brisbane, Australia, Feb 2015)</a:t>
            </a:r>
            <a:endParaRPr lang="en-US" sz="1050" dirty="0">
              <a:latin typeface="Arial"/>
              <a:ea typeface="ＭＳ Ｐゴシック" pitchFamily="-106" charset="-128"/>
              <a:cs typeface="Arial"/>
            </a:endParaRPr>
          </a:p>
          <a:p>
            <a:pPr>
              <a:defRPr/>
            </a:pPr>
            <a:endParaRPr lang="en-US" sz="1100" dirty="0" smtClean="0">
              <a:latin typeface="Arial"/>
              <a:ea typeface="ＭＳ Ｐゴシック" pitchFamily="-106" charset="-128"/>
              <a:cs typeface="Arial"/>
            </a:endParaRPr>
          </a:p>
          <a:p>
            <a:pPr marL="342900" indent="-342900">
              <a:buFont typeface="Arial"/>
              <a:buChar char="•"/>
              <a:defRPr/>
            </a:pPr>
            <a:r>
              <a:rPr lang="en-US" sz="2000" b="1" dirty="0" smtClean="0">
                <a:latin typeface="Arial"/>
                <a:ea typeface="ＭＳ Ｐゴシック" pitchFamily="-106" charset="-128"/>
                <a:cs typeface="Arial"/>
              </a:rPr>
              <a:t>Country </a:t>
            </a:r>
            <a:r>
              <a:rPr lang="en-US" sz="2000" b="1" dirty="0">
                <a:latin typeface="Arial"/>
                <a:ea typeface="ＭＳ Ｐゴシック" pitchFamily="-106" charset="-128"/>
                <a:cs typeface="Arial"/>
              </a:rPr>
              <a:t>consultations </a:t>
            </a:r>
          </a:p>
          <a:p>
            <a:pPr>
              <a:defRPr/>
            </a:pPr>
            <a:r>
              <a:rPr lang="en-US" dirty="0">
                <a:latin typeface="Arial"/>
                <a:ea typeface="ＭＳ Ｐゴシック" pitchFamily="-106" charset="-128"/>
                <a:cs typeface="Arial"/>
              </a:rPr>
              <a:t>	- SDCG-4 (Pasadena); SDCG-5 (Rome</a:t>
            </a:r>
            <a:r>
              <a:rPr lang="en-US" dirty="0" smtClean="0">
                <a:latin typeface="Arial"/>
                <a:ea typeface="ＭＳ Ｐゴシック" pitchFamily="-106" charset="-128"/>
                <a:cs typeface="Arial"/>
              </a:rPr>
              <a:t>), SDCG</a:t>
            </a:r>
            <a:r>
              <a:rPr lang="en-US" dirty="0">
                <a:latin typeface="Arial"/>
                <a:ea typeface="ＭＳ Ｐゴシック" pitchFamily="-106" charset="-128"/>
                <a:cs typeface="Arial"/>
              </a:rPr>
              <a:t>-6 (Oslo</a:t>
            </a:r>
            <a:r>
              <a:rPr lang="en-US" dirty="0" smtClean="0">
                <a:latin typeface="Arial"/>
                <a:ea typeface="ＭＳ Ｐゴシック" pitchFamily="-106" charset="-128"/>
                <a:cs typeface="Arial"/>
              </a:rPr>
              <a:t>), SDCG-7 (Sydney)</a:t>
            </a:r>
            <a:endParaRPr lang="en-US" dirty="0">
              <a:latin typeface="Arial"/>
              <a:ea typeface="ＭＳ Ｐゴシック" pitchFamily="-106" charset="-128"/>
              <a:cs typeface="Arial"/>
            </a:endParaRPr>
          </a:p>
          <a:p>
            <a:pPr>
              <a:defRPr/>
            </a:pPr>
            <a:r>
              <a:rPr lang="en-US" dirty="0">
                <a:latin typeface="Arial"/>
                <a:ea typeface="ＭＳ Ｐゴシック" pitchFamily="-106" charset="-128"/>
                <a:cs typeface="Arial"/>
              </a:rPr>
              <a:t>	- GFOI/SilvaCarbon workshops </a:t>
            </a:r>
            <a:r>
              <a:rPr lang="en-US" dirty="0" smtClean="0">
                <a:latin typeface="Arial"/>
                <a:ea typeface="ＭＳ Ｐゴシック" pitchFamily="-106" charset="-128"/>
                <a:cs typeface="Arial"/>
              </a:rPr>
              <a:t>(Thailand, Indonesia, Brazil)</a:t>
            </a:r>
            <a:endParaRPr lang="en-US" sz="1000" dirty="0">
              <a:latin typeface="Arial"/>
              <a:ea typeface="ＭＳ Ｐゴシック" pitchFamily="-106" charset="-128"/>
              <a:cs typeface="Arial"/>
            </a:endParaRPr>
          </a:p>
          <a:p>
            <a:pPr>
              <a:defRPr/>
            </a:pPr>
            <a:endParaRPr lang="en-US" sz="1000" dirty="0" smtClean="0">
              <a:latin typeface="Arial"/>
              <a:ea typeface="ＭＳ Ｐゴシック" pitchFamily="-106" charset="-128"/>
              <a:cs typeface="Arial"/>
            </a:endParaRPr>
          </a:p>
          <a:p>
            <a:pPr marL="342900" indent="-342900">
              <a:buFont typeface="Arial"/>
              <a:buChar char="•"/>
              <a:defRPr/>
            </a:pPr>
            <a:r>
              <a:rPr lang="en-US" sz="2000" b="1" dirty="0" smtClean="0">
                <a:latin typeface="Arial"/>
                <a:ea typeface="ＭＳ Ｐゴシック" pitchFamily="-106" charset="-128"/>
                <a:cs typeface="Arial"/>
              </a:rPr>
              <a:t>Experiences </a:t>
            </a:r>
            <a:r>
              <a:rPr lang="en-US" sz="2000" b="1" dirty="0">
                <a:latin typeface="Arial"/>
                <a:ea typeface="ＭＳ Ｐゴシック" pitchFamily="-106" charset="-128"/>
                <a:cs typeface="Arial"/>
              </a:rPr>
              <a:t>from GEO-FCT </a:t>
            </a:r>
            <a:r>
              <a:rPr lang="en-US" sz="2000" b="1" dirty="0" smtClean="0">
                <a:latin typeface="Arial"/>
                <a:ea typeface="ＭＳ Ｐゴシック" pitchFamily="-106" charset="-128"/>
                <a:cs typeface="Arial"/>
              </a:rPr>
              <a:t>National Demonstrator R&amp;D </a:t>
            </a:r>
            <a:r>
              <a:rPr lang="en-US" sz="2000" b="1" dirty="0" err="1" smtClean="0">
                <a:latin typeface="Arial"/>
                <a:ea typeface="ＭＳ Ｐゴシック" pitchFamily="-106" charset="-128"/>
                <a:cs typeface="Arial"/>
              </a:rPr>
              <a:t>prog</a:t>
            </a:r>
            <a:r>
              <a:rPr lang="en-US" sz="2000" b="1" dirty="0" smtClean="0">
                <a:latin typeface="Arial"/>
                <a:ea typeface="ＭＳ Ｐゴシック" pitchFamily="-106" charset="-128"/>
                <a:cs typeface="Arial"/>
              </a:rPr>
              <a:t>. </a:t>
            </a:r>
            <a:r>
              <a:rPr lang="en-US" sz="2000" b="1" dirty="0">
                <a:latin typeface="Arial"/>
                <a:ea typeface="ＭＳ Ｐゴシック" pitchFamily="-106" charset="-128"/>
                <a:cs typeface="Arial"/>
              </a:rPr>
              <a:t>	</a:t>
            </a:r>
            <a:r>
              <a:rPr lang="en-US" dirty="0" smtClean="0">
                <a:latin typeface="Arial"/>
                <a:ea typeface="ＭＳ Ｐゴシック" pitchFamily="-106" charset="-128"/>
                <a:cs typeface="Arial"/>
              </a:rPr>
              <a:t> </a:t>
            </a:r>
          </a:p>
          <a:p>
            <a:pPr>
              <a:defRPr/>
            </a:pPr>
            <a:r>
              <a:rPr lang="en-US" dirty="0">
                <a:latin typeface="Arial"/>
                <a:ea typeface="ＭＳ Ｐゴシック" pitchFamily="-106" charset="-128"/>
                <a:cs typeface="Arial"/>
              </a:rPr>
              <a:t>	</a:t>
            </a:r>
            <a:r>
              <a:rPr lang="en-US" dirty="0" smtClean="0">
                <a:latin typeface="Arial"/>
                <a:ea typeface="ＭＳ Ｐゴシック" pitchFamily="-106" charset="-128"/>
                <a:cs typeface="Arial"/>
              </a:rPr>
              <a:t>- GEO</a:t>
            </a:r>
            <a:r>
              <a:rPr lang="en-US" dirty="0">
                <a:latin typeface="Arial"/>
                <a:ea typeface="ＭＳ Ｐゴシック" pitchFamily="-106" charset="-128"/>
                <a:cs typeface="Arial"/>
              </a:rPr>
              <a:t>-FCT Science </a:t>
            </a:r>
            <a:r>
              <a:rPr lang="en-US" dirty="0" smtClean="0">
                <a:latin typeface="Arial"/>
                <a:ea typeface="ＭＳ Ｐゴシック" pitchFamily="-106" charset="-128"/>
                <a:cs typeface="Arial"/>
              </a:rPr>
              <a:t>Summits </a:t>
            </a:r>
            <a:r>
              <a:rPr lang="en-US" sz="1600" dirty="0" smtClean="0">
                <a:latin typeface="Arial"/>
                <a:ea typeface="ＭＳ Ｐゴシック" pitchFamily="-106" charset="-128"/>
                <a:cs typeface="Arial"/>
              </a:rPr>
              <a:t>(USA 2010</a:t>
            </a:r>
            <a:r>
              <a:rPr lang="en-US" sz="1600" dirty="0">
                <a:latin typeface="Arial"/>
                <a:ea typeface="ＭＳ Ｐゴシック" pitchFamily="-106" charset="-128"/>
                <a:cs typeface="Arial"/>
              </a:rPr>
              <a:t>, </a:t>
            </a:r>
            <a:r>
              <a:rPr lang="en-US" sz="1600" dirty="0" smtClean="0">
                <a:latin typeface="Arial"/>
                <a:ea typeface="ＭＳ Ｐゴシック" pitchFamily="-106" charset="-128"/>
                <a:cs typeface="Arial"/>
              </a:rPr>
              <a:t>Italy 2011</a:t>
            </a:r>
            <a:r>
              <a:rPr lang="en-US" sz="1600" dirty="0">
                <a:latin typeface="Arial"/>
                <a:ea typeface="ＭＳ Ｐゴシック" pitchFamily="-106" charset="-128"/>
                <a:cs typeface="Arial"/>
              </a:rPr>
              <a:t>, </a:t>
            </a:r>
            <a:r>
              <a:rPr lang="en-US" sz="1600" dirty="0" smtClean="0">
                <a:latin typeface="Arial"/>
                <a:ea typeface="ＭＳ Ｐゴシック" pitchFamily="-106" charset="-128"/>
                <a:cs typeface="Arial"/>
              </a:rPr>
              <a:t>Tanzania 2012</a:t>
            </a:r>
            <a:r>
              <a:rPr lang="en-US" sz="1600" dirty="0">
                <a:latin typeface="Arial"/>
                <a:ea typeface="ＭＳ Ｐゴシック" pitchFamily="-106" charset="-128"/>
                <a:cs typeface="Arial"/>
              </a:rPr>
              <a:t>, </a:t>
            </a:r>
            <a:r>
              <a:rPr lang="en-US" sz="1600" dirty="0" smtClean="0">
                <a:latin typeface="Arial"/>
                <a:ea typeface="ＭＳ Ｐゴシック" pitchFamily="-106" charset="-128"/>
                <a:cs typeface="Arial"/>
              </a:rPr>
              <a:t>Australia 2013</a:t>
            </a:r>
            <a:r>
              <a:rPr lang="en-US" dirty="0">
                <a:latin typeface="Arial"/>
                <a:ea typeface="ＭＳ Ｐゴシック" pitchFamily="-106" charset="-128"/>
                <a:cs typeface="Arial"/>
              </a:rPr>
              <a:t>)</a:t>
            </a:r>
          </a:p>
          <a:p>
            <a:pPr>
              <a:defRPr/>
            </a:pPr>
            <a:r>
              <a:rPr lang="en-US" dirty="0">
                <a:latin typeface="Arial"/>
                <a:ea typeface="ＭＳ Ｐゴシック" pitchFamily="-106" charset="-128"/>
                <a:cs typeface="Arial"/>
              </a:rPr>
              <a:t>	- GEO-FCT PD team annual Technical </a:t>
            </a:r>
            <a:r>
              <a:rPr lang="en-US" dirty="0" smtClean="0">
                <a:latin typeface="Arial"/>
                <a:ea typeface="ＭＳ Ｐゴシック" pitchFamily="-106" charset="-128"/>
                <a:cs typeface="Arial"/>
              </a:rPr>
              <a:t>Reports to CEOS </a:t>
            </a:r>
            <a:r>
              <a:rPr lang="en-US" dirty="0">
                <a:latin typeface="Arial"/>
                <a:ea typeface="ＭＳ Ｐゴシック" pitchFamily="-106" charset="-128"/>
                <a:cs typeface="Arial"/>
              </a:rPr>
              <a:t>(2010, 2011, 2012) </a:t>
            </a:r>
          </a:p>
          <a:p>
            <a:pPr>
              <a:defRPr/>
            </a:pPr>
            <a:endParaRPr lang="en-US" sz="900" dirty="0">
              <a:latin typeface="Arial"/>
              <a:ea typeface="ＭＳ Ｐゴシック" pitchFamily="-106" charset="-128"/>
              <a:cs typeface="Arial"/>
            </a:endParaRPr>
          </a:p>
          <a:p>
            <a:pPr>
              <a:defRPr/>
            </a:pPr>
            <a:endParaRPr lang="en-US" sz="900" dirty="0">
              <a:latin typeface="Arial"/>
              <a:ea typeface="ＭＳ Ｐゴシック" pitchFamily="-106" charset="-128"/>
              <a:cs typeface="Arial"/>
            </a:endParaRPr>
          </a:p>
          <a:p>
            <a:pPr marL="342900" indent="-342900">
              <a:buFont typeface="Arial"/>
              <a:buChar char="•"/>
              <a:defRPr/>
            </a:pPr>
            <a:r>
              <a:rPr lang="en-US" sz="2000" b="1" dirty="0" smtClean="0">
                <a:latin typeface="Arial"/>
                <a:ea typeface="ＭＳ Ｐゴシック" pitchFamily="-106" charset="-128"/>
                <a:cs typeface="Arial"/>
              </a:rPr>
              <a:t>Priority R&amp;D topics</a:t>
            </a:r>
            <a:r>
              <a:rPr lang="en-US" sz="2000" b="1" dirty="0">
                <a:latin typeface="Arial"/>
                <a:ea typeface="ＭＳ Ｐゴシック" pitchFamily="-106" charset="-128"/>
                <a:cs typeface="Arial"/>
              </a:rPr>
              <a:t>	</a:t>
            </a:r>
            <a:endParaRPr lang="en-US" dirty="0">
              <a:latin typeface="Arial"/>
              <a:ea typeface="ＭＳ Ｐゴシック" pitchFamily="-106" charset="-128"/>
              <a:cs typeface="Arial"/>
            </a:endParaRPr>
          </a:p>
          <a:p>
            <a:pPr marL="541338" lvl="1" indent="-185738">
              <a:buFont typeface="Lucida Grande"/>
              <a:buChar char="-"/>
              <a:defRPr/>
            </a:pPr>
            <a:r>
              <a:rPr lang="en-US" dirty="0" smtClean="0">
                <a:latin typeface="Arial"/>
                <a:ea typeface="ＭＳ Ｐゴシック" pitchFamily="-106" charset="-128"/>
                <a:cs typeface="Arial"/>
              </a:rPr>
              <a:t>Forest degradation; Above-ground Biomass; Sensor interoperability/complementarity</a:t>
            </a:r>
            <a:r>
              <a:rPr lang="en-US" dirty="0">
                <a:latin typeface="Arial"/>
                <a:ea typeface="ＭＳ Ｐゴシック" pitchFamily="-106" charset="-128"/>
                <a:cs typeface="Arial"/>
              </a:rPr>
              <a:t>; Activity Data for </a:t>
            </a:r>
            <a:r>
              <a:rPr lang="en-US" dirty="0" smtClean="0">
                <a:latin typeface="Arial"/>
                <a:ea typeface="ＭＳ Ｐゴシック" pitchFamily="-106" charset="-128"/>
                <a:cs typeface="Arial"/>
              </a:rPr>
              <a:t>REDD; Time-series analysis</a:t>
            </a:r>
            <a:endParaRPr lang="en-US" dirty="0">
              <a:latin typeface="Arial"/>
              <a:ea typeface="ＭＳ Ｐゴシック" pitchFamily="-106" charset="-128"/>
              <a:cs typeface="Arial"/>
            </a:endParaRPr>
          </a:p>
        </p:txBody>
      </p:sp>
      <p:sp>
        <p:nvSpPr>
          <p:cNvPr id="5" name="Title 1"/>
          <p:cNvSpPr txBox="1">
            <a:spLocks/>
          </p:cNvSpPr>
          <p:nvPr/>
        </p:nvSpPr>
        <p:spPr bwMode="auto">
          <a:xfrm>
            <a:off x="1828800" y="457200"/>
            <a:ext cx="6813550" cy="609600"/>
          </a:xfrm>
          <a:prstGeom prst="rect">
            <a:avLst/>
          </a:prstGeom>
          <a:noFill/>
          <a:ln w="9525">
            <a:noFill/>
            <a:miter lim="800000"/>
            <a:headEnd/>
            <a:tailEnd/>
          </a:ln>
        </p:spPr>
        <p:txBody>
          <a:bodyPr anchor="ctr"/>
          <a:lstStyle/>
          <a:p>
            <a:pPr algn="l" defTabSz="914400">
              <a:defRPr/>
            </a:pPr>
            <a:r>
              <a:rPr lang="en-US" sz="2400" b="1" kern="0" dirty="0" smtClean="0">
                <a:solidFill>
                  <a:srgbClr val="FFFFFF"/>
                </a:solidFill>
                <a:latin typeface="Tahoma" pitchFamily="-106" charset="0"/>
                <a:ea typeface="ＭＳ Ｐゴシック" pitchFamily="-106" charset="-128"/>
                <a:cs typeface="Tahoma" pitchFamily="-106" charset="0"/>
              </a:rPr>
              <a:t>SDCG Element-3: </a:t>
            </a:r>
          </a:p>
          <a:p>
            <a:pPr algn="l" defTabSz="914400">
              <a:defRPr/>
            </a:pPr>
            <a:r>
              <a:rPr lang="en-US" sz="2400" b="1" kern="0" dirty="0" smtClean="0">
                <a:solidFill>
                  <a:srgbClr val="FFFFFF"/>
                </a:solidFill>
                <a:latin typeface="Tahoma" pitchFamily="-106" charset="0"/>
                <a:ea typeface="ＭＳ Ｐゴシック" pitchFamily="-106" charset="-128"/>
                <a:cs typeface="Tahoma" pitchFamily="-106" charset="0"/>
              </a:rPr>
              <a:t>CEOS support to GFOI R&amp;D</a:t>
            </a:r>
            <a:endParaRPr lang="en-US" sz="2400" b="1" i="1" kern="0" dirty="0">
              <a:solidFill>
                <a:srgbClr val="FFFFFF"/>
              </a:solidFill>
              <a:latin typeface="Tahoma" pitchFamily="-106" charset="0"/>
              <a:ea typeface="ＭＳ Ｐゴシック" pitchFamily="-106" charset="-128"/>
              <a:cs typeface="Tahoma" pitchFamily="-106" charset="0"/>
            </a:endParaRPr>
          </a:p>
        </p:txBody>
      </p:sp>
    </p:spTree>
    <p:extLst>
      <p:ext uri="{BB962C8B-B14F-4D97-AF65-F5344CB8AC3E}">
        <p14:creationId xmlns:p14="http://schemas.microsoft.com/office/powerpoint/2010/main" val="22929808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BFD8C731-2C4C-324A-9685-2DD107AA7B29}" type="slidenum">
              <a:rPr lang="en-US" sz="1000">
                <a:solidFill>
                  <a:srgbClr val="002569"/>
                </a:solidFill>
                <a:latin typeface="Calibri" charset="0"/>
                <a:cs typeface="Calibri" charset="0"/>
              </a:rPr>
              <a:pPr eaLnBrk="1" hangingPunct="1">
                <a:spcBef>
                  <a:spcPct val="0"/>
                </a:spcBef>
              </a:pPr>
              <a:t>45</a:t>
            </a:fld>
            <a:endParaRPr lang="en-US" sz="1000">
              <a:solidFill>
                <a:srgbClr val="002569"/>
              </a:solidFill>
              <a:latin typeface="Calibri" charset="0"/>
              <a:cs typeface="Calibri" charset="0"/>
            </a:endParaRPr>
          </a:p>
        </p:txBody>
      </p:sp>
      <p:sp>
        <p:nvSpPr>
          <p:cNvPr id="7" name="Title 1"/>
          <p:cNvSpPr txBox="1">
            <a:spLocks/>
          </p:cNvSpPr>
          <p:nvPr/>
        </p:nvSpPr>
        <p:spPr bwMode="auto">
          <a:xfrm>
            <a:off x="1828800" y="457200"/>
            <a:ext cx="6813550" cy="609600"/>
          </a:xfrm>
          <a:prstGeom prst="rect">
            <a:avLst/>
          </a:prstGeom>
          <a:noFill/>
          <a:ln w="9525">
            <a:noFill/>
            <a:miter lim="800000"/>
            <a:headEnd/>
            <a:tailEnd/>
          </a:ln>
        </p:spPr>
        <p:txBody>
          <a:bodyPr anchor="ctr"/>
          <a:lstStyle/>
          <a:p>
            <a:pPr algn="l" defTabSz="914400">
              <a:defRPr/>
            </a:pPr>
            <a:r>
              <a:rPr lang="en-US" sz="2400" b="1" kern="0" dirty="0" smtClean="0">
                <a:solidFill>
                  <a:srgbClr val="FFFFFF"/>
                </a:solidFill>
                <a:latin typeface="Tahoma" pitchFamily="-106" charset="0"/>
                <a:ea typeface="ＭＳ Ｐゴシック" pitchFamily="-106" charset="-128"/>
                <a:cs typeface="Tahoma" pitchFamily="-106" charset="0"/>
              </a:rPr>
              <a:t>SDCG Element-3: </a:t>
            </a:r>
            <a:br>
              <a:rPr lang="en-US" sz="2400" b="1" kern="0" dirty="0" smtClean="0">
                <a:solidFill>
                  <a:srgbClr val="FFFFFF"/>
                </a:solidFill>
                <a:latin typeface="Tahoma" pitchFamily="-106" charset="0"/>
                <a:ea typeface="ＭＳ Ｐゴシック" pitchFamily="-106" charset="-128"/>
                <a:cs typeface="Tahoma" pitchFamily="-106" charset="0"/>
              </a:rPr>
            </a:br>
            <a:r>
              <a:rPr lang="en-US" sz="2400" b="1" kern="0" dirty="0" smtClean="0">
                <a:solidFill>
                  <a:srgbClr val="FFFFFF"/>
                </a:solidFill>
                <a:latin typeface="Tahoma" pitchFamily="-106" charset="0"/>
                <a:ea typeface="ＭＳ Ｐゴシック" pitchFamily="-106" charset="-128"/>
                <a:cs typeface="Tahoma" pitchFamily="-106" charset="0"/>
              </a:rPr>
              <a:t>CEOS support to GFOI R&amp;D</a:t>
            </a:r>
            <a:endParaRPr lang="en-US" sz="2400" b="1" i="1" kern="0" dirty="0">
              <a:solidFill>
                <a:srgbClr val="FFFFFF"/>
              </a:solidFill>
              <a:latin typeface="Tahoma" pitchFamily="-106" charset="0"/>
              <a:ea typeface="ＭＳ Ｐゴシック" pitchFamily="-106" charset="-128"/>
              <a:cs typeface="Tahoma" pitchFamily="-106" charset="0"/>
            </a:endParaRPr>
          </a:p>
        </p:txBody>
      </p:sp>
      <p:sp>
        <p:nvSpPr>
          <p:cNvPr id="8" name="TextBox 7"/>
          <p:cNvSpPr txBox="1"/>
          <p:nvPr/>
        </p:nvSpPr>
        <p:spPr>
          <a:xfrm>
            <a:off x="304800" y="1445972"/>
            <a:ext cx="8710613" cy="1449628"/>
          </a:xfrm>
          <a:prstGeom prst="rect">
            <a:avLst/>
          </a:prstGeom>
          <a:noFill/>
        </p:spPr>
        <p:txBody>
          <a:bodyPr>
            <a:spAutoFit/>
          </a:bodyPr>
          <a:lstStyle/>
          <a:p>
            <a:pPr>
              <a:lnSpc>
                <a:spcPct val="120000"/>
              </a:lnSpc>
              <a:defRPr/>
            </a:pPr>
            <a:r>
              <a:rPr lang="en-US" sz="2000" b="1" dirty="0" smtClean="0">
                <a:latin typeface="Arial"/>
                <a:ea typeface="ＭＳ Ｐゴシック" pitchFamily="-106" charset="-128"/>
                <a:cs typeface="Arial"/>
              </a:rPr>
              <a:t>GFOI R&amp;D Study Sites &amp; R&amp;D teams</a:t>
            </a:r>
            <a:endParaRPr lang="en-US" sz="2000" b="1" dirty="0">
              <a:latin typeface="Arial"/>
              <a:ea typeface="ＭＳ Ｐゴシック" pitchFamily="-106" charset="-128"/>
              <a:cs typeface="Arial"/>
            </a:endParaRPr>
          </a:p>
          <a:p>
            <a:pPr marL="285750" indent="-285750">
              <a:lnSpc>
                <a:spcPct val="120000"/>
              </a:lnSpc>
              <a:buFontTx/>
              <a:buChar char="-"/>
              <a:defRPr/>
            </a:pPr>
            <a:r>
              <a:rPr lang="en-GB" dirty="0" smtClean="0"/>
              <a:t>Multi</a:t>
            </a:r>
            <a:r>
              <a:rPr lang="en-GB" dirty="0"/>
              <a:t>-disciplinary </a:t>
            </a:r>
            <a:r>
              <a:rPr lang="en-GB" dirty="0" smtClean="0"/>
              <a:t>sites, addressing </a:t>
            </a:r>
            <a:r>
              <a:rPr lang="en-GB" dirty="0"/>
              <a:t>several </a:t>
            </a:r>
            <a:r>
              <a:rPr lang="en-GB" dirty="0" smtClean="0"/>
              <a:t>GFOI Priority </a:t>
            </a:r>
            <a:r>
              <a:rPr lang="en-GB" dirty="0"/>
              <a:t>R&amp;D </a:t>
            </a:r>
            <a:r>
              <a:rPr lang="en-GB" dirty="0" smtClean="0"/>
              <a:t>topics</a:t>
            </a:r>
          </a:p>
          <a:p>
            <a:pPr marL="285750" indent="-285750">
              <a:lnSpc>
                <a:spcPct val="120000"/>
              </a:lnSpc>
              <a:buFontTx/>
              <a:buChar char="-"/>
              <a:defRPr/>
            </a:pPr>
            <a:r>
              <a:rPr lang="en-GB" dirty="0" smtClean="0"/>
              <a:t>Including study sites in former GEO-FCT National Demonstrator countries</a:t>
            </a:r>
          </a:p>
          <a:p>
            <a:pPr marL="285750" indent="-285750">
              <a:lnSpc>
                <a:spcPct val="120000"/>
              </a:lnSpc>
              <a:buFontTx/>
              <a:buChar char="-"/>
              <a:defRPr/>
            </a:pPr>
            <a:r>
              <a:rPr lang="en-GB" dirty="0" smtClean="0"/>
              <a:t>13 R&amp;D teams from GFOI countries and int’l research organisations</a:t>
            </a:r>
          </a:p>
        </p:txBody>
      </p:sp>
      <p:pic>
        <p:nvPicPr>
          <p:cNvPr id="5" name="Picture 4" descr="Screen Shot 2015-03-17 at 4.29.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86" y="3059309"/>
            <a:ext cx="4180115" cy="3646291"/>
          </a:xfrm>
          <a:prstGeom prst="rect">
            <a:avLst/>
          </a:prstGeom>
        </p:spPr>
      </p:pic>
      <p:pic>
        <p:nvPicPr>
          <p:cNvPr id="9" name="Picture 8" descr="Screen Shot 2015-03-17 at 4.31.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9086" y="3048000"/>
            <a:ext cx="4180114" cy="3657600"/>
          </a:xfrm>
          <a:prstGeom prst="rect">
            <a:avLst/>
          </a:prstGeom>
        </p:spPr>
      </p:pic>
    </p:spTree>
    <p:extLst>
      <p:ext uri="{BB962C8B-B14F-4D97-AF65-F5344CB8AC3E}">
        <p14:creationId xmlns:p14="http://schemas.microsoft.com/office/powerpoint/2010/main" val="2855582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1E9E467A-F7E2-BF49-BF94-CFC600C94924}" type="slidenum">
              <a:rPr lang="en-US" sz="1000">
                <a:solidFill>
                  <a:srgbClr val="002569"/>
                </a:solidFill>
                <a:latin typeface="Calibri" charset="0"/>
                <a:cs typeface="Calibri" charset="0"/>
              </a:rPr>
              <a:pPr eaLnBrk="1" hangingPunct="1">
                <a:spcBef>
                  <a:spcPct val="0"/>
                </a:spcBef>
              </a:pPr>
              <a:t>46</a:t>
            </a:fld>
            <a:endParaRPr lang="en-US" sz="1000">
              <a:solidFill>
                <a:srgbClr val="002569"/>
              </a:solidFill>
              <a:latin typeface="Calibri" charset="0"/>
              <a:cs typeface="Calibri" charset="0"/>
            </a:endParaRPr>
          </a:p>
        </p:txBody>
      </p:sp>
      <p:sp>
        <p:nvSpPr>
          <p:cNvPr id="7" name="TextBox 6"/>
          <p:cNvSpPr txBox="1"/>
          <p:nvPr/>
        </p:nvSpPr>
        <p:spPr>
          <a:xfrm>
            <a:off x="76200" y="1460242"/>
            <a:ext cx="8915400" cy="4832092"/>
          </a:xfrm>
          <a:prstGeom prst="rect">
            <a:avLst/>
          </a:prstGeom>
          <a:noFill/>
        </p:spPr>
        <p:txBody>
          <a:bodyPr wrap="square">
            <a:spAutoFit/>
          </a:bodyPr>
          <a:lstStyle/>
          <a:p>
            <a:pPr marL="342900" indent="-342900">
              <a:buFont typeface="Wingdings" charset="2"/>
              <a:buChar char="§"/>
              <a:defRPr/>
            </a:pPr>
            <a:r>
              <a:rPr lang="en-AU" sz="2000" b="1" dirty="0">
                <a:ea typeface="ＭＳ Ｐゴシック" pitchFamily="-106" charset="-128"/>
              </a:rPr>
              <a:t>C</a:t>
            </a:r>
            <a:r>
              <a:rPr lang="en-AU" sz="2000" b="1" dirty="0" smtClean="0">
                <a:ea typeface="ＭＳ Ｐゴシック" pitchFamily="-106" charset="-128"/>
              </a:rPr>
              <a:t>omplement </a:t>
            </a:r>
            <a:r>
              <a:rPr lang="en-AU" sz="2000" b="1" dirty="0">
                <a:ea typeface="ＭＳ Ｐゴシック" pitchFamily="-106" charset="-128"/>
              </a:rPr>
              <a:t>to the Global </a:t>
            </a:r>
            <a:r>
              <a:rPr lang="en-AU" sz="2000" b="1" dirty="0" smtClean="0">
                <a:ea typeface="ＭＳ Ｐゴシック" pitchFamily="-106" charset="-128"/>
              </a:rPr>
              <a:t>Baseline Data Acquisition Strategy (Element-1) and National Space Data Services Strategy (Element-2)</a:t>
            </a:r>
            <a:endParaRPr lang="en-AU" sz="2000" b="1" dirty="0">
              <a:ea typeface="ＭＳ Ｐゴシック" pitchFamily="-106" charset="-128"/>
            </a:endParaRPr>
          </a:p>
          <a:p>
            <a:pPr marL="342900" indent="-342900">
              <a:buFont typeface="Wingdings" charset="2"/>
              <a:buChar char="§"/>
              <a:defRPr/>
            </a:pPr>
            <a:endParaRPr lang="en-AU" sz="1000" b="1" dirty="0">
              <a:ea typeface="ＭＳ Ｐゴシック" pitchFamily="-106" charset="-128"/>
            </a:endParaRPr>
          </a:p>
          <a:p>
            <a:pPr marL="342900" indent="-342900">
              <a:buFont typeface="Wingdings" charset="2"/>
              <a:buChar char="§"/>
              <a:defRPr/>
            </a:pPr>
            <a:r>
              <a:rPr lang="en-AU" sz="2000" b="1" dirty="0">
                <a:ea typeface="ＭＳ Ｐゴシック" pitchFamily="-106" charset="-128"/>
              </a:rPr>
              <a:t>Developed in consultation with countries, contributing CEOS agencies</a:t>
            </a:r>
            <a:r>
              <a:rPr lang="en-AU" sz="2000" b="1" dirty="0" smtClean="0">
                <a:ea typeface="ＭＳ Ｐゴシック" pitchFamily="-106" charset="-128"/>
              </a:rPr>
              <a:t>, GFOI Leads </a:t>
            </a:r>
            <a:r>
              <a:rPr lang="en-AU" sz="2000" b="1" dirty="0">
                <a:ea typeface="ＭＳ Ｐゴシック" pitchFamily="-106" charset="-128"/>
              </a:rPr>
              <a:t>and </a:t>
            </a:r>
            <a:r>
              <a:rPr lang="en-AU" sz="2000" b="1" dirty="0" smtClean="0">
                <a:ea typeface="ＭＳ Ｐゴシック" pitchFamily="-106" charset="-128"/>
              </a:rPr>
              <a:t>leading R&amp;D institutions</a:t>
            </a:r>
            <a:endParaRPr lang="en-AU" sz="2000" b="1" dirty="0">
              <a:ea typeface="ＭＳ Ｐゴシック" pitchFamily="-106" charset="-128"/>
            </a:endParaRPr>
          </a:p>
          <a:p>
            <a:pPr marL="342900" indent="-342900">
              <a:buFont typeface="Wingdings" charset="2"/>
              <a:buChar char="§"/>
              <a:defRPr/>
            </a:pPr>
            <a:endParaRPr lang="en-AU" sz="1000" b="1" dirty="0">
              <a:ea typeface="ＭＳ Ｐゴシック" pitchFamily="-106" charset="-128"/>
            </a:endParaRPr>
          </a:p>
          <a:p>
            <a:pPr marL="342900" indent="-342900">
              <a:buFont typeface="Wingdings" charset="2"/>
              <a:buChar char="§"/>
              <a:defRPr/>
            </a:pPr>
            <a:r>
              <a:rPr lang="en-AU" sz="2000" b="1" dirty="0" smtClean="0">
                <a:ea typeface="ＭＳ Ｐゴシック" pitchFamily="-106" charset="-128"/>
              </a:rPr>
              <a:t>Provides GFOI engagement of both Core Mission and Contributing Mission agencies</a:t>
            </a:r>
            <a:endParaRPr lang="en-AU" sz="2000" b="1" dirty="0">
              <a:ea typeface="ＭＳ Ｐゴシック" pitchFamily="-106" charset="-128"/>
            </a:endParaRPr>
          </a:p>
          <a:p>
            <a:pPr marL="342900" indent="-342900">
              <a:buFont typeface="Wingdings" charset="2"/>
              <a:buChar char="§"/>
              <a:defRPr/>
            </a:pPr>
            <a:endParaRPr lang="en-AU" sz="1000" b="1" dirty="0">
              <a:ea typeface="ＭＳ Ｐゴシック" pitchFamily="-106" charset="-128"/>
            </a:endParaRPr>
          </a:p>
          <a:p>
            <a:pPr marL="342900" indent="-342900">
              <a:buFont typeface="Wingdings" charset="2"/>
              <a:buChar char="§"/>
              <a:defRPr/>
            </a:pPr>
            <a:r>
              <a:rPr lang="en-AU" sz="2000" b="1" dirty="0" smtClean="0">
                <a:ea typeface="ＭＳ Ｐゴシック" pitchFamily="-106" charset="-128"/>
              </a:rPr>
              <a:t>3-year duration proposed. Implementation </a:t>
            </a:r>
            <a:r>
              <a:rPr lang="en-AU" sz="2000" b="1" dirty="0">
                <a:ea typeface="ＭＳ Ｐゴシック" pitchFamily="-106" charset="-128"/>
              </a:rPr>
              <a:t>plan for </a:t>
            </a:r>
            <a:r>
              <a:rPr lang="en-AU" sz="2000" b="1" dirty="0" smtClean="0">
                <a:ea typeface="ＭＳ Ｐゴシック" pitchFamily="-106" charset="-128"/>
              </a:rPr>
              <a:t>2015 </a:t>
            </a:r>
            <a:r>
              <a:rPr lang="en-AU" sz="2000" b="1" dirty="0">
                <a:ea typeface="ＭＳ Ｐゴシック" pitchFamily="-106" charset="-128"/>
              </a:rPr>
              <a:t>ready for execution; plans for </a:t>
            </a:r>
            <a:r>
              <a:rPr lang="en-AU" sz="2000" b="1" dirty="0" smtClean="0">
                <a:ea typeface="ＭＳ Ｐゴシック" pitchFamily="-106" charset="-128"/>
              </a:rPr>
              <a:t>2016-2017 scoped</a:t>
            </a:r>
            <a:endParaRPr lang="en-AU" sz="2000" b="1" dirty="0">
              <a:ea typeface="ＭＳ Ｐゴシック" pitchFamily="-106" charset="-128"/>
            </a:endParaRPr>
          </a:p>
          <a:p>
            <a:pPr marL="342900" indent="-342900">
              <a:buFont typeface="Wingdings" charset="2"/>
              <a:buChar char="§"/>
              <a:defRPr/>
            </a:pPr>
            <a:endParaRPr lang="en-AU" sz="1000" b="1" dirty="0">
              <a:ea typeface="ＭＳ Ｐゴシック" pitchFamily="-106" charset="-128"/>
            </a:endParaRPr>
          </a:p>
          <a:p>
            <a:pPr marL="342900" indent="-342900">
              <a:buFont typeface="Wingdings" charset="2"/>
              <a:buChar char="§"/>
              <a:defRPr/>
            </a:pPr>
            <a:r>
              <a:rPr lang="en-GB" sz="2000" b="1" dirty="0" smtClean="0"/>
              <a:t>Satellite acquisitions </a:t>
            </a:r>
            <a:r>
              <a:rPr lang="en-GB" sz="2000" b="1" dirty="0"/>
              <a:t>and data provision proposed to </a:t>
            </a:r>
            <a:r>
              <a:rPr lang="en-GB" sz="2000" b="1" dirty="0" smtClean="0"/>
              <a:t>commence in </a:t>
            </a:r>
            <a:r>
              <a:rPr lang="en-GB" sz="2000" b="1" dirty="0"/>
              <a:t>April 2015</a:t>
            </a:r>
            <a:r>
              <a:rPr lang="en-US" sz="2000" b="1" dirty="0"/>
              <a:t> </a:t>
            </a:r>
            <a:endParaRPr lang="en-US" sz="2000" b="1" dirty="0">
              <a:latin typeface="Arial"/>
              <a:ea typeface="ＭＳ Ｐゴシック" pitchFamily="-106" charset="-128"/>
              <a:cs typeface="Arial"/>
            </a:endParaRPr>
          </a:p>
          <a:p>
            <a:pPr marL="342900" indent="-342900">
              <a:buFont typeface="Wingdings" charset="2"/>
              <a:buChar char="§"/>
              <a:defRPr/>
            </a:pPr>
            <a:endParaRPr lang="en-AU" sz="2000" b="1" dirty="0">
              <a:ea typeface="ＭＳ Ｐゴシック" pitchFamily="-106" charset="-128"/>
            </a:endParaRPr>
          </a:p>
          <a:p>
            <a:pPr>
              <a:defRPr/>
            </a:pPr>
            <a:r>
              <a:rPr lang="en-AU" sz="2400" b="1" u="sng" dirty="0" smtClean="0">
                <a:solidFill>
                  <a:srgbClr val="FF6600"/>
                </a:solidFill>
                <a:latin typeface="Arial Bold"/>
                <a:ea typeface="ＭＳ Ｐゴシック" pitchFamily="-106" charset="-128"/>
                <a:cs typeface="Arial Bold"/>
                <a:sym typeface="Wingdings"/>
              </a:rPr>
              <a:t> </a:t>
            </a:r>
            <a:r>
              <a:rPr lang="en-AU" sz="2400" b="1" u="sng" dirty="0" smtClean="0">
                <a:solidFill>
                  <a:srgbClr val="FF6600"/>
                </a:solidFill>
                <a:latin typeface="Arial Bold"/>
                <a:ea typeface="ＭＳ Ｐゴシック" pitchFamily="-106" charset="-128"/>
                <a:cs typeface="Arial Bold"/>
                <a:sym typeface="Arial Bold"/>
              </a:rPr>
              <a:t>Seeking</a:t>
            </a:r>
            <a:r>
              <a:rPr lang="en-AU" sz="2400" b="1" u="sng" dirty="0" smtClean="0">
                <a:solidFill>
                  <a:srgbClr val="FF6600"/>
                </a:solidFill>
                <a:latin typeface="Arial Bold"/>
                <a:ea typeface="ＭＳ Ｐゴシック" pitchFamily="-106" charset="-128"/>
                <a:cs typeface="Arial Bold"/>
              </a:rPr>
              <a:t> </a:t>
            </a:r>
            <a:r>
              <a:rPr lang="en-AU" sz="2400" b="1" u="sng" dirty="0">
                <a:solidFill>
                  <a:srgbClr val="FF6600"/>
                </a:solidFill>
                <a:latin typeface="Arial Bold"/>
                <a:ea typeface="ＭＳ Ｐゴシック" pitchFamily="-106" charset="-128"/>
                <a:cs typeface="Arial Bold"/>
              </a:rPr>
              <a:t>endorsement of CEOS SIT (@ SIT-30) for the </a:t>
            </a:r>
            <a:r>
              <a:rPr lang="en-AU" sz="2400" b="1" u="sng" dirty="0" smtClean="0">
                <a:solidFill>
                  <a:srgbClr val="FF6600"/>
                </a:solidFill>
                <a:latin typeface="Arial Bold"/>
                <a:ea typeface="ＭＳ Ｐゴシック" pitchFamily="-106" charset="-128"/>
                <a:cs typeface="Arial Bold"/>
              </a:rPr>
              <a:t>SDCG Element-3 Strategy</a:t>
            </a:r>
            <a:endParaRPr lang="en-AU" sz="2400" b="1" u="sng" dirty="0">
              <a:solidFill>
                <a:srgbClr val="FF6600"/>
              </a:solidFill>
              <a:latin typeface="Arial Bold"/>
              <a:ea typeface="ＭＳ Ｐゴシック" pitchFamily="-106" charset="-128"/>
              <a:cs typeface="Arial Bold"/>
            </a:endParaRPr>
          </a:p>
        </p:txBody>
      </p:sp>
      <p:sp>
        <p:nvSpPr>
          <p:cNvPr id="5" name="Title 1"/>
          <p:cNvSpPr txBox="1">
            <a:spLocks/>
          </p:cNvSpPr>
          <p:nvPr/>
        </p:nvSpPr>
        <p:spPr bwMode="auto">
          <a:xfrm>
            <a:off x="1828800" y="457200"/>
            <a:ext cx="6813550" cy="609600"/>
          </a:xfrm>
          <a:prstGeom prst="rect">
            <a:avLst/>
          </a:prstGeom>
          <a:noFill/>
          <a:ln w="9525">
            <a:noFill/>
            <a:miter lim="800000"/>
            <a:headEnd/>
            <a:tailEnd/>
          </a:ln>
        </p:spPr>
        <p:txBody>
          <a:bodyPr anchor="ctr"/>
          <a:lstStyle/>
          <a:p>
            <a:pPr algn="l" defTabSz="914400">
              <a:defRPr/>
            </a:pPr>
            <a:r>
              <a:rPr lang="en-US" sz="2400" b="1" kern="0" dirty="0" smtClean="0">
                <a:solidFill>
                  <a:srgbClr val="FFFFFF"/>
                </a:solidFill>
                <a:latin typeface="Tahoma" pitchFamily="-106" charset="0"/>
                <a:ea typeface="ＭＳ Ｐゴシック" pitchFamily="-106" charset="-128"/>
                <a:cs typeface="Tahoma" pitchFamily="-106" charset="0"/>
              </a:rPr>
              <a:t>SDCG Element-3:</a:t>
            </a:r>
          </a:p>
          <a:p>
            <a:pPr algn="l" defTabSz="914400">
              <a:defRPr/>
            </a:pPr>
            <a:r>
              <a:rPr lang="en-US" sz="2400" b="1" kern="0" dirty="0" smtClean="0">
                <a:solidFill>
                  <a:srgbClr val="FFFFFF"/>
                </a:solidFill>
                <a:latin typeface="Tahoma" pitchFamily="-106" charset="0"/>
                <a:ea typeface="ＭＳ Ｐゴシック" pitchFamily="-106" charset="-128"/>
                <a:cs typeface="Tahoma" pitchFamily="-106" charset="0"/>
              </a:rPr>
              <a:t>CEOS support to GFOI R&amp;D</a:t>
            </a:r>
            <a:endParaRPr lang="en-US" sz="2400" b="1" i="1" kern="0" dirty="0">
              <a:solidFill>
                <a:srgbClr val="FFFFFF"/>
              </a:solidFill>
              <a:latin typeface="Tahoma" pitchFamily="-106" charset="0"/>
              <a:ea typeface="ＭＳ Ｐゴシック" pitchFamily="-106" charset="-128"/>
              <a:cs typeface="Tahoma" pitchFamily="-106" charset="0"/>
            </a:endParaRPr>
          </a:p>
        </p:txBody>
      </p:sp>
    </p:spTree>
    <p:extLst>
      <p:ext uri="{BB962C8B-B14F-4D97-AF65-F5344CB8AC3E}">
        <p14:creationId xmlns:p14="http://schemas.microsoft.com/office/powerpoint/2010/main" val="19551489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vi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61" y="-8311"/>
            <a:ext cx="9497435" cy="6875788"/>
          </a:xfrm>
          <a:prstGeom prst="rect">
            <a:avLst/>
          </a:prstGeom>
        </p:spPr>
      </p:pic>
      <p:sp>
        <p:nvSpPr>
          <p:cNvPr id="4" name="Rectangle 3"/>
          <p:cNvSpPr/>
          <p:nvPr/>
        </p:nvSpPr>
        <p:spPr>
          <a:xfrm>
            <a:off x="-19335" y="1435674"/>
            <a:ext cx="9231672" cy="400110"/>
          </a:xfrm>
          <a:prstGeom prst="rect">
            <a:avLst/>
          </a:prstGeom>
        </p:spPr>
        <p:txBody>
          <a:bodyPr wrap="square">
            <a:spAutoFit/>
          </a:bodyPr>
          <a:lstStyle/>
          <a:p>
            <a:pPr>
              <a:defRPr/>
            </a:pPr>
            <a:r>
              <a:rPr lang="en-US" sz="2000" b="1" dirty="0" smtClean="0">
                <a:solidFill>
                  <a:srgbClr val="FFFFFF"/>
                </a:solidFill>
                <a:ea typeface="ＭＳ Ｐゴシック" pitchFamily="-106" charset="-128"/>
              </a:rPr>
              <a:t>2015 </a:t>
            </a:r>
            <a:r>
              <a:rPr lang="en-US" sz="2000" b="1" dirty="0">
                <a:solidFill>
                  <a:srgbClr val="FFFFFF"/>
                </a:solidFill>
                <a:ea typeface="ＭＳ Ｐゴシック" pitchFamily="-106" charset="-128"/>
              </a:rPr>
              <a:t>Outlook</a:t>
            </a:r>
          </a:p>
        </p:txBody>
      </p:sp>
    </p:spTree>
    <p:extLst>
      <p:ext uri="{BB962C8B-B14F-4D97-AF65-F5344CB8AC3E}">
        <p14:creationId xmlns:p14="http://schemas.microsoft.com/office/powerpoint/2010/main" val="496787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9461CD6D-AC55-594E-90B7-CD60BF23DAAE}" type="slidenum">
              <a:rPr lang="en-US" sz="1000">
                <a:solidFill>
                  <a:srgbClr val="002569"/>
                </a:solidFill>
                <a:latin typeface="Calibri" charset="0"/>
                <a:cs typeface="Calibri" charset="0"/>
              </a:rPr>
              <a:pPr eaLnBrk="1" hangingPunct="1">
                <a:spcBef>
                  <a:spcPct val="0"/>
                </a:spcBef>
              </a:pPr>
              <a:t>48</a:t>
            </a:fld>
            <a:endParaRPr lang="en-US" sz="1000">
              <a:solidFill>
                <a:srgbClr val="002569"/>
              </a:solidFill>
              <a:latin typeface="Calibri" charset="0"/>
              <a:cs typeface="Calibri" charset="0"/>
            </a:endParaRPr>
          </a:p>
        </p:txBody>
      </p:sp>
      <p:sp>
        <p:nvSpPr>
          <p:cNvPr id="6" name="Title 1"/>
          <p:cNvSpPr txBox="1">
            <a:spLocks/>
          </p:cNvSpPr>
          <p:nvPr/>
        </p:nvSpPr>
        <p:spPr bwMode="auto">
          <a:xfrm>
            <a:off x="1900238" y="457200"/>
            <a:ext cx="7243762" cy="609600"/>
          </a:xfrm>
          <a:prstGeom prst="rect">
            <a:avLst/>
          </a:prstGeom>
          <a:noFill/>
          <a:ln w="9525">
            <a:noFill/>
            <a:miter lim="800000"/>
            <a:headEnd/>
            <a:tailEnd/>
          </a:ln>
        </p:spPr>
        <p:txBody>
          <a:bodyPr anchor="ctr"/>
          <a:lstStyle/>
          <a:p>
            <a:pPr algn="l" defTabSz="914400">
              <a:defRPr/>
            </a:pPr>
            <a:r>
              <a:rPr lang="en-US" sz="2400" b="1" kern="0" dirty="0" smtClean="0">
                <a:solidFill>
                  <a:srgbClr val="FFFFFF"/>
                </a:solidFill>
                <a:latin typeface="Tahoma" pitchFamily="-106" charset="0"/>
                <a:ea typeface="ＭＳ Ｐゴシック" pitchFamily="-106" charset="-128"/>
                <a:cs typeface="Tahoma" pitchFamily="-106" charset="0"/>
              </a:rPr>
              <a:t>2015 Outlook: </a:t>
            </a:r>
            <a:r>
              <a:rPr lang="en-US" sz="2400" b="1" kern="0" dirty="0">
                <a:solidFill>
                  <a:srgbClr val="FFFFFF"/>
                </a:solidFill>
                <a:latin typeface="Tahoma" pitchFamily="-106" charset="0"/>
                <a:ea typeface="ＭＳ Ｐゴシック" pitchFamily="-106" charset="-128"/>
                <a:cs typeface="Tahoma" pitchFamily="-106" charset="0"/>
              </a:rPr>
              <a:t>Global Baseline</a:t>
            </a:r>
            <a:endParaRPr lang="en-US" sz="2400" b="1" i="1" kern="0" dirty="0">
              <a:solidFill>
                <a:srgbClr val="FFFFFF"/>
              </a:solidFill>
              <a:latin typeface="Tahoma" pitchFamily="-106" charset="0"/>
              <a:ea typeface="ＭＳ Ｐゴシック" pitchFamily="-106" charset="-128"/>
              <a:cs typeface="Tahoma" pitchFamily="-106" charset="0"/>
            </a:endParaRPr>
          </a:p>
        </p:txBody>
      </p:sp>
      <p:sp>
        <p:nvSpPr>
          <p:cNvPr id="7" name="TextBox 6"/>
          <p:cNvSpPr txBox="1"/>
          <p:nvPr/>
        </p:nvSpPr>
        <p:spPr>
          <a:xfrm>
            <a:off x="177800" y="1524000"/>
            <a:ext cx="8710613" cy="8586966"/>
          </a:xfrm>
          <a:prstGeom prst="rect">
            <a:avLst/>
          </a:prstGeom>
          <a:noFill/>
        </p:spPr>
        <p:txBody>
          <a:bodyPr>
            <a:spAutoFit/>
          </a:bodyPr>
          <a:lstStyle/>
          <a:p>
            <a:pPr marL="342900" indent="-342900">
              <a:buFont typeface="Wingdings" charset="2"/>
              <a:buChar char="§"/>
              <a:defRPr/>
            </a:pPr>
            <a:r>
              <a:rPr lang="en-AU" sz="2000" b="1" dirty="0">
                <a:ea typeface="ＭＳ Ｐゴシック" pitchFamily="-106" charset="-128"/>
                <a:cs typeface="+mn-cs"/>
              </a:rPr>
              <a:t>Continuing ramp-up </a:t>
            </a:r>
            <a:r>
              <a:rPr lang="en-AU" sz="2000" b="1" dirty="0" smtClean="0">
                <a:ea typeface="ＭＳ Ｐゴシック" pitchFamily="-106" charset="-128"/>
                <a:cs typeface="+mn-cs"/>
              </a:rPr>
              <a:t>towards </a:t>
            </a:r>
            <a:r>
              <a:rPr lang="en-AU" sz="2000" b="1" dirty="0">
                <a:ea typeface="ＭＳ Ｐゴシック" pitchFamily="-106" charset="-128"/>
                <a:cs typeface="+mn-cs"/>
              </a:rPr>
              <a:t>global coverage by </a:t>
            </a:r>
            <a:r>
              <a:rPr lang="en-AU" sz="2000" b="1" dirty="0" smtClean="0">
                <a:ea typeface="ＭＳ Ｐゴシック" pitchFamily="-106" charset="-128"/>
                <a:cs typeface="+mn-cs"/>
              </a:rPr>
              <a:t>2016</a:t>
            </a: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r>
              <a:rPr lang="en-US" sz="2000" b="1" dirty="0" smtClean="0">
                <a:ea typeface="ＭＳ Ｐゴシック" pitchFamily="-106" charset="-128"/>
                <a:cs typeface="+mn-cs"/>
              </a:rPr>
              <a:t>L</a:t>
            </a:r>
            <a:r>
              <a:rPr lang="en-US" sz="2000" b="1" dirty="0">
                <a:ea typeface="ＭＳ Ｐゴシック" pitchFamily="-106" charset="-128"/>
                <a:cs typeface="+mn-cs"/>
              </a:rPr>
              <a:t>-7 &amp; -8, Sentinel-1A and CBERS-4 all </a:t>
            </a:r>
            <a:r>
              <a:rPr lang="en-US" sz="2000" b="1" dirty="0" smtClean="0">
                <a:ea typeface="ＭＳ Ｐゴシック" pitchFamily="-106" charset="-128"/>
                <a:cs typeface="+mn-cs"/>
              </a:rPr>
              <a:t>operational</a:t>
            </a:r>
            <a:endParaRPr lang="en-US" sz="2000" b="1" dirty="0">
              <a:ea typeface="ＭＳ Ｐゴシック" pitchFamily="-106" charset="-128"/>
              <a:cs typeface="+mn-cs"/>
            </a:endParaRPr>
          </a:p>
          <a:p>
            <a:pPr marL="342900" indent="-342900">
              <a:buFont typeface="Wingdings" charset="2"/>
              <a:buChar char="§"/>
              <a:defRPr/>
            </a:pPr>
            <a:r>
              <a:rPr lang="en-US" sz="2000" b="1" dirty="0" smtClean="0">
                <a:ea typeface="ＭＳ Ｐゴシック" pitchFamily="-106" charset="-128"/>
                <a:cs typeface="+mn-cs"/>
              </a:rPr>
              <a:t>Sentinel</a:t>
            </a:r>
            <a:r>
              <a:rPr lang="en-US" sz="2000" b="1" dirty="0">
                <a:ea typeface="ＭＳ Ｐゴシック" pitchFamily="-106" charset="-128"/>
                <a:cs typeface="+mn-cs"/>
              </a:rPr>
              <a:t>-2A </a:t>
            </a:r>
            <a:r>
              <a:rPr lang="en-US" sz="2000" b="1" dirty="0" smtClean="0">
                <a:ea typeface="ＭＳ Ｐゴシック" pitchFamily="-106" charset="-128"/>
                <a:cs typeface="+mn-cs"/>
              </a:rPr>
              <a:t>launched</a:t>
            </a:r>
          </a:p>
          <a:p>
            <a:pPr marL="342900" indent="-342900">
              <a:buFont typeface="Wingdings" charset="2"/>
              <a:buChar char="§"/>
              <a:defRPr/>
            </a:pPr>
            <a:endParaRPr lang="en-US" sz="2000" b="1" dirty="0">
              <a:ea typeface="ＭＳ Ｐゴシック" pitchFamily="-106" charset="-128"/>
              <a:cs typeface="+mn-cs"/>
            </a:endParaRPr>
          </a:p>
          <a:p>
            <a:pPr marL="342900" indent="-342900">
              <a:buFont typeface="Wingdings" charset="2"/>
              <a:buChar char="§"/>
              <a:defRPr/>
            </a:pPr>
            <a:r>
              <a:rPr lang="en-US" sz="2000" b="1" dirty="0" smtClean="0">
                <a:ea typeface="ＭＳ Ｐゴシック" pitchFamily="-106" charset="-128"/>
                <a:cs typeface="+mn-cs"/>
              </a:rPr>
              <a:t>67 </a:t>
            </a:r>
            <a:r>
              <a:rPr lang="en-US" sz="2000" b="1" dirty="0">
                <a:ea typeface="ＭＳ Ｐゴシック" pitchFamily="-106" charset="-128"/>
                <a:cs typeface="+mn-cs"/>
              </a:rPr>
              <a:t>countries coverage in the </a:t>
            </a:r>
            <a:r>
              <a:rPr lang="en-US" sz="2000" b="1" dirty="0" smtClean="0">
                <a:ea typeface="ＭＳ Ｐゴシック" pitchFamily="-106" charset="-128"/>
                <a:cs typeface="+mn-cs"/>
              </a:rPr>
              <a:t>bank</a:t>
            </a:r>
          </a:p>
          <a:p>
            <a:pPr marL="342900" indent="-342900">
              <a:buFont typeface="Wingdings" charset="2"/>
              <a:buChar char="§"/>
              <a:defRPr/>
            </a:pPr>
            <a:endParaRPr lang="en-US" sz="2000" b="1" dirty="0">
              <a:ea typeface="ＭＳ Ｐゴシック" pitchFamily="-106" charset="-128"/>
              <a:cs typeface="+mn-cs"/>
            </a:endParaRPr>
          </a:p>
          <a:p>
            <a:pPr marL="342900" indent="-342900">
              <a:buFont typeface="Wingdings" charset="2"/>
              <a:buChar char="§"/>
              <a:defRPr/>
            </a:pPr>
            <a:r>
              <a:rPr lang="en-US" sz="2000" b="1" dirty="0" smtClean="0">
                <a:ea typeface="ＭＳ Ｐゴシック" pitchFamily="-106" charset="-128"/>
                <a:cs typeface="+mn-cs"/>
              </a:rPr>
              <a:t>Action </a:t>
            </a:r>
            <a:r>
              <a:rPr lang="en-US" sz="2000" b="1" dirty="0">
                <a:ea typeface="ＭＳ Ｐゴシック" pitchFamily="-106" charset="-128"/>
                <a:cs typeface="+mn-cs"/>
              </a:rPr>
              <a:t>specified for SDCG Exec to scope a </a:t>
            </a:r>
            <a:r>
              <a:rPr lang="en-US" sz="2000" b="1" u="sng" dirty="0" smtClean="0">
                <a:ea typeface="ＭＳ Ｐゴシック" pitchFamily="-106" charset="-128"/>
                <a:cs typeface="+mn-cs"/>
              </a:rPr>
              <a:t>Global </a:t>
            </a:r>
            <a:r>
              <a:rPr lang="en-US" sz="2000" b="1" u="sng" dirty="0">
                <a:ea typeface="ＭＳ Ｐゴシック" pitchFamily="-106" charset="-128"/>
                <a:cs typeface="+mn-cs"/>
              </a:rPr>
              <a:t>data </a:t>
            </a:r>
            <a:r>
              <a:rPr lang="en-US" sz="2000" b="1" u="sng" dirty="0" smtClean="0">
                <a:ea typeface="ＭＳ Ｐゴシック" pitchFamily="-106" charset="-128"/>
                <a:cs typeface="+mn-cs"/>
              </a:rPr>
              <a:t>flows </a:t>
            </a:r>
            <a:r>
              <a:rPr lang="en-US" sz="2000" b="1" u="sng" dirty="0">
                <a:ea typeface="ＭＳ Ｐゴシック" pitchFamily="-106" charset="-128"/>
                <a:cs typeface="+mn-cs"/>
              </a:rPr>
              <a:t>study</a:t>
            </a:r>
            <a:r>
              <a:rPr lang="en-US" sz="2000" b="1" dirty="0">
                <a:ea typeface="ＭＳ Ｐゴシック" pitchFamily="-106" charset="-128"/>
                <a:cs typeface="+mn-cs"/>
              </a:rPr>
              <a:t> – to report within a year: short and strategic discussion paper which describes a GFO scenario and projects the data transmission, storage and processing volumes and costs – versus an alternative analysis-ready data near source scenario (such as Data Cubes</a:t>
            </a:r>
            <a:r>
              <a:rPr lang="en-US" sz="2000" b="1" dirty="0" smtClean="0">
                <a:ea typeface="ＭＳ Ｐゴシック" pitchFamily="-106" charset="-128"/>
                <a:cs typeface="+mn-cs"/>
              </a:rPr>
              <a:t>)</a:t>
            </a:r>
          </a:p>
          <a:p>
            <a:pPr marL="342900" indent="-342900">
              <a:buFont typeface="Wingdings" charset="2"/>
              <a:buChar char="§"/>
              <a:defRPr/>
            </a:pPr>
            <a:endParaRPr lang="en-US" sz="2000" b="1" dirty="0">
              <a:ea typeface="ＭＳ Ｐゴシック" pitchFamily="-106" charset="-128"/>
              <a:cs typeface="+mn-cs"/>
            </a:endParaRPr>
          </a:p>
          <a:p>
            <a:pPr marL="342900" indent="-342900">
              <a:buFont typeface="Wingdings" charset="2"/>
              <a:buChar char="§"/>
              <a:defRPr/>
            </a:pPr>
            <a:r>
              <a:rPr lang="en-US" sz="2000" b="1" dirty="0" smtClean="0">
                <a:ea typeface="ＭＳ Ｐゴシック" pitchFamily="-106" charset="-128"/>
                <a:cs typeface="+mn-cs"/>
              </a:rPr>
              <a:t>SDCG </a:t>
            </a:r>
            <a:r>
              <a:rPr lang="en-US" sz="2000" b="1" dirty="0">
                <a:ea typeface="ＭＳ Ｐゴシック" pitchFamily="-106" charset="-128"/>
                <a:cs typeface="+mn-cs"/>
              </a:rPr>
              <a:t>believes this can change the world of EO – CEOS should investigate</a:t>
            </a:r>
          </a:p>
          <a:p>
            <a:pPr marL="342900" indent="-342900">
              <a:buFont typeface="Wingdings" charset="2"/>
              <a:buChar char="§"/>
              <a:defRPr/>
            </a:pPr>
            <a:endParaRPr lang="en-US" sz="2000" b="1" dirty="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a:defRPr/>
            </a:pPr>
            <a:endParaRPr lang="en-US" sz="1600" b="1" dirty="0">
              <a:ea typeface="ＭＳ Ｐゴシック" pitchFamily="-106" charset="-128"/>
              <a:cs typeface="+mn-cs"/>
            </a:endParaRPr>
          </a:p>
          <a:p>
            <a:pPr marL="457200" indent="-457200">
              <a:buFont typeface="Wingdings" charset="2"/>
              <a:buChar char="§"/>
              <a:defRPr/>
            </a:pPr>
            <a:endParaRPr lang="en-US" sz="1600" b="1" dirty="0">
              <a:ea typeface="ＭＳ Ｐゴシック" pitchFamily="-106" charset="-128"/>
              <a:cs typeface="+mn-cs"/>
            </a:endParaRPr>
          </a:p>
          <a:p>
            <a:pPr marL="914400" lvl="1" indent="-457200">
              <a:buFont typeface="Wingdings" charset="2"/>
              <a:buChar char="§"/>
              <a:defRPr/>
            </a:pPr>
            <a:endParaRPr lang="en-US" sz="2000" b="1" dirty="0">
              <a:ea typeface="ＭＳ Ｐゴシック" pitchFamily="-106" charset="-128"/>
              <a:cs typeface="+mn-cs"/>
            </a:endParaRPr>
          </a:p>
          <a:p>
            <a:pPr marL="800100" lvl="1" indent="-342900">
              <a:buFont typeface="Lucida Grande"/>
              <a:buChar char="-"/>
              <a:defRPr/>
            </a:pPr>
            <a:endParaRPr lang="en-US" sz="2000" b="1" dirty="0">
              <a:ea typeface="ＭＳ Ｐゴシック" pitchFamily="-106" charset="-128"/>
              <a:cs typeface="+mn-cs"/>
            </a:endParaRPr>
          </a:p>
          <a:p>
            <a:pPr>
              <a:defRPr/>
            </a:pPr>
            <a:endParaRPr lang="en-US" sz="2000" b="1" dirty="0">
              <a:ea typeface="ＭＳ Ｐゴシック" pitchFamily="-106" charset="-128"/>
              <a:cs typeface="+mn-cs"/>
            </a:endParaRPr>
          </a:p>
          <a:p>
            <a:pPr marL="342900" indent="-342900">
              <a:buFont typeface="Lucida Grande"/>
              <a:buChar char="-"/>
              <a:defRPr/>
            </a:pPr>
            <a:endParaRPr lang="en-US" sz="2000" b="1" dirty="0">
              <a:ea typeface="ＭＳ Ｐゴシック" pitchFamily="-106" charset="-128"/>
              <a:cs typeface="+mn-cs"/>
            </a:endParaRPr>
          </a:p>
          <a:p>
            <a:pPr>
              <a:defRPr/>
            </a:pPr>
            <a:endParaRPr lang="en-US" sz="2000" b="1" dirty="0">
              <a:ea typeface="ＭＳ Ｐゴシック" pitchFamily="-106" charset="-128"/>
              <a:cs typeface="+mn-cs"/>
            </a:endParaRPr>
          </a:p>
        </p:txBody>
      </p:sp>
    </p:spTree>
    <p:extLst>
      <p:ext uri="{BB962C8B-B14F-4D97-AF65-F5344CB8AC3E}">
        <p14:creationId xmlns:p14="http://schemas.microsoft.com/office/powerpoint/2010/main" val="8501320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10271C29-1B3C-1048-86DD-34148BA28716}" type="slidenum">
              <a:rPr lang="en-US" sz="1000">
                <a:solidFill>
                  <a:srgbClr val="002569"/>
                </a:solidFill>
                <a:latin typeface="Calibri" charset="0"/>
                <a:cs typeface="Calibri" charset="0"/>
              </a:rPr>
              <a:pPr eaLnBrk="1" hangingPunct="1">
                <a:spcBef>
                  <a:spcPct val="0"/>
                </a:spcBef>
              </a:pPr>
              <a:t>49</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7167562" cy="609600"/>
          </a:xfrm>
          <a:prstGeom prst="rect">
            <a:avLst/>
          </a:prstGeom>
          <a:noFill/>
          <a:ln w="9525">
            <a:noFill/>
            <a:miter lim="800000"/>
            <a:headEnd/>
            <a:tailEnd/>
          </a:ln>
        </p:spPr>
        <p:txBody>
          <a:bodyPr anchor="ctr"/>
          <a:lstStyle/>
          <a:p>
            <a:pPr algn="l" defTabSz="914400">
              <a:defRPr/>
            </a:pPr>
            <a:r>
              <a:rPr lang="en-US" sz="2400" b="1" kern="0" dirty="0" smtClean="0">
                <a:solidFill>
                  <a:srgbClr val="FFFFFF"/>
                </a:solidFill>
                <a:latin typeface="Tahoma" pitchFamily="-106" charset="0"/>
                <a:ea typeface="ＭＳ Ｐゴシック" pitchFamily="-106" charset="-128"/>
                <a:cs typeface="Tahoma" pitchFamily="-106" charset="0"/>
              </a:rPr>
              <a:t>2015 </a:t>
            </a:r>
            <a:r>
              <a:rPr lang="en-US" sz="2400" b="1" kern="0" dirty="0">
                <a:solidFill>
                  <a:srgbClr val="FFFFFF"/>
                </a:solidFill>
                <a:latin typeface="Tahoma" pitchFamily="-106" charset="0"/>
                <a:ea typeface="ＭＳ Ｐゴシック" pitchFamily="-106" charset="-128"/>
                <a:cs typeface="Tahoma" pitchFamily="-106" charset="0"/>
              </a:rPr>
              <a:t>Implementation: </a:t>
            </a:r>
            <a:r>
              <a:rPr lang="en-US" sz="2400" b="1" kern="0" dirty="0" smtClean="0">
                <a:solidFill>
                  <a:srgbClr val="FFFFFF"/>
                </a:solidFill>
                <a:latin typeface="Tahoma" pitchFamily="-106" charset="0"/>
                <a:ea typeface="ＭＳ Ｐゴシック" pitchFamily="-106" charset="-128"/>
                <a:cs typeface="Tahoma" pitchFamily="-106" charset="0"/>
              </a:rPr>
              <a:t/>
            </a:r>
            <a:br>
              <a:rPr lang="en-US" sz="2400" b="1" kern="0" dirty="0" smtClean="0">
                <a:solidFill>
                  <a:srgbClr val="FFFFFF"/>
                </a:solidFill>
                <a:latin typeface="Tahoma" pitchFamily="-106" charset="0"/>
                <a:ea typeface="ＭＳ Ｐゴシック" pitchFamily="-106" charset="-128"/>
                <a:cs typeface="Tahoma" pitchFamily="-106" charset="0"/>
              </a:rPr>
            </a:br>
            <a:r>
              <a:rPr lang="en-US" sz="2400" b="1" kern="0" dirty="0" smtClean="0">
                <a:solidFill>
                  <a:srgbClr val="FFFFFF"/>
                </a:solidFill>
                <a:latin typeface="Tahoma" pitchFamily="-106" charset="0"/>
                <a:ea typeface="ＭＳ Ｐゴシック" pitchFamily="-106" charset="-128"/>
                <a:cs typeface="Tahoma" pitchFamily="-106" charset="0"/>
              </a:rPr>
              <a:t>Space </a:t>
            </a:r>
            <a:r>
              <a:rPr lang="en-US" sz="2400" b="1" kern="0" dirty="0">
                <a:solidFill>
                  <a:srgbClr val="FFFFFF"/>
                </a:solidFill>
                <a:latin typeface="Tahoma" pitchFamily="-106" charset="0"/>
                <a:ea typeface="ＭＳ Ｐゴシック" pitchFamily="-106" charset="-128"/>
                <a:cs typeface="Tahoma" pitchFamily="-106" charset="0"/>
              </a:rPr>
              <a:t>Data Services</a:t>
            </a:r>
            <a:endParaRPr lang="en-US" sz="2400" b="1" i="1" kern="0" dirty="0">
              <a:solidFill>
                <a:srgbClr val="FFFFFF"/>
              </a:solidFill>
              <a:latin typeface="Tahoma" pitchFamily="-106" charset="0"/>
              <a:ea typeface="ＭＳ Ｐゴシック" pitchFamily="-106" charset="-128"/>
              <a:cs typeface="Tahoma" pitchFamily="-106" charset="0"/>
            </a:endParaRPr>
          </a:p>
        </p:txBody>
      </p:sp>
      <p:sp>
        <p:nvSpPr>
          <p:cNvPr id="7" name="TextBox 6"/>
          <p:cNvSpPr txBox="1"/>
          <p:nvPr/>
        </p:nvSpPr>
        <p:spPr>
          <a:xfrm>
            <a:off x="177801" y="1524000"/>
            <a:ext cx="8509000" cy="4955203"/>
          </a:xfrm>
          <a:prstGeom prst="rect">
            <a:avLst/>
          </a:prstGeom>
          <a:noFill/>
        </p:spPr>
        <p:txBody>
          <a:bodyPr wrap="square">
            <a:spAutoFit/>
          </a:bodyPr>
          <a:lstStyle/>
          <a:p>
            <a:pPr marL="342900" indent="-342900">
              <a:buFont typeface="Wingdings" charset="2"/>
              <a:buChar char="§"/>
              <a:defRPr/>
            </a:pPr>
            <a:r>
              <a:rPr lang="en-AU" sz="2000" b="1" dirty="0" smtClean="0">
                <a:ea typeface="ＭＳ Ｐゴシック" pitchFamily="-106" charset="-128"/>
                <a:cs typeface="+mn-cs"/>
              </a:rPr>
              <a:t>Await MGD portal as the sharp end of country engagement </a:t>
            </a:r>
            <a:r>
              <a:rPr lang="en-US" sz="2000" b="1" dirty="0" smtClean="0">
                <a:ea typeface="ＭＳ Ｐゴシック" pitchFamily="-106" charset="-128"/>
                <a:cs typeface="+mn-cs"/>
              </a:rPr>
              <a:t>–</a:t>
            </a:r>
            <a:r>
              <a:rPr lang="en-AU" sz="2000" b="1" dirty="0" smtClean="0">
                <a:ea typeface="ＭＳ Ｐゴシック" pitchFamily="-106" charset="-128"/>
                <a:cs typeface="+mn-cs"/>
              </a:rPr>
              <a:t> will add space data links</a:t>
            </a: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r>
              <a:rPr lang="en-AU" sz="2000" b="1" dirty="0" smtClean="0">
                <a:ea typeface="ＭＳ Ｐゴシック" pitchFamily="-106" charset="-128"/>
                <a:cs typeface="+mn-cs"/>
              </a:rPr>
              <a:t>SDCG-8 in conjunction with German aid ministries and countries</a:t>
            </a: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r>
              <a:rPr lang="en-US" sz="2000" b="1" dirty="0">
                <a:ea typeface="ＭＳ Ｐゴシック" pitchFamily="-106" charset="-128"/>
                <a:cs typeface="+mn-cs"/>
              </a:rPr>
              <a:t>COVE Coverage Analyzer now includes Landsat 7/8, SPOT 1-6, Pleaides-1A/1B, Radarsat-2, ALOS-1.  2015 - adding Envisat, ERS-1/2, </a:t>
            </a:r>
            <a:r>
              <a:rPr lang="en-US" sz="2000" b="1" dirty="0" err="1">
                <a:ea typeface="ＭＳ Ｐゴシック" pitchFamily="-106" charset="-128"/>
                <a:cs typeface="+mn-cs"/>
              </a:rPr>
              <a:t>TerraSAR</a:t>
            </a:r>
            <a:r>
              <a:rPr lang="en-US" sz="2000" b="1" dirty="0">
                <a:ea typeface="ＭＳ Ｐゴシック" pitchFamily="-106" charset="-128"/>
                <a:cs typeface="+mn-cs"/>
              </a:rPr>
              <a:t>-X, </a:t>
            </a:r>
            <a:r>
              <a:rPr lang="en-US" sz="2000" b="1" dirty="0" err="1">
                <a:ea typeface="ＭＳ Ｐゴシック" pitchFamily="-106" charset="-128"/>
                <a:cs typeface="+mn-cs"/>
              </a:rPr>
              <a:t>RapidEye</a:t>
            </a:r>
            <a:r>
              <a:rPr lang="en-US" sz="2000" b="1" dirty="0">
                <a:ea typeface="ＭＳ Ｐゴシック" pitchFamily="-106" charset="-128"/>
                <a:cs typeface="+mn-cs"/>
              </a:rPr>
              <a:t>, and Sentinel-1A/2A in 2015 </a:t>
            </a:r>
            <a:r>
              <a:rPr lang="en-US" sz="2000" b="1" dirty="0" smtClean="0">
                <a:ea typeface="ＭＳ Ｐゴシック" pitchFamily="-106" charset="-128"/>
                <a:cs typeface="+mn-cs"/>
              </a:rPr>
              <a:t>–  </a:t>
            </a:r>
            <a:r>
              <a:rPr lang="en-US" sz="2000" b="1" dirty="0" err="1" smtClean="0">
                <a:ea typeface="ＭＳ Ｐゴシック" pitchFamily="-106" charset="-128"/>
                <a:cs typeface="+mn-cs"/>
              </a:rPr>
              <a:t>e.a</a:t>
            </a:r>
            <a:r>
              <a:rPr lang="en-US" sz="2000" b="1" dirty="0" smtClean="0">
                <a:ea typeface="ＭＳ Ｐゴシック" pitchFamily="-106" charset="-128"/>
                <a:cs typeface="+mn-cs"/>
              </a:rPr>
              <a:t>. </a:t>
            </a:r>
            <a:r>
              <a:rPr lang="en-US" sz="2000" b="1" dirty="0">
                <a:ea typeface="ＭＳ Ｐゴシック" pitchFamily="-106" charset="-128"/>
                <a:cs typeface="+mn-cs"/>
              </a:rPr>
              <a:t>“one-stop” location to perform coverage assessments and “discover” </a:t>
            </a:r>
            <a:r>
              <a:rPr lang="en-US" sz="2000" b="1" dirty="0" smtClean="0">
                <a:ea typeface="ＭＳ Ｐゴシック" pitchFamily="-106" charset="-128"/>
                <a:cs typeface="+mn-cs"/>
              </a:rPr>
              <a:t>datasets</a:t>
            </a:r>
          </a:p>
          <a:p>
            <a:pPr marL="342900" indent="-342900">
              <a:buFont typeface="Wingdings" charset="2"/>
              <a:buChar char="§"/>
              <a:defRPr/>
            </a:pPr>
            <a:endParaRPr lang="en-US" sz="2000" b="1" dirty="0">
              <a:ea typeface="ＭＳ Ｐゴシック" pitchFamily="-106" charset="-128"/>
              <a:cs typeface="+mn-cs"/>
            </a:endParaRPr>
          </a:p>
          <a:p>
            <a:pPr marL="342900" indent="-342900">
              <a:buFont typeface="Wingdings" charset="2"/>
              <a:buChar char="§"/>
              <a:defRPr/>
            </a:pPr>
            <a:r>
              <a:rPr lang="en-US" sz="2000" b="1" dirty="0" smtClean="0">
                <a:ea typeface="ＭＳ Ｐゴシック" pitchFamily="-106" charset="-128"/>
                <a:cs typeface="+mn-cs"/>
              </a:rPr>
              <a:t>Data delivery moving online only</a:t>
            </a:r>
            <a:endParaRPr lang="en-AU" sz="2000" b="1" dirty="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AU" sz="2000" b="1" dirty="0" smtClean="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US" sz="1600" b="1" dirty="0">
              <a:ea typeface="ＭＳ Ｐゴシック" pitchFamily="-106" charset="-128"/>
              <a:cs typeface="+mn-cs"/>
            </a:endParaRPr>
          </a:p>
        </p:txBody>
      </p:sp>
    </p:spTree>
    <p:extLst>
      <p:ext uri="{BB962C8B-B14F-4D97-AF65-F5344CB8AC3E}">
        <p14:creationId xmlns:p14="http://schemas.microsoft.com/office/powerpoint/2010/main" val="14833764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59E2BB62-36BE-E648-9E64-81B091770242}" type="slidenum">
              <a:rPr lang="en-US" sz="1000">
                <a:solidFill>
                  <a:srgbClr val="002569"/>
                </a:solidFill>
                <a:latin typeface="Calibri" charset="0"/>
                <a:cs typeface="Calibri" charset="0"/>
              </a:rPr>
              <a:pPr eaLnBrk="1" hangingPunct="1">
                <a:spcBef>
                  <a:spcPct val="0"/>
                </a:spcBef>
              </a:pPr>
              <a:t>5</a:t>
            </a:fld>
            <a:endParaRPr lang="en-US" sz="1000">
              <a:solidFill>
                <a:srgbClr val="002569"/>
              </a:solidFill>
              <a:latin typeface="Calibri" charset="0"/>
              <a:cs typeface="Calibri" charset="0"/>
            </a:endParaRPr>
          </a:p>
        </p:txBody>
      </p:sp>
      <p:sp>
        <p:nvSpPr>
          <p:cNvPr id="6" name="Title 1"/>
          <p:cNvSpPr txBox="1">
            <a:spLocks/>
          </p:cNvSpPr>
          <p:nvPr/>
        </p:nvSpPr>
        <p:spPr bwMode="auto">
          <a:xfrm>
            <a:off x="1900238" y="457200"/>
            <a:ext cx="7243762" cy="609600"/>
          </a:xfrm>
          <a:prstGeom prst="rect">
            <a:avLst/>
          </a:prstGeom>
          <a:noFill/>
          <a:ln w="9525">
            <a:noFill/>
            <a:miter lim="800000"/>
            <a:headEnd/>
            <a:tailEnd/>
          </a:ln>
        </p:spPr>
        <p:txBody>
          <a:bodyPr anchor="ctr"/>
          <a:lstStyle/>
          <a:p>
            <a:pPr algn="l" defTabSz="914400">
              <a:defRPr/>
            </a:pPr>
            <a:r>
              <a:rPr lang="en-US" sz="2400" b="1" kern="0" dirty="0" smtClean="0">
                <a:solidFill>
                  <a:srgbClr val="FFFFFF"/>
                </a:solidFill>
                <a:latin typeface="Tahoma" pitchFamily="-106" charset="0"/>
                <a:ea typeface="ＭＳ Ｐゴシック" pitchFamily="-106" charset="-128"/>
                <a:cs typeface="Tahoma" pitchFamily="-106" charset="0"/>
              </a:rPr>
              <a:t>Progress since SIT-29</a:t>
            </a:r>
            <a:endParaRPr lang="en-US" sz="2400" b="1" kern="0" dirty="0">
              <a:solidFill>
                <a:srgbClr val="FFFFFF"/>
              </a:solidFill>
              <a:latin typeface="Tahoma" pitchFamily="-106" charset="0"/>
              <a:ea typeface="ＭＳ Ｐゴシック" pitchFamily="-106" charset="-128"/>
              <a:cs typeface="Tahoma" pitchFamily="-106" charset="0"/>
            </a:endParaRPr>
          </a:p>
        </p:txBody>
      </p:sp>
      <p:sp>
        <p:nvSpPr>
          <p:cNvPr id="7" name="TextBox 6"/>
          <p:cNvSpPr txBox="1"/>
          <p:nvPr/>
        </p:nvSpPr>
        <p:spPr>
          <a:xfrm>
            <a:off x="228600" y="1295400"/>
            <a:ext cx="8534400" cy="5986254"/>
          </a:xfrm>
          <a:prstGeom prst="rect">
            <a:avLst/>
          </a:prstGeom>
          <a:noFill/>
        </p:spPr>
        <p:txBody>
          <a:bodyPr wrap="square">
            <a:spAutoFit/>
          </a:bodyPr>
          <a:lstStyle/>
          <a:p>
            <a:pPr marL="266700" lvl="2" indent="-266700">
              <a:buFont typeface="Wingdings" charset="2"/>
              <a:buChar char="§"/>
              <a:defRPr/>
            </a:pPr>
            <a:r>
              <a:rPr lang="en-US" sz="2000" b="1" dirty="0">
                <a:ea typeface="ＭＳ Ｐゴシック" pitchFamily="-106" charset="-128"/>
                <a:cs typeface="+mn-cs"/>
              </a:rPr>
              <a:t>Period of instability:</a:t>
            </a:r>
          </a:p>
          <a:p>
            <a:pPr marL="723900" lvl="4" indent="-368300">
              <a:buFont typeface="Lucida Grande"/>
              <a:buChar char="-"/>
              <a:defRPr/>
            </a:pPr>
            <a:r>
              <a:rPr lang="en-US" sz="2000" b="1" dirty="0" smtClean="0">
                <a:ea typeface="ＭＳ Ｐゴシック" pitchFamily="-106" charset="-128"/>
                <a:cs typeface="+mn-cs"/>
              </a:rPr>
              <a:t>New Lead personnel: Australia, Norway, FAO (3/5 leads) in mid-2014</a:t>
            </a:r>
          </a:p>
          <a:p>
            <a:pPr marL="723900" lvl="4" indent="-368300">
              <a:buFont typeface="Lucida Grande"/>
              <a:buChar char="-"/>
              <a:defRPr/>
            </a:pPr>
            <a:r>
              <a:rPr lang="en-US" sz="2000" b="1" dirty="0" smtClean="0">
                <a:ea typeface="ＭＳ Ｐゴシック" pitchFamily="-106" charset="-128"/>
                <a:cs typeface="+mn-cs"/>
              </a:rPr>
              <a:t>Transfer of PO from </a:t>
            </a:r>
            <a:r>
              <a:rPr lang="en-US" sz="2000" b="1" dirty="0" err="1" smtClean="0">
                <a:ea typeface="ＭＳ Ｐゴシック" pitchFamily="-106" charset="-128"/>
                <a:cs typeface="+mn-cs"/>
              </a:rPr>
              <a:t>GEOsec</a:t>
            </a:r>
            <a:r>
              <a:rPr lang="en-US" sz="2000" b="1" dirty="0" smtClean="0">
                <a:ea typeface="ＭＳ Ｐゴシック" pitchFamily="-106" charset="-128"/>
                <a:cs typeface="+mn-cs"/>
              </a:rPr>
              <a:t> to FAO slow and not complete</a:t>
            </a:r>
          </a:p>
          <a:p>
            <a:pPr marL="457200" indent="-457200">
              <a:buFont typeface="Wingdings" charset="2"/>
              <a:buChar char="§"/>
              <a:defRPr/>
            </a:pPr>
            <a:endParaRPr lang="en-US" b="1" dirty="0" smtClean="0">
              <a:ea typeface="ＭＳ Ｐゴシック" pitchFamily="-106" charset="-128"/>
              <a:cs typeface="+mn-cs"/>
            </a:endParaRPr>
          </a:p>
          <a:p>
            <a:pPr marL="355600" indent="-355600">
              <a:buFont typeface="Wingdings" charset="2"/>
              <a:buChar char="§"/>
              <a:defRPr/>
            </a:pPr>
            <a:r>
              <a:rPr lang="en-US" sz="2000" b="1" dirty="0" smtClean="0">
                <a:ea typeface="ＭＳ Ｐゴシック" pitchFamily="-106" charset="-128"/>
                <a:cs typeface="+mn-cs"/>
              </a:rPr>
              <a:t>2</a:t>
            </a:r>
            <a:r>
              <a:rPr lang="en-US" sz="2000" b="1" baseline="30000" dirty="0" smtClean="0">
                <a:ea typeface="ＭＳ Ｐゴシック" pitchFamily="-106" charset="-128"/>
                <a:cs typeface="+mn-cs"/>
              </a:rPr>
              <a:t>nd</a:t>
            </a:r>
            <a:r>
              <a:rPr lang="en-US" sz="2000" b="1" dirty="0" smtClean="0">
                <a:ea typeface="ＭＳ Ｐゴシック" pitchFamily="-106" charset="-128"/>
                <a:cs typeface="+mn-cs"/>
              </a:rPr>
              <a:t> GFOI Plenary held in Sydney (Mar 2015) </a:t>
            </a:r>
          </a:p>
          <a:p>
            <a:pPr marL="723900" lvl="4" indent="-368300">
              <a:buFont typeface="Lucida Grande"/>
              <a:buChar char="-"/>
              <a:defRPr/>
            </a:pPr>
            <a:r>
              <a:rPr lang="en-US" sz="2000" b="1" dirty="0">
                <a:ea typeface="ＭＳ Ｐゴシック" pitchFamily="-106" charset="-128"/>
                <a:cs typeface="+mn-cs"/>
              </a:rPr>
              <a:t>to ensure component coordination (Leads, MGD, SDCG, R&amp;D, Capacity Building) </a:t>
            </a:r>
          </a:p>
          <a:p>
            <a:pPr marL="723900" lvl="4" indent="-368300">
              <a:buFont typeface="Lucida Grande"/>
              <a:buChar char="-"/>
              <a:defRPr/>
            </a:pPr>
            <a:r>
              <a:rPr lang="en-US" sz="2000" b="1" dirty="0">
                <a:ea typeface="ＭＳ Ｐゴシック" pitchFamily="-106" charset="-128"/>
                <a:cs typeface="+mn-cs"/>
              </a:rPr>
              <a:t>Helped re-establish foundations of GFOI</a:t>
            </a:r>
          </a:p>
          <a:p>
            <a:pPr marL="723900" lvl="4" indent="-368300">
              <a:buFont typeface="Lucida Grande"/>
              <a:buChar char="-"/>
              <a:defRPr/>
            </a:pPr>
            <a:r>
              <a:rPr lang="en-US" sz="2000" b="1" dirty="0">
                <a:ea typeface="ＭＳ Ｐゴシック" pitchFamily="-106" charset="-128"/>
                <a:cs typeface="+mn-cs"/>
              </a:rPr>
              <a:t>Involvement of Clinton Initiative, DE, (UK)</a:t>
            </a:r>
          </a:p>
          <a:p>
            <a:pPr marL="723900" lvl="4" indent="-368300">
              <a:buFont typeface="Lucida Grande"/>
              <a:buChar char="-"/>
              <a:defRPr/>
            </a:pPr>
            <a:r>
              <a:rPr lang="en-US" sz="2000" b="1" dirty="0">
                <a:ea typeface="ＭＳ Ｐゴシック" pitchFamily="-106" charset="-128"/>
                <a:cs typeface="+mn-cs"/>
              </a:rPr>
              <a:t>Propose to have further plenary in early 2015 (ESRIN </a:t>
            </a:r>
            <a:r>
              <a:rPr lang="en-US" sz="2000" b="1" dirty="0" err="1">
                <a:ea typeface="ＭＳ Ｐゴシック" pitchFamily="-106" charset="-128"/>
                <a:cs typeface="+mn-cs"/>
              </a:rPr>
              <a:t>tbc</a:t>
            </a:r>
            <a:r>
              <a:rPr lang="en-US" sz="2000" b="1" dirty="0">
                <a:ea typeface="ＭＳ Ｐゴシック" pitchFamily="-106" charset="-128"/>
                <a:cs typeface="+mn-cs"/>
              </a:rPr>
              <a:t>)</a:t>
            </a:r>
          </a:p>
          <a:p>
            <a:pPr marL="457200" indent="-457200">
              <a:buFont typeface="Wingdings" charset="2"/>
              <a:buChar char="§"/>
              <a:defRPr/>
            </a:pPr>
            <a:endParaRPr lang="en-US" b="1" dirty="0" smtClean="0">
              <a:ea typeface="ＭＳ Ｐゴシック" pitchFamily="-106" charset="-128"/>
              <a:cs typeface="+mn-cs"/>
            </a:endParaRPr>
          </a:p>
          <a:p>
            <a:pPr marL="457200" indent="-457200">
              <a:lnSpc>
                <a:spcPct val="120000"/>
              </a:lnSpc>
              <a:buFont typeface="Wingdings" charset="2"/>
              <a:buChar char="§"/>
              <a:defRPr/>
            </a:pPr>
            <a:r>
              <a:rPr lang="en-US" sz="2000" b="1" dirty="0" smtClean="0">
                <a:ea typeface="ＭＳ Ｐゴシック" pitchFamily="-106" charset="-128"/>
                <a:cs typeface="+mn-cs"/>
              </a:rPr>
              <a:t>Very successful GFOI side event at Lima </a:t>
            </a:r>
            <a:r>
              <a:rPr lang="en-US" sz="2000" b="1" dirty="0" err="1" smtClean="0">
                <a:ea typeface="ＭＳ Ｐゴシック" pitchFamily="-106" charset="-128"/>
                <a:cs typeface="+mn-cs"/>
              </a:rPr>
              <a:t>CoP</a:t>
            </a:r>
            <a:endParaRPr lang="en-US" sz="2000" b="1" dirty="0">
              <a:ea typeface="ＭＳ Ｐゴシック" pitchFamily="-106" charset="-128"/>
              <a:cs typeface="+mn-cs"/>
            </a:endParaRPr>
          </a:p>
          <a:p>
            <a:pPr marL="457200" indent="-457200">
              <a:lnSpc>
                <a:spcPct val="120000"/>
              </a:lnSpc>
              <a:buFont typeface="Wingdings" charset="2"/>
              <a:buChar char="§"/>
              <a:defRPr/>
            </a:pPr>
            <a:r>
              <a:rPr lang="en-US" sz="2000" b="1" dirty="0" smtClean="0">
                <a:ea typeface="ＭＳ Ｐゴシック" pitchFamily="-106" charset="-128"/>
                <a:cs typeface="+mn-cs"/>
              </a:rPr>
              <a:t>Concerns expressed at SIT/CEOS 2014 mainly resolved</a:t>
            </a:r>
            <a:endParaRPr lang="en-US" sz="2000" b="1" dirty="0">
              <a:ea typeface="ＭＳ Ｐゴシック" pitchFamily="-106" charset="-128"/>
              <a:cs typeface="+mn-cs"/>
            </a:endParaRPr>
          </a:p>
          <a:p>
            <a:pPr marL="457200" indent="-457200">
              <a:lnSpc>
                <a:spcPct val="120000"/>
              </a:lnSpc>
              <a:buFont typeface="Wingdings" charset="2"/>
              <a:buChar char="§"/>
              <a:defRPr/>
            </a:pPr>
            <a:r>
              <a:rPr lang="en-US" sz="2000" b="1" dirty="0" smtClean="0">
                <a:ea typeface="ＭＳ Ｐゴシック" pitchFamily="-106" charset="-128"/>
                <a:cs typeface="+mn-cs"/>
              </a:rPr>
              <a:t>Wider participation in GFOI excellent</a:t>
            </a:r>
            <a:endParaRPr lang="en-US" sz="2000" b="1" dirty="0">
              <a:ea typeface="ＭＳ Ｐゴシック" pitchFamily="-106" charset="-128"/>
              <a:cs typeface="+mn-cs"/>
            </a:endParaRPr>
          </a:p>
          <a:p>
            <a:pPr marL="457200" indent="-457200">
              <a:lnSpc>
                <a:spcPct val="120000"/>
              </a:lnSpc>
              <a:buFont typeface="Wingdings" charset="2"/>
              <a:buChar char="§"/>
              <a:defRPr/>
            </a:pPr>
            <a:r>
              <a:rPr lang="en-US" sz="2000" b="1" dirty="0" smtClean="0">
                <a:ea typeface="ＭＳ Ｐゴシック" pitchFamily="-106" charset="-128"/>
                <a:cs typeface="+mn-cs"/>
              </a:rPr>
              <a:t>SEO continues to be a strength of GFOI</a:t>
            </a:r>
          </a:p>
          <a:p>
            <a:pPr marL="457200" indent="-457200">
              <a:buFont typeface="Wingdings" charset="2"/>
              <a:buChar char="§"/>
              <a:defRPr/>
            </a:pPr>
            <a:endParaRPr lang="en-US" sz="1700" b="1" dirty="0">
              <a:ea typeface="ＭＳ Ｐゴシック" pitchFamily="-106" charset="-128"/>
              <a:cs typeface="+mn-cs"/>
            </a:endParaRPr>
          </a:p>
          <a:p>
            <a:pPr marL="457200" indent="-457200">
              <a:buFont typeface="Wingdings" charset="2"/>
              <a:buChar char="§"/>
              <a:defRPr/>
            </a:pPr>
            <a:endParaRPr lang="en-US" sz="1700" b="1" dirty="0">
              <a:ea typeface="ＭＳ Ｐゴシック" pitchFamily="-106" charset="-128"/>
              <a:cs typeface="+mn-cs"/>
            </a:endParaRPr>
          </a:p>
          <a:p>
            <a:pPr>
              <a:defRPr/>
            </a:pPr>
            <a:endParaRPr lang="en-US" sz="1700" b="1" dirty="0">
              <a:ea typeface="ＭＳ Ｐゴシック" pitchFamily="-106" charset="-128"/>
              <a:cs typeface="+mn-cs"/>
            </a:endParaRPr>
          </a:p>
        </p:txBody>
      </p:sp>
    </p:spTree>
    <p:extLst>
      <p:ext uri="{BB962C8B-B14F-4D97-AF65-F5344CB8AC3E}">
        <p14:creationId xmlns:p14="http://schemas.microsoft.com/office/powerpoint/2010/main" val="381445077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1"/>
            <a:ext cx="7064733" cy="609600"/>
          </a:xfrm>
        </p:spPr>
        <p:txBody>
          <a:bodyPr anchor="ctr"/>
          <a:lstStyle/>
          <a:p>
            <a:pPr algn="l"/>
            <a:r>
              <a:rPr lang="en-US" sz="2400" dirty="0">
                <a:solidFill>
                  <a:srgbClr val="FFFFFF"/>
                </a:solidFill>
                <a:latin typeface="Tahoma" pitchFamily="-106" charset="0"/>
                <a:ea typeface="ＭＳ Ｐゴシック" pitchFamily="-106" charset="-128"/>
                <a:cs typeface="Tahoma" pitchFamily="-106" charset="0"/>
              </a:rPr>
              <a:t>SDMS Pilot Projects</a:t>
            </a:r>
          </a:p>
        </p:txBody>
      </p:sp>
      <p:sp>
        <p:nvSpPr>
          <p:cNvPr id="3" name="Content Placeholder 2"/>
          <p:cNvSpPr>
            <a:spLocks noGrp="1"/>
          </p:cNvSpPr>
          <p:nvPr>
            <p:ph idx="1"/>
          </p:nvPr>
        </p:nvSpPr>
        <p:spPr>
          <a:xfrm>
            <a:off x="76200" y="4267200"/>
            <a:ext cx="8748685" cy="2374299"/>
          </a:xfrm>
        </p:spPr>
        <p:txBody>
          <a:bodyPr/>
          <a:lstStyle/>
          <a:p>
            <a:pPr lvl="0"/>
            <a:r>
              <a:rPr lang="en-US" sz="2000" dirty="0" smtClean="0"/>
              <a:t>Significant work </a:t>
            </a:r>
            <a:r>
              <a:rPr lang="en-US" sz="2000" dirty="0" err="1" smtClean="0"/>
              <a:t>programme</a:t>
            </a:r>
            <a:r>
              <a:rPr lang="en-US" sz="2000" dirty="0" smtClean="0"/>
              <a:t> underway</a:t>
            </a:r>
          </a:p>
          <a:p>
            <a:pPr lvl="0"/>
            <a:r>
              <a:rPr lang="en-US" sz="2000" dirty="0" smtClean="0"/>
              <a:t>Data Cube a strong focus</a:t>
            </a:r>
          </a:p>
          <a:p>
            <a:pPr lvl="0"/>
            <a:r>
              <a:rPr lang="en-US" sz="2000" dirty="0" smtClean="0"/>
              <a:t>Kenya (Clinton, Australia) and Mexico (ESA) Pilots</a:t>
            </a:r>
            <a:endParaRPr lang="en-US" sz="2000" dirty="0"/>
          </a:p>
        </p:txBody>
      </p:sp>
      <p:sp>
        <p:nvSpPr>
          <p:cNvPr id="5" name="Slide Number Placeholder 4"/>
          <p:cNvSpPr>
            <a:spLocks noGrp="1"/>
          </p:cNvSpPr>
          <p:nvPr>
            <p:ph type="sldNum" sz="quarter" idx="12"/>
          </p:nvPr>
        </p:nvSpPr>
        <p:spPr/>
        <p:txBody>
          <a:bodyPr/>
          <a:lstStyle/>
          <a:p>
            <a:pPr algn="ctr"/>
            <a:fld id="{82D36AB3-2316-484A-8EF9-67EFC1B9B32B}" type="slidenum">
              <a:rPr lang="en-US" smtClean="0"/>
              <a:pPr algn="ctr"/>
              <a:t>50</a:t>
            </a:fld>
            <a:endParaRPr lang="en-US" dirty="0"/>
          </a:p>
        </p:txBody>
      </p:sp>
      <p:pic>
        <p:nvPicPr>
          <p:cNvPr id="7" name="Picture 6"/>
          <p:cNvPicPr>
            <a:picLocks noChangeAspect="1"/>
          </p:cNvPicPr>
          <p:nvPr/>
        </p:nvPicPr>
        <p:blipFill>
          <a:blip r:embed="rId2"/>
          <a:stretch>
            <a:fillRect/>
          </a:stretch>
        </p:blipFill>
        <p:spPr>
          <a:xfrm>
            <a:off x="0" y="1240579"/>
            <a:ext cx="9144000" cy="1502621"/>
          </a:xfrm>
          <a:prstGeom prst="rect">
            <a:avLst/>
          </a:prstGeom>
        </p:spPr>
      </p:pic>
      <p:pic>
        <p:nvPicPr>
          <p:cNvPr id="9" name="Picture 8"/>
          <p:cNvPicPr>
            <a:picLocks noChangeAspect="1"/>
          </p:cNvPicPr>
          <p:nvPr/>
        </p:nvPicPr>
        <p:blipFill>
          <a:blip r:embed="rId3"/>
          <a:stretch>
            <a:fillRect/>
          </a:stretch>
        </p:blipFill>
        <p:spPr>
          <a:xfrm>
            <a:off x="0" y="2743200"/>
            <a:ext cx="9144000" cy="1200265"/>
          </a:xfrm>
          <a:prstGeom prst="rect">
            <a:avLst/>
          </a:prstGeom>
        </p:spPr>
      </p:pic>
    </p:spTree>
    <p:extLst>
      <p:ext uri="{BB962C8B-B14F-4D97-AF65-F5344CB8AC3E}">
        <p14:creationId xmlns:p14="http://schemas.microsoft.com/office/powerpoint/2010/main" val="159866849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9C5E10-284D-DF4D-B77D-EFB42BBDF000}" type="slidenum">
              <a:rPr lang="en-US" sz="1000">
                <a:solidFill>
                  <a:srgbClr val="002569"/>
                </a:solidFill>
                <a:latin typeface="Century Gothic" charset="0"/>
                <a:cs typeface="Calibri" charset="0"/>
              </a:rPr>
              <a:pPr/>
              <a:t>51</a:t>
            </a:fld>
            <a:endParaRPr lang="en-US" sz="1000" dirty="0">
              <a:solidFill>
                <a:srgbClr val="002569"/>
              </a:solidFill>
              <a:latin typeface="Century Gothic" charset="0"/>
              <a:cs typeface="Calibri" charset="0"/>
            </a:endParaRPr>
          </a:p>
        </p:txBody>
      </p:sp>
      <p:sp>
        <p:nvSpPr>
          <p:cNvPr id="74754" name="Title 1"/>
          <p:cNvSpPr>
            <a:spLocks noGrp="1"/>
          </p:cNvSpPr>
          <p:nvPr>
            <p:ph type="title"/>
          </p:nvPr>
        </p:nvSpPr>
        <p:spPr>
          <a:xfrm>
            <a:off x="1828800" y="457200"/>
            <a:ext cx="5029200" cy="685800"/>
          </a:xfrm>
          <a:ln/>
        </p:spPr>
        <p:txBody>
          <a:bodyPr anchor="ctr"/>
          <a:lstStyle/>
          <a:p>
            <a:pPr algn="l"/>
            <a:r>
              <a:rPr lang="en-US" sz="2400" b="1" dirty="0">
                <a:latin typeface="Tahoma" pitchFamily="-106" charset="0"/>
                <a:ea typeface="ＭＳ Ｐゴシック" pitchFamily="-106" charset="-128"/>
                <a:cs typeface="Tahoma" pitchFamily="-106" charset="0"/>
              </a:rPr>
              <a:t>GFOI Data Services</a:t>
            </a:r>
          </a:p>
        </p:txBody>
      </p:sp>
      <p:sp>
        <p:nvSpPr>
          <p:cNvPr id="6" name="Rectangle 3"/>
          <p:cNvSpPr txBox="1">
            <a:spLocks noChangeArrowheads="1"/>
          </p:cNvSpPr>
          <p:nvPr/>
        </p:nvSpPr>
        <p:spPr bwMode="auto">
          <a:xfrm>
            <a:off x="16806" y="1219200"/>
            <a:ext cx="6307794" cy="5410200"/>
          </a:xfrm>
          <a:prstGeom prst="rect">
            <a:avLst/>
          </a:prstGeom>
          <a:noFill/>
          <a:ln w="9525">
            <a:noFill/>
            <a:miter lim="800000"/>
            <a:headEnd/>
            <a:tailEnd/>
          </a:ln>
          <a:effectLst/>
        </p:spPr>
        <p:txBody>
          <a:bodyPr/>
          <a:lstStyle/>
          <a:p>
            <a:pPr marL="404813" lvl="1" indent="-285750">
              <a:spcBef>
                <a:spcPct val="20000"/>
              </a:spcBef>
              <a:buClr>
                <a:srgbClr val="3B812F"/>
              </a:buClr>
              <a:buSzPct val="60000"/>
              <a:buFont typeface="Wingdings" charset="2"/>
              <a:buChar char="§"/>
              <a:defRPr/>
            </a:pPr>
            <a:r>
              <a:rPr lang="en-US" b="1" dirty="0">
                <a:latin typeface="Arial"/>
              </a:rPr>
              <a:t>FAO </a:t>
            </a:r>
            <a:r>
              <a:rPr lang="en-US" dirty="0">
                <a:latin typeface="Arial"/>
              </a:rPr>
              <a:t>– Contract between KSAT (Norway) and AMA (SEO contractor) resulted in a Space Data Management System (</a:t>
            </a:r>
            <a:r>
              <a:rPr lang="en-US" b="1" dirty="0">
                <a:latin typeface="Arial"/>
              </a:rPr>
              <a:t>SDMS</a:t>
            </a:r>
            <a:r>
              <a:rPr lang="en-US" dirty="0">
                <a:latin typeface="Arial"/>
              </a:rPr>
              <a:t>) delivered on November 5, 2014.  This was a scene-based system for Landsat data storage and forest cover analysis. FAO plans to utilize the system in Ecuador, Guyana, Tanzania and Uganda. </a:t>
            </a:r>
          </a:p>
          <a:p>
            <a:pPr marL="404813" lvl="1" indent="-285750">
              <a:spcBef>
                <a:spcPct val="20000"/>
              </a:spcBef>
              <a:buClr>
                <a:srgbClr val="3B812F"/>
              </a:buClr>
              <a:buSzPct val="60000"/>
              <a:buFont typeface="Wingdings" charset="2"/>
              <a:buChar char="§"/>
              <a:defRPr/>
            </a:pPr>
            <a:r>
              <a:rPr lang="en-US" b="1" dirty="0">
                <a:latin typeface="Arial"/>
              </a:rPr>
              <a:t>Colombia</a:t>
            </a:r>
            <a:r>
              <a:rPr lang="en-US" dirty="0">
                <a:latin typeface="Arial"/>
              </a:rPr>
              <a:t> – SEO developed a proposal for </a:t>
            </a:r>
            <a:r>
              <a:rPr lang="en-US" b="1" dirty="0">
                <a:latin typeface="Arial"/>
              </a:rPr>
              <a:t>TanDEM-X</a:t>
            </a:r>
            <a:r>
              <a:rPr lang="en-US" dirty="0">
                <a:latin typeface="Arial"/>
              </a:rPr>
              <a:t> data and delivered an SDMS for storage and processing on December 3, 2014. The SEO has also provided training for Colombia researchers and performed detailed coverage assessments.</a:t>
            </a:r>
          </a:p>
          <a:p>
            <a:pPr marL="404813" lvl="1" indent="-285750">
              <a:spcBef>
                <a:spcPct val="20000"/>
              </a:spcBef>
              <a:buClr>
                <a:srgbClr val="3B812F"/>
              </a:buClr>
              <a:buSzPct val="60000"/>
              <a:buFont typeface="Wingdings" charset="2"/>
              <a:buChar char="§"/>
              <a:defRPr/>
            </a:pPr>
            <a:r>
              <a:rPr lang="en-US" b="1" dirty="0">
                <a:latin typeface="Arial"/>
              </a:rPr>
              <a:t>Kenya</a:t>
            </a:r>
            <a:r>
              <a:rPr lang="en-US" dirty="0">
                <a:latin typeface="Arial"/>
              </a:rPr>
              <a:t> – SEO completed a detailed </a:t>
            </a:r>
            <a:r>
              <a:rPr lang="en-US" b="1" dirty="0">
                <a:latin typeface="Arial"/>
              </a:rPr>
              <a:t>Landsat and SPOT </a:t>
            </a:r>
            <a:r>
              <a:rPr lang="en-US" dirty="0">
                <a:latin typeface="Arial"/>
              </a:rPr>
              <a:t>coverage assessment back to 2000. SEO will order 6300+ Landsat scenes (analysis-ready data products) and will deliver them to Kenya in April 2015.  These same scenes will be used for the Data Cube project.</a:t>
            </a:r>
          </a:p>
          <a:p>
            <a:pPr marL="404813" lvl="1" indent="-285750">
              <a:spcBef>
                <a:spcPct val="20000"/>
              </a:spcBef>
              <a:buClr>
                <a:srgbClr val="3B812F"/>
              </a:buClr>
              <a:buSzPct val="60000"/>
              <a:buFont typeface="Wingdings" charset="2"/>
              <a:buChar char="§"/>
              <a:defRPr/>
            </a:pPr>
            <a:r>
              <a:rPr lang="en-US" b="1" dirty="0">
                <a:latin typeface="Arial"/>
              </a:rPr>
              <a:t>Coverage Assessments </a:t>
            </a:r>
            <a:r>
              <a:rPr lang="en-US" dirty="0">
                <a:latin typeface="Arial"/>
              </a:rPr>
              <a:t>– The SEO has completed </a:t>
            </a:r>
            <a:br>
              <a:rPr lang="en-US" dirty="0">
                <a:latin typeface="Arial"/>
              </a:rPr>
            </a:br>
            <a:r>
              <a:rPr lang="en-US" dirty="0">
                <a:latin typeface="Arial"/>
              </a:rPr>
              <a:t>22 Coverage analysis reports since 2012 using </a:t>
            </a:r>
            <a:r>
              <a:rPr lang="en-US" b="1" dirty="0">
                <a:latin typeface="Arial"/>
              </a:rPr>
              <a:t>COVE</a:t>
            </a:r>
            <a:r>
              <a:rPr lang="en-US" dirty="0">
                <a:latin typeface="Arial"/>
              </a:rPr>
              <a:t> tools. </a:t>
            </a:r>
          </a:p>
          <a:p>
            <a:pPr marL="404813" lvl="1" indent="-285750">
              <a:spcBef>
                <a:spcPct val="20000"/>
              </a:spcBef>
              <a:buClr>
                <a:srgbClr val="3B812F"/>
              </a:buClr>
              <a:buSzPct val="60000"/>
              <a:buFont typeface="Wingdings" charset="2"/>
              <a:buChar char="§"/>
              <a:defRPr/>
            </a:pPr>
            <a:endParaRPr lang="en-US" dirty="0">
              <a:latin typeface="Arial"/>
            </a:endParaRPr>
          </a:p>
          <a:p>
            <a:pPr marL="404813" lvl="1" indent="-285750">
              <a:spcBef>
                <a:spcPct val="20000"/>
              </a:spcBef>
              <a:buClr>
                <a:srgbClr val="3B812F"/>
              </a:buClr>
              <a:buSzPct val="60000"/>
              <a:buFont typeface="Wingdings" charset="2"/>
              <a:buChar char="§"/>
              <a:defRPr/>
            </a:pPr>
            <a:endParaRPr lang="en-US" kern="0" dirty="0">
              <a:solidFill>
                <a:srgbClr val="002569"/>
              </a:solidFill>
              <a:latin typeface="Arial"/>
            </a:endParaRPr>
          </a:p>
          <a:p>
            <a:pPr marL="404813" lvl="1" indent="-285750">
              <a:spcBef>
                <a:spcPct val="20000"/>
              </a:spcBef>
              <a:buClr>
                <a:srgbClr val="3B812F"/>
              </a:buClr>
              <a:buSzPct val="60000"/>
              <a:buFont typeface="Wingdings" charset="2"/>
              <a:buChar char="§"/>
              <a:defRPr/>
            </a:pPr>
            <a:endParaRPr lang="en-US" kern="0" dirty="0">
              <a:solidFill>
                <a:srgbClr val="002569"/>
              </a:solidFill>
              <a:latin typeface="Arial"/>
            </a:endParaRPr>
          </a:p>
        </p:txBody>
      </p:sp>
      <p:pic>
        <p:nvPicPr>
          <p:cNvPr id="7" name="Picture 6"/>
          <p:cNvPicPr>
            <a:picLocks noChangeAspect="1"/>
          </p:cNvPicPr>
          <p:nvPr/>
        </p:nvPicPr>
        <p:blipFill>
          <a:blip r:embed="rId3"/>
          <a:stretch>
            <a:fillRect/>
          </a:stretch>
        </p:blipFill>
        <p:spPr>
          <a:xfrm>
            <a:off x="6324600" y="1219200"/>
            <a:ext cx="2667000" cy="2343389"/>
          </a:xfrm>
          <a:prstGeom prst="rect">
            <a:avLst/>
          </a:prstGeom>
          <a:ln w="38100" cmpd="sng">
            <a:noFill/>
            <a:prstDash val="sysDash"/>
          </a:ln>
        </p:spPr>
      </p:pic>
      <p:sp>
        <p:nvSpPr>
          <p:cNvPr id="8" name="TextBox 7"/>
          <p:cNvSpPr txBox="1"/>
          <p:nvPr/>
        </p:nvSpPr>
        <p:spPr>
          <a:xfrm>
            <a:off x="7013835" y="1981200"/>
            <a:ext cx="1445616"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b="1" dirty="0"/>
              <a:t>Cloud</a:t>
            </a:r>
            <a:br>
              <a:rPr lang="en-US" sz="2000" b="1" dirty="0"/>
            </a:br>
            <a:r>
              <a:rPr lang="en-US" sz="2000" b="1" dirty="0"/>
              <a:t>Computing</a:t>
            </a:r>
          </a:p>
        </p:txBody>
      </p:sp>
      <p:pic>
        <p:nvPicPr>
          <p:cNvPr id="3" name="Picture 2"/>
          <p:cNvPicPr>
            <a:picLocks noChangeAspect="1"/>
          </p:cNvPicPr>
          <p:nvPr/>
        </p:nvPicPr>
        <p:blipFill>
          <a:blip r:embed="rId4"/>
          <a:stretch>
            <a:fillRect/>
          </a:stretch>
        </p:blipFill>
        <p:spPr>
          <a:xfrm>
            <a:off x="6400800" y="3276599"/>
            <a:ext cx="2514600" cy="2731047"/>
          </a:xfrm>
          <a:prstGeom prst="rect">
            <a:avLst/>
          </a:prstGeom>
        </p:spPr>
      </p:pic>
    </p:spTree>
    <p:extLst>
      <p:ext uri="{BB962C8B-B14F-4D97-AF65-F5344CB8AC3E}">
        <p14:creationId xmlns:p14="http://schemas.microsoft.com/office/powerpoint/2010/main" val="391168887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9C5E10-284D-DF4D-B77D-EFB42BBDF000}" type="slidenum">
              <a:rPr lang="en-US" sz="1000">
                <a:solidFill>
                  <a:srgbClr val="002569"/>
                </a:solidFill>
                <a:latin typeface="Century Gothic" charset="0"/>
                <a:cs typeface="Calibri" charset="0"/>
              </a:rPr>
              <a:pPr/>
              <a:t>52</a:t>
            </a:fld>
            <a:endParaRPr lang="en-US" sz="1000" dirty="0">
              <a:solidFill>
                <a:srgbClr val="002569"/>
              </a:solidFill>
              <a:latin typeface="Century Gothic" charset="0"/>
              <a:cs typeface="Calibri" charset="0"/>
            </a:endParaRPr>
          </a:p>
        </p:txBody>
      </p:sp>
      <p:sp>
        <p:nvSpPr>
          <p:cNvPr id="74754" name="Title 1"/>
          <p:cNvSpPr>
            <a:spLocks noGrp="1"/>
          </p:cNvSpPr>
          <p:nvPr>
            <p:ph type="title"/>
          </p:nvPr>
        </p:nvSpPr>
        <p:spPr>
          <a:xfrm>
            <a:off x="1828800" y="457200"/>
            <a:ext cx="4953000" cy="685800"/>
          </a:xfrm>
          <a:ln/>
        </p:spPr>
        <p:txBody>
          <a:bodyPr anchor="ctr"/>
          <a:lstStyle/>
          <a:p>
            <a:pPr algn="l"/>
            <a:r>
              <a:rPr lang="en-US" sz="2400" b="1" dirty="0">
                <a:latin typeface="Tahoma" pitchFamily="-106" charset="0"/>
                <a:ea typeface="ＭＳ Ｐゴシック" pitchFamily="-106" charset="-128"/>
                <a:cs typeface="Tahoma" pitchFamily="-106" charset="0"/>
              </a:rPr>
              <a:t>Kenya Data Cube Project</a:t>
            </a:r>
          </a:p>
        </p:txBody>
      </p:sp>
      <p:sp>
        <p:nvSpPr>
          <p:cNvPr id="6" name="Rectangle 3"/>
          <p:cNvSpPr txBox="1">
            <a:spLocks noChangeArrowheads="1"/>
          </p:cNvSpPr>
          <p:nvPr/>
        </p:nvSpPr>
        <p:spPr bwMode="auto">
          <a:xfrm>
            <a:off x="16806" y="1219200"/>
            <a:ext cx="6307794" cy="3505200"/>
          </a:xfrm>
          <a:prstGeom prst="rect">
            <a:avLst/>
          </a:prstGeom>
          <a:noFill/>
          <a:ln w="9525">
            <a:noFill/>
            <a:miter lim="800000"/>
            <a:headEnd/>
            <a:tailEnd/>
          </a:ln>
          <a:effectLst/>
        </p:spPr>
        <p:txBody>
          <a:bodyPr/>
          <a:lstStyle/>
          <a:p>
            <a:pPr marL="404813" lvl="1" indent="-285750">
              <a:spcBef>
                <a:spcPct val="20000"/>
              </a:spcBef>
              <a:buClr>
                <a:srgbClr val="3B812F"/>
              </a:buClr>
              <a:buSzPct val="60000"/>
              <a:buFont typeface="Wingdings" charset="2"/>
              <a:buChar char="§"/>
              <a:defRPr/>
            </a:pPr>
            <a:r>
              <a:rPr lang="en-US" kern="0" dirty="0">
                <a:solidFill>
                  <a:srgbClr val="002569"/>
                </a:solidFill>
                <a:latin typeface="Arial"/>
              </a:rPr>
              <a:t>Data Cubes have the potential to revolutionize the use of satellite data.  The </a:t>
            </a:r>
            <a:r>
              <a:rPr lang="en-US" b="1" kern="0" dirty="0">
                <a:solidFill>
                  <a:srgbClr val="002569"/>
                </a:solidFill>
                <a:latin typeface="Arial"/>
              </a:rPr>
              <a:t>Kenya Data Cube project </a:t>
            </a:r>
            <a:r>
              <a:rPr lang="en-US" kern="0" dirty="0">
                <a:solidFill>
                  <a:srgbClr val="002569"/>
                </a:solidFill>
                <a:latin typeface="Arial"/>
              </a:rPr>
              <a:t>will demonstrate this concept.</a:t>
            </a:r>
          </a:p>
          <a:p>
            <a:pPr marL="404813" lvl="1" indent="-285750">
              <a:spcBef>
                <a:spcPct val="20000"/>
              </a:spcBef>
              <a:buClr>
                <a:srgbClr val="3B812F"/>
              </a:buClr>
              <a:buSzPct val="60000"/>
              <a:buFont typeface="Wingdings" charset="2"/>
              <a:buChar char="§"/>
              <a:defRPr/>
            </a:pPr>
            <a:r>
              <a:rPr lang="en-US" dirty="0">
                <a:latin typeface="Arial"/>
              </a:rPr>
              <a:t>Scene-based data is inefficient and poses severe problems for developing countries.  A multi-dimensional pixel-based Data Cube, pioneered by Geoscience Australia (GA), can “shift the paradigm” for data usage.</a:t>
            </a:r>
          </a:p>
          <a:p>
            <a:pPr marL="404813" lvl="1" indent="-285750">
              <a:spcBef>
                <a:spcPct val="20000"/>
              </a:spcBef>
              <a:buClr>
                <a:srgbClr val="3B812F"/>
              </a:buClr>
              <a:buSzPct val="60000"/>
              <a:buFont typeface="Wingdings" charset="2"/>
              <a:buChar char="§"/>
              <a:defRPr/>
            </a:pPr>
            <a:r>
              <a:rPr lang="en-US" dirty="0">
                <a:latin typeface="Arial"/>
              </a:rPr>
              <a:t>A team met at GA on March 9-11 to develop a vision, architecture and task plan for the project.  The team includes CSIRO, GA, Australia Dept. of the Environment, NASA-SEO, Clinton Climate Initiative (SLEEK Project).  Future involvement from USGS and ESA is desired.</a:t>
            </a:r>
          </a:p>
          <a:p>
            <a:pPr marL="404813" lvl="1" indent="-285750">
              <a:spcBef>
                <a:spcPct val="20000"/>
              </a:spcBef>
              <a:buClr>
                <a:srgbClr val="3B812F"/>
              </a:buClr>
              <a:buSzPct val="60000"/>
              <a:buFont typeface="Wingdings" charset="2"/>
              <a:buChar char="§"/>
              <a:defRPr/>
            </a:pPr>
            <a:r>
              <a:rPr lang="en-US" b="1" dirty="0">
                <a:latin typeface="Arial"/>
              </a:rPr>
              <a:t>Phase 1</a:t>
            </a:r>
            <a:r>
              <a:rPr lang="en-US" dirty="0">
                <a:latin typeface="Arial"/>
              </a:rPr>
              <a:t>: Initial Kenya Data Cube to be presented at UNFCCC COP-21 (Dec 2015). Demo FAO land classification algorithm, temporal change detection algorithm, and data analysis tools.</a:t>
            </a:r>
          </a:p>
          <a:p>
            <a:pPr marL="404813" lvl="1" indent="-285750">
              <a:spcBef>
                <a:spcPct val="20000"/>
              </a:spcBef>
              <a:buClr>
                <a:srgbClr val="3B812F"/>
              </a:buClr>
              <a:buSzPct val="60000"/>
              <a:buFont typeface="Wingdings" charset="2"/>
              <a:buChar char="§"/>
              <a:defRPr/>
            </a:pPr>
            <a:r>
              <a:rPr lang="en-US" b="1" dirty="0">
                <a:latin typeface="Arial"/>
              </a:rPr>
              <a:t>Future Phases</a:t>
            </a:r>
            <a:r>
              <a:rPr lang="en-US" dirty="0">
                <a:latin typeface="Arial"/>
              </a:rPr>
              <a:t>: More countries, more data layers, more analysis tools and more application tools.</a:t>
            </a:r>
          </a:p>
          <a:p>
            <a:pPr marL="404813" lvl="1" indent="-285750">
              <a:spcBef>
                <a:spcPct val="20000"/>
              </a:spcBef>
              <a:buClr>
                <a:srgbClr val="3B812F"/>
              </a:buClr>
              <a:buSzPct val="60000"/>
              <a:buFont typeface="Wingdings" charset="2"/>
              <a:buChar char="§"/>
              <a:defRPr/>
            </a:pPr>
            <a:endParaRPr lang="en-US" dirty="0">
              <a:latin typeface="Arial"/>
            </a:endParaRPr>
          </a:p>
          <a:p>
            <a:pPr marL="404813" lvl="1" indent="-285750">
              <a:spcBef>
                <a:spcPct val="20000"/>
              </a:spcBef>
              <a:buClr>
                <a:srgbClr val="3B812F"/>
              </a:buClr>
              <a:buSzPct val="60000"/>
              <a:buFont typeface="Wingdings" charset="2"/>
              <a:buChar char="§"/>
              <a:defRPr/>
            </a:pPr>
            <a:endParaRPr lang="en-US" kern="0" dirty="0">
              <a:solidFill>
                <a:srgbClr val="002569"/>
              </a:solidFill>
              <a:latin typeface="Arial"/>
            </a:endParaRPr>
          </a:p>
          <a:p>
            <a:pPr marL="404813" lvl="1" indent="-285750">
              <a:spcBef>
                <a:spcPct val="20000"/>
              </a:spcBef>
              <a:buClr>
                <a:srgbClr val="3B812F"/>
              </a:buClr>
              <a:buSzPct val="60000"/>
              <a:buFont typeface="Wingdings" charset="2"/>
              <a:buChar char="§"/>
              <a:defRPr/>
            </a:pPr>
            <a:endParaRPr lang="en-US" kern="0" dirty="0">
              <a:solidFill>
                <a:srgbClr val="002569"/>
              </a:solidFill>
              <a:latin typeface="Arial"/>
            </a:endParaRPr>
          </a:p>
        </p:txBody>
      </p:sp>
      <p:pic>
        <p:nvPicPr>
          <p:cNvPr id="9" name="Picture 8"/>
          <p:cNvPicPr>
            <a:picLocks noChangeAspect="1"/>
          </p:cNvPicPr>
          <p:nvPr/>
        </p:nvPicPr>
        <p:blipFill>
          <a:blip r:embed="rId3"/>
          <a:stretch>
            <a:fillRect/>
          </a:stretch>
        </p:blipFill>
        <p:spPr>
          <a:xfrm>
            <a:off x="6400800" y="1219200"/>
            <a:ext cx="2641600" cy="2641600"/>
          </a:xfrm>
          <a:prstGeom prst="rect">
            <a:avLst/>
          </a:prstGeom>
        </p:spPr>
      </p:pic>
      <p:pic>
        <p:nvPicPr>
          <p:cNvPr id="2" name="Picture 1"/>
          <p:cNvPicPr>
            <a:picLocks noChangeAspect="1"/>
          </p:cNvPicPr>
          <p:nvPr/>
        </p:nvPicPr>
        <p:blipFill>
          <a:blip r:embed="rId4"/>
          <a:stretch>
            <a:fillRect/>
          </a:stretch>
        </p:blipFill>
        <p:spPr>
          <a:xfrm>
            <a:off x="6465528" y="3810000"/>
            <a:ext cx="2526072" cy="2438400"/>
          </a:xfrm>
          <a:prstGeom prst="rect">
            <a:avLst/>
          </a:prstGeom>
        </p:spPr>
      </p:pic>
    </p:spTree>
    <p:extLst>
      <p:ext uri="{BB962C8B-B14F-4D97-AF65-F5344CB8AC3E}">
        <p14:creationId xmlns:p14="http://schemas.microsoft.com/office/powerpoint/2010/main" val="317695603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D4061-1EE6-5842-B61C-ADBF1889600F}" type="slidenum">
              <a:rPr lang="en-US" sz="1000">
                <a:solidFill>
                  <a:srgbClr val="002569"/>
                </a:solidFill>
                <a:latin typeface="Century Gothic" charset="0"/>
                <a:cs typeface="Calibri" charset="0"/>
              </a:rPr>
              <a:pPr/>
              <a:t>53</a:t>
            </a:fld>
            <a:endParaRPr lang="en-US" sz="1000">
              <a:solidFill>
                <a:srgbClr val="002569"/>
              </a:solidFill>
              <a:latin typeface="Century Gothic" charset="0"/>
              <a:cs typeface="Calibri" charset="0"/>
            </a:endParaRPr>
          </a:p>
        </p:txBody>
      </p:sp>
      <p:sp>
        <p:nvSpPr>
          <p:cNvPr id="76802" name="Title 1"/>
          <p:cNvSpPr>
            <a:spLocks noGrp="1"/>
          </p:cNvSpPr>
          <p:nvPr>
            <p:ph type="title"/>
          </p:nvPr>
        </p:nvSpPr>
        <p:spPr>
          <a:xfrm>
            <a:off x="1828800" y="457200"/>
            <a:ext cx="7239000" cy="609600"/>
          </a:xfrm>
          <a:ln/>
        </p:spPr>
        <p:txBody>
          <a:bodyPr anchor="ctr"/>
          <a:lstStyle/>
          <a:p>
            <a:pPr algn="l"/>
            <a:r>
              <a:rPr lang="en-US" sz="2400" b="1" dirty="0">
                <a:latin typeface="Tahoma" pitchFamily="-106" charset="0"/>
                <a:ea typeface="ＭＳ Ｐゴシック" pitchFamily="-106" charset="-128"/>
                <a:cs typeface="Tahoma" pitchFamily="-106" charset="0"/>
              </a:rPr>
              <a:t>SDMS Pilot Project Plan</a:t>
            </a:r>
          </a:p>
        </p:txBody>
      </p:sp>
      <p:sp>
        <p:nvSpPr>
          <p:cNvPr id="6" name="Rectangle 3"/>
          <p:cNvSpPr txBox="1">
            <a:spLocks noChangeArrowheads="1"/>
          </p:cNvSpPr>
          <p:nvPr/>
        </p:nvSpPr>
        <p:spPr bwMode="auto">
          <a:xfrm>
            <a:off x="146050" y="1466850"/>
            <a:ext cx="5905500" cy="5100638"/>
          </a:xfrm>
          <a:prstGeom prst="rect">
            <a:avLst/>
          </a:prstGeom>
          <a:noFill/>
          <a:ln w="9525">
            <a:noFill/>
            <a:miter lim="800000"/>
            <a:headEnd/>
            <a:tailEnd/>
          </a:ln>
          <a:effectLst/>
        </p:spPr>
        <p:txBody>
          <a:bodyPr/>
          <a:lstStyle/>
          <a:p>
            <a:pPr marL="461963" lvl="1" indent="-342900">
              <a:spcBef>
                <a:spcPct val="20000"/>
              </a:spcBef>
              <a:buClr>
                <a:srgbClr val="3B812F"/>
              </a:buClr>
              <a:buSzPct val="60000"/>
              <a:buFont typeface="Wingdings" charset="2"/>
              <a:buChar char="§"/>
              <a:defRPr/>
            </a:pPr>
            <a:r>
              <a:rPr lang="en-US" sz="2000" kern="0" dirty="0">
                <a:latin typeface="Arial"/>
              </a:rPr>
              <a:t>United Nations FAO (Food and Agriculture Organization) Forestry Department, KSAT (Kongsberg Satellite Services), NASA’s CEOS Systems Engineering Office (SEO), and AMA (Analytical Mechanics and Associates, Inc.) are partnering to </a:t>
            </a:r>
            <a:r>
              <a:rPr lang="en-US" sz="2000" b="1" kern="0" dirty="0">
                <a:latin typeface="Arial"/>
              </a:rPr>
              <a:t>develop and demonstrate a prototype Space Data Management System </a:t>
            </a:r>
            <a:r>
              <a:rPr lang="en-US" sz="2000" kern="0" dirty="0">
                <a:latin typeface="Arial"/>
              </a:rPr>
              <a:t>(SDMS).</a:t>
            </a:r>
          </a:p>
          <a:p>
            <a:pPr marL="461963" lvl="1" indent="-342900">
              <a:spcBef>
                <a:spcPct val="20000"/>
              </a:spcBef>
              <a:buClr>
                <a:srgbClr val="3B812F"/>
              </a:buClr>
              <a:buSzPct val="60000"/>
              <a:buFont typeface="Wingdings" charset="2"/>
              <a:buChar char="§"/>
              <a:defRPr/>
            </a:pPr>
            <a:r>
              <a:rPr lang="en-US" sz="2000" kern="0" dirty="0">
                <a:latin typeface="Arial"/>
              </a:rPr>
              <a:t>The 8-month effort (Dec 2013 through July 2014) </a:t>
            </a:r>
            <a:r>
              <a:rPr lang="en-US" sz="2000" kern="0" dirty="0" smtClean="0">
                <a:latin typeface="Arial"/>
              </a:rPr>
              <a:t>has developed </a:t>
            </a:r>
            <a:r>
              <a:rPr lang="en-US" sz="2000" kern="0" dirty="0">
                <a:latin typeface="Arial"/>
              </a:rPr>
              <a:t>an operational </a:t>
            </a:r>
            <a:r>
              <a:rPr lang="en-US" sz="2000" b="1" kern="0" dirty="0">
                <a:latin typeface="Arial"/>
              </a:rPr>
              <a:t>prototype SDMS</a:t>
            </a:r>
            <a:r>
              <a:rPr lang="en-US" sz="2000" kern="0" dirty="0">
                <a:latin typeface="Arial"/>
              </a:rPr>
              <a:t> focused on 3 pilot countries: </a:t>
            </a:r>
            <a:br>
              <a:rPr lang="en-US" sz="2000" kern="0" dirty="0">
                <a:latin typeface="Arial"/>
              </a:rPr>
            </a:br>
            <a:r>
              <a:rPr lang="en-US" sz="2000" kern="0" dirty="0">
                <a:latin typeface="Arial"/>
              </a:rPr>
              <a:t>Ecuador, Tanzania and Uganda.</a:t>
            </a:r>
          </a:p>
          <a:p>
            <a:pPr marL="461963" lvl="1" indent="-342900">
              <a:spcBef>
                <a:spcPct val="20000"/>
              </a:spcBef>
              <a:buClr>
                <a:srgbClr val="3B812F"/>
              </a:buClr>
              <a:buSzPct val="60000"/>
              <a:buFont typeface="Wingdings" charset="2"/>
              <a:buChar char="§"/>
              <a:defRPr/>
            </a:pPr>
            <a:r>
              <a:rPr lang="en-US" sz="2000" kern="0" dirty="0">
                <a:latin typeface="Arial"/>
              </a:rPr>
              <a:t>Successfull completion of this pilot project </a:t>
            </a:r>
            <a:r>
              <a:rPr lang="en-US" sz="2000" kern="0" dirty="0" smtClean="0">
                <a:latin typeface="Arial"/>
              </a:rPr>
              <a:t>lead </a:t>
            </a:r>
            <a:r>
              <a:rPr lang="en-US" sz="2000" kern="0" dirty="0">
                <a:latin typeface="Arial"/>
              </a:rPr>
              <a:t>to a </a:t>
            </a:r>
            <a:r>
              <a:rPr lang="en-US" sz="2000" b="1" kern="0" dirty="0">
                <a:latin typeface="Arial"/>
              </a:rPr>
              <a:t>3-year development </a:t>
            </a:r>
            <a:r>
              <a:rPr lang="en-US" sz="2000" b="1" kern="0" dirty="0" smtClean="0">
                <a:latin typeface="Arial"/>
              </a:rPr>
              <a:t>project </a:t>
            </a:r>
            <a:r>
              <a:rPr lang="en-US" sz="2000" kern="0" dirty="0" smtClean="0">
                <a:latin typeface="Arial"/>
              </a:rPr>
              <a:t>under the lead of FAO supporting </a:t>
            </a:r>
            <a:r>
              <a:rPr lang="en-US" sz="2000" kern="0" dirty="0">
                <a:latin typeface="Arial"/>
              </a:rPr>
              <a:t>up to 16 REDD+ countries.</a:t>
            </a:r>
          </a:p>
          <a:p>
            <a:pPr marL="347663" lvl="1" indent="-228600">
              <a:spcBef>
                <a:spcPct val="20000"/>
              </a:spcBef>
              <a:buClr>
                <a:srgbClr val="3B812F"/>
              </a:buClr>
              <a:buSzPct val="60000"/>
              <a:buFont typeface="Wingdings" pitchFamily="2" charset="2"/>
              <a:buChar char="q"/>
              <a:defRPr/>
            </a:pPr>
            <a:endParaRPr lang="en-US" sz="2000" b="1" kern="0" dirty="0">
              <a:latin typeface="Arial"/>
            </a:endParaRPr>
          </a:p>
          <a:p>
            <a:pPr marL="347663" lvl="1" indent="-228600">
              <a:spcBef>
                <a:spcPct val="20000"/>
              </a:spcBef>
              <a:buClr>
                <a:srgbClr val="3B812F"/>
              </a:buClr>
              <a:buSzPct val="60000"/>
              <a:buFont typeface="Wingdings" pitchFamily="2" charset="2"/>
              <a:buChar char="q"/>
              <a:defRPr/>
            </a:pPr>
            <a:endParaRPr lang="en-US" sz="2000" b="1" kern="0" dirty="0">
              <a:latin typeface="Arial"/>
            </a:endParaRPr>
          </a:p>
        </p:txBody>
      </p:sp>
      <p:pic>
        <p:nvPicPr>
          <p:cNvPr id="7680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4463" y="1466850"/>
            <a:ext cx="2424112"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4463" y="4016375"/>
            <a:ext cx="1687512"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84975" y="5475288"/>
            <a:ext cx="1220788"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4" descr="SEO_Log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84925" y="3533775"/>
            <a:ext cx="17875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7" descr="nasa_log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54988" y="3506788"/>
            <a:ext cx="86042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99684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10271C29-1B3C-1048-86DD-34148BA28716}" type="slidenum">
              <a:rPr lang="en-US" sz="1000">
                <a:solidFill>
                  <a:srgbClr val="002569"/>
                </a:solidFill>
                <a:latin typeface="Calibri" charset="0"/>
                <a:cs typeface="Calibri" charset="0"/>
              </a:rPr>
              <a:pPr eaLnBrk="1" hangingPunct="1">
                <a:spcBef>
                  <a:spcPct val="0"/>
                </a:spcBef>
              </a:pPr>
              <a:t>54</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7167562" cy="609600"/>
          </a:xfrm>
          <a:prstGeom prst="rect">
            <a:avLst/>
          </a:prstGeom>
          <a:noFill/>
          <a:ln w="9525">
            <a:noFill/>
            <a:miter lim="800000"/>
            <a:headEnd/>
            <a:tailEnd/>
          </a:ln>
        </p:spPr>
        <p:txBody>
          <a:bodyPr anchor="ctr"/>
          <a:lstStyle/>
          <a:p>
            <a:pPr algn="l" defTabSz="914400">
              <a:defRPr/>
            </a:pPr>
            <a:r>
              <a:rPr lang="en-US" sz="2400" b="1" kern="0" dirty="0" smtClean="0">
                <a:solidFill>
                  <a:srgbClr val="FFFFFF"/>
                </a:solidFill>
                <a:latin typeface="Tahoma" pitchFamily="-106" charset="0"/>
                <a:ea typeface="ＭＳ Ｐゴシック" pitchFamily="-106" charset="-128"/>
                <a:cs typeface="Tahoma" pitchFamily="-106" charset="0"/>
              </a:rPr>
              <a:t>2015 R&amp;D</a:t>
            </a:r>
            <a:endParaRPr lang="en-US" sz="2400" b="1" i="1" kern="0" dirty="0">
              <a:solidFill>
                <a:srgbClr val="FFFFFF"/>
              </a:solidFill>
              <a:latin typeface="Tahoma" pitchFamily="-106" charset="0"/>
              <a:ea typeface="ＭＳ Ｐゴシック" pitchFamily="-106" charset="-128"/>
              <a:cs typeface="Tahoma" pitchFamily="-106" charset="0"/>
            </a:endParaRPr>
          </a:p>
        </p:txBody>
      </p:sp>
      <p:sp>
        <p:nvSpPr>
          <p:cNvPr id="7" name="TextBox 6"/>
          <p:cNvSpPr txBox="1"/>
          <p:nvPr/>
        </p:nvSpPr>
        <p:spPr>
          <a:xfrm>
            <a:off x="177800" y="1677988"/>
            <a:ext cx="8710613" cy="3416320"/>
          </a:xfrm>
          <a:prstGeom prst="rect">
            <a:avLst/>
          </a:prstGeom>
          <a:noFill/>
        </p:spPr>
        <p:txBody>
          <a:bodyPr>
            <a:spAutoFit/>
          </a:bodyPr>
          <a:lstStyle/>
          <a:p>
            <a:pPr marL="342900" indent="-342900">
              <a:buFont typeface="Wingdings" charset="2"/>
              <a:buChar char="§"/>
              <a:defRPr/>
            </a:pPr>
            <a:r>
              <a:rPr lang="en-AU" sz="2000" b="1" dirty="0" smtClean="0">
                <a:ea typeface="ＭＳ Ｐゴシック" pitchFamily="-106" charset="-128"/>
                <a:cs typeface="+mn-cs"/>
              </a:rPr>
              <a:t>R&amp;D Component </a:t>
            </a:r>
            <a:r>
              <a:rPr lang="en-AU" sz="2000" dirty="0" smtClean="0">
                <a:ea typeface="ＭＳ Ｐゴシック" pitchFamily="-106" charset="-128"/>
                <a:cs typeface="+mn-cs"/>
              </a:rPr>
              <a:t>needs</a:t>
            </a:r>
            <a:r>
              <a:rPr lang="en-AU" sz="2000" b="1" dirty="0" smtClean="0">
                <a:ea typeface="ＭＳ Ｐゴシック" pitchFamily="-106" charset="-128"/>
                <a:cs typeface="+mn-cs"/>
              </a:rPr>
              <a:t> leadership </a:t>
            </a:r>
            <a:r>
              <a:rPr lang="en-AU" sz="2000" dirty="0" smtClean="0">
                <a:ea typeface="ＭＳ Ｐゴシック" pitchFamily="-106" charset="-128"/>
                <a:cs typeface="+mn-cs"/>
              </a:rPr>
              <a:t>and</a:t>
            </a:r>
            <a:r>
              <a:rPr lang="en-AU" sz="2000" b="1" dirty="0" smtClean="0">
                <a:ea typeface="ＭＳ Ｐゴシック" pitchFamily="-106" charset="-128"/>
                <a:cs typeface="+mn-cs"/>
              </a:rPr>
              <a:t> financial support</a:t>
            </a: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r>
              <a:rPr lang="en-AU" sz="2000" b="1" dirty="0" smtClean="0">
                <a:ea typeface="ＭＳ Ｐゴシック" pitchFamily="-106" charset="-128"/>
                <a:cs typeface="+mn-cs"/>
              </a:rPr>
              <a:t>SDCG developing a clearinghouse mechanism </a:t>
            </a:r>
            <a:r>
              <a:rPr lang="en-AU" sz="2000" dirty="0" smtClean="0">
                <a:ea typeface="ＭＳ Ｐゴシック" pitchFamily="-106" charset="-128"/>
                <a:cs typeface="+mn-cs"/>
              </a:rPr>
              <a:t>to better coordinate requests for space data in support of forest monitoring </a:t>
            </a:r>
            <a:r>
              <a:rPr lang="en-US" sz="2000" dirty="0" smtClean="0">
                <a:ea typeface="ＭＳ Ｐゴシック" pitchFamily="-106" charset="-128"/>
                <a:cs typeface="+mn-cs"/>
              </a:rPr>
              <a:t>–</a:t>
            </a:r>
            <a:r>
              <a:rPr lang="en-AU" sz="2000" dirty="0" smtClean="0">
                <a:ea typeface="ＭＳ Ｐゴシック" pitchFamily="-106" charset="-128"/>
                <a:cs typeface="+mn-cs"/>
              </a:rPr>
              <a:t> including data for R&amp;D &amp; commercial data</a:t>
            </a: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AU" sz="2000" b="1" dirty="0" smtClean="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US" sz="1600" b="1" dirty="0">
              <a:ea typeface="ＭＳ Ｐゴシック" pitchFamily="-106" charset="-128"/>
              <a:cs typeface="+mn-cs"/>
            </a:endParaRPr>
          </a:p>
        </p:txBody>
      </p:sp>
    </p:spTree>
    <p:extLst>
      <p:ext uri="{BB962C8B-B14F-4D97-AF65-F5344CB8AC3E}">
        <p14:creationId xmlns:p14="http://schemas.microsoft.com/office/powerpoint/2010/main" val="32310463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10271C29-1B3C-1048-86DD-34148BA28716}" type="slidenum">
              <a:rPr lang="en-US" sz="1000">
                <a:solidFill>
                  <a:srgbClr val="002569"/>
                </a:solidFill>
                <a:latin typeface="Calibri" charset="0"/>
                <a:cs typeface="Calibri" charset="0"/>
              </a:rPr>
              <a:pPr eaLnBrk="1" hangingPunct="1">
                <a:spcBef>
                  <a:spcPct val="0"/>
                </a:spcBef>
              </a:pPr>
              <a:t>55</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7243762" cy="609600"/>
          </a:xfrm>
          <a:prstGeom prst="rect">
            <a:avLst/>
          </a:prstGeom>
          <a:noFill/>
          <a:ln w="9525">
            <a:noFill/>
            <a:miter lim="800000"/>
            <a:headEnd/>
            <a:tailEnd/>
          </a:ln>
        </p:spPr>
        <p:txBody>
          <a:bodyPr anchor="ctr"/>
          <a:lstStyle/>
          <a:p>
            <a:pPr algn="l" defTabSz="914400">
              <a:defRPr/>
            </a:pPr>
            <a:r>
              <a:rPr lang="en-US" sz="2400" b="1" kern="0" dirty="0" smtClean="0">
                <a:solidFill>
                  <a:srgbClr val="FFFFFF"/>
                </a:solidFill>
                <a:latin typeface="Tahoma" pitchFamily="-106" charset="0"/>
                <a:ea typeface="ＭＳ Ｐゴシック" pitchFamily="-106" charset="-128"/>
                <a:cs typeface="Tahoma" pitchFamily="-106" charset="0"/>
              </a:rPr>
              <a:t>2015 Country engagement</a:t>
            </a:r>
            <a:endParaRPr lang="en-US" sz="2400" b="1" i="1" kern="0" dirty="0">
              <a:solidFill>
                <a:srgbClr val="FFFFFF"/>
              </a:solidFill>
              <a:latin typeface="Tahoma" pitchFamily="-106" charset="0"/>
              <a:ea typeface="ＭＳ Ｐゴシック" pitchFamily="-106" charset="-128"/>
              <a:cs typeface="Tahoma" pitchFamily="-106" charset="0"/>
            </a:endParaRPr>
          </a:p>
        </p:txBody>
      </p:sp>
      <p:sp>
        <p:nvSpPr>
          <p:cNvPr id="7" name="TextBox 6"/>
          <p:cNvSpPr txBox="1"/>
          <p:nvPr/>
        </p:nvSpPr>
        <p:spPr>
          <a:xfrm>
            <a:off x="177800" y="1677988"/>
            <a:ext cx="8710613" cy="4339650"/>
          </a:xfrm>
          <a:prstGeom prst="rect">
            <a:avLst/>
          </a:prstGeom>
          <a:noFill/>
        </p:spPr>
        <p:txBody>
          <a:bodyPr>
            <a:spAutoFit/>
          </a:bodyPr>
          <a:lstStyle/>
          <a:p>
            <a:pPr marL="342900" indent="-342900">
              <a:buFont typeface="Wingdings" charset="2"/>
              <a:buChar char="§"/>
              <a:defRPr/>
            </a:pPr>
            <a:r>
              <a:rPr lang="en-AU" sz="2000" b="1" dirty="0" smtClean="0">
                <a:ea typeface="ＭＳ Ｐゴシック" pitchFamily="-106" charset="-128"/>
                <a:cs typeface="+mn-cs"/>
              </a:rPr>
              <a:t>Remains SDCG’s biggest concern</a:t>
            </a: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r>
              <a:rPr lang="en-AU" sz="2000" b="1" dirty="0" smtClean="0">
                <a:ea typeface="ＭＳ Ｐゴシック" pitchFamily="-106" charset="-128"/>
                <a:cs typeface="+mn-cs"/>
              </a:rPr>
              <a:t>Dedication of FAO and World Bank to be proven</a:t>
            </a: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r>
              <a:rPr lang="en-AU" sz="2000" b="1" dirty="0" smtClean="0">
                <a:ea typeface="ＭＳ Ｐゴシック" pitchFamily="-106" charset="-128"/>
                <a:cs typeface="+mn-cs"/>
              </a:rPr>
              <a:t>Move of GFOI office to FAO should reveal intentions</a:t>
            </a: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AU" sz="2000" b="1" dirty="0" smtClean="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AU" sz="2000" b="1" dirty="0" smtClean="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US" sz="1600" b="1" dirty="0">
              <a:ea typeface="ＭＳ Ｐゴシック" pitchFamily="-106" charset="-128"/>
              <a:cs typeface="+mn-cs"/>
            </a:endParaRPr>
          </a:p>
        </p:txBody>
      </p:sp>
    </p:spTree>
    <p:extLst>
      <p:ext uri="{BB962C8B-B14F-4D97-AF65-F5344CB8AC3E}">
        <p14:creationId xmlns:p14="http://schemas.microsoft.com/office/powerpoint/2010/main" val="17471651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vi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61" y="-8311"/>
            <a:ext cx="9497435" cy="6875788"/>
          </a:xfrm>
          <a:prstGeom prst="rect">
            <a:avLst/>
          </a:prstGeom>
        </p:spPr>
      </p:pic>
      <p:sp>
        <p:nvSpPr>
          <p:cNvPr id="4" name="Rectangle 3"/>
          <p:cNvSpPr/>
          <p:nvPr/>
        </p:nvSpPr>
        <p:spPr>
          <a:xfrm>
            <a:off x="-19335" y="1435674"/>
            <a:ext cx="9231672" cy="400110"/>
          </a:xfrm>
          <a:prstGeom prst="rect">
            <a:avLst/>
          </a:prstGeom>
        </p:spPr>
        <p:txBody>
          <a:bodyPr wrap="square">
            <a:spAutoFit/>
          </a:bodyPr>
          <a:lstStyle/>
          <a:p>
            <a:pPr>
              <a:defRPr/>
            </a:pPr>
            <a:r>
              <a:rPr lang="en-US" sz="2000" b="1" dirty="0">
                <a:solidFill>
                  <a:srgbClr val="FFFFFF"/>
                </a:solidFill>
                <a:ea typeface="ＭＳ Ｐゴシック" pitchFamily="-106" charset="-128"/>
              </a:rPr>
              <a:t>Future </a:t>
            </a:r>
            <a:r>
              <a:rPr lang="en-US" sz="2000" b="1" dirty="0" smtClean="0">
                <a:solidFill>
                  <a:srgbClr val="FFFFFF"/>
                </a:solidFill>
                <a:ea typeface="ＭＳ Ｐゴシック" pitchFamily="-106" charset="-128"/>
              </a:rPr>
              <a:t>of </a:t>
            </a:r>
            <a:r>
              <a:rPr lang="en-US" sz="2000" b="1" dirty="0">
                <a:solidFill>
                  <a:srgbClr val="FFFFFF"/>
                </a:solidFill>
                <a:ea typeface="ＭＳ Ｐゴシック" pitchFamily="-106" charset="-128"/>
              </a:rPr>
              <a:t>the ad hoc SDCG for GFOI</a:t>
            </a:r>
          </a:p>
        </p:txBody>
      </p:sp>
    </p:spTree>
    <p:extLst>
      <p:ext uri="{BB962C8B-B14F-4D97-AF65-F5344CB8AC3E}">
        <p14:creationId xmlns:p14="http://schemas.microsoft.com/office/powerpoint/2010/main" val="6548196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0407139E-9BB0-8044-91CE-FD3E7DA6F51B}" type="slidenum">
              <a:rPr lang="en-US" sz="1000">
                <a:solidFill>
                  <a:srgbClr val="002569"/>
                </a:solidFill>
                <a:latin typeface="Calibri" charset="0"/>
                <a:cs typeface="Calibri" charset="0"/>
              </a:rPr>
              <a:pPr eaLnBrk="1" hangingPunct="1">
                <a:spcBef>
                  <a:spcPct val="0"/>
                </a:spcBef>
              </a:pPr>
              <a:t>57</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7243762"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SDCG Next Steps</a:t>
            </a:r>
            <a:endParaRPr lang="en-US" sz="2400" b="1" i="1" kern="0" dirty="0">
              <a:solidFill>
                <a:srgbClr val="FFFFFF"/>
              </a:solidFill>
              <a:latin typeface="Tahoma" pitchFamily="-106" charset="0"/>
              <a:ea typeface="ＭＳ Ｐゴシック" pitchFamily="-106" charset="-128"/>
              <a:cs typeface="Tahoma" pitchFamily="-106" charset="0"/>
            </a:endParaRPr>
          </a:p>
        </p:txBody>
      </p:sp>
      <p:sp>
        <p:nvSpPr>
          <p:cNvPr id="7" name="TextBox 6"/>
          <p:cNvSpPr txBox="1"/>
          <p:nvPr/>
        </p:nvSpPr>
        <p:spPr>
          <a:xfrm>
            <a:off x="177800" y="1677988"/>
            <a:ext cx="8710613" cy="7971413"/>
          </a:xfrm>
          <a:prstGeom prst="rect">
            <a:avLst/>
          </a:prstGeom>
          <a:noFill/>
        </p:spPr>
        <p:txBody>
          <a:bodyPr>
            <a:spAutoFit/>
          </a:bodyPr>
          <a:lstStyle/>
          <a:p>
            <a:pPr marL="342900" indent="-342900">
              <a:buFont typeface="Wingdings" charset="2"/>
              <a:buChar char="§"/>
              <a:defRPr/>
            </a:pPr>
            <a:r>
              <a:rPr lang="en-AU" sz="2000" b="1" dirty="0" smtClean="0">
                <a:ea typeface="ＭＳ Ｐゴシック" pitchFamily="-106" charset="-128"/>
                <a:cs typeface="+mn-cs"/>
              </a:rPr>
              <a:t>Continued implementation of the </a:t>
            </a:r>
            <a:r>
              <a:rPr lang="en-GB" sz="2000" b="1" dirty="0" smtClean="0">
                <a:ea typeface="ＭＳ Ｐゴシック" pitchFamily="-106" charset="-128"/>
              </a:rPr>
              <a:t>CEOS </a:t>
            </a:r>
            <a:r>
              <a:rPr lang="en-GB" sz="2000" b="1" dirty="0">
                <a:ea typeface="ＭＳ Ｐゴシック" pitchFamily="-106" charset="-128"/>
              </a:rPr>
              <a:t>Strategy for Space Data Coverage and Continuity in Support of </a:t>
            </a:r>
            <a:r>
              <a:rPr lang="en-GB" sz="2000" b="1" dirty="0" smtClean="0">
                <a:ea typeface="ＭＳ Ｐゴシック" pitchFamily="-106" charset="-128"/>
              </a:rPr>
              <a:t>GFOI</a:t>
            </a:r>
          </a:p>
          <a:p>
            <a:pPr marL="342900" indent="-342900">
              <a:buFont typeface="Wingdings" charset="2"/>
              <a:buChar char="§"/>
              <a:defRPr/>
            </a:pPr>
            <a:endParaRPr lang="en-GB" sz="2000" b="1" dirty="0">
              <a:ea typeface="ＭＳ Ｐゴシック" pitchFamily="-106" charset="-128"/>
            </a:endParaRPr>
          </a:p>
          <a:p>
            <a:pPr marL="342900" indent="-342900">
              <a:buFont typeface="Wingdings" charset="2"/>
              <a:buChar char="§"/>
              <a:defRPr/>
            </a:pPr>
            <a:r>
              <a:rPr lang="en-GB" sz="2000" b="1" dirty="0" smtClean="0">
                <a:ea typeface="ＭＳ Ｐゴシック" pitchFamily="-106" charset="-128"/>
              </a:rPr>
              <a:t>If all goes to plan, coverage will soon not be the main issue</a:t>
            </a:r>
          </a:p>
          <a:p>
            <a:pPr marL="342900" lvl="3" indent="-342900">
              <a:buFont typeface="Wingdings" charset="2"/>
              <a:buChar char="§"/>
              <a:defRPr/>
            </a:pPr>
            <a:endParaRPr lang="en-GB" sz="2000" b="1" dirty="0">
              <a:ea typeface="ＭＳ Ｐゴシック" pitchFamily="-106" charset="-128"/>
            </a:endParaRPr>
          </a:p>
          <a:p>
            <a:pPr marL="342900" lvl="3" indent="-342900">
              <a:buFont typeface="Wingdings" charset="2"/>
              <a:buChar char="§"/>
              <a:defRPr/>
            </a:pPr>
            <a:r>
              <a:rPr lang="en-AU" sz="2000" b="1" dirty="0" smtClean="0">
                <a:ea typeface="ＭＳ Ｐゴシック" pitchFamily="-106" charset="-128"/>
              </a:rPr>
              <a:t>Next generation data architectures emerging through GFOI</a:t>
            </a: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r>
              <a:rPr lang="en-AU" sz="2000" b="1" dirty="0" smtClean="0">
                <a:ea typeface="ＭＳ Ｐゴシック" pitchFamily="-106" charset="-128"/>
              </a:rPr>
              <a:t>GFOI takes </a:t>
            </a:r>
            <a:r>
              <a:rPr lang="en-AU" sz="2000" b="1" dirty="0">
                <a:ea typeface="ＭＳ Ｐゴシック" pitchFamily="-106" charset="-128"/>
              </a:rPr>
              <a:t>CEOS &amp; GEO a step closer to delivering to individual </a:t>
            </a:r>
            <a:r>
              <a:rPr lang="en-AU" sz="2000" b="1" dirty="0" smtClean="0">
                <a:ea typeface="ＭＳ Ｐゴシック" pitchFamily="-106" charset="-128"/>
              </a:rPr>
              <a:t>government needs</a:t>
            </a:r>
          </a:p>
          <a:p>
            <a:pPr marL="342900" indent="-342900">
              <a:buFont typeface="Wingdings" charset="2"/>
              <a:buChar char="§"/>
              <a:defRPr/>
            </a:pPr>
            <a:endParaRPr lang="en-AU" sz="2000" b="1" dirty="0">
              <a:ea typeface="ＭＳ Ｐゴシック" pitchFamily="-106" charset="-128"/>
            </a:endParaRPr>
          </a:p>
          <a:p>
            <a:pPr marL="342900" indent="-342900">
              <a:buFont typeface="Wingdings" charset="2"/>
              <a:buChar char="§"/>
              <a:defRPr/>
            </a:pPr>
            <a:r>
              <a:rPr lang="en-AU" sz="2000" b="1" dirty="0" smtClean="0">
                <a:ea typeface="ＭＳ Ｐゴシック" pitchFamily="-106" charset="-128"/>
              </a:rPr>
              <a:t>Relationship with GEOGLAM still TBD</a:t>
            </a:r>
          </a:p>
          <a:p>
            <a:pPr marL="342900" indent="-342900">
              <a:buFont typeface="Wingdings" charset="2"/>
              <a:buChar char="§"/>
              <a:defRPr/>
            </a:pPr>
            <a:endParaRPr lang="en-AU" sz="2000" b="1" dirty="0">
              <a:ea typeface="ＭＳ Ｐゴシック" pitchFamily="-106" charset="-128"/>
            </a:endParaRPr>
          </a:p>
          <a:p>
            <a:pPr marL="342900" indent="-342900">
              <a:buFont typeface="Wingdings" charset="2"/>
              <a:buChar char="§"/>
              <a:defRPr/>
            </a:pPr>
            <a:r>
              <a:rPr lang="en-AU" sz="2000" b="1" dirty="0" smtClean="0">
                <a:ea typeface="ＭＳ Ｐゴシック" pitchFamily="-106" charset="-128"/>
              </a:rPr>
              <a:t>SDCG will seek renewal of its mandate at CEOS Plenary</a:t>
            </a:r>
          </a:p>
          <a:p>
            <a:pPr marL="342900" indent="-342900">
              <a:buFont typeface="Wingdings" charset="2"/>
              <a:buChar char="§"/>
              <a:defRPr/>
            </a:pPr>
            <a:endParaRPr lang="en-AU" sz="2000" b="1" dirty="0">
              <a:ea typeface="ＭＳ Ｐゴシック" pitchFamily="-106" charset="-128"/>
            </a:endParaRPr>
          </a:p>
          <a:p>
            <a:pPr marL="342900" indent="-342900">
              <a:buFont typeface="Wingdings" charset="2"/>
              <a:buChar char="§"/>
              <a:defRPr/>
            </a:pPr>
            <a:endParaRPr lang="en-AU" sz="2000" b="1" dirty="0">
              <a:ea typeface="ＭＳ Ｐゴシック" pitchFamily="-106" charset="-128"/>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marL="342900" indent="-342900">
              <a:buFont typeface="Wingdings" charset="2"/>
              <a:buChar char="§"/>
              <a:defRPr/>
            </a:pPr>
            <a:endParaRPr lang="en-AU" sz="2000" b="1" dirty="0">
              <a:ea typeface="ＭＳ Ｐゴシック" pitchFamily="-106" charset="-128"/>
              <a:cs typeface="+mn-cs"/>
            </a:endParaRPr>
          </a:p>
          <a:p>
            <a:pPr>
              <a:defRPr/>
            </a:pPr>
            <a:endParaRPr lang="en-US" sz="1600" b="1" dirty="0">
              <a:ea typeface="ＭＳ Ｐゴシック" pitchFamily="-106" charset="-128"/>
              <a:cs typeface="+mn-cs"/>
            </a:endParaRPr>
          </a:p>
          <a:p>
            <a:pPr marL="457200" indent="-457200">
              <a:buFont typeface="Wingdings" charset="2"/>
              <a:buChar char="§"/>
              <a:defRPr/>
            </a:pPr>
            <a:endParaRPr lang="en-US" sz="1600" b="1" dirty="0">
              <a:ea typeface="ＭＳ Ｐゴシック" pitchFamily="-106" charset="-128"/>
              <a:cs typeface="+mn-cs"/>
            </a:endParaRPr>
          </a:p>
          <a:p>
            <a:pPr marL="914400" lvl="1" indent="-457200">
              <a:buFont typeface="Wingdings" charset="2"/>
              <a:buChar char="§"/>
              <a:defRPr/>
            </a:pPr>
            <a:endParaRPr lang="en-US" sz="2000" b="1" dirty="0">
              <a:ea typeface="ＭＳ Ｐゴシック" pitchFamily="-106" charset="-128"/>
              <a:cs typeface="+mn-cs"/>
            </a:endParaRPr>
          </a:p>
          <a:p>
            <a:pPr marL="800100" lvl="1" indent="-342900">
              <a:buFont typeface="Lucida Grande"/>
              <a:buChar char="-"/>
              <a:defRPr/>
            </a:pPr>
            <a:endParaRPr lang="en-US" sz="2000" b="1" dirty="0">
              <a:ea typeface="ＭＳ Ｐゴシック" pitchFamily="-106" charset="-128"/>
              <a:cs typeface="+mn-cs"/>
            </a:endParaRPr>
          </a:p>
          <a:p>
            <a:pPr>
              <a:defRPr/>
            </a:pPr>
            <a:endParaRPr lang="en-US" sz="2000" b="1" dirty="0">
              <a:ea typeface="ＭＳ Ｐゴシック" pitchFamily="-106" charset="-128"/>
              <a:cs typeface="+mn-cs"/>
            </a:endParaRPr>
          </a:p>
          <a:p>
            <a:pPr marL="342900" indent="-342900">
              <a:buFont typeface="Lucida Grande"/>
              <a:buChar char="-"/>
              <a:defRPr/>
            </a:pPr>
            <a:endParaRPr lang="en-US" sz="2000" b="1" dirty="0">
              <a:ea typeface="ＭＳ Ｐゴシック" pitchFamily="-106" charset="-128"/>
              <a:cs typeface="+mn-cs"/>
            </a:endParaRPr>
          </a:p>
          <a:p>
            <a:pPr>
              <a:defRPr/>
            </a:pPr>
            <a:endParaRPr lang="en-US" sz="2000" b="1" dirty="0">
              <a:ea typeface="ＭＳ Ｐゴシック" pitchFamily="-106" charset="-128"/>
              <a:cs typeface="+mn-cs"/>
            </a:endParaRPr>
          </a:p>
        </p:txBody>
      </p:sp>
    </p:spTree>
    <p:extLst>
      <p:ext uri="{BB962C8B-B14F-4D97-AF65-F5344CB8AC3E}">
        <p14:creationId xmlns:p14="http://schemas.microsoft.com/office/powerpoint/2010/main" val="2540777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26F9E1C3-2B74-D640-9DCA-C2CD4B7DF124}" type="slidenum">
              <a:rPr lang="en-US" sz="1000">
                <a:solidFill>
                  <a:srgbClr val="002569"/>
                </a:solidFill>
                <a:latin typeface="Calibri" charset="0"/>
                <a:cs typeface="Calibri" charset="0"/>
              </a:rPr>
              <a:pPr eaLnBrk="1" hangingPunct="1">
                <a:spcBef>
                  <a:spcPct val="0"/>
                </a:spcBef>
              </a:pPr>
              <a:t>58</a:t>
            </a:fld>
            <a:endParaRPr lang="en-US" sz="1000">
              <a:solidFill>
                <a:srgbClr val="002569"/>
              </a:solidFill>
              <a:latin typeface="Calibri" charset="0"/>
              <a:cs typeface="Calibri" charset="0"/>
            </a:endParaRPr>
          </a:p>
        </p:txBody>
      </p:sp>
      <p:sp>
        <p:nvSpPr>
          <p:cNvPr id="6" name="Title 1"/>
          <p:cNvSpPr txBox="1">
            <a:spLocks/>
          </p:cNvSpPr>
          <p:nvPr/>
        </p:nvSpPr>
        <p:spPr bwMode="auto">
          <a:xfrm>
            <a:off x="1550988" y="109538"/>
            <a:ext cx="7243762" cy="609600"/>
          </a:xfrm>
          <a:prstGeom prst="rect">
            <a:avLst/>
          </a:prstGeom>
          <a:noFill/>
          <a:ln w="9525">
            <a:noFill/>
            <a:miter lim="800000"/>
            <a:headEnd/>
            <a:tailEnd/>
          </a:ln>
        </p:spPr>
        <p:txBody>
          <a:bodyPr anchor="ctr"/>
          <a:lstStyle/>
          <a:p>
            <a:pPr algn="r" defTabSz="914400">
              <a:defRPr/>
            </a:pPr>
            <a:r>
              <a:rPr lang="en-US" sz="3200" b="1" kern="0" dirty="0">
                <a:solidFill>
                  <a:schemeClr val="bg1"/>
                </a:solidFill>
                <a:latin typeface="Tahoma" pitchFamily="-106" charset="0"/>
                <a:ea typeface="ＭＳ Ｐゴシック" pitchFamily="-106" charset="-128"/>
                <a:cs typeface="Tahoma" pitchFamily="-106" charset="0"/>
              </a:rPr>
              <a:t>SDCG</a:t>
            </a:r>
          </a:p>
        </p:txBody>
      </p:sp>
      <p:sp>
        <p:nvSpPr>
          <p:cNvPr id="7" name="TextBox 6"/>
          <p:cNvSpPr txBox="1"/>
          <p:nvPr/>
        </p:nvSpPr>
        <p:spPr>
          <a:xfrm>
            <a:off x="-1447800" y="1524000"/>
            <a:ext cx="8710613" cy="400050"/>
          </a:xfrm>
          <a:prstGeom prst="rect">
            <a:avLst/>
          </a:prstGeom>
          <a:noFill/>
        </p:spPr>
        <p:txBody>
          <a:bodyPr>
            <a:spAutoFit/>
          </a:bodyPr>
          <a:lstStyle/>
          <a:p>
            <a:pPr algn="ctr">
              <a:defRPr/>
            </a:pPr>
            <a:r>
              <a:rPr lang="en-US" sz="2000" b="1" i="1" dirty="0">
                <a:ea typeface="ＭＳ Ｐゴシック" pitchFamily="-106" charset="-128"/>
                <a:cs typeface="+mn-cs"/>
              </a:rPr>
              <a:t>Thanks for your attention!</a:t>
            </a:r>
            <a:endParaRPr lang="en-US" sz="2000" b="1" dirty="0">
              <a:ea typeface="ＭＳ Ｐゴシック" pitchFamily="-106" charset="-128"/>
              <a:cs typeface="+mn-cs"/>
            </a:endParaRPr>
          </a:p>
        </p:txBody>
      </p:sp>
      <p:pic>
        <p:nvPicPr>
          <p:cNvPr id="2" name="Picture 1" descr="lorax-quo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2717800"/>
            <a:ext cx="3291840" cy="4114800"/>
          </a:xfrm>
          <a:prstGeom prst="rect">
            <a:avLst/>
          </a:prstGeom>
        </p:spPr>
      </p:pic>
      <p:sp>
        <p:nvSpPr>
          <p:cNvPr id="3" name="TextBox 2"/>
          <p:cNvSpPr txBox="1"/>
          <p:nvPr/>
        </p:nvSpPr>
        <p:spPr>
          <a:xfrm>
            <a:off x="5486400" y="6324600"/>
            <a:ext cx="132979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err="1" smtClean="0">
                <a:ln>
                  <a:noFill/>
                </a:ln>
                <a:solidFill>
                  <a:srgbClr val="002569"/>
                </a:solidFill>
                <a:effectLst/>
                <a:uFillTx/>
              </a:rPr>
              <a:t>Dr</a:t>
            </a:r>
            <a:r>
              <a:rPr kumimoji="0" lang="en-US" sz="1400" b="0" i="0" u="none" strike="noStrike" cap="none" spc="0" normalizeH="0" baseline="0" dirty="0" smtClean="0">
                <a:ln>
                  <a:noFill/>
                </a:ln>
                <a:solidFill>
                  <a:srgbClr val="002569"/>
                </a:solidFill>
                <a:effectLst/>
                <a:uFillTx/>
              </a:rPr>
              <a:t> Seuss,</a:t>
            </a:r>
            <a:r>
              <a:rPr kumimoji="0" lang="en-US" sz="1400" b="0" i="0" u="none" strike="noStrike" cap="none" spc="0" normalizeH="0" dirty="0" smtClean="0">
                <a:ln>
                  <a:noFill/>
                </a:ln>
                <a:solidFill>
                  <a:srgbClr val="002569"/>
                </a:solidFill>
                <a:effectLst/>
                <a:uFillTx/>
              </a:rPr>
              <a:t> 1971</a:t>
            </a: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591796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59E2BB62-36BE-E648-9E64-81B091770242}" type="slidenum">
              <a:rPr lang="en-US" sz="1000">
                <a:solidFill>
                  <a:srgbClr val="002569"/>
                </a:solidFill>
                <a:latin typeface="Calibri" charset="0"/>
                <a:cs typeface="Calibri" charset="0"/>
              </a:rPr>
              <a:pPr eaLnBrk="1" hangingPunct="1">
                <a:spcBef>
                  <a:spcPct val="0"/>
                </a:spcBef>
              </a:pPr>
              <a:t>6</a:t>
            </a:fld>
            <a:endParaRPr lang="en-US" sz="1000">
              <a:solidFill>
                <a:srgbClr val="002569"/>
              </a:solidFill>
              <a:latin typeface="Calibri" charset="0"/>
              <a:cs typeface="Calibri" charset="0"/>
            </a:endParaRPr>
          </a:p>
        </p:txBody>
      </p:sp>
      <p:sp>
        <p:nvSpPr>
          <p:cNvPr id="6" name="Title 1"/>
          <p:cNvSpPr txBox="1">
            <a:spLocks/>
          </p:cNvSpPr>
          <p:nvPr/>
        </p:nvSpPr>
        <p:spPr bwMode="auto">
          <a:xfrm>
            <a:off x="1900238" y="457200"/>
            <a:ext cx="7243762" cy="609600"/>
          </a:xfrm>
          <a:prstGeom prst="rect">
            <a:avLst/>
          </a:prstGeom>
          <a:noFill/>
          <a:ln w="9525">
            <a:noFill/>
            <a:miter lim="800000"/>
            <a:headEnd/>
            <a:tailEnd/>
          </a:ln>
        </p:spPr>
        <p:txBody>
          <a:bodyPr anchor="ctr"/>
          <a:lstStyle/>
          <a:p>
            <a:pPr algn="l" defTabSz="914400">
              <a:defRPr/>
            </a:pPr>
            <a:r>
              <a:rPr lang="en-US" sz="2400" b="1" kern="0" dirty="0" smtClean="0">
                <a:solidFill>
                  <a:srgbClr val="FFFFFF"/>
                </a:solidFill>
                <a:latin typeface="Tahoma" pitchFamily="-106" charset="0"/>
                <a:ea typeface="ＭＳ Ｐゴシック" pitchFamily="-106" charset="-128"/>
                <a:cs typeface="Tahoma" pitchFamily="-106" charset="0"/>
              </a:rPr>
              <a:t>Progress since SIT-29</a:t>
            </a:r>
            <a:endParaRPr lang="en-US" sz="2400" b="1" kern="0" dirty="0">
              <a:solidFill>
                <a:srgbClr val="FFFFFF"/>
              </a:solidFill>
              <a:latin typeface="Tahoma" pitchFamily="-106" charset="0"/>
              <a:ea typeface="ＭＳ Ｐゴシック" pitchFamily="-106" charset="-128"/>
              <a:cs typeface="Tahoma" pitchFamily="-106" charset="0"/>
            </a:endParaRPr>
          </a:p>
        </p:txBody>
      </p:sp>
      <p:sp>
        <p:nvSpPr>
          <p:cNvPr id="7" name="TextBox 6"/>
          <p:cNvSpPr txBox="1"/>
          <p:nvPr/>
        </p:nvSpPr>
        <p:spPr>
          <a:xfrm>
            <a:off x="115625" y="1447800"/>
            <a:ext cx="5294575" cy="4308872"/>
          </a:xfrm>
          <a:prstGeom prst="rect">
            <a:avLst/>
          </a:prstGeom>
          <a:noFill/>
        </p:spPr>
        <p:txBody>
          <a:bodyPr wrap="square">
            <a:spAutoFit/>
          </a:bodyPr>
          <a:lstStyle/>
          <a:p>
            <a:pPr marL="457200" indent="-457200">
              <a:buFont typeface="Wingdings" charset="2"/>
              <a:buChar char="§"/>
              <a:defRPr/>
            </a:pPr>
            <a:r>
              <a:rPr lang="en-US" sz="2000" b="1" dirty="0" smtClean="0">
                <a:ea typeface="ＭＳ Ｐゴシック" pitchFamily="-106" charset="-128"/>
                <a:cs typeface="+mn-cs"/>
              </a:rPr>
              <a:t>Methods and Guidance translated into French &amp; Spanish</a:t>
            </a:r>
          </a:p>
          <a:p>
            <a:pPr marL="457200" indent="-457200">
              <a:buFont typeface="Wingdings" charset="2"/>
              <a:buChar char="§"/>
              <a:defRPr/>
            </a:pPr>
            <a:endParaRPr lang="en-US" sz="1000" b="1" dirty="0">
              <a:ea typeface="ＭＳ Ｐゴシック" pitchFamily="-106" charset="-128"/>
              <a:cs typeface="+mn-cs"/>
            </a:endParaRPr>
          </a:p>
          <a:p>
            <a:pPr marL="457200" indent="-457200">
              <a:buFont typeface="Wingdings" charset="2"/>
              <a:buChar char="§"/>
              <a:defRPr/>
            </a:pPr>
            <a:r>
              <a:rPr lang="en-US" sz="2000" b="1" dirty="0" smtClean="0">
                <a:ea typeface="ＭＳ Ｐゴシック" pitchFamily="-106" charset="-128"/>
                <a:cs typeface="+mn-cs"/>
              </a:rPr>
              <a:t>Methods and Guidance portal in development – intended to be the focus for GFOI country engagement</a:t>
            </a:r>
          </a:p>
          <a:p>
            <a:pPr marL="914400" lvl="1" indent="-457200">
              <a:buFont typeface="Wingdings" charset="2"/>
              <a:buChar char="§"/>
              <a:defRPr/>
            </a:pPr>
            <a:endParaRPr lang="en-US" sz="1000" b="1" dirty="0" smtClean="0">
              <a:ea typeface="ＭＳ Ｐゴシック" pitchFamily="-106" charset="-128"/>
              <a:cs typeface="+mn-cs"/>
            </a:endParaRPr>
          </a:p>
          <a:p>
            <a:pPr marL="457200" indent="-457200">
              <a:buFont typeface="Wingdings" charset="2"/>
              <a:buChar char="§"/>
              <a:defRPr/>
            </a:pPr>
            <a:r>
              <a:rPr lang="en-US" sz="2000" b="1" dirty="0" smtClean="0">
                <a:solidFill>
                  <a:srgbClr val="002569"/>
                </a:solidFill>
                <a:ea typeface="ＭＳ Ｐゴシック" pitchFamily="-106" charset="-128"/>
              </a:rPr>
              <a:t>2015 </a:t>
            </a:r>
            <a:r>
              <a:rPr lang="en-US" sz="2000" b="1" dirty="0">
                <a:solidFill>
                  <a:srgbClr val="002569"/>
                </a:solidFill>
                <a:ea typeface="ＭＳ Ｐゴシック" pitchFamily="-106" charset="-128"/>
              </a:rPr>
              <a:t>update of </a:t>
            </a:r>
            <a:r>
              <a:rPr lang="en-US" sz="2000" b="1" dirty="0" smtClean="0">
                <a:solidFill>
                  <a:srgbClr val="002569"/>
                </a:solidFill>
                <a:ea typeface="ＭＳ Ｐゴシック" pitchFamily="-106" charset="-128"/>
              </a:rPr>
              <a:t>the Global Baseline Data Acquisition Strategy </a:t>
            </a:r>
            <a:r>
              <a:rPr lang="en-US" sz="2000" b="1" dirty="0">
                <a:solidFill>
                  <a:srgbClr val="002569"/>
                </a:solidFill>
                <a:ea typeface="ＭＳ Ｐゴシック" pitchFamily="-106" charset="-128"/>
              </a:rPr>
              <a:t>and </a:t>
            </a:r>
            <a:r>
              <a:rPr lang="en-US" sz="2000" b="1" dirty="0" smtClean="0">
                <a:solidFill>
                  <a:srgbClr val="002569"/>
                </a:solidFill>
                <a:ea typeface="ＭＳ Ｐゴシック" pitchFamily="-106" charset="-128"/>
              </a:rPr>
              <a:t>the Space </a:t>
            </a:r>
            <a:r>
              <a:rPr lang="en-US" sz="2000" b="1" dirty="0">
                <a:solidFill>
                  <a:srgbClr val="002569"/>
                </a:solidFill>
                <a:ea typeface="ＭＳ Ｐゴシック" pitchFamily="-106" charset="-128"/>
              </a:rPr>
              <a:t>D</a:t>
            </a:r>
            <a:r>
              <a:rPr lang="en-US" sz="2000" b="1" dirty="0" smtClean="0">
                <a:solidFill>
                  <a:srgbClr val="002569"/>
                </a:solidFill>
                <a:ea typeface="ＭＳ Ｐゴシック" pitchFamily="-106" charset="-128"/>
              </a:rPr>
              <a:t>ata </a:t>
            </a:r>
            <a:r>
              <a:rPr lang="en-US" sz="2000" b="1" dirty="0">
                <a:solidFill>
                  <a:srgbClr val="002569"/>
                </a:solidFill>
                <a:ea typeface="ＭＳ Ｐゴシック" pitchFamily="-106" charset="-128"/>
              </a:rPr>
              <a:t>S</a:t>
            </a:r>
            <a:r>
              <a:rPr lang="en-US" sz="2000" b="1" dirty="0" smtClean="0">
                <a:solidFill>
                  <a:srgbClr val="002569"/>
                </a:solidFill>
                <a:ea typeface="ＭＳ Ｐゴシック" pitchFamily="-106" charset="-128"/>
              </a:rPr>
              <a:t>ervices for GFOI.</a:t>
            </a:r>
            <a:endParaRPr lang="en-US" sz="2000" b="1" dirty="0">
              <a:solidFill>
                <a:srgbClr val="002569"/>
              </a:solidFill>
              <a:ea typeface="ＭＳ Ｐゴシック" pitchFamily="-106" charset="-128"/>
            </a:endParaRPr>
          </a:p>
          <a:p>
            <a:pPr marL="457200" indent="-457200">
              <a:buFont typeface="Wingdings" charset="2"/>
              <a:buChar char="§"/>
              <a:defRPr/>
            </a:pPr>
            <a:endParaRPr lang="en-US" sz="1000" b="1" dirty="0" smtClean="0">
              <a:ea typeface="ＭＳ Ｐゴシック" pitchFamily="-106" charset="-128"/>
              <a:cs typeface="+mn-cs"/>
            </a:endParaRPr>
          </a:p>
          <a:p>
            <a:pPr marL="457200" indent="-457200">
              <a:buFont typeface="Wingdings" charset="2"/>
              <a:buChar char="§"/>
              <a:defRPr/>
            </a:pPr>
            <a:r>
              <a:rPr lang="en-US" sz="2000" b="1" dirty="0" smtClean="0">
                <a:ea typeface="ＭＳ Ｐゴシック" pitchFamily="-106" charset="-128"/>
                <a:cs typeface="+mn-cs"/>
              </a:rPr>
              <a:t>Continued Capacity Building workshops by SilvaCarbon</a:t>
            </a:r>
          </a:p>
          <a:p>
            <a:pPr marL="457200" indent="-457200">
              <a:buFont typeface="Wingdings" charset="2"/>
              <a:buChar char="§"/>
              <a:defRPr/>
            </a:pPr>
            <a:endParaRPr lang="en-US" sz="1000" b="1" dirty="0">
              <a:ea typeface="ＭＳ Ｐゴシック" pitchFamily="-106" charset="-128"/>
              <a:cs typeface="+mn-cs"/>
            </a:endParaRPr>
          </a:p>
          <a:p>
            <a:pPr marL="457200" indent="-457200">
              <a:buFont typeface="Wingdings" charset="2"/>
              <a:buChar char="§"/>
              <a:defRPr/>
            </a:pPr>
            <a:endParaRPr lang="en-US" sz="1700" b="1" dirty="0">
              <a:ea typeface="ＭＳ Ｐゴシック" pitchFamily="-106" charset="-128"/>
              <a:cs typeface="+mn-cs"/>
            </a:endParaRPr>
          </a:p>
          <a:p>
            <a:pPr>
              <a:defRPr/>
            </a:pPr>
            <a:endParaRPr lang="en-US" sz="1700" b="1" dirty="0">
              <a:ea typeface="ＭＳ Ｐゴシック" pitchFamily="-106" charset="-128"/>
              <a:cs typeface="+mn-cs"/>
            </a:endParaRPr>
          </a:p>
        </p:txBody>
      </p:sp>
      <p:pic>
        <p:nvPicPr>
          <p:cNvPr id="2" name="Picture 1"/>
          <p:cNvPicPr>
            <a:picLocks noChangeAspect="1"/>
          </p:cNvPicPr>
          <p:nvPr/>
        </p:nvPicPr>
        <p:blipFill>
          <a:blip r:embed="rId3"/>
          <a:stretch>
            <a:fillRect/>
          </a:stretch>
        </p:blipFill>
        <p:spPr>
          <a:xfrm>
            <a:off x="6248400" y="1426128"/>
            <a:ext cx="2636676" cy="36923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90907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8B9FD666-75B3-484E-9C04-885EEC180BF9}" type="slidenum">
              <a:rPr lang="en-US" sz="1000">
                <a:solidFill>
                  <a:srgbClr val="002569"/>
                </a:solidFill>
                <a:latin typeface="Calibri" charset="0"/>
                <a:cs typeface="Calibri" charset="0"/>
              </a:rPr>
              <a:pPr eaLnBrk="1" hangingPunct="1">
                <a:spcBef>
                  <a:spcPct val="0"/>
                </a:spcBef>
              </a:pPr>
              <a:t>7</a:t>
            </a:fld>
            <a:endParaRPr lang="en-US" sz="1000">
              <a:solidFill>
                <a:srgbClr val="002569"/>
              </a:solidFill>
              <a:latin typeface="Calibri" charset="0"/>
              <a:cs typeface="Calibri" charset="0"/>
            </a:endParaRPr>
          </a:p>
        </p:txBody>
      </p:sp>
      <p:sp>
        <p:nvSpPr>
          <p:cNvPr id="6" name="Title 1"/>
          <p:cNvSpPr txBox="1">
            <a:spLocks/>
          </p:cNvSpPr>
          <p:nvPr/>
        </p:nvSpPr>
        <p:spPr bwMode="auto">
          <a:xfrm>
            <a:off x="1900238" y="457200"/>
            <a:ext cx="7243762" cy="609600"/>
          </a:xfrm>
          <a:prstGeom prst="rect">
            <a:avLst/>
          </a:prstGeom>
          <a:noFill/>
          <a:ln w="9525">
            <a:noFill/>
            <a:miter lim="800000"/>
            <a:headEnd/>
            <a:tailEnd/>
          </a:ln>
        </p:spPr>
        <p:txBody>
          <a:bodyPr anchor="ctr"/>
          <a:lstStyle/>
          <a:p>
            <a:pPr algn="l" defTabSz="914400">
              <a:defRPr/>
            </a:pPr>
            <a:r>
              <a:rPr lang="en-US" sz="2400" b="1" dirty="0" smtClean="0">
                <a:solidFill>
                  <a:srgbClr val="FFFFFF"/>
                </a:solidFill>
                <a:latin typeface="Tahoma" pitchFamily="-106" charset="0"/>
                <a:ea typeface="ＭＳ Ｐゴシック" pitchFamily="-106" charset="-128"/>
                <a:cs typeface="Tahoma" pitchFamily="-106" charset="0"/>
              </a:rPr>
              <a:t>Wider i</a:t>
            </a:r>
            <a:r>
              <a:rPr lang="en-US" sz="2400" b="1" kern="0" dirty="0" smtClean="0">
                <a:solidFill>
                  <a:srgbClr val="FFFFFF"/>
                </a:solidFill>
                <a:latin typeface="Tahoma" pitchFamily="-106" charset="0"/>
                <a:ea typeface="ＭＳ Ｐゴシック" pitchFamily="-106" charset="-128"/>
                <a:cs typeface="Tahoma" pitchFamily="-106" charset="0"/>
              </a:rPr>
              <a:t>ssues for attention </a:t>
            </a:r>
            <a:endParaRPr lang="en-US" sz="2400" b="1" kern="0" dirty="0">
              <a:solidFill>
                <a:srgbClr val="FFFFFF"/>
              </a:solidFill>
              <a:latin typeface="Tahoma" pitchFamily="-106" charset="0"/>
              <a:ea typeface="ＭＳ Ｐゴシック" pitchFamily="-106" charset="-128"/>
              <a:cs typeface="Tahoma" pitchFamily="-106" charset="0"/>
            </a:endParaRPr>
          </a:p>
        </p:txBody>
      </p:sp>
      <p:sp>
        <p:nvSpPr>
          <p:cNvPr id="7" name="TextBox 6"/>
          <p:cNvSpPr txBox="1"/>
          <p:nvPr/>
        </p:nvSpPr>
        <p:spPr>
          <a:xfrm>
            <a:off x="228600" y="1447800"/>
            <a:ext cx="8839200" cy="7171194"/>
          </a:xfrm>
          <a:prstGeom prst="rect">
            <a:avLst/>
          </a:prstGeom>
          <a:noFill/>
        </p:spPr>
        <p:txBody>
          <a:bodyPr wrap="square">
            <a:spAutoFit/>
          </a:bodyPr>
          <a:lstStyle/>
          <a:p>
            <a:pPr marL="457200" indent="-457200">
              <a:buFont typeface="Wingdings" charset="2"/>
              <a:buChar char="§"/>
              <a:defRPr/>
            </a:pPr>
            <a:r>
              <a:rPr lang="en-US" sz="2000" b="1" dirty="0" smtClean="0">
                <a:ea typeface="ＭＳ Ｐゴシック" pitchFamily="-106" charset="-128"/>
                <a:cs typeface="+mn-cs"/>
              </a:rPr>
              <a:t>Role of GEO in relation to the UN system has not been negotiated at a high level - individual initiatives like GFOI and GEOGLAM having to establish support each time</a:t>
            </a:r>
          </a:p>
          <a:p>
            <a:pPr marL="457200" indent="-457200">
              <a:buFont typeface="Wingdings" charset="2"/>
              <a:buChar char="§"/>
              <a:defRPr/>
            </a:pPr>
            <a:endParaRPr lang="en-US" sz="2000" b="1" dirty="0">
              <a:ea typeface="ＭＳ Ｐゴシック" pitchFamily="-106" charset="-128"/>
              <a:cs typeface="+mn-cs"/>
            </a:endParaRPr>
          </a:p>
          <a:p>
            <a:pPr marL="457200" indent="-457200">
              <a:buFont typeface="Wingdings" charset="2"/>
              <a:buChar char="§"/>
              <a:defRPr/>
            </a:pPr>
            <a:r>
              <a:rPr lang="en-US" sz="2000" b="1" dirty="0" smtClean="0">
                <a:ea typeface="ＭＳ Ｐゴシック" pitchFamily="-106" charset="-128"/>
                <a:cs typeface="+mn-cs"/>
              </a:rPr>
              <a:t>Same issue for World Bank: major projects in developing countries often (almost always?) have WB involvement in some form</a:t>
            </a:r>
          </a:p>
          <a:p>
            <a:pPr marL="457200" indent="-457200">
              <a:buFont typeface="Wingdings" charset="2"/>
              <a:buChar char="§"/>
              <a:defRPr/>
            </a:pPr>
            <a:endParaRPr lang="en-US" sz="2000" b="1" dirty="0">
              <a:ea typeface="ＭＳ Ｐゴシック" pitchFamily="-106" charset="-128"/>
              <a:cs typeface="+mn-cs"/>
            </a:endParaRPr>
          </a:p>
          <a:p>
            <a:pPr marL="457200" indent="-457200">
              <a:buFont typeface="Wingdings" charset="2"/>
              <a:buChar char="§"/>
              <a:defRPr/>
            </a:pPr>
            <a:r>
              <a:rPr lang="en-US" sz="2000" b="1" dirty="0" smtClean="0">
                <a:ea typeface="ＭＳ Ｐゴシック" pitchFamily="-106" charset="-128"/>
                <a:cs typeface="+mn-cs"/>
              </a:rPr>
              <a:t>Future SIT/CEOS topic: Developing the GEO-UN relationship </a:t>
            </a:r>
          </a:p>
          <a:p>
            <a:pPr marL="457200" indent="-457200">
              <a:buFont typeface="Wingdings" charset="2"/>
              <a:buChar char="§"/>
              <a:defRPr/>
            </a:pPr>
            <a:endParaRPr lang="en-US" sz="2000" b="1" dirty="0">
              <a:ea typeface="ＭＳ Ｐゴシック" pitchFamily="-106" charset="-128"/>
              <a:cs typeface="+mn-cs"/>
            </a:endParaRPr>
          </a:p>
          <a:p>
            <a:pPr marL="457200" indent="-457200">
              <a:buFont typeface="Wingdings" charset="2"/>
              <a:buChar char="§"/>
              <a:defRPr/>
            </a:pPr>
            <a:r>
              <a:rPr lang="en-US" sz="2000" b="1" dirty="0" smtClean="0">
                <a:ea typeface="ＭＳ Ｐゴシック" pitchFamily="-106" charset="-128"/>
                <a:cs typeface="+mn-cs"/>
              </a:rPr>
              <a:t>GFOI needs to become THE place for coordination of space data in support of forest monitoring – please ensure your national activities and plans are aware and connected</a:t>
            </a:r>
          </a:p>
          <a:p>
            <a:pPr marL="457200" indent="-457200">
              <a:buFont typeface="Wingdings" charset="2"/>
              <a:buChar char="§"/>
              <a:defRPr/>
            </a:pPr>
            <a:endParaRPr lang="en-US" sz="2000" b="1" dirty="0">
              <a:ea typeface="ＭＳ Ｐゴシック" pitchFamily="-106" charset="-128"/>
              <a:cs typeface="+mn-cs"/>
            </a:endParaRPr>
          </a:p>
          <a:p>
            <a:pPr marL="457200" indent="-457200">
              <a:buFont typeface="Wingdings" charset="2"/>
              <a:buChar char="§"/>
              <a:defRPr/>
            </a:pPr>
            <a:r>
              <a:rPr lang="en-US" sz="2000" b="1" dirty="0" smtClean="0">
                <a:ea typeface="ＭＳ Ｐゴシック" pitchFamily="-106" charset="-128"/>
                <a:cs typeface="+mn-cs"/>
              </a:rPr>
              <a:t>Important to broaden delivery mechanisms/implementation agencies for REDD+, supported by GFOI</a:t>
            </a:r>
          </a:p>
          <a:p>
            <a:pPr marL="457200" indent="-457200">
              <a:buFont typeface="Wingdings" charset="2"/>
              <a:buChar char="§"/>
              <a:defRPr/>
            </a:pPr>
            <a:endParaRPr lang="en-US" sz="2000" b="1" dirty="0">
              <a:ea typeface="ＭＳ Ｐゴシック" pitchFamily="-106" charset="-128"/>
              <a:cs typeface="+mn-cs"/>
            </a:endParaRPr>
          </a:p>
          <a:p>
            <a:pPr marL="457200" indent="-457200">
              <a:buFont typeface="Wingdings" charset="2"/>
              <a:buChar char="§"/>
              <a:defRPr/>
            </a:pPr>
            <a:endParaRPr lang="en-US" sz="2000" b="1" dirty="0" smtClean="0">
              <a:ea typeface="ＭＳ Ｐゴシック" pitchFamily="-106" charset="-128"/>
              <a:cs typeface="+mn-cs"/>
            </a:endParaRPr>
          </a:p>
          <a:p>
            <a:pPr marL="457200" indent="-457200">
              <a:buFont typeface="Wingdings" charset="2"/>
              <a:buChar char="§"/>
              <a:defRPr/>
            </a:pPr>
            <a:endParaRPr lang="en-US" sz="2000" b="1" dirty="0">
              <a:ea typeface="ＭＳ Ｐゴシック" pitchFamily="-106" charset="-128"/>
              <a:cs typeface="+mn-cs"/>
            </a:endParaRPr>
          </a:p>
          <a:p>
            <a:pPr marL="457200" indent="-457200">
              <a:buFont typeface="Wingdings" charset="2"/>
              <a:buChar char="§"/>
              <a:defRPr/>
            </a:pPr>
            <a:endParaRPr lang="en-US" sz="2000" b="1" dirty="0">
              <a:ea typeface="ＭＳ Ｐゴシック" pitchFamily="-106" charset="-128"/>
              <a:cs typeface="+mn-cs"/>
            </a:endParaRPr>
          </a:p>
          <a:p>
            <a:pPr lvl="3">
              <a:defRPr/>
            </a:pPr>
            <a:endParaRPr lang="en-US" sz="2000" b="1" dirty="0" smtClean="0">
              <a:solidFill>
                <a:srgbClr val="FF0000"/>
              </a:solidFill>
              <a:ea typeface="ＭＳ Ｐゴシック" pitchFamily="-106" charset="-128"/>
              <a:cs typeface="+mn-cs"/>
            </a:endParaRPr>
          </a:p>
          <a:p>
            <a:pPr marL="457200" indent="-457200">
              <a:buFont typeface="Wingdings" charset="2"/>
              <a:buChar char="§"/>
              <a:defRPr/>
            </a:pPr>
            <a:endParaRPr lang="en-US" sz="2000" b="1" dirty="0" smtClean="0">
              <a:ea typeface="ＭＳ Ｐゴシック" pitchFamily="-106" charset="-128"/>
              <a:cs typeface="+mn-cs"/>
            </a:endParaRPr>
          </a:p>
          <a:p>
            <a:pPr marL="457200" indent="-457200">
              <a:buFont typeface="Wingdings" charset="2"/>
              <a:buChar char="§"/>
              <a:defRPr/>
            </a:pPr>
            <a:endParaRPr lang="en-US" sz="2000" b="1" dirty="0">
              <a:ea typeface="ＭＳ Ｐゴシック" pitchFamily="-106" charset="-128"/>
              <a:cs typeface="+mn-cs"/>
            </a:endParaRPr>
          </a:p>
          <a:p>
            <a:pPr lvl="1">
              <a:defRPr/>
            </a:pPr>
            <a:endParaRPr lang="en-US" sz="2000" b="1" dirty="0">
              <a:ea typeface="ＭＳ Ｐゴシック" pitchFamily="-106" charset="-128"/>
              <a:cs typeface="+mn-cs"/>
            </a:endParaRPr>
          </a:p>
        </p:txBody>
      </p:sp>
    </p:spTree>
    <p:extLst>
      <p:ext uri="{BB962C8B-B14F-4D97-AF65-F5344CB8AC3E}">
        <p14:creationId xmlns:p14="http://schemas.microsoft.com/office/powerpoint/2010/main" val="35092014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vi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61" y="-8311"/>
            <a:ext cx="9497435" cy="6875788"/>
          </a:xfrm>
          <a:prstGeom prst="rect">
            <a:avLst/>
          </a:prstGeom>
        </p:spPr>
      </p:pic>
      <p:sp>
        <p:nvSpPr>
          <p:cNvPr id="4" name="Rectangle 3"/>
          <p:cNvSpPr/>
          <p:nvPr/>
        </p:nvSpPr>
        <p:spPr>
          <a:xfrm>
            <a:off x="-9857" y="1426197"/>
            <a:ext cx="9231672" cy="400110"/>
          </a:xfrm>
          <a:prstGeom prst="rect">
            <a:avLst/>
          </a:prstGeom>
        </p:spPr>
        <p:txBody>
          <a:bodyPr wrap="square">
            <a:spAutoFit/>
          </a:bodyPr>
          <a:lstStyle/>
          <a:p>
            <a:pPr>
              <a:defRPr/>
            </a:pPr>
            <a:r>
              <a:rPr lang="en-US" sz="2000" b="1" dirty="0" smtClean="0">
                <a:solidFill>
                  <a:srgbClr val="FFFFFF"/>
                </a:solidFill>
                <a:ea typeface="ＭＳ Ｐゴシック" pitchFamily="-106" charset="-128"/>
              </a:rPr>
              <a:t>2014 </a:t>
            </a:r>
            <a:r>
              <a:rPr lang="en-US" sz="2000" b="1" dirty="0">
                <a:solidFill>
                  <a:srgbClr val="FFFFFF"/>
                </a:solidFill>
                <a:ea typeface="ＭＳ Ｐゴシック" pitchFamily="-106" charset="-128"/>
              </a:rPr>
              <a:t>Global Baseline Data Acquisitions </a:t>
            </a:r>
            <a:r>
              <a:rPr lang="en-US" sz="2000" b="1" dirty="0" smtClean="0">
                <a:solidFill>
                  <a:srgbClr val="FFFFFF"/>
                </a:solidFill>
                <a:ea typeface="ＭＳ Ｐゴシック" pitchFamily="-106" charset="-128"/>
              </a:rPr>
              <a:t>Implementation Report</a:t>
            </a:r>
            <a:endParaRPr lang="en-US" sz="2000" b="1" dirty="0">
              <a:solidFill>
                <a:srgbClr val="FFFFFF"/>
              </a:solidFill>
              <a:ea typeface="ＭＳ Ｐゴシック" pitchFamily="-106" charset="-128"/>
            </a:endParaRPr>
          </a:p>
        </p:txBody>
      </p:sp>
    </p:spTree>
    <p:extLst>
      <p:ext uri="{BB962C8B-B14F-4D97-AF65-F5344CB8AC3E}">
        <p14:creationId xmlns:p14="http://schemas.microsoft.com/office/powerpoint/2010/main" val="493674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7" name="Slide Number Placeholder 5"/>
          <p:cNvSpPr>
            <a:spLocks noGrp="1"/>
          </p:cNvSpPr>
          <p:nvPr>
            <p:ph type="sldNum" sz="quarter" idx="4294967295"/>
          </p:nvPr>
        </p:nvSpPr>
        <p:spPr bwMode="auto">
          <a:xfrm>
            <a:off x="7239000" y="6546850"/>
            <a:ext cx="1905000" cy="311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fld id="{517772F0-9249-DD40-9F8C-02B7BCBFA424}" type="slidenum">
              <a:rPr lang="en-US" sz="1000">
                <a:solidFill>
                  <a:srgbClr val="002569"/>
                </a:solidFill>
                <a:latin typeface="Calibri" charset="0"/>
                <a:cs typeface="Calibri" charset="0"/>
              </a:rPr>
              <a:pPr eaLnBrk="1" hangingPunct="1">
                <a:spcBef>
                  <a:spcPct val="0"/>
                </a:spcBef>
              </a:pPr>
              <a:t>9</a:t>
            </a:fld>
            <a:endParaRPr lang="en-US" sz="1000">
              <a:solidFill>
                <a:srgbClr val="002569"/>
              </a:solidFill>
              <a:latin typeface="Calibri" charset="0"/>
              <a:cs typeface="Calibri" charset="0"/>
            </a:endParaRPr>
          </a:p>
        </p:txBody>
      </p:sp>
      <p:sp>
        <p:nvSpPr>
          <p:cNvPr id="6" name="Title 1"/>
          <p:cNvSpPr txBox="1">
            <a:spLocks/>
          </p:cNvSpPr>
          <p:nvPr/>
        </p:nvSpPr>
        <p:spPr bwMode="auto">
          <a:xfrm>
            <a:off x="1828800" y="457200"/>
            <a:ext cx="7243762" cy="609600"/>
          </a:xfrm>
          <a:prstGeom prst="rect">
            <a:avLst/>
          </a:prstGeom>
          <a:noFill/>
          <a:ln w="9525">
            <a:noFill/>
            <a:miter lim="800000"/>
            <a:headEnd/>
            <a:tailEnd/>
          </a:ln>
        </p:spPr>
        <p:txBody>
          <a:bodyPr anchor="ctr"/>
          <a:lstStyle/>
          <a:p>
            <a:pPr algn="l" defTabSz="914400">
              <a:defRPr/>
            </a:pPr>
            <a:r>
              <a:rPr lang="en-US" sz="2400" b="1" kern="0" dirty="0">
                <a:solidFill>
                  <a:srgbClr val="FFFFFF"/>
                </a:solidFill>
                <a:latin typeface="Tahoma" pitchFamily="-106" charset="0"/>
                <a:ea typeface="ＭＳ Ｐゴシック" pitchFamily="-106" charset="-128"/>
                <a:cs typeface="Tahoma" pitchFamily="-106" charset="0"/>
              </a:rPr>
              <a:t>Your Ad-hoc SDCG for GFOI</a:t>
            </a:r>
            <a:endParaRPr lang="en-US" sz="4000" b="1" kern="0" dirty="0">
              <a:solidFill>
                <a:srgbClr val="FFFFFF"/>
              </a:solidFill>
              <a:latin typeface="Tahoma" pitchFamily="-106" charset="0"/>
              <a:ea typeface="ＭＳ Ｐゴシック" pitchFamily="-106" charset="-128"/>
              <a:cs typeface="Tahoma" pitchFamily="-106" charset="0"/>
            </a:endParaRPr>
          </a:p>
        </p:txBody>
      </p:sp>
      <p:sp>
        <p:nvSpPr>
          <p:cNvPr id="7" name="TextBox 6"/>
          <p:cNvSpPr txBox="1"/>
          <p:nvPr/>
        </p:nvSpPr>
        <p:spPr>
          <a:xfrm>
            <a:off x="177800" y="1371600"/>
            <a:ext cx="8858250" cy="7478970"/>
          </a:xfrm>
          <a:prstGeom prst="rect">
            <a:avLst/>
          </a:prstGeom>
          <a:noFill/>
        </p:spPr>
        <p:txBody>
          <a:bodyPr>
            <a:spAutoFit/>
          </a:bodyPr>
          <a:lstStyle/>
          <a:p>
            <a:pPr marL="457200" indent="-457200">
              <a:buFont typeface="Wingdings" charset="2"/>
              <a:buChar char="§"/>
              <a:defRPr/>
            </a:pPr>
            <a:r>
              <a:rPr lang="en-US" sz="2000" b="1" dirty="0">
                <a:ea typeface="ＭＳ Ｐゴシック" pitchFamily="-106" charset="-128"/>
                <a:cs typeface="+mn-cs"/>
              </a:rPr>
              <a:t>SDCG Exec:</a:t>
            </a:r>
          </a:p>
          <a:p>
            <a:pPr marL="987425" lvl="1" indent="-361950">
              <a:buFontTx/>
              <a:buChar char="-"/>
              <a:defRPr/>
            </a:pPr>
            <a:r>
              <a:rPr lang="en-US" sz="2000" b="1" dirty="0">
                <a:ea typeface="ＭＳ Ｐゴシック" pitchFamily="-106" charset="-128"/>
                <a:cs typeface="+mn-cs"/>
              </a:rPr>
              <a:t>Co-chairs: USGS </a:t>
            </a:r>
            <a:r>
              <a:rPr lang="en-US" sz="2000" b="1" dirty="0" smtClean="0">
                <a:ea typeface="ＭＳ Ｐゴシック" pitchFamily="-106" charset="-128"/>
                <a:cs typeface="+mn-cs"/>
              </a:rPr>
              <a:t>(</a:t>
            </a:r>
            <a:r>
              <a:rPr lang="en-US" sz="2000" b="1" dirty="0">
                <a:ea typeface="ＭＳ Ｐゴシック" pitchFamily="-106" charset="-128"/>
                <a:cs typeface="+mn-cs"/>
              </a:rPr>
              <a:t>Gene Fosnight), ESA (Frank Martin Seifert)</a:t>
            </a:r>
            <a:r>
              <a:rPr lang="en-US" sz="2000" b="1" u="sng" dirty="0">
                <a:ea typeface="ＭＳ Ｐゴシック" pitchFamily="-106" charset="-128"/>
                <a:cs typeface="+mn-cs"/>
              </a:rPr>
              <a:t>, </a:t>
            </a:r>
            <a:r>
              <a:rPr lang="en-US" sz="2000" b="1" strike="sngStrike" dirty="0">
                <a:solidFill>
                  <a:srgbClr val="FF0000"/>
                </a:solidFill>
                <a:ea typeface="ＭＳ Ｐゴシック" pitchFamily="-106" charset="-128"/>
                <a:cs typeface="+mn-cs"/>
              </a:rPr>
              <a:t>NSC (</a:t>
            </a:r>
            <a:r>
              <a:rPr lang="en-US" sz="2000" b="1" strike="sngStrike" dirty="0" err="1">
                <a:solidFill>
                  <a:srgbClr val="FF0000"/>
                </a:solidFill>
                <a:ea typeface="ＭＳ Ｐゴシック" pitchFamily="-106" charset="-128"/>
                <a:cs typeface="+mn-cs"/>
              </a:rPr>
              <a:t>Ake</a:t>
            </a:r>
            <a:r>
              <a:rPr lang="en-US" sz="2000" b="1" strike="sngStrike" dirty="0">
                <a:solidFill>
                  <a:srgbClr val="FF0000"/>
                </a:solidFill>
                <a:ea typeface="ＭＳ Ｐゴシック" pitchFamily="-106" charset="-128"/>
                <a:cs typeface="+mn-cs"/>
              </a:rPr>
              <a:t> </a:t>
            </a:r>
            <a:r>
              <a:rPr lang="en-US" sz="2000" b="1" strike="sngStrike" dirty="0" err="1" smtClean="0">
                <a:solidFill>
                  <a:srgbClr val="FF0000"/>
                </a:solidFill>
                <a:ea typeface="ＭＳ Ｐゴシック" pitchFamily="-106" charset="-128"/>
                <a:cs typeface="+mn-cs"/>
              </a:rPr>
              <a:t>Rosenqvist</a:t>
            </a:r>
            <a:r>
              <a:rPr lang="en-US" sz="2000" b="1" strike="sngStrike" dirty="0" smtClean="0">
                <a:solidFill>
                  <a:srgbClr val="FF0000"/>
                </a:solidFill>
                <a:ea typeface="ＭＳ Ｐゴシック" pitchFamily="-106" charset="-128"/>
                <a:cs typeface="+mn-cs"/>
              </a:rPr>
              <a:t> </a:t>
            </a:r>
            <a:r>
              <a:rPr lang="en-US" sz="2000" b="1" dirty="0" smtClean="0">
                <a:solidFill>
                  <a:srgbClr val="008000"/>
                </a:solidFill>
                <a:ea typeface="ＭＳ Ｐゴシック" pitchFamily="-106" charset="-128"/>
                <a:cs typeface="+mn-cs"/>
              </a:rPr>
              <a:t>– still supporting</a:t>
            </a:r>
            <a:r>
              <a:rPr lang="en-US" sz="2000" b="1" dirty="0" smtClean="0">
                <a:solidFill>
                  <a:srgbClr val="FF0000"/>
                </a:solidFill>
                <a:ea typeface="ＭＳ Ｐゴシック" pitchFamily="-106" charset="-128"/>
                <a:cs typeface="+mn-cs"/>
              </a:rPr>
              <a:t>), </a:t>
            </a:r>
            <a:r>
              <a:rPr lang="en-US" sz="2000" b="1" dirty="0" smtClean="0">
                <a:solidFill>
                  <a:srgbClr val="008000"/>
                </a:solidFill>
                <a:ea typeface="ＭＳ Ｐゴシック" pitchFamily="-106" charset="-128"/>
                <a:cs typeface="+mn-cs"/>
              </a:rPr>
              <a:t>but one </a:t>
            </a:r>
            <a:r>
              <a:rPr lang="en-US" sz="2000" b="1" dirty="0">
                <a:solidFill>
                  <a:srgbClr val="008000"/>
                </a:solidFill>
                <a:ea typeface="ＭＳ Ｐゴシック" pitchFamily="-106" charset="-128"/>
                <a:cs typeface="+mn-cs"/>
              </a:rPr>
              <a:t>Co-chair position vacant</a:t>
            </a:r>
          </a:p>
          <a:p>
            <a:pPr marL="987425" lvl="1" indent="-361950">
              <a:buFontTx/>
              <a:buChar char="-"/>
              <a:defRPr/>
            </a:pPr>
            <a:r>
              <a:rPr lang="en-US" sz="2000" b="1" dirty="0">
                <a:ea typeface="ＭＳ Ｐゴシック" pitchFamily="-106" charset="-128"/>
                <a:cs typeface="+mn-cs"/>
              </a:rPr>
              <a:t>SEC: </a:t>
            </a:r>
            <a:r>
              <a:rPr lang="en-US" sz="2000" b="1" dirty="0" smtClean="0">
                <a:ea typeface="ＭＳ Ｐゴシック" pitchFamily="-106" charset="-128"/>
                <a:cs typeface="+mn-cs"/>
              </a:rPr>
              <a:t>Govt. Australia (</a:t>
            </a:r>
            <a:r>
              <a:rPr lang="en-US" sz="2000" b="1" dirty="0">
                <a:ea typeface="ＭＳ Ｐゴシック" pitchFamily="-106" charset="-128"/>
                <a:cs typeface="+mn-cs"/>
              </a:rPr>
              <a:t>Stephen Ward, </a:t>
            </a:r>
            <a:r>
              <a:rPr lang="en-US" sz="2000" b="1" dirty="0">
                <a:ea typeface="ＭＳ Ｐゴシック" pitchFamily="-106" charset="-128"/>
              </a:rPr>
              <a:t>George Dyke &amp; </a:t>
            </a:r>
            <a:r>
              <a:rPr lang="en-US" sz="2000" b="1" dirty="0">
                <a:solidFill>
                  <a:schemeClr val="tx1"/>
                </a:solidFill>
                <a:ea typeface="ＭＳ Ｐゴシック" pitchFamily="-106" charset="-128"/>
              </a:rPr>
              <a:t>Matthew Steventon</a:t>
            </a:r>
            <a:r>
              <a:rPr lang="en-US" sz="2000" b="1" dirty="0" smtClean="0">
                <a:ea typeface="ＭＳ Ｐゴシック" pitchFamily="-106" charset="-128"/>
                <a:cs typeface="+mn-cs"/>
              </a:rPr>
              <a:t>)</a:t>
            </a:r>
            <a:endParaRPr lang="en-US" sz="2000" b="1" dirty="0">
              <a:ea typeface="ＭＳ Ｐゴシック" pitchFamily="-106" charset="-128"/>
              <a:cs typeface="+mn-cs"/>
            </a:endParaRPr>
          </a:p>
          <a:p>
            <a:pPr marL="457200" indent="-457200">
              <a:buFont typeface="Wingdings" charset="2"/>
              <a:buChar char="§"/>
              <a:defRPr/>
            </a:pPr>
            <a:r>
              <a:rPr lang="en-US" sz="2000" b="1" dirty="0">
                <a:ea typeface="ＭＳ Ｐゴシック" pitchFamily="-106" charset="-128"/>
                <a:cs typeface="+mn-cs"/>
              </a:rPr>
              <a:t> </a:t>
            </a:r>
            <a:r>
              <a:rPr lang="en-US" sz="2000" b="1" dirty="0" smtClean="0">
                <a:ea typeface="ＭＳ Ｐゴシック" pitchFamily="-106" charset="-128"/>
                <a:cs typeface="+mn-cs"/>
              </a:rPr>
              <a:t>Participation </a:t>
            </a:r>
            <a:r>
              <a:rPr lang="en-US" sz="2000" b="1" dirty="0">
                <a:ea typeface="ＭＳ Ｐゴシック" pitchFamily="-106" charset="-128"/>
                <a:cs typeface="+mn-cs"/>
              </a:rPr>
              <a:t>of:</a:t>
            </a:r>
          </a:p>
          <a:p>
            <a:pPr marL="987425" lvl="1" indent="-361950">
              <a:buFontTx/>
              <a:buChar char="-"/>
              <a:defRPr/>
            </a:pPr>
            <a:r>
              <a:rPr lang="en-US" sz="2000" b="1" dirty="0" smtClean="0">
                <a:ea typeface="ＭＳ Ｐゴシック" pitchFamily="-106" charset="-128"/>
              </a:rPr>
              <a:t>ASI – </a:t>
            </a:r>
            <a:r>
              <a:rPr lang="en-US" sz="2000" b="1" dirty="0" smtClean="0">
                <a:solidFill>
                  <a:srgbClr val="008000"/>
                </a:solidFill>
                <a:ea typeface="ＭＳ Ｐゴシック" pitchFamily="-106" charset="-128"/>
              </a:rPr>
              <a:t>Anna Rita </a:t>
            </a:r>
            <a:r>
              <a:rPr lang="en-US" sz="2000" b="1" dirty="0" err="1" smtClean="0">
                <a:solidFill>
                  <a:srgbClr val="008000"/>
                </a:solidFill>
                <a:ea typeface="ＭＳ Ｐゴシック" pitchFamily="-106" charset="-128"/>
              </a:rPr>
              <a:t>Pisani</a:t>
            </a:r>
            <a:endParaRPr lang="en-US" sz="2000" b="1" dirty="0" smtClean="0">
              <a:solidFill>
                <a:srgbClr val="008000"/>
              </a:solidFill>
              <a:ea typeface="ＭＳ Ｐゴシック" pitchFamily="-106" charset="-128"/>
            </a:endParaRPr>
          </a:p>
          <a:p>
            <a:pPr marL="987425" lvl="1" indent="-361950">
              <a:buFontTx/>
              <a:buChar char="-"/>
              <a:defRPr/>
            </a:pPr>
            <a:r>
              <a:rPr lang="en-US" sz="2000" b="1" dirty="0" smtClean="0">
                <a:ea typeface="ＭＳ Ｐゴシック" pitchFamily="-106" charset="-128"/>
              </a:rPr>
              <a:t>CNES </a:t>
            </a:r>
            <a:r>
              <a:rPr lang="en-US" sz="2000" b="1" dirty="0">
                <a:ea typeface="ＭＳ Ｐゴシック" pitchFamily="-106" charset="-128"/>
              </a:rPr>
              <a:t>– Steven Hosford</a:t>
            </a:r>
          </a:p>
          <a:p>
            <a:pPr marL="987425" lvl="1" indent="-361950">
              <a:buFontTx/>
              <a:buChar char="-"/>
              <a:defRPr/>
            </a:pPr>
            <a:r>
              <a:rPr lang="en-US" sz="2000" b="1" dirty="0">
                <a:ea typeface="ＭＳ Ｐゴシック" pitchFamily="-106" charset="-128"/>
              </a:rPr>
              <a:t>CONAE – </a:t>
            </a:r>
            <a:r>
              <a:rPr lang="en-US" sz="2000" b="1" dirty="0" smtClean="0">
                <a:ea typeface="ＭＳ Ｐゴシック" pitchFamily="-106" charset="-128"/>
              </a:rPr>
              <a:t>Laura </a:t>
            </a:r>
            <a:r>
              <a:rPr lang="en-US" sz="2000" b="1" dirty="0" err="1" smtClean="0">
                <a:ea typeface="ＭＳ Ｐゴシック" pitchFamily="-106" charset="-128"/>
              </a:rPr>
              <a:t>Frulla</a:t>
            </a:r>
            <a:r>
              <a:rPr lang="en-US" sz="2000" b="1" dirty="0" smtClean="0">
                <a:ea typeface="ＭＳ Ｐゴシック" pitchFamily="-106" charset="-128"/>
              </a:rPr>
              <a:t> (not lately)</a:t>
            </a:r>
          </a:p>
          <a:p>
            <a:pPr marL="987425" lvl="1" indent="-361950">
              <a:buFontTx/>
              <a:buChar char="-"/>
              <a:defRPr/>
            </a:pPr>
            <a:r>
              <a:rPr lang="en-US" sz="2000" b="1" dirty="0">
                <a:ea typeface="ＭＳ Ｐゴシック" pitchFamily="-106" charset="-128"/>
              </a:rPr>
              <a:t>CSA – Yves </a:t>
            </a:r>
            <a:r>
              <a:rPr lang="en-US" sz="2000" b="1" dirty="0" smtClean="0">
                <a:ea typeface="ＭＳ Ｐゴシック" pitchFamily="-106" charset="-128"/>
              </a:rPr>
              <a:t>Crevier</a:t>
            </a:r>
          </a:p>
          <a:p>
            <a:pPr marL="987425" lvl="1" indent="-361950">
              <a:buFontTx/>
              <a:buChar char="-"/>
              <a:defRPr/>
            </a:pPr>
            <a:r>
              <a:rPr lang="en-US" sz="2000" b="1" dirty="0">
                <a:ea typeface="ＭＳ Ｐゴシック" pitchFamily="-106" charset="-128"/>
              </a:rPr>
              <a:t>DLR – Helmut </a:t>
            </a:r>
            <a:r>
              <a:rPr lang="en-US" sz="2000" b="1" dirty="0" smtClean="0">
                <a:ea typeface="ＭＳ Ｐゴシック" pitchFamily="-106" charset="-128"/>
              </a:rPr>
              <a:t>Staudenrausch</a:t>
            </a:r>
          </a:p>
          <a:p>
            <a:pPr marL="987425" lvl="1" indent="-361950">
              <a:buFontTx/>
              <a:buChar char="-"/>
              <a:defRPr/>
            </a:pPr>
            <a:r>
              <a:rPr lang="en-US" sz="2000" b="1" dirty="0">
                <a:ea typeface="ＭＳ Ｐゴシック" pitchFamily="-106" charset="-128"/>
              </a:rPr>
              <a:t>GEOSEC – </a:t>
            </a:r>
            <a:r>
              <a:rPr lang="en-US" sz="2000" b="1" dirty="0">
                <a:solidFill>
                  <a:schemeClr val="tx1"/>
                </a:solidFill>
                <a:ea typeface="ＭＳ Ｐゴシック" pitchFamily="-106" charset="-128"/>
              </a:rPr>
              <a:t>Osamu </a:t>
            </a:r>
            <a:r>
              <a:rPr lang="en-US" sz="2000" b="1" dirty="0" err="1" smtClean="0">
                <a:solidFill>
                  <a:schemeClr val="tx1"/>
                </a:solidFill>
                <a:ea typeface="ＭＳ Ｐゴシック" pitchFamily="-106" charset="-128"/>
              </a:rPr>
              <a:t>Ochiai</a:t>
            </a:r>
            <a:r>
              <a:rPr lang="en-US" sz="2000" b="1" dirty="0" smtClean="0">
                <a:solidFill>
                  <a:schemeClr val="tx1"/>
                </a:solidFill>
                <a:ea typeface="ＭＳ Ｐゴシック" pitchFamily="-106" charset="-128"/>
              </a:rPr>
              <a:t> (not lately)</a:t>
            </a:r>
            <a:endParaRPr lang="en-US" sz="2000" b="1" dirty="0">
              <a:solidFill>
                <a:schemeClr val="tx1"/>
              </a:solidFill>
              <a:ea typeface="ＭＳ Ｐゴシック" pitchFamily="-106" charset="-128"/>
            </a:endParaRPr>
          </a:p>
          <a:p>
            <a:pPr marL="987425" lvl="1" indent="-361950">
              <a:buFontTx/>
              <a:buChar char="-"/>
              <a:defRPr/>
            </a:pPr>
            <a:r>
              <a:rPr lang="en-US" sz="2000" b="1" dirty="0">
                <a:ea typeface="ＭＳ Ｐゴシック" pitchFamily="-106" charset="-128"/>
              </a:rPr>
              <a:t>GFOI Office – </a:t>
            </a:r>
            <a:r>
              <a:rPr lang="en-US" sz="2000" b="1" strike="sngStrike" dirty="0">
                <a:solidFill>
                  <a:srgbClr val="FF0000"/>
                </a:solidFill>
                <a:ea typeface="ＭＳ Ｐゴシック" pitchFamily="-106" charset="-128"/>
              </a:rPr>
              <a:t>Simon </a:t>
            </a:r>
            <a:r>
              <a:rPr lang="en-US" sz="2000" b="1" strike="sngStrike" dirty="0" smtClean="0">
                <a:solidFill>
                  <a:srgbClr val="FF0000"/>
                </a:solidFill>
                <a:ea typeface="ＭＳ Ｐゴシック" pitchFamily="-106" charset="-128"/>
              </a:rPr>
              <a:t>Eggleston </a:t>
            </a:r>
            <a:r>
              <a:rPr lang="en-US" sz="2000" b="1" dirty="0" smtClean="0">
                <a:solidFill>
                  <a:srgbClr val="FF0000"/>
                </a:solidFill>
                <a:ea typeface="ＭＳ Ｐゴシック" pitchFamily="-106" charset="-128"/>
              </a:rPr>
              <a:t>(closed since 31 Jan 2015)</a:t>
            </a:r>
          </a:p>
          <a:p>
            <a:pPr marL="987425" lvl="1" indent="-361950">
              <a:buFontTx/>
              <a:buChar char="-"/>
              <a:defRPr/>
            </a:pPr>
            <a:r>
              <a:rPr lang="en-US" sz="2000" b="1" dirty="0">
                <a:ea typeface="ＭＳ Ｐゴシック" pitchFamily="-106" charset="-128"/>
              </a:rPr>
              <a:t>INPE – </a:t>
            </a:r>
            <a:r>
              <a:rPr lang="en-US" sz="2000" b="1" dirty="0">
                <a:solidFill>
                  <a:schemeClr val="tx1"/>
                </a:solidFill>
                <a:ea typeface="ＭＳ Ｐゴシック" pitchFamily="-106" charset="-128"/>
              </a:rPr>
              <a:t>Ivan </a:t>
            </a:r>
            <a:r>
              <a:rPr lang="en-US" sz="2000" b="1" dirty="0" smtClean="0">
                <a:solidFill>
                  <a:schemeClr val="tx1"/>
                </a:solidFill>
                <a:ea typeface="ＭＳ Ｐゴシック" pitchFamily="-106" charset="-128"/>
              </a:rPr>
              <a:t>Barbosa </a:t>
            </a:r>
            <a:r>
              <a:rPr lang="en-US" sz="2000" b="1" dirty="0" smtClean="0">
                <a:solidFill>
                  <a:srgbClr val="008000"/>
                </a:solidFill>
                <a:ea typeface="ＭＳ Ｐゴシック" pitchFamily="-106" charset="-128"/>
                <a:sym typeface="Wingdings"/>
              </a:rPr>
              <a:t></a:t>
            </a:r>
            <a:r>
              <a:rPr lang="en-US" sz="2000" b="1" dirty="0" smtClean="0">
                <a:solidFill>
                  <a:srgbClr val="008000"/>
                </a:solidFill>
                <a:ea typeface="ＭＳ Ｐゴシック" pitchFamily="-106" charset="-128"/>
              </a:rPr>
              <a:t> Julio </a:t>
            </a:r>
            <a:r>
              <a:rPr lang="en-US" sz="2000" b="1" dirty="0" err="1" smtClean="0">
                <a:solidFill>
                  <a:srgbClr val="008000"/>
                </a:solidFill>
                <a:ea typeface="ＭＳ Ｐゴシック" pitchFamily="-106" charset="-128"/>
              </a:rPr>
              <a:t>d’Alge</a:t>
            </a:r>
            <a:endParaRPr lang="en-US" sz="2000" b="1" dirty="0" smtClean="0">
              <a:solidFill>
                <a:srgbClr val="008000"/>
              </a:solidFill>
              <a:ea typeface="ＭＳ Ｐゴシック" pitchFamily="-106" charset="-128"/>
            </a:endParaRPr>
          </a:p>
          <a:p>
            <a:pPr marL="987425" lvl="1" indent="-361950">
              <a:buFontTx/>
              <a:buChar char="-"/>
              <a:defRPr/>
            </a:pPr>
            <a:r>
              <a:rPr lang="en-US" sz="2000" b="1" dirty="0">
                <a:solidFill>
                  <a:srgbClr val="002569"/>
                </a:solidFill>
                <a:ea typeface="ＭＳ Ｐゴシック" pitchFamily="-106" charset="-128"/>
              </a:rPr>
              <a:t>JAXA – Masanobu </a:t>
            </a:r>
            <a:r>
              <a:rPr lang="en-US" sz="2000" b="1" dirty="0" smtClean="0">
                <a:solidFill>
                  <a:srgbClr val="002569"/>
                </a:solidFill>
                <a:ea typeface="ＭＳ Ｐゴシック" pitchFamily="-106" charset="-128"/>
              </a:rPr>
              <a:t>Shimada (retiring) </a:t>
            </a:r>
            <a:r>
              <a:rPr lang="en-US" sz="2000" b="1" dirty="0" smtClean="0">
                <a:solidFill>
                  <a:srgbClr val="008000"/>
                </a:solidFill>
                <a:ea typeface="ＭＳ Ｐゴシック" pitchFamily="-106" charset="-128"/>
                <a:sym typeface="Wingdings"/>
              </a:rPr>
              <a:t></a:t>
            </a:r>
            <a:r>
              <a:rPr lang="en-US" sz="2000" b="1" dirty="0" smtClean="0">
                <a:solidFill>
                  <a:srgbClr val="008000"/>
                </a:solidFill>
                <a:ea typeface="ＭＳ Ｐゴシック" pitchFamily="-106" charset="-128"/>
              </a:rPr>
              <a:t> Nobuyoshi Fujimoto</a:t>
            </a:r>
            <a:endParaRPr lang="en-US" sz="2000" b="1" dirty="0">
              <a:solidFill>
                <a:srgbClr val="008000"/>
              </a:solidFill>
              <a:ea typeface="ＭＳ Ｐゴシック" pitchFamily="-106" charset="-128"/>
            </a:endParaRPr>
          </a:p>
          <a:p>
            <a:pPr marL="987425" lvl="1" indent="-361950">
              <a:buFontTx/>
              <a:buChar char="-"/>
              <a:defRPr/>
            </a:pPr>
            <a:r>
              <a:rPr lang="en-US" sz="2000" b="1" dirty="0" smtClean="0">
                <a:ea typeface="ＭＳ Ｐゴシック" pitchFamily="-106" charset="-128"/>
                <a:cs typeface="+mn-cs"/>
              </a:rPr>
              <a:t>NASA</a:t>
            </a:r>
            <a:r>
              <a:rPr lang="en-US" sz="2000" b="1" dirty="0">
                <a:ea typeface="ＭＳ Ｐゴシック" pitchFamily="-106" charset="-128"/>
                <a:cs typeface="+mn-cs"/>
              </a:rPr>
              <a:t>/SEO – Brian Killough</a:t>
            </a:r>
          </a:p>
          <a:p>
            <a:pPr marL="914400" lvl="1" indent="-457200">
              <a:buFont typeface="Wingdings" charset="2"/>
              <a:buChar char="§"/>
              <a:defRPr/>
            </a:pPr>
            <a:endParaRPr lang="en-US" sz="2000" b="1" dirty="0">
              <a:ea typeface="ＭＳ Ｐゴシック" pitchFamily="-106" charset="-128"/>
              <a:cs typeface="+mn-cs"/>
            </a:endParaRPr>
          </a:p>
          <a:p>
            <a:pPr marL="457200" indent="-457200">
              <a:buFont typeface="Wingdings" charset="2"/>
              <a:buChar char="§"/>
              <a:defRPr/>
            </a:pPr>
            <a:endParaRPr lang="en-US" sz="2000" b="1" dirty="0">
              <a:ea typeface="ＭＳ Ｐゴシック" pitchFamily="-106" charset="-128"/>
              <a:cs typeface="+mn-cs"/>
            </a:endParaRPr>
          </a:p>
          <a:p>
            <a:pPr marL="914400" lvl="1" indent="-457200">
              <a:buFont typeface="Wingdings" charset="2"/>
              <a:buChar char="§"/>
              <a:defRPr/>
            </a:pPr>
            <a:endParaRPr lang="en-US" sz="2000" b="1" dirty="0">
              <a:ea typeface="ＭＳ Ｐゴシック" pitchFamily="-106" charset="-128"/>
              <a:cs typeface="+mn-cs"/>
            </a:endParaRPr>
          </a:p>
          <a:p>
            <a:pPr marL="800100" lvl="1" indent="-342900">
              <a:buFont typeface="Lucida Grande"/>
              <a:buChar char="-"/>
              <a:defRPr/>
            </a:pPr>
            <a:endParaRPr lang="en-US" sz="2000" b="1" dirty="0">
              <a:ea typeface="ＭＳ Ｐゴシック" pitchFamily="-106" charset="-128"/>
              <a:cs typeface="+mn-cs"/>
            </a:endParaRPr>
          </a:p>
          <a:p>
            <a:pPr>
              <a:defRPr/>
            </a:pPr>
            <a:endParaRPr lang="en-US" sz="2000" b="1" dirty="0">
              <a:ea typeface="ＭＳ Ｐゴシック" pitchFamily="-106" charset="-128"/>
              <a:cs typeface="+mn-cs"/>
            </a:endParaRPr>
          </a:p>
          <a:p>
            <a:pPr marL="342900" indent="-342900">
              <a:buFont typeface="Lucida Grande"/>
              <a:buChar char="-"/>
              <a:defRPr/>
            </a:pPr>
            <a:endParaRPr lang="en-US" sz="2000" b="1" dirty="0">
              <a:ea typeface="ＭＳ Ｐゴシック" pitchFamily="-106" charset="-128"/>
              <a:cs typeface="+mn-cs"/>
            </a:endParaRPr>
          </a:p>
          <a:p>
            <a:pPr>
              <a:defRPr/>
            </a:pPr>
            <a:endParaRPr lang="en-US" sz="2000" b="1" dirty="0">
              <a:ea typeface="ＭＳ Ｐゴシック" pitchFamily="-106" charset="-128"/>
              <a:cs typeface="+mn-cs"/>
            </a:endParaRPr>
          </a:p>
        </p:txBody>
      </p:sp>
      <p:sp>
        <p:nvSpPr>
          <p:cNvPr id="19460" name="TextBox 2"/>
          <p:cNvSpPr txBox="1">
            <a:spLocks noChangeArrowheads="1"/>
          </p:cNvSpPr>
          <p:nvPr/>
        </p:nvSpPr>
        <p:spPr bwMode="auto">
          <a:xfrm>
            <a:off x="5572125" y="6477000"/>
            <a:ext cx="3038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dirty="0">
                <a:solidFill>
                  <a:srgbClr val="008000"/>
                </a:solidFill>
              </a:rPr>
              <a:t>Changes since SIT-</a:t>
            </a:r>
            <a:r>
              <a:rPr lang="en-US" sz="1600" i="1" dirty="0" smtClean="0">
                <a:solidFill>
                  <a:srgbClr val="008000"/>
                </a:solidFill>
              </a:rPr>
              <a:t>29 </a:t>
            </a:r>
            <a:r>
              <a:rPr lang="en-US" sz="1600" i="1" dirty="0">
                <a:solidFill>
                  <a:srgbClr val="008000"/>
                </a:solidFill>
              </a:rPr>
              <a:t>in Green</a:t>
            </a:r>
          </a:p>
        </p:txBody>
      </p:sp>
    </p:spTree>
    <p:extLst>
      <p:ext uri="{BB962C8B-B14F-4D97-AF65-F5344CB8AC3E}">
        <p14:creationId xmlns:p14="http://schemas.microsoft.com/office/powerpoint/2010/main" val="39405474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12680</TotalTime>
  <Words>4320</Words>
  <Application>Microsoft Macintosh PowerPoint</Application>
  <PresentationFormat>On-screen Show (4:3)</PresentationFormat>
  <Paragraphs>679</Paragraphs>
  <Slides>58</Slides>
  <Notes>41</Notes>
  <HiddenSlides>9</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Default</vt:lpstr>
      <vt:lpstr>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Landsat 7 status</vt:lpstr>
      <vt:lpstr>Landsat 8 status</vt:lpstr>
      <vt:lpstr>PowerPoint Presentation</vt:lpstr>
      <vt:lpstr>U.S. Landsat Archive Overview</vt:lpstr>
      <vt:lpstr>Sentinel-1A Data Flow    Open to all users  since 3 October 2014 at:   https://scihub.esa.int</vt:lpstr>
      <vt:lpstr>Sentinel-1 for GFOI</vt:lpstr>
      <vt:lpstr>Sentinel-1 over Colombia</vt:lpstr>
      <vt:lpstr>Sentinel-1 over Sumatra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3-year Work Plan - Purpose</vt:lpstr>
      <vt:lpstr>3-year Work Plan - Approach</vt:lpstr>
      <vt:lpstr>Features of the 3-year Vision</vt:lpstr>
      <vt:lpstr>3-year Vision 1/2</vt:lpstr>
      <vt:lpstr>3-year Vision 2/2</vt:lpstr>
      <vt:lpstr>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SDMS Pilot Projects</vt:lpstr>
      <vt:lpstr>GFOI Data Services</vt:lpstr>
      <vt:lpstr>Kenya Data Cube Project</vt:lpstr>
      <vt:lpstr>SDMS Pilot Project Plan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Stephen Ward</cp:lastModifiedBy>
  <cp:revision>52</cp:revision>
  <dcterms:modified xsi:type="dcterms:W3CDTF">2015-03-31T12:56:47Z</dcterms:modified>
</cp:coreProperties>
</file>