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handoutMasterIdLst>
    <p:handoutMasterId r:id="rId15"/>
  </p:handoutMasterIdLst>
  <p:sldIdLst>
    <p:sldId id="256" r:id="rId2"/>
    <p:sldId id="258" r:id="rId3"/>
    <p:sldId id="269" r:id="rId4"/>
    <p:sldId id="268" r:id="rId5"/>
    <p:sldId id="259" r:id="rId6"/>
    <p:sldId id="260" r:id="rId7"/>
    <p:sldId id="261" r:id="rId8"/>
    <p:sldId id="262" r:id="rId9"/>
    <p:sldId id="263" r:id="rId10"/>
    <p:sldId id="264" r:id="rId11"/>
    <p:sldId id="267" r:id="rId12"/>
    <p:sldId id="266" r:id="rId13"/>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06"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C0CA6-2604-054F-B881-403D65A0527D}" type="doc">
      <dgm:prSet loTypeId="urn:microsoft.com/office/officeart/2005/8/layout/cycle1" loCatId="" qsTypeId="urn:microsoft.com/office/officeart/2005/8/quickstyle/simple4" qsCatId="simple" csTypeId="urn:microsoft.com/office/officeart/2005/8/colors/accent1_2" csCatId="accent1" phldr="1"/>
      <dgm:spPr/>
      <dgm:t>
        <a:bodyPr/>
        <a:lstStyle/>
        <a:p>
          <a:endParaRPr lang="en-US"/>
        </a:p>
      </dgm:t>
    </dgm:pt>
    <dgm:pt modelId="{B79DA9FB-B635-E34F-86A6-68615CD0F2BA}">
      <dgm:prSet phldrT="[Text]"/>
      <dgm:spPr>
        <a:xfrm>
          <a:off x="4830469"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CEOS ECV Inventory</a:t>
          </a:r>
        </a:p>
        <a:p>
          <a:r>
            <a:rPr lang="en-US" dirty="0" smtClean="0">
              <a:solidFill>
                <a:srgbClr val="000000">
                  <a:hueOff val="0"/>
                  <a:satOff val="0"/>
                  <a:lumOff val="0"/>
                  <a:alphaOff val="0"/>
                </a:srgbClr>
              </a:solidFill>
              <a:latin typeface="Arial"/>
              <a:ea typeface="+mn-ea"/>
              <a:cs typeface="+mn-cs"/>
            </a:rPr>
            <a:t>V1.1</a:t>
          </a:r>
          <a:endParaRPr lang="en-US" dirty="0">
            <a:solidFill>
              <a:srgbClr val="000000">
                <a:hueOff val="0"/>
                <a:satOff val="0"/>
                <a:lumOff val="0"/>
                <a:alphaOff val="0"/>
              </a:srgbClr>
            </a:solidFill>
            <a:latin typeface="Arial"/>
            <a:ea typeface="+mn-ea"/>
            <a:cs typeface="+mn-cs"/>
          </a:endParaRPr>
        </a:p>
      </dgm:t>
    </dgm:pt>
    <dgm:pt modelId="{552CB162-2DAF-874A-B41B-E747633C7EB2}" type="parTrans" cxnId="{BC3C0EC5-9C85-AA42-9296-93ED3CB1E6EB}">
      <dgm:prSet/>
      <dgm:spPr/>
      <dgm:t>
        <a:bodyPr/>
        <a:lstStyle/>
        <a:p>
          <a:endParaRPr lang="en-US"/>
        </a:p>
      </dgm:t>
    </dgm:pt>
    <dgm:pt modelId="{49BC2B89-B246-EA41-9109-9664F29D7F4F}" type="sibTrans" cxnId="{BC3C0EC5-9C85-AA42-9296-93ED3CB1E6EB}">
      <dgm:prSet/>
      <dgm:spPr>
        <a:xfrm>
          <a:off x="1218799" y="639"/>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E2C7B313-FF2A-EF4A-8A88-7916812C9956}">
      <dgm:prSet phldrT="[Text]"/>
      <dgm:spPr>
        <a:xfrm>
          <a:off x="4830469" y="3612309"/>
          <a:ext cx="2051372" cy="2051372"/>
        </a:xfrm>
        <a:noFill/>
        <a:ln>
          <a:noFill/>
        </a:ln>
        <a:effectLst/>
      </dgm:spPr>
      <dgm:t>
        <a:bodyPr/>
        <a:lstStyle/>
        <a:p>
          <a:r>
            <a:rPr lang="en-US" dirty="0" smtClean="0">
              <a:solidFill>
                <a:schemeClr val="bg1">
                  <a:lumMod val="50000"/>
                </a:schemeClr>
              </a:solidFill>
              <a:latin typeface="Arial"/>
              <a:ea typeface="+mn-ea"/>
              <a:cs typeface="+mn-cs"/>
            </a:rPr>
            <a:t>Reference Assessment </a:t>
          </a:r>
        </a:p>
        <a:p>
          <a:r>
            <a:rPr lang="en-US" dirty="0" smtClean="0">
              <a:solidFill>
                <a:schemeClr val="bg1">
                  <a:lumMod val="50000"/>
                </a:schemeClr>
              </a:solidFill>
              <a:latin typeface="Arial"/>
              <a:ea typeface="+mn-ea"/>
              <a:cs typeface="+mn-cs"/>
            </a:rPr>
            <a:t>Process</a:t>
          </a:r>
          <a:endParaRPr lang="en-US" dirty="0">
            <a:solidFill>
              <a:schemeClr val="bg1">
                <a:lumMod val="50000"/>
              </a:schemeClr>
            </a:solidFill>
            <a:latin typeface="Arial"/>
            <a:ea typeface="+mn-ea"/>
            <a:cs typeface="+mn-cs"/>
          </a:endParaRPr>
        </a:p>
      </dgm:t>
    </dgm:pt>
    <dgm:pt modelId="{B2A02F98-1DB8-D447-8FDF-C803C6BD3EEA}" type="parTrans" cxnId="{2687673A-096E-FA4C-B7E4-CCE2FAB9560A}">
      <dgm:prSet/>
      <dgm:spPr/>
      <dgm:t>
        <a:bodyPr/>
        <a:lstStyle/>
        <a:p>
          <a:endParaRPr lang="en-US"/>
        </a:p>
      </dgm:t>
    </dgm:pt>
    <dgm:pt modelId="{FA13B08E-10D5-364E-830F-5B60281BC7F3}" type="sibTrans" cxnId="{2687673A-096E-FA4C-B7E4-CCE2FAB9560A}">
      <dgm:prSet/>
      <dgm:spPr>
        <a:xfrm>
          <a:off x="1279455" y="-1693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5ED73F3B-50FD-7246-A469-1BBCE271FDEE}">
      <dgm:prSet phldrT="[Text]"/>
      <dgm:spPr>
        <a:xfrm>
          <a:off x="1292051" y="3500916"/>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ECV Gap</a:t>
          </a:r>
        </a:p>
        <a:p>
          <a:r>
            <a:rPr lang="en-US" dirty="0" smtClean="0">
              <a:solidFill>
                <a:srgbClr val="000000">
                  <a:hueOff val="0"/>
                  <a:satOff val="0"/>
                  <a:lumOff val="0"/>
                  <a:alphaOff val="0"/>
                </a:srgbClr>
              </a:solidFill>
              <a:latin typeface="Arial"/>
              <a:ea typeface="+mn-ea"/>
              <a:cs typeface="+mn-cs"/>
            </a:rPr>
            <a:t>Analysis</a:t>
          </a:r>
          <a:endParaRPr lang="en-US" dirty="0">
            <a:solidFill>
              <a:srgbClr val="000000">
                <a:hueOff val="0"/>
                <a:satOff val="0"/>
                <a:lumOff val="0"/>
                <a:alphaOff val="0"/>
              </a:srgbClr>
            </a:solidFill>
            <a:latin typeface="Arial"/>
            <a:ea typeface="+mn-ea"/>
            <a:cs typeface="+mn-cs"/>
          </a:endParaRPr>
        </a:p>
      </dgm:t>
    </dgm:pt>
    <dgm:pt modelId="{9E6E9639-E943-DE4D-A2F2-ADE192F57F2E}" type="parTrans" cxnId="{1FA3D9F6-8514-3149-8536-D9BD6143B4AC}">
      <dgm:prSet/>
      <dgm:spPr/>
      <dgm:t>
        <a:bodyPr/>
        <a:lstStyle/>
        <a:p>
          <a:endParaRPr lang="en-US"/>
        </a:p>
      </dgm:t>
    </dgm:pt>
    <dgm:pt modelId="{46826CA8-97BC-B04D-AC12-128384DAFC0E}" type="sibTrans" cxnId="{1FA3D9F6-8514-3149-8536-D9BD6143B4AC}">
      <dgm:prSet/>
      <dgm:spPr>
        <a:xfrm>
          <a:off x="1238303" y="-67046"/>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0452CAF-593F-DA4F-8A5A-A2380C4C4E5C}">
      <dgm:prSet phldrT="[Text]"/>
      <dgm:spPr>
        <a:xfrm>
          <a:off x="1347758" y="129598"/>
          <a:ext cx="2051372" cy="2051372"/>
        </a:xfrm>
        <a:noFill/>
        <a:ln>
          <a:noFill/>
        </a:ln>
        <a:effectLst/>
      </dgm:spPr>
      <dgm:t>
        <a:bodyPr/>
        <a:lstStyle/>
        <a:p>
          <a:r>
            <a:rPr lang="en-US" dirty="0" smtClean="0">
              <a:solidFill>
                <a:srgbClr val="000000">
                  <a:hueOff val="0"/>
                  <a:satOff val="0"/>
                  <a:lumOff val="0"/>
                  <a:alphaOff val="0"/>
                </a:srgbClr>
              </a:solidFill>
              <a:latin typeface="Arial"/>
              <a:ea typeface="+mn-ea"/>
              <a:cs typeface="+mn-cs"/>
            </a:rPr>
            <a:t>Mitigation</a:t>
          </a:r>
        </a:p>
        <a:p>
          <a:r>
            <a:rPr lang="en-US" dirty="0" smtClean="0">
              <a:solidFill>
                <a:srgbClr val="000000">
                  <a:hueOff val="0"/>
                  <a:satOff val="0"/>
                  <a:lumOff val="0"/>
                  <a:alphaOff val="0"/>
                </a:srgbClr>
              </a:solidFill>
              <a:latin typeface="Arial"/>
              <a:ea typeface="+mn-ea"/>
              <a:cs typeface="+mn-cs"/>
            </a:rPr>
            <a:t>Plan and</a:t>
          </a:r>
        </a:p>
        <a:p>
          <a:r>
            <a:rPr lang="en-US" dirty="0" smtClean="0">
              <a:solidFill>
                <a:srgbClr val="000000">
                  <a:hueOff val="0"/>
                  <a:satOff val="0"/>
                  <a:lumOff val="0"/>
                  <a:alphaOff val="0"/>
                </a:srgbClr>
              </a:solidFill>
              <a:latin typeface="Arial"/>
              <a:ea typeface="+mn-ea"/>
              <a:cs typeface="+mn-cs"/>
            </a:rPr>
            <a:t>Actions V2.0</a:t>
          </a:r>
          <a:endParaRPr lang="en-US" dirty="0">
            <a:solidFill>
              <a:srgbClr val="000000">
                <a:hueOff val="0"/>
                <a:satOff val="0"/>
                <a:lumOff val="0"/>
                <a:alphaOff val="0"/>
              </a:srgbClr>
            </a:solidFill>
            <a:latin typeface="Arial"/>
            <a:ea typeface="+mn-ea"/>
            <a:cs typeface="+mn-cs"/>
          </a:endParaRPr>
        </a:p>
      </dgm:t>
    </dgm:pt>
    <dgm:pt modelId="{29D276FF-577E-9340-9341-E6DC4330440B}" type="parTrans" cxnId="{913EB234-48E2-C84E-944D-C36CEA8A5FDF}">
      <dgm:prSet/>
      <dgm:spPr/>
      <dgm:t>
        <a:bodyPr/>
        <a:lstStyle/>
        <a:p>
          <a:endParaRPr lang="en-US"/>
        </a:p>
      </dgm:t>
    </dgm:pt>
    <dgm:pt modelId="{94DBE24B-EAFE-5043-94E5-FA8FA200D0CC}" type="sibTrans" cxnId="{913EB234-48E2-C84E-944D-C36CEA8A5FDF}">
      <dgm:prSet/>
      <dgm:spPr>
        <a:xfrm>
          <a:off x="1218799" y="-58497"/>
          <a:ext cx="5792001" cy="5792001"/>
        </a:xfrm>
        <a:solidFill>
          <a:srgbClr val="333399"/>
        </a:solidFill>
        <a:ln>
          <a:noFill/>
        </a:ln>
        <a:effectLst>
          <a:outerShdw blurRad="40000" dist="23000" dir="5400000" rotWithShape="0">
            <a:srgbClr val="000000">
              <a:alpha val="35000"/>
            </a:srgbClr>
          </a:outerShdw>
        </a:effectLst>
      </dgm:spPr>
      <dgm:t>
        <a:bodyPr/>
        <a:lstStyle/>
        <a:p>
          <a:endParaRPr lang="en-US"/>
        </a:p>
      </dgm:t>
    </dgm:pt>
    <dgm:pt modelId="{1175232F-A3D6-F94F-AEBC-D89E03DEBC31}" type="pres">
      <dgm:prSet presAssocID="{0E5C0CA6-2604-054F-B881-403D65A0527D}" presName="cycle" presStyleCnt="0">
        <dgm:presLayoutVars>
          <dgm:dir/>
          <dgm:resizeHandles val="exact"/>
        </dgm:presLayoutVars>
      </dgm:prSet>
      <dgm:spPr/>
      <dgm:t>
        <a:bodyPr/>
        <a:lstStyle/>
        <a:p>
          <a:endParaRPr lang="en-US"/>
        </a:p>
      </dgm:t>
    </dgm:pt>
    <dgm:pt modelId="{245D103A-43BB-7D4C-9F39-B62B944EF305}" type="pres">
      <dgm:prSet presAssocID="{B79DA9FB-B635-E34F-86A6-68615CD0F2BA}" presName="dummy" presStyleCnt="0"/>
      <dgm:spPr/>
    </dgm:pt>
    <dgm:pt modelId="{D74F7E72-F0FD-8849-8044-C721D96E0844}" type="pres">
      <dgm:prSet presAssocID="{B79DA9FB-B635-E34F-86A6-68615CD0F2BA}" presName="node" presStyleLbl="revTx" presStyleIdx="0" presStyleCnt="4">
        <dgm:presLayoutVars>
          <dgm:bulletEnabled val="1"/>
        </dgm:presLayoutVars>
      </dgm:prSet>
      <dgm:spPr>
        <a:prstGeom prst="rect">
          <a:avLst/>
        </a:prstGeom>
      </dgm:spPr>
      <dgm:t>
        <a:bodyPr/>
        <a:lstStyle/>
        <a:p>
          <a:endParaRPr lang="en-US"/>
        </a:p>
      </dgm:t>
    </dgm:pt>
    <dgm:pt modelId="{071209F2-7290-6141-9504-B4550094A8FB}" type="pres">
      <dgm:prSet presAssocID="{49BC2B89-B246-EA41-9109-9664F29D7F4F}" presName="sibTrans" presStyleLbl="node1" presStyleIdx="0" presStyleCnt="4"/>
      <dgm:spPr>
        <a:prstGeom prst="circularArrow">
          <a:avLst>
            <a:gd name="adj1" fmla="val 6906"/>
            <a:gd name="adj2" fmla="val 465695"/>
            <a:gd name="adj3" fmla="val 547972"/>
            <a:gd name="adj4" fmla="val 20586333"/>
            <a:gd name="adj5" fmla="val 8057"/>
          </a:avLst>
        </a:prstGeom>
      </dgm:spPr>
      <dgm:t>
        <a:bodyPr/>
        <a:lstStyle/>
        <a:p>
          <a:endParaRPr lang="en-US"/>
        </a:p>
      </dgm:t>
    </dgm:pt>
    <dgm:pt modelId="{B015DCE8-2186-0C47-8464-750E16CCDE88}" type="pres">
      <dgm:prSet presAssocID="{E2C7B313-FF2A-EF4A-8A88-7916812C9956}" presName="dummy" presStyleCnt="0"/>
      <dgm:spPr/>
    </dgm:pt>
    <dgm:pt modelId="{1A662AE3-A963-5B4E-AD1E-CD11E9B6271A}" type="pres">
      <dgm:prSet presAssocID="{E2C7B313-FF2A-EF4A-8A88-7916812C9956}" presName="node" presStyleLbl="revTx" presStyleIdx="1" presStyleCnt="4">
        <dgm:presLayoutVars>
          <dgm:bulletEnabled val="1"/>
        </dgm:presLayoutVars>
      </dgm:prSet>
      <dgm:spPr>
        <a:prstGeom prst="rect">
          <a:avLst/>
        </a:prstGeom>
      </dgm:spPr>
      <dgm:t>
        <a:bodyPr/>
        <a:lstStyle/>
        <a:p>
          <a:endParaRPr lang="en-US"/>
        </a:p>
      </dgm:t>
    </dgm:pt>
    <dgm:pt modelId="{241F3594-1DB6-164C-ACAC-EEDDEF88B3BB}" type="pres">
      <dgm:prSet presAssocID="{FA13B08E-10D5-364E-830F-5B60281BC7F3}" presName="sibTrans" presStyleLbl="node1" presStyleIdx="1" presStyleCnt="4"/>
      <dgm:spPr>
        <a:prstGeom prst="circularArrow">
          <a:avLst>
            <a:gd name="adj1" fmla="val 6906"/>
            <a:gd name="adj2" fmla="val 465695"/>
            <a:gd name="adj3" fmla="val 6119101"/>
            <a:gd name="adj4" fmla="val 4474491"/>
            <a:gd name="adj5" fmla="val 8057"/>
          </a:avLst>
        </a:prstGeom>
      </dgm:spPr>
      <dgm:t>
        <a:bodyPr/>
        <a:lstStyle/>
        <a:p>
          <a:endParaRPr lang="en-US"/>
        </a:p>
      </dgm:t>
    </dgm:pt>
    <dgm:pt modelId="{B9A01B3B-D566-D843-A601-2D8745000DF9}" type="pres">
      <dgm:prSet presAssocID="{5ED73F3B-50FD-7246-A469-1BBCE271FDEE}" presName="dummy" presStyleCnt="0"/>
      <dgm:spPr/>
    </dgm:pt>
    <dgm:pt modelId="{1F15B2D8-CBB0-0145-A1B8-E6F6BE971529}" type="pres">
      <dgm:prSet presAssocID="{5ED73F3B-50FD-7246-A469-1BBCE271FDEE}" presName="node" presStyleLbl="revTx" presStyleIdx="2" presStyleCnt="4" custRadScaleRad="98518" custRadScaleInc="9305">
        <dgm:presLayoutVars>
          <dgm:bulletEnabled val="1"/>
        </dgm:presLayoutVars>
      </dgm:prSet>
      <dgm:spPr>
        <a:prstGeom prst="rect">
          <a:avLst/>
        </a:prstGeom>
      </dgm:spPr>
      <dgm:t>
        <a:bodyPr/>
        <a:lstStyle/>
        <a:p>
          <a:endParaRPr lang="en-US"/>
        </a:p>
      </dgm:t>
    </dgm:pt>
    <dgm:pt modelId="{BD261BBB-B6D4-5E44-948C-2A2B34997C41}" type="pres">
      <dgm:prSet presAssocID="{46826CA8-97BC-B04D-AC12-128384DAFC0E}" presName="sibTrans" presStyleLbl="node1" presStyleIdx="2" presStyleCnt="4"/>
      <dgm:spPr>
        <a:prstGeom prst="circularArrow">
          <a:avLst>
            <a:gd name="adj1" fmla="val 6906"/>
            <a:gd name="adj2" fmla="val 465695"/>
            <a:gd name="adj3" fmla="val 11249637"/>
            <a:gd name="adj4" fmla="val 9849922"/>
            <a:gd name="adj5" fmla="val 8057"/>
          </a:avLst>
        </a:prstGeom>
      </dgm:spPr>
      <dgm:t>
        <a:bodyPr/>
        <a:lstStyle/>
        <a:p>
          <a:endParaRPr lang="en-US"/>
        </a:p>
      </dgm:t>
    </dgm:pt>
    <dgm:pt modelId="{2CB39A90-BFCA-DE41-BE89-ED9167A9567E}" type="pres">
      <dgm:prSet presAssocID="{10452CAF-593F-DA4F-8A5A-A2380C4C4E5C}" presName="dummy" presStyleCnt="0"/>
      <dgm:spPr/>
    </dgm:pt>
    <dgm:pt modelId="{B9B5FCFE-5934-BE47-A670-8A8095B372C9}" type="pres">
      <dgm:prSet presAssocID="{10452CAF-593F-DA4F-8A5A-A2380C4C4E5C}" presName="node" presStyleLbl="revTx" presStyleIdx="3" presStyleCnt="4">
        <dgm:presLayoutVars>
          <dgm:bulletEnabled val="1"/>
        </dgm:presLayoutVars>
      </dgm:prSet>
      <dgm:spPr>
        <a:prstGeom prst="rect">
          <a:avLst/>
        </a:prstGeom>
      </dgm:spPr>
      <dgm:t>
        <a:bodyPr/>
        <a:lstStyle/>
        <a:p>
          <a:endParaRPr lang="en-US"/>
        </a:p>
      </dgm:t>
    </dgm:pt>
    <dgm:pt modelId="{A794E433-BFEF-464D-9E12-10D8C84B41F5}" type="pres">
      <dgm:prSet presAssocID="{94DBE24B-EAFE-5043-94E5-FA8FA200D0CC}" presName="sibTrans" presStyleLbl="node1" presStyleIdx="3" presStyleCnt="4" custLinFactNeighborY="-1021"/>
      <dgm:spPr>
        <a:prstGeom prst="circularArrow">
          <a:avLst>
            <a:gd name="adj1" fmla="val 6906"/>
            <a:gd name="adj2" fmla="val 465695"/>
            <a:gd name="adj3" fmla="val 16747972"/>
            <a:gd name="adj4" fmla="val 15186333"/>
            <a:gd name="adj5" fmla="val 8057"/>
          </a:avLst>
        </a:prstGeom>
      </dgm:spPr>
      <dgm:t>
        <a:bodyPr/>
        <a:lstStyle/>
        <a:p>
          <a:endParaRPr lang="en-US"/>
        </a:p>
      </dgm:t>
    </dgm:pt>
  </dgm:ptLst>
  <dgm:cxnLst>
    <dgm:cxn modelId="{1FA3D9F6-8514-3149-8536-D9BD6143B4AC}" srcId="{0E5C0CA6-2604-054F-B881-403D65A0527D}" destId="{5ED73F3B-50FD-7246-A469-1BBCE271FDEE}" srcOrd="2" destOrd="0" parTransId="{9E6E9639-E943-DE4D-A2F2-ADE192F57F2E}" sibTransId="{46826CA8-97BC-B04D-AC12-128384DAFC0E}"/>
    <dgm:cxn modelId="{2687673A-096E-FA4C-B7E4-CCE2FAB9560A}" srcId="{0E5C0CA6-2604-054F-B881-403D65A0527D}" destId="{E2C7B313-FF2A-EF4A-8A88-7916812C9956}" srcOrd="1" destOrd="0" parTransId="{B2A02F98-1DB8-D447-8FDF-C803C6BD3EEA}" sibTransId="{FA13B08E-10D5-364E-830F-5B60281BC7F3}"/>
    <dgm:cxn modelId="{9F5246E6-72A9-40E6-91A8-0DB5E0EBF3A9}" type="presOf" srcId="{94DBE24B-EAFE-5043-94E5-FA8FA200D0CC}" destId="{A794E433-BFEF-464D-9E12-10D8C84B41F5}" srcOrd="0" destOrd="0" presId="urn:microsoft.com/office/officeart/2005/8/layout/cycle1"/>
    <dgm:cxn modelId="{5EEF63D8-98A2-49A6-AE91-2358987C3467}" type="presOf" srcId="{46826CA8-97BC-B04D-AC12-128384DAFC0E}" destId="{BD261BBB-B6D4-5E44-948C-2A2B34997C41}" srcOrd="0" destOrd="0" presId="urn:microsoft.com/office/officeart/2005/8/layout/cycle1"/>
    <dgm:cxn modelId="{EEE02A52-2051-4E72-926C-7065A86EFD7D}" type="presOf" srcId="{E2C7B313-FF2A-EF4A-8A88-7916812C9956}" destId="{1A662AE3-A963-5B4E-AD1E-CD11E9B6271A}" srcOrd="0" destOrd="0" presId="urn:microsoft.com/office/officeart/2005/8/layout/cycle1"/>
    <dgm:cxn modelId="{BC3C0EC5-9C85-AA42-9296-93ED3CB1E6EB}" srcId="{0E5C0CA6-2604-054F-B881-403D65A0527D}" destId="{B79DA9FB-B635-E34F-86A6-68615CD0F2BA}" srcOrd="0" destOrd="0" parTransId="{552CB162-2DAF-874A-B41B-E747633C7EB2}" sibTransId="{49BC2B89-B246-EA41-9109-9664F29D7F4F}"/>
    <dgm:cxn modelId="{495BCAAE-B217-403A-8C1D-E159DD5F306A}" type="presOf" srcId="{FA13B08E-10D5-364E-830F-5B60281BC7F3}" destId="{241F3594-1DB6-164C-ACAC-EEDDEF88B3BB}" srcOrd="0" destOrd="0" presId="urn:microsoft.com/office/officeart/2005/8/layout/cycle1"/>
    <dgm:cxn modelId="{28A92B0C-9239-4D41-8718-DBB14967B457}" type="presOf" srcId="{B79DA9FB-B635-E34F-86A6-68615CD0F2BA}" destId="{D74F7E72-F0FD-8849-8044-C721D96E0844}" srcOrd="0" destOrd="0" presId="urn:microsoft.com/office/officeart/2005/8/layout/cycle1"/>
    <dgm:cxn modelId="{F14B1BCA-CBF9-467F-9E5C-52E90CA282A4}" type="presOf" srcId="{49BC2B89-B246-EA41-9109-9664F29D7F4F}" destId="{071209F2-7290-6141-9504-B4550094A8FB}" srcOrd="0" destOrd="0" presId="urn:microsoft.com/office/officeart/2005/8/layout/cycle1"/>
    <dgm:cxn modelId="{B054B2A5-9FBB-4F82-81CB-76CE1FFC95D3}" type="presOf" srcId="{10452CAF-593F-DA4F-8A5A-A2380C4C4E5C}" destId="{B9B5FCFE-5934-BE47-A670-8A8095B372C9}" srcOrd="0" destOrd="0" presId="urn:microsoft.com/office/officeart/2005/8/layout/cycle1"/>
    <dgm:cxn modelId="{913EB234-48E2-C84E-944D-C36CEA8A5FDF}" srcId="{0E5C0CA6-2604-054F-B881-403D65A0527D}" destId="{10452CAF-593F-DA4F-8A5A-A2380C4C4E5C}" srcOrd="3" destOrd="0" parTransId="{29D276FF-577E-9340-9341-E6DC4330440B}" sibTransId="{94DBE24B-EAFE-5043-94E5-FA8FA200D0CC}"/>
    <dgm:cxn modelId="{6D32E735-EA56-4E9C-8F30-EBB168BF1804}" type="presOf" srcId="{0E5C0CA6-2604-054F-B881-403D65A0527D}" destId="{1175232F-A3D6-F94F-AEBC-D89E03DEBC31}" srcOrd="0" destOrd="0" presId="urn:microsoft.com/office/officeart/2005/8/layout/cycle1"/>
    <dgm:cxn modelId="{B31D362B-1CAF-4A72-A36C-9F2B0B4444C2}" type="presOf" srcId="{5ED73F3B-50FD-7246-A469-1BBCE271FDEE}" destId="{1F15B2D8-CBB0-0145-A1B8-E6F6BE971529}" srcOrd="0" destOrd="0" presId="urn:microsoft.com/office/officeart/2005/8/layout/cycle1"/>
    <dgm:cxn modelId="{E2CE1668-AAAC-459F-99DB-011620F0C794}" type="presParOf" srcId="{1175232F-A3D6-F94F-AEBC-D89E03DEBC31}" destId="{245D103A-43BB-7D4C-9F39-B62B944EF305}" srcOrd="0" destOrd="0" presId="urn:microsoft.com/office/officeart/2005/8/layout/cycle1"/>
    <dgm:cxn modelId="{429BC60E-AE10-4FF4-B790-3BE352B45D71}" type="presParOf" srcId="{1175232F-A3D6-F94F-AEBC-D89E03DEBC31}" destId="{D74F7E72-F0FD-8849-8044-C721D96E0844}" srcOrd="1" destOrd="0" presId="urn:microsoft.com/office/officeart/2005/8/layout/cycle1"/>
    <dgm:cxn modelId="{8CBC2EB7-4636-48ED-87CE-DB52C2C63942}" type="presParOf" srcId="{1175232F-A3D6-F94F-AEBC-D89E03DEBC31}" destId="{071209F2-7290-6141-9504-B4550094A8FB}" srcOrd="2" destOrd="0" presId="urn:microsoft.com/office/officeart/2005/8/layout/cycle1"/>
    <dgm:cxn modelId="{7ED43354-23E9-49B6-BEF6-32AFFB99C3C5}" type="presParOf" srcId="{1175232F-A3D6-F94F-AEBC-D89E03DEBC31}" destId="{B015DCE8-2186-0C47-8464-750E16CCDE88}" srcOrd="3" destOrd="0" presId="urn:microsoft.com/office/officeart/2005/8/layout/cycle1"/>
    <dgm:cxn modelId="{E2408DB8-06F6-4E35-AF7B-E85A6CB04D6B}" type="presParOf" srcId="{1175232F-A3D6-F94F-AEBC-D89E03DEBC31}" destId="{1A662AE3-A963-5B4E-AD1E-CD11E9B6271A}" srcOrd="4" destOrd="0" presId="urn:microsoft.com/office/officeart/2005/8/layout/cycle1"/>
    <dgm:cxn modelId="{CA2DC934-8507-4D07-9968-161D3401D7C8}" type="presParOf" srcId="{1175232F-A3D6-F94F-AEBC-D89E03DEBC31}" destId="{241F3594-1DB6-164C-ACAC-EEDDEF88B3BB}" srcOrd="5" destOrd="0" presId="urn:microsoft.com/office/officeart/2005/8/layout/cycle1"/>
    <dgm:cxn modelId="{83C0C647-D91C-4EFA-9D8F-300BC4C32829}" type="presParOf" srcId="{1175232F-A3D6-F94F-AEBC-D89E03DEBC31}" destId="{B9A01B3B-D566-D843-A601-2D8745000DF9}" srcOrd="6" destOrd="0" presId="urn:microsoft.com/office/officeart/2005/8/layout/cycle1"/>
    <dgm:cxn modelId="{68184C30-A413-4826-817E-54E2983AB9F5}" type="presParOf" srcId="{1175232F-A3D6-F94F-AEBC-D89E03DEBC31}" destId="{1F15B2D8-CBB0-0145-A1B8-E6F6BE971529}" srcOrd="7" destOrd="0" presId="urn:microsoft.com/office/officeart/2005/8/layout/cycle1"/>
    <dgm:cxn modelId="{3D6B9F07-CA95-465A-A68B-5F50A7EED465}" type="presParOf" srcId="{1175232F-A3D6-F94F-AEBC-D89E03DEBC31}" destId="{BD261BBB-B6D4-5E44-948C-2A2B34997C41}" srcOrd="8" destOrd="0" presId="urn:microsoft.com/office/officeart/2005/8/layout/cycle1"/>
    <dgm:cxn modelId="{154924FD-BC21-4FF9-BBCA-F458638E92F5}" type="presParOf" srcId="{1175232F-A3D6-F94F-AEBC-D89E03DEBC31}" destId="{2CB39A90-BFCA-DE41-BE89-ED9167A9567E}" srcOrd="9" destOrd="0" presId="urn:microsoft.com/office/officeart/2005/8/layout/cycle1"/>
    <dgm:cxn modelId="{351CFFB8-7DC7-4B11-A5D7-569072A01E3A}" type="presParOf" srcId="{1175232F-A3D6-F94F-AEBC-D89E03DEBC31}" destId="{B9B5FCFE-5934-BE47-A670-8A8095B372C9}" srcOrd="10" destOrd="0" presId="urn:microsoft.com/office/officeart/2005/8/layout/cycle1"/>
    <dgm:cxn modelId="{DE318290-7700-436D-8754-966F593B8FCC}" type="presParOf" srcId="{1175232F-A3D6-F94F-AEBC-D89E03DEBC31}" destId="{A794E433-BFEF-464D-9E12-10D8C84B41F5}"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F7E72-F0FD-8849-8044-C721D96E0844}">
      <dsp:nvSpPr>
        <dsp:cNvPr id="0" name=""/>
        <dsp:cNvSpPr/>
      </dsp:nvSpPr>
      <dsp:spPr>
        <a:xfrm>
          <a:off x="2191799" y="66459"/>
          <a:ext cx="1041201" cy="104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CEOS ECV Inventory</a:t>
          </a:r>
        </a:p>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V1.1</a:t>
          </a:r>
          <a:endParaRPr lang="en-US" sz="1400" kern="1200" dirty="0">
            <a:solidFill>
              <a:srgbClr val="000000">
                <a:hueOff val="0"/>
                <a:satOff val="0"/>
                <a:lumOff val="0"/>
                <a:alphaOff val="0"/>
              </a:srgbClr>
            </a:solidFill>
            <a:latin typeface="Arial"/>
            <a:ea typeface="+mn-ea"/>
            <a:cs typeface="+mn-cs"/>
          </a:endParaRPr>
        </a:p>
      </dsp:txBody>
      <dsp:txXfrm>
        <a:off x="2191799" y="66459"/>
        <a:ext cx="1041201" cy="1041201"/>
      </dsp:txXfrm>
    </dsp:sp>
    <dsp:sp modelId="{071209F2-7290-6141-9504-B4550094A8FB}">
      <dsp:nvSpPr>
        <dsp:cNvPr id="0" name=""/>
        <dsp:cNvSpPr/>
      </dsp:nvSpPr>
      <dsp:spPr>
        <a:xfrm>
          <a:off x="359246" y="1106"/>
          <a:ext cx="2939106" cy="2939106"/>
        </a:xfrm>
        <a:prstGeom prst="circularArrow">
          <a:avLst>
            <a:gd name="adj1" fmla="val 6906"/>
            <a:gd name="adj2" fmla="val 465695"/>
            <a:gd name="adj3" fmla="val 547972"/>
            <a:gd name="adj4" fmla="val 205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A662AE3-A963-5B4E-AD1E-CD11E9B6271A}">
      <dsp:nvSpPr>
        <dsp:cNvPr id="0" name=""/>
        <dsp:cNvSpPr/>
      </dsp:nvSpPr>
      <dsp:spPr>
        <a:xfrm>
          <a:off x="2191799" y="1833659"/>
          <a:ext cx="1041201" cy="104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chemeClr val="bg1">
                  <a:lumMod val="50000"/>
                </a:schemeClr>
              </a:solidFill>
              <a:latin typeface="Arial"/>
              <a:ea typeface="+mn-ea"/>
              <a:cs typeface="+mn-cs"/>
            </a:rPr>
            <a:t>Reference Assessment </a:t>
          </a:r>
        </a:p>
        <a:p>
          <a:pPr lvl="0" algn="ctr" defTabSz="622300">
            <a:lnSpc>
              <a:spcPct val="90000"/>
            </a:lnSpc>
            <a:spcBef>
              <a:spcPct val="0"/>
            </a:spcBef>
            <a:spcAft>
              <a:spcPct val="35000"/>
            </a:spcAft>
          </a:pPr>
          <a:r>
            <a:rPr lang="en-US" sz="1400" kern="1200" dirty="0" smtClean="0">
              <a:solidFill>
                <a:schemeClr val="bg1">
                  <a:lumMod val="50000"/>
                </a:schemeClr>
              </a:solidFill>
              <a:latin typeface="Arial"/>
              <a:ea typeface="+mn-ea"/>
              <a:cs typeface="+mn-cs"/>
            </a:rPr>
            <a:t>Process</a:t>
          </a:r>
          <a:endParaRPr lang="en-US" sz="1400" kern="1200" dirty="0">
            <a:solidFill>
              <a:schemeClr val="bg1">
                <a:lumMod val="50000"/>
              </a:schemeClr>
            </a:solidFill>
            <a:latin typeface="Arial"/>
            <a:ea typeface="+mn-ea"/>
            <a:cs typeface="+mn-cs"/>
          </a:endParaRPr>
        </a:p>
      </dsp:txBody>
      <dsp:txXfrm>
        <a:off x="2191799" y="1833659"/>
        <a:ext cx="1041201" cy="1041201"/>
      </dsp:txXfrm>
    </dsp:sp>
    <dsp:sp modelId="{241F3594-1DB6-164C-ACAC-EEDDEF88B3BB}">
      <dsp:nvSpPr>
        <dsp:cNvPr id="0" name=""/>
        <dsp:cNvSpPr/>
      </dsp:nvSpPr>
      <dsp:spPr>
        <a:xfrm>
          <a:off x="390036" y="-7810"/>
          <a:ext cx="2939106" cy="2939106"/>
        </a:xfrm>
        <a:prstGeom prst="circularArrow">
          <a:avLst>
            <a:gd name="adj1" fmla="val 6906"/>
            <a:gd name="adj2" fmla="val 465695"/>
            <a:gd name="adj3" fmla="val 6119101"/>
            <a:gd name="adj4" fmla="val 4474491"/>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1F15B2D8-CBB0-0145-A1B8-E6F6BE971529}">
      <dsp:nvSpPr>
        <dsp:cNvPr id="0" name=""/>
        <dsp:cNvSpPr/>
      </dsp:nvSpPr>
      <dsp:spPr>
        <a:xfrm>
          <a:off x="396332" y="1777136"/>
          <a:ext cx="1041201" cy="104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ECV Gap</a:t>
          </a:r>
        </a:p>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Analysis</a:t>
          </a:r>
          <a:endParaRPr lang="en-US" sz="1400" kern="1200" dirty="0">
            <a:solidFill>
              <a:srgbClr val="000000">
                <a:hueOff val="0"/>
                <a:satOff val="0"/>
                <a:lumOff val="0"/>
                <a:alphaOff val="0"/>
              </a:srgbClr>
            </a:solidFill>
            <a:latin typeface="Arial"/>
            <a:ea typeface="+mn-ea"/>
            <a:cs typeface="+mn-cs"/>
          </a:endParaRPr>
        </a:p>
      </dsp:txBody>
      <dsp:txXfrm>
        <a:off x="396332" y="1777136"/>
        <a:ext cx="1041201" cy="1041201"/>
      </dsp:txXfrm>
    </dsp:sp>
    <dsp:sp modelId="{BD261BBB-B6D4-5E44-948C-2A2B34997C41}">
      <dsp:nvSpPr>
        <dsp:cNvPr id="0" name=""/>
        <dsp:cNvSpPr/>
      </dsp:nvSpPr>
      <dsp:spPr>
        <a:xfrm>
          <a:off x="369143" y="-33253"/>
          <a:ext cx="2939106" cy="2939106"/>
        </a:xfrm>
        <a:prstGeom prst="circularArrow">
          <a:avLst>
            <a:gd name="adj1" fmla="val 6906"/>
            <a:gd name="adj2" fmla="val 465695"/>
            <a:gd name="adj3" fmla="val 11249637"/>
            <a:gd name="adj4" fmla="val 9849922"/>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B9B5FCFE-5934-BE47-A670-8A8095B372C9}">
      <dsp:nvSpPr>
        <dsp:cNvPr id="0" name=""/>
        <dsp:cNvSpPr/>
      </dsp:nvSpPr>
      <dsp:spPr>
        <a:xfrm>
          <a:off x="424599" y="66459"/>
          <a:ext cx="1041201" cy="10412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Mitigation</a:t>
          </a:r>
        </a:p>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Plan and</a:t>
          </a:r>
        </a:p>
        <a:p>
          <a:pPr lvl="0" algn="ctr" defTabSz="622300">
            <a:lnSpc>
              <a:spcPct val="90000"/>
            </a:lnSpc>
            <a:spcBef>
              <a:spcPct val="0"/>
            </a:spcBef>
            <a:spcAft>
              <a:spcPct val="35000"/>
            </a:spcAft>
          </a:pPr>
          <a:r>
            <a:rPr lang="en-US" sz="1400" kern="1200" dirty="0" smtClean="0">
              <a:solidFill>
                <a:srgbClr val="000000">
                  <a:hueOff val="0"/>
                  <a:satOff val="0"/>
                  <a:lumOff val="0"/>
                  <a:alphaOff val="0"/>
                </a:srgbClr>
              </a:solidFill>
              <a:latin typeface="Arial"/>
              <a:ea typeface="+mn-ea"/>
              <a:cs typeface="+mn-cs"/>
            </a:rPr>
            <a:t>Actions V2.0</a:t>
          </a:r>
          <a:endParaRPr lang="en-US" sz="1400" kern="1200" dirty="0">
            <a:solidFill>
              <a:srgbClr val="000000">
                <a:hueOff val="0"/>
                <a:satOff val="0"/>
                <a:lumOff val="0"/>
                <a:alphaOff val="0"/>
              </a:srgbClr>
            </a:solidFill>
            <a:latin typeface="Arial"/>
            <a:ea typeface="+mn-ea"/>
            <a:cs typeface="+mn-cs"/>
          </a:endParaRPr>
        </a:p>
      </dsp:txBody>
      <dsp:txXfrm>
        <a:off x="424599" y="66459"/>
        <a:ext cx="1041201" cy="1041201"/>
      </dsp:txXfrm>
    </dsp:sp>
    <dsp:sp modelId="{A794E433-BFEF-464D-9E12-10D8C84B41F5}">
      <dsp:nvSpPr>
        <dsp:cNvPr id="0" name=""/>
        <dsp:cNvSpPr/>
      </dsp:nvSpPr>
      <dsp:spPr>
        <a:xfrm>
          <a:off x="359246" y="-28901"/>
          <a:ext cx="2939106" cy="2939106"/>
        </a:xfrm>
        <a:prstGeom prst="circularArrow">
          <a:avLst>
            <a:gd name="adj1" fmla="val 6906"/>
            <a:gd name="adj2" fmla="val 465695"/>
            <a:gd name="adj3" fmla="val 16747972"/>
            <a:gd name="adj4" fmla="val 15186333"/>
            <a:gd name="adj5" fmla="val 8057"/>
          </a:avLst>
        </a:prstGeom>
        <a:solidFill>
          <a:srgbClr val="333399"/>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87FA6F7-16CE-8842-8E49-F6A866AB45D2}" type="datetimeFigureOut">
              <a:rPr lang="en-US" smtClean="0"/>
              <a:t>3/30/2015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38E12DE-20EB-5A4D-8498-E0AC1D34DF58}" type="slidenum">
              <a:rPr lang="en-US" smtClean="0"/>
              <a:t>‹#›</a:t>
            </a:fld>
            <a:endParaRPr lang="en-US" dirty="0"/>
          </a:p>
        </p:txBody>
      </p:sp>
    </p:spTree>
    <p:extLst>
      <p:ext uri="{BB962C8B-B14F-4D97-AF65-F5344CB8AC3E}">
        <p14:creationId xmlns:p14="http://schemas.microsoft.com/office/powerpoint/2010/main" val="21816215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dirty="0"/>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hf hdr="0" ftr="0" dt="0"/>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t>‹#›</a:t>
            </a:fld>
            <a:endParaRPr dirty="0"/>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dirty="0"/>
          </a:p>
        </p:txBody>
      </p:sp>
      <p:sp>
        <p:nvSpPr>
          <p:cNvPr id="3" name="Shape 3"/>
          <p:cNvSpPr/>
          <p:nvPr userDrawn="1"/>
        </p:nvSpPr>
        <p:spPr>
          <a:xfrm>
            <a:off x="2130871" y="190714"/>
            <a:ext cx="2974529" cy="692497"/>
          </a:xfrm>
          <a:prstGeom prst="rect">
            <a:avLst/>
          </a:prstGeom>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lvl="0" defTabSz="914400">
              <a:defRPr>
                <a:solidFill>
                  <a:srgbClr val="000000"/>
                </a:solidFill>
              </a:defRPr>
            </a:pPr>
            <a:r>
              <a:rPr lang="en-AU" sz="1500" dirty="0" smtClean="0">
                <a:solidFill>
                  <a:srgbClr val="FFFFFF"/>
                </a:solidFill>
                <a:latin typeface="Proxima Nova Regular"/>
                <a:ea typeface="Proxima Nova Regular"/>
                <a:cs typeface="Proxima Nova Regular"/>
                <a:sym typeface="Proxima Nova Regular"/>
              </a:rPr>
              <a:t>SIT-30</a:t>
            </a:r>
            <a:endParaRPr sz="1500" dirty="0">
              <a:solidFill>
                <a:srgbClr val="FFFFFF"/>
              </a:solidFill>
              <a:latin typeface="Proxima Nova Regular"/>
              <a:ea typeface="Proxima Nova Regular"/>
              <a:cs typeface="Proxima Nova Regular"/>
              <a:sym typeface="Proxima Nova Regular"/>
            </a:endParaRPr>
          </a:p>
          <a:p>
            <a:pPr lvl="0" defTabSz="914400">
              <a:defRPr>
                <a:solidFill>
                  <a:srgbClr val="000000"/>
                </a:solidFill>
              </a:defRPr>
            </a:pPr>
            <a:r>
              <a:rPr sz="1500" dirty="0" smtClean="0">
                <a:solidFill>
                  <a:srgbClr val="FFFFFF"/>
                </a:solidFill>
                <a:latin typeface="Proxima Nova Regular"/>
                <a:ea typeface="Proxima Nova Regular"/>
                <a:cs typeface="Proxima Nova Regular"/>
                <a:sym typeface="Proxima Nova Regular"/>
              </a:rPr>
              <a:t>CNES</a:t>
            </a:r>
            <a:r>
              <a:rPr lang="en-AU" sz="1500" dirty="0" smtClean="0">
                <a:solidFill>
                  <a:srgbClr val="FFFFFF"/>
                </a:solidFill>
                <a:latin typeface="Proxima Nova Regular"/>
                <a:ea typeface="Proxima Nova Regular"/>
                <a:cs typeface="Proxima Nova Regular"/>
                <a:sym typeface="Proxima Nova Regular"/>
              </a:rPr>
              <a:t> Headquarters</a:t>
            </a:r>
            <a:r>
              <a:rPr sz="1500" dirty="0" smtClean="0">
                <a:solidFill>
                  <a:srgbClr val="FFFFFF"/>
                </a:solidFill>
                <a:latin typeface="Proxima Nova Regular"/>
                <a:ea typeface="Proxima Nova Regular"/>
                <a:cs typeface="Proxima Nova Regular"/>
                <a:sym typeface="Proxima Nova Regular"/>
              </a:rPr>
              <a:t>, </a:t>
            </a:r>
            <a:r>
              <a:rPr lang="en-AU" sz="1500" dirty="0" smtClean="0">
                <a:solidFill>
                  <a:srgbClr val="FFFFFF"/>
                </a:solidFill>
                <a:latin typeface="Proxima Nova Regular"/>
                <a:ea typeface="Proxima Nova Regular"/>
                <a:cs typeface="Proxima Nova Regular"/>
                <a:sym typeface="Proxima Nova Regular"/>
              </a:rPr>
              <a:t>Paris</a:t>
            </a:r>
            <a:r>
              <a:rPr sz="1500" dirty="0" smtClean="0">
                <a:solidFill>
                  <a:srgbClr val="FFFFFF"/>
                </a:solidFill>
                <a:latin typeface="Proxima Nova Regular"/>
                <a:ea typeface="Proxima Nova Regular"/>
                <a:cs typeface="Proxima Nova Regular"/>
                <a:sym typeface="Proxima Nova Regular"/>
              </a:rPr>
              <a:t>, </a:t>
            </a:r>
            <a:r>
              <a:rPr sz="1500" dirty="0">
                <a:solidFill>
                  <a:srgbClr val="FFFFFF"/>
                </a:solidFill>
                <a:latin typeface="Proxima Nova Regular"/>
                <a:ea typeface="Proxima Nova Regular"/>
                <a:cs typeface="Proxima Nova Regular"/>
                <a:sym typeface="Proxima Nova Regular"/>
              </a:rPr>
              <a:t>France</a:t>
            </a:r>
            <a:br>
              <a:rPr sz="1500" dirty="0">
                <a:solidFill>
                  <a:srgbClr val="FFFFFF"/>
                </a:solidFill>
                <a:latin typeface="Proxima Nova Regular"/>
                <a:ea typeface="Proxima Nova Regular"/>
                <a:cs typeface="Proxima Nova Regular"/>
                <a:sym typeface="Proxima Nova Regular"/>
              </a:rPr>
            </a:br>
            <a:r>
              <a:rPr lang="en-AU" sz="1500" dirty="0" smtClean="0">
                <a:solidFill>
                  <a:srgbClr val="FFFFFF"/>
                </a:solidFill>
                <a:latin typeface="Proxima Nova Regular"/>
                <a:ea typeface="Proxima Nova Regular"/>
                <a:cs typeface="Proxima Nova Regular"/>
                <a:sym typeface="Proxima Nova Regular"/>
              </a:rPr>
              <a:t>31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March – 1</a:t>
            </a:r>
            <a:r>
              <a:rPr lang="en-AU" sz="1500" baseline="30000" dirty="0" smtClean="0">
                <a:solidFill>
                  <a:srgbClr val="FFFFFF"/>
                </a:solidFill>
                <a:latin typeface="Proxima Nova Regular"/>
                <a:ea typeface="Proxima Nova Regular"/>
                <a:cs typeface="Proxima Nova Regular"/>
                <a:sym typeface="Proxima Nova Regular"/>
              </a:rPr>
              <a:t>st</a:t>
            </a:r>
            <a:r>
              <a:rPr lang="en-AU" sz="1500" dirty="0" smtClean="0">
                <a:solidFill>
                  <a:srgbClr val="FFFFFF"/>
                </a:solidFill>
                <a:latin typeface="Proxima Nova Regular"/>
                <a:ea typeface="Proxima Nova Regular"/>
                <a:cs typeface="Proxima Nova Regular"/>
                <a:sym typeface="Proxima Nova Regular"/>
              </a:rPr>
              <a:t> April 2015</a:t>
            </a:r>
            <a:endParaRPr sz="1500" dirty="0">
              <a:solidFill>
                <a:srgbClr val="FFFFFF"/>
              </a:solidFill>
              <a:latin typeface="Proxima Nova Regular"/>
              <a:ea typeface="Proxima Nova Regular"/>
              <a:cs typeface="Proxima Nova Regular"/>
              <a:sym typeface="Proxima Nova Regul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09600" y="22098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4200" b="1" dirty="0" smtClean="0">
                <a:solidFill>
                  <a:srgbClr val="FFFFFF"/>
                </a:solidFill>
              </a:rPr>
              <a:t>CEOS-CGMS Working Group on Climate</a:t>
            </a:r>
            <a:endParaRPr sz="4200" b="1" dirty="0">
              <a:solidFill>
                <a:srgbClr val="FFFFFF"/>
              </a:solidFill>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John Bates, NOAA</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SIT</a:t>
            </a:r>
            <a:r>
              <a:rPr lang="en-AU" dirty="0" smtClean="0">
                <a:solidFill>
                  <a:srgbClr val="FFFFFF"/>
                </a:solidFill>
                <a:latin typeface="Arial Bold"/>
                <a:ea typeface="Arial Bold"/>
                <a:cs typeface="Arial Bold"/>
                <a:sym typeface="Arial Bold"/>
              </a:rPr>
              <a:t>-30 </a:t>
            </a: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dirty="0" smtClean="0">
                <a:solidFill>
                  <a:srgbClr val="FFFFFF"/>
                </a:solidFill>
                <a:latin typeface="Arial Bold"/>
                <a:ea typeface="Arial Bold"/>
                <a:cs typeface="Arial Bold"/>
                <a:sym typeface="Arial Bold"/>
              </a:rPr>
              <a:t>#</a:t>
            </a:r>
            <a:r>
              <a:rPr lang="en-US" dirty="0" smtClean="0">
                <a:solidFill>
                  <a:srgbClr val="FFFFFF"/>
                </a:solidFill>
                <a:latin typeface="Arial Bold"/>
                <a:ea typeface="Arial Bold"/>
                <a:cs typeface="Arial Bold"/>
                <a:sym typeface="Arial Bold"/>
              </a:rPr>
              <a:t>11</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dirty="0" smtClean="0">
                <a:solidFill>
                  <a:srgbClr val="FFFFFF"/>
                </a:solidFill>
                <a:latin typeface="Arial Bold"/>
                <a:ea typeface="Arial Bold"/>
                <a:cs typeface="Arial Bold"/>
                <a:sym typeface="Arial Bold"/>
              </a:rPr>
              <a:t>Climate Monitoring, Research, and Services</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30</a:t>
            </a:r>
            <a:r>
              <a:rPr lang="en-AU" baseline="30000" dirty="0" smtClean="0">
                <a:solidFill>
                  <a:srgbClr val="FFFFFF"/>
                </a:solidFill>
                <a:latin typeface="Arial Bold"/>
                <a:ea typeface="Arial Bold"/>
                <a:cs typeface="Arial Bold"/>
                <a:sym typeface="Arial Bold"/>
              </a:rPr>
              <a:t>th</a:t>
            </a:r>
            <a:r>
              <a:rPr lang="en-AU" dirty="0" smtClean="0">
                <a:solidFill>
                  <a:srgbClr val="FFFFFF"/>
                </a:solidFill>
                <a:latin typeface="Arial Bold"/>
                <a:ea typeface="Arial Bold"/>
                <a:cs typeface="Arial Bold"/>
                <a:sym typeface="Arial Bold"/>
              </a:rPr>
              <a:t> </a:t>
            </a:r>
            <a:r>
              <a:rPr dirty="0" smtClean="0">
                <a:solidFill>
                  <a:srgbClr val="FFFFFF"/>
                </a:solidFill>
                <a:latin typeface="Arial Bold"/>
                <a:ea typeface="Arial Bold"/>
                <a:cs typeface="Arial Bold"/>
                <a:sym typeface="Arial Bold"/>
              </a:rPr>
              <a:t>CEOS SI</a:t>
            </a:r>
            <a:r>
              <a:rPr lang="en-AU" dirty="0" smtClean="0">
                <a:solidFill>
                  <a:srgbClr val="FFFFFF"/>
                </a:solidFill>
                <a:latin typeface="Arial Bold"/>
                <a:ea typeface="Arial Bold"/>
                <a:cs typeface="Arial Bold"/>
                <a:sym typeface="Arial Bold"/>
              </a:rPr>
              <a:t>T Meeting</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CNES</a:t>
            </a:r>
            <a:r>
              <a:rPr lang="en-AU" dirty="0" smtClean="0">
                <a:solidFill>
                  <a:srgbClr val="FFFFFF"/>
                </a:solidFill>
                <a:latin typeface="Arial Bold"/>
                <a:ea typeface="Arial Bold"/>
                <a:cs typeface="Arial Bold"/>
                <a:sym typeface="Arial Bold"/>
              </a:rPr>
              <a:t> Headquarters</a:t>
            </a:r>
            <a:r>
              <a:rPr dirty="0" smtClean="0">
                <a:solidFill>
                  <a:srgbClr val="FFFFFF"/>
                </a:solidFill>
                <a:latin typeface="Arial Bold"/>
                <a:ea typeface="Arial Bold"/>
                <a:cs typeface="Arial Bold"/>
                <a:sym typeface="Arial Bold"/>
              </a:rPr>
              <a:t>, </a:t>
            </a:r>
            <a:r>
              <a:rPr lang="en-AU" dirty="0" smtClean="0">
                <a:solidFill>
                  <a:srgbClr val="FFFFFF"/>
                </a:solidFill>
                <a:latin typeface="Arial Bold"/>
                <a:ea typeface="Arial Bold"/>
                <a:cs typeface="Arial Bold"/>
                <a:sym typeface="Arial Bold"/>
              </a:rPr>
              <a:t>Paris</a:t>
            </a:r>
            <a:r>
              <a:rPr dirty="0" smtClean="0">
                <a:solidFill>
                  <a:srgbClr val="FFFFFF"/>
                </a:solidFill>
                <a:latin typeface="Arial Bold"/>
                <a:ea typeface="Arial Bold"/>
                <a:cs typeface="Arial Bold"/>
                <a:sym typeface="Arial Bold"/>
              </a:rPr>
              <a:t>, </a:t>
            </a:r>
            <a:r>
              <a:rPr dirty="0">
                <a:solidFill>
                  <a:srgbClr val="FFFFFF"/>
                </a:solidFill>
                <a:latin typeface="Arial Bold"/>
                <a:ea typeface="Arial Bold"/>
                <a:cs typeface="Arial Bold"/>
                <a:sym typeface="Arial Bold"/>
              </a:rPr>
              <a:t>France</a:t>
            </a:r>
          </a:p>
          <a:p>
            <a:pPr lvl="0" defTabSz="914400">
              <a:lnSpc>
                <a:spcPct val="150000"/>
              </a:lnSpc>
              <a:defRPr>
                <a:solidFill>
                  <a:srgbClr val="000000"/>
                </a:solidFill>
              </a:defRPr>
            </a:pPr>
            <a:r>
              <a:rPr lang="en-AU" dirty="0" smtClean="0">
                <a:solidFill>
                  <a:srgbClr val="FFFFFF"/>
                </a:solidFill>
                <a:latin typeface="Arial Bold"/>
                <a:ea typeface="Arial Bold"/>
                <a:cs typeface="Arial Bold"/>
                <a:sym typeface="Arial Bold"/>
              </a:rPr>
              <a:t>31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March – 1</a:t>
            </a:r>
            <a:r>
              <a:rPr lang="en-AU" baseline="30000" dirty="0" smtClean="0">
                <a:solidFill>
                  <a:srgbClr val="FFFFFF"/>
                </a:solidFill>
                <a:latin typeface="Arial Bold"/>
                <a:ea typeface="Arial Bold"/>
                <a:cs typeface="Arial Bold"/>
                <a:sym typeface="Arial Bold"/>
              </a:rPr>
              <a:t>st</a:t>
            </a:r>
            <a:r>
              <a:rPr lang="en-AU" dirty="0" smtClean="0">
                <a:solidFill>
                  <a:srgbClr val="FFFFFF"/>
                </a:solidFill>
                <a:latin typeface="Arial Bold"/>
                <a:ea typeface="Arial Bold"/>
                <a:cs typeface="Arial Bold"/>
                <a:sym typeface="Arial Bold"/>
              </a:rPr>
              <a:t> April 2015</a:t>
            </a:r>
            <a:endParaRPr dirty="0">
              <a:solidFill>
                <a:srgbClr val="FFFFFF"/>
              </a:solidFill>
              <a:latin typeface="Arial Bold"/>
              <a:ea typeface="Arial Bold"/>
              <a:cs typeface="Arial Bold"/>
              <a:sym typeface="Arial Bold"/>
            </a:endParaRPr>
          </a:p>
        </p:txBody>
      </p:sp>
      <p:pic>
        <p:nvPicPr>
          <p:cNvPr id="12" name="ceos_logo.png"/>
          <p:cNvPicPr/>
          <p:nvPr/>
        </p:nvPicPr>
        <p:blipFill>
          <a:blip r:embed="rId2">
            <a:extLst/>
          </a:blip>
          <a:stretch>
            <a:fillRect/>
          </a:stretch>
        </p:blipFill>
        <p:spPr>
          <a:xfrm>
            <a:off x="457200" y="304800"/>
            <a:ext cx="2507906" cy="993132"/>
          </a:xfrm>
          <a:prstGeom prst="rect">
            <a:avLst/>
          </a:prstGeom>
          <a:ln w="12700">
            <a:miter lim="400000"/>
          </a:ln>
        </p:spPr>
      </p:pic>
      <p:sp>
        <p:nvSpPr>
          <p:cNvPr id="5" name="Shape 10"/>
          <p:cNvSpPr txBox="1">
            <a:spLocks/>
          </p:cNvSpPr>
          <p:nvPr/>
        </p:nvSpPr>
        <p:spPr>
          <a:xfrm>
            <a:off x="457200" y="1371600"/>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10</a:t>
            </a:fld>
            <a:endParaRPr lang="en-US" dirty="0"/>
          </a:p>
        </p:txBody>
      </p:sp>
      <p:sp>
        <p:nvSpPr>
          <p:cNvPr id="15" name="Shape 15"/>
          <p:cNvSpPr/>
          <p:nvPr/>
        </p:nvSpPr>
        <p:spPr>
          <a:xfrm>
            <a:off x="208166" y="1499717"/>
            <a:ext cx="8710650" cy="255454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a:solidFill>
                  <a:schemeClr val="tx1"/>
                </a:solidFill>
                <a:latin typeface="Arial Bold"/>
                <a:ea typeface="Arial Bold"/>
                <a:cs typeface="Arial Bold"/>
                <a:sym typeface="Arial Bold"/>
              </a:rPr>
              <a:t>WGClimate Work Plan Elements Update</a:t>
            </a:r>
            <a:endParaRPr lang="en-US" sz="2000" dirty="0">
              <a:solidFill>
                <a:schemeClr val="tx1"/>
              </a:solidFill>
              <a:latin typeface="Arial"/>
              <a:ea typeface="Arial"/>
              <a:cs typeface="Arial"/>
              <a:sym typeface="Arial"/>
            </a:endParaRPr>
          </a:p>
          <a:p>
            <a:pPr marL="342900" indent="-342900">
              <a:spcBef>
                <a:spcPct val="0"/>
              </a:spcBef>
              <a:buFont typeface="Arial"/>
              <a:buChar char="•"/>
            </a:pPr>
            <a:r>
              <a:rPr lang="en-US" sz="2000" dirty="0" smtClean="0"/>
              <a:t>CMRS-8 - Incorporation </a:t>
            </a:r>
            <a:r>
              <a:rPr lang="en-US" sz="2000" dirty="0"/>
              <a:t>of in situ</a:t>
            </a:r>
            <a:r>
              <a:rPr lang="en-US" sz="2000" i="1" dirty="0"/>
              <a:t> </a:t>
            </a:r>
            <a:r>
              <a:rPr lang="en-US" sz="2000" dirty="0"/>
              <a:t>data holdings within the ECV </a:t>
            </a:r>
            <a:r>
              <a:rPr lang="en-US" sz="2000" dirty="0" smtClean="0"/>
              <a:t>inventory</a:t>
            </a:r>
            <a:endParaRPr lang="en-US" sz="2000" dirty="0" smtClean="0">
              <a:solidFill>
                <a:schemeClr val="tx1"/>
              </a:solidFill>
              <a:ea typeface="ＭＳ Ｐゴシック" pitchFamily="-106" charset="-128"/>
            </a:endParaRPr>
          </a:p>
          <a:p>
            <a:pPr marL="800100" lvl="1" indent="-342900">
              <a:spcBef>
                <a:spcPct val="0"/>
              </a:spcBef>
              <a:buFont typeface="Arial"/>
              <a:buChar char="•"/>
            </a:pPr>
            <a:r>
              <a:rPr lang="en-US" sz="2000" dirty="0" smtClean="0">
                <a:solidFill>
                  <a:schemeClr val="tx1"/>
                </a:solidFill>
                <a:ea typeface="ＭＳ Ｐゴシック" pitchFamily="-106" charset="-128"/>
              </a:rPr>
              <a:t>Status – Ongoing – This involves only the re-use of the ECV </a:t>
            </a:r>
            <a:r>
              <a:rPr lang="en-US" sz="2000" dirty="0">
                <a:solidFill>
                  <a:schemeClr val="tx1"/>
                </a:solidFill>
                <a:ea typeface="ＭＳ Ｐゴシック" pitchFamily="-106" charset="-128"/>
              </a:rPr>
              <a:t>q</a:t>
            </a:r>
            <a:r>
              <a:rPr lang="en-US" sz="2000" dirty="0" smtClean="0">
                <a:solidFill>
                  <a:schemeClr val="tx1"/>
                </a:solidFill>
                <a:ea typeface="ＭＳ Ｐゴシック" pitchFamily="-106" charset="-128"/>
              </a:rPr>
              <a:t>uestionaire for use by the in situ community so as to allow common elements to be searched across all ECVs in the future.  The actual surveying of the in situ community, and quality and version control of the in situ inventory results will be led by the WCRP Data Advisory Council (WDAC) in collaboration with GCOS panels</a:t>
            </a:r>
            <a:endParaRPr sz="2000" dirty="0">
              <a:solidFill>
                <a:srgbClr val="002569"/>
              </a:solidFill>
              <a:latin typeface="Arial"/>
              <a:ea typeface="Arial"/>
              <a:cs typeface="Arial"/>
              <a:sym typeface="Arial"/>
            </a:endParaRPr>
          </a:p>
        </p:txBody>
      </p:sp>
    </p:spTree>
    <p:extLst>
      <p:ext uri="{BB962C8B-B14F-4D97-AF65-F5344CB8AC3E}">
        <p14:creationId xmlns:p14="http://schemas.microsoft.com/office/powerpoint/2010/main" val="727014710"/>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11</a:t>
            </a:fld>
            <a:endParaRPr lang="en-US" dirty="0"/>
          </a:p>
        </p:txBody>
      </p:sp>
      <p:sp>
        <p:nvSpPr>
          <p:cNvPr id="15" name="Shape 15"/>
          <p:cNvSpPr/>
          <p:nvPr/>
        </p:nvSpPr>
        <p:spPr>
          <a:xfrm>
            <a:off x="208166" y="1499717"/>
            <a:ext cx="8710650" cy="255454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a:solidFill>
                  <a:schemeClr val="tx1"/>
                </a:solidFill>
                <a:latin typeface="Arial Bold"/>
                <a:ea typeface="Arial Bold"/>
                <a:cs typeface="Arial Bold"/>
                <a:sym typeface="Arial Bold"/>
              </a:rPr>
              <a:t>WGClimate Work Plan Elements Update</a:t>
            </a:r>
            <a:endParaRPr lang="en-US" sz="2000" dirty="0">
              <a:solidFill>
                <a:schemeClr val="tx1"/>
              </a:solidFill>
              <a:latin typeface="Arial"/>
              <a:ea typeface="Arial"/>
              <a:cs typeface="Arial"/>
              <a:sym typeface="Arial"/>
            </a:endParaRPr>
          </a:p>
          <a:p>
            <a:pPr marL="342900" indent="-342900">
              <a:spcBef>
                <a:spcPct val="0"/>
              </a:spcBef>
              <a:buFont typeface="Arial"/>
              <a:buChar char="•"/>
            </a:pPr>
            <a:r>
              <a:rPr lang="en-US" sz="2000" dirty="0"/>
              <a:t>CMRS-9: Update of ECV inventory, gap analysis and action plan (</a:t>
            </a:r>
            <a:r>
              <a:rPr lang="en-US" sz="2000" dirty="0" smtClean="0"/>
              <a:t>Version 2)</a:t>
            </a:r>
            <a:endParaRPr lang="en-US" sz="2000" dirty="0">
              <a:solidFill>
                <a:schemeClr val="tx1"/>
              </a:solidFill>
              <a:ea typeface="ＭＳ Ｐゴシック" pitchFamily="-106" charset="-128"/>
            </a:endParaRPr>
          </a:p>
          <a:p>
            <a:pPr marL="800100" lvl="1" indent="-342900">
              <a:spcBef>
                <a:spcPct val="0"/>
              </a:spcBef>
              <a:buFont typeface="Arial"/>
              <a:buChar char="•"/>
            </a:pPr>
            <a:r>
              <a:rPr lang="en-US" sz="2000" dirty="0" smtClean="0">
                <a:solidFill>
                  <a:schemeClr val="tx1"/>
                </a:solidFill>
                <a:ea typeface="ＭＳ Ｐゴシック" pitchFamily="-106" charset="-128"/>
              </a:rPr>
              <a:t>Status – The ECV inventory is an ongoing cyclical process central to the WGClimate goals.  The intent is to request additional input and provide an updated assessment, gap analysis, and report to CEOS and CGMS once every 2 years coinciding with the WGClimate Chair term.</a:t>
            </a:r>
            <a:endParaRPr sz="2000" dirty="0">
              <a:solidFill>
                <a:srgbClr val="002569"/>
              </a:solidFill>
              <a:latin typeface="Arial"/>
              <a:ea typeface="Arial"/>
              <a:cs typeface="Arial"/>
              <a:sym typeface="Arial"/>
            </a:endParaRPr>
          </a:p>
        </p:txBody>
      </p:sp>
      <p:graphicFrame>
        <p:nvGraphicFramePr>
          <p:cNvPr id="5" name="Content Placeholder 3"/>
          <p:cNvGraphicFramePr>
            <a:graphicFrameLocks/>
          </p:cNvGraphicFramePr>
          <p:nvPr>
            <p:extLst>
              <p:ext uri="{D42A27DB-BD31-4B8C-83A1-F6EECF244321}">
                <p14:modId xmlns:p14="http://schemas.microsoft.com/office/powerpoint/2010/main" val="3249812542"/>
              </p:ext>
            </p:extLst>
          </p:nvPr>
        </p:nvGraphicFramePr>
        <p:xfrm>
          <a:off x="2895600" y="3733800"/>
          <a:ext cx="3657600" cy="2941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242898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12</a:t>
            </a:fld>
            <a:endParaRPr lang="en-US" dirty="0"/>
          </a:p>
        </p:txBody>
      </p:sp>
      <p:sp>
        <p:nvSpPr>
          <p:cNvPr id="15" name="Shape 15"/>
          <p:cNvSpPr/>
          <p:nvPr/>
        </p:nvSpPr>
        <p:spPr>
          <a:xfrm>
            <a:off x="208166" y="1499717"/>
            <a:ext cx="8710650" cy="224676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smtClean="0">
                <a:solidFill>
                  <a:srgbClr val="002569"/>
                </a:solidFill>
                <a:latin typeface="Arial Bold"/>
                <a:ea typeface="Arial Bold"/>
                <a:cs typeface="Arial Bold"/>
                <a:sym typeface="Arial Bold"/>
              </a:rPr>
              <a:t>WGClimate – Other Business (cont.)</a:t>
            </a:r>
            <a:endParaRPr dirty="0">
              <a:solidFill>
                <a:srgbClr val="002569"/>
              </a:solidFill>
              <a:latin typeface="Arial"/>
              <a:ea typeface="Arial"/>
              <a:cs typeface="Arial"/>
              <a:sym typeface="Arial"/>
            </a:endParaRPr>
          </a:p>
          <a:p>
            <a:pPr marL="381000" lvl="0" indent="-381000">
              <a:buSzPct val="100000"/>
              <a:buFont typeface="Arial"/>
              <a:buChar char="•"/>
              <a:defRPr>
                <a:solidFill>
                  <a:srgbClr val="000000"/>
                </a:solidFill>
              </a:defRPr>
            </a:pPr>
            <a:r>
              <a:rPr lang="en-US" sz="2000" dirty="0" smtClean="0">
                <a:solidFill>
                  <a:schemeClr val="tx1"/>
                </a:solidFill>
                <a:latin typeface="Arial"/>
                <a:ea typeface="Arial"/>
                <a:cs typeface="Arial"/>
                <a:sym typeface="Arial"/>
              </a:rPr>
              <a:t>The Working group has received a letter of nomination and support from EUMETSAT for Jörg Schulz to be incoming Vice Chair</a:t>
            </a:r>
            <a:r>
              <a:rPr lang="en-US" sz="2000" dirty="0" smtClean="0">
                <a:solidFill>
                  <a:schemeClr val="tx1"/>
                </a:solidFill>
                <a:latin typeface="Arial"/>
                <a:ea typeface="Arial"/>
                <a:cs typeface="Arial"/>
                <a:sym typeface="Arial"/>
              </a:rPr>
              <a:t>.  </a:t>
            </a:r>
            <a:r>
              <a:rPr lang="en-US" sz="2000" dirty="0" smtClean="0">
                <a:solidFill>
                  <a:schemeClr val="tx1"/>
                </a:solidFill>
                <a:latin typeface="Arial"/>
                <a:ea typeface="Arial"/>
                <a:cs typeface="Arial"/>
                <a:sym typeface="Arial"/>
              </a:rPr>
              <a:t>The WGClimate has approved this nomination and Jörg will become Vice Chair </a:t>
            </a:r>
            <a:r>
              <a:rPr lang="en-US" sz="2000" dirty="0" smtClean="0">
                <a:solidFill>
                  <a:schemeClr val="tx1"/>
                </a:solidFill>
                <a:latin typeface="Arial"/>
                <a:ea typeface="Arial"/>
                <a:cs typeface="Arial"/>
                <a:sym typeface="Arial"/>
              </a:rPr>
              <a:t>following approval at CGMS Plenary </a:t>
            </a:r>
            <a:r>
              <a:rPr lang="en-US" sz="2000" smtClean="0">
                <a:solidFill>
                  <a:schemeClr val="tx1"/>
                </a:solidFill>
                <a:latin typeface="Arial"/>
                <a:ea typeface="Arial"/>
                <a:cs typeface="Arial"/>
                <a:sym typeface="Arial"/>
              </a:rPr>
              <a:t>in June and </a:t>
            </a:r>
            <a:r>
              <a:rPr lang="en-US" sz="2000" dirty="0" smtClean="0">
                <a:solidFill>
                  <a:schemeClr val="tx1"/>
                </a:solidFill>
                <a:latin typeface="Arial"/>
                <a:ea typeface="Arial"/>
                <a:cs typeface="Arial"/>
                <a:sym typeface="Arial"/>
              </a:rPr>
              <a:t>the CEOS Plenary this Fall.</a:t>
            </a:r>
          </a:p>
          <a:p>
            <a:pPr marL="381000" lvl="0" indent="-381000">
              <a:buSzPct val="100000"/>
              <a:buFont typeface="Arial"/>
              <a:buChar char="•"/>
              <a:defRPr>
                <a:solidFill>
                  <a:srgbClr val="000000"/>
                </a:solidFill>
              </a:defRPr>
            </a:pPr>
            <a:r>
              <a:rPr lang="en-US" sz="2000" dirty="0" smtClean="0">
                <a:solidFill>
                  <a:schemeClr val="tx1"/>
                </a:solidFill>
              </a:rPr>
              <a:t>WGClimate </a:t>
            </a:r>
            <a:r>
              <a:rPr lang="en-US" sz="2000" dirty="0">
                <a:solidFill>
                  <a:schemeClr val="tx1"/>
                </a:solidFill>
              </a:rPr>
              <a:t>appreciates and supports a European effort to provide additional resources for the further development of the ECV Inventory</a:t>
            </a:r>
            <a:endParaRPr sz="2000" dirty="0">
              <a:solidFill>
                <a:schemeClr val="tx1"/>
              </a:solidFill>
              <a:latin typeface="Arial"/>
              <a:ea typeface="Arial"/>
              <a:cs typeface="Arial"/>
              <a:sym typeface="Arial"/>
            </a:endParaRPr>
          </a:p>
        </p:txBody>
      </p:sp>
    </p:spTree>
    <p:extLst>
      <p:ext uri="{BB962C8B-B14F-4D97-AF65-F5344CB8AC3E}">
        <p14:creationId xmlns:p14="http://schemas.microsoft.com/office/powerpoint/2010/main" val="3764800547"/>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2</a:t>
            </a:fld>
            <a:endParaRPr lang="en-US" dirty="0"/>
          </a:p>
        </p:txBody>
      </p:sp>
      <p:sp>
        <p:nvSpPr>
          <p:cNvPr id="15" name="Shape 15"/>
          <p:cNvSpPr/>
          <p:nvPr/>
        </p:nvSpPr>
        <p:spPr>
          <a:xfrm>
            <a:off x="152400" y="1371600"/>
            <a:ext cx="8710650" cy="557075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smtClean="0">
                <a:solidFill>
                  <a:schemeClr val="tx1"/>
                </a:solidFill>
                <a:latin typeface="Arial Bold"/>
                <a:ea typeface="Arial"/>
                <a:cs typeface="Arial Bold"/>
                <a:sym typeface="Arial Bold"/>
              </a:rPr>
              <a:t>Notable WGClimate Activities Since SIT-29</a:t>
            </a:r>
            <a:endParaRPr dirty="0">
              <a:solidFill>
                <a:schemeClr val="tx1"/>
              </a:solidFill>
              <a:latin typeface="Arial"/>
              <a:ea typeface="Arial"/>
              <a:cs typeface="Arial"/>
              <a:sym typeface="Arial"/>
            </a:endParaRPr>
          </a:p>
          <a:p>
            <a:pPr marL="381000" lvl="0" indent="-381000">
              <a:buSzPct val="100000"/>
              <a:buFont typeface="Arial"/>
              <a:buChar char="•"/>
              <a:defRPr>
                <a:solidFill>
                  <a:srgbClr val="000000"/>
                </a:solidFill>
              </a:defRPr>
            </a:pPr>
            <a:r>
              <a:rPr lang="en-US" sz="2000" dirty="0">
                <a:solidFill>
                  <a:schemeClr val="tx1"/>
                </a:solidFill>
              </a:rPr>
              <a:t>Report to and feedback from the UN Framework Convention on Climate Change (UNFCCC) Committee of the </a:t>
            </a:r>
            <a:r>
              <a:rPr lang="en-US" sz="2000" dirty="0" smtClean="0">
                <a:solidFill>
                  <a:schemeClr val="tx1"/>
                </a:solidFill>
              </a:rPr>
              <a:t>Parties (COP-20) </a:t>
            </a:r>
            <a:r>
              <a:rPr lang="en-US" sz="2000" dirty="0">
                <a:solidFill>
                  <a:schemeClr val="tx1"/>
                </a:solidFill>
              </a:rPr>
              <a:t>Subsidiary Body on Scientific and Technological Advice (</a:t>
            </a:r>
            <a:r>
              <a:rPr lang="en-US" sz="2000" dirty="0" smtClean="0">
                <a:solidFill>
                  <a:schemeClr val="tx1"/>
                </a:solidFill>
              </a:rPr>
              <a:t>SBSTA-41)</a:t>
            </a:r>
            <a:endParaRPr lang="en-US" dirty="0">
              <a:solidFill>
                <a:schemeClr val="tx1"/>
              </a:solidFill>
              <a:latin typeface="Arial"/>
              <a:ea typeface="Arial"/>
              <a:cs typeface="Arial"/>
              <a:sym typeface="Arial"/>
            </a:endParaRPr>
          </a:p>
          <a:p>
            <a:pPr marL="838200" lvl="1" indent="-381000">
              <a:buSzPct val="100000"/>
              <a:buFont typeface="Arial"/>
              <a:buChar char="•"/>
              <a:defRPr>
                <a:solidFill>
                  <a:srgbClr val="000000"/>
                </a:solidFill>
              </a:defRPr>
            </a:pPr>
            <a:r>
              <a:rPr lang="en-US" sz="2000" dirty="0">
                <a:solidFill>
                  <a:schemeClr val="tx1"/>
                </a:solidFill>
                <a:latin typeface="Arial"/>
                <a:cs typeface="Arial"/>
                <a:sym typeface="Arial"/>
              </a:rPr>
              <a:t>“</a:t>
            </a:r>
            <a:r>
              <a:rPr lang="en-US" sz="1600" dirty="0">
                <a:solidFill>
                  <a:schemeClr val="tx1"/>
                </a:solidFill>
                <a:latin typeface="Arial"/>
                <a:cs typeface="Arial"/>
                <a:sym typeface="Arial"/>
              </a:rPr>
              <a:t>The SBSTA expressed its appreciation to CEOS and CGMS for their updated report </a:t>
            </a:r>
            <a:r>
              <a:rPr lang="en-US" sz="1600" dirty="0" smtClean="0">
                <a:solidFill>
                  <a:schemeClr val="tx1"/>
                </a:solidFill>
                <a:latin typeface="Arial"/>
                <a:cs typeface="Arial"/>
                <a:sym typeface="Arial"/>
              </a:rPr>
              <a:t>on </a:t>
            </a:r>
            <a:r>
              <a:rPr lang="en-US" sz="1600" dirty="0">
                <a:solidFill>
                  <a:schemeClr val="tx1"/>
                </a:solidFill>
                <a:latin typeface="Arial"/>
                <a:cs typeface="Arial"/>
                <a:sym typeface="Arial"/>
              </a:rPr>
              <a:t>the progress made by space agencies providing global observations in their coordinated </a:t>
            </a:r>
            <a:r>
              <a:rPr lang="en-US" sz="1600" dirty="0" smtClean="0">
                <a:solidFill>
                  <a:schemeClr val="tx1"/>
                </a:solidFill>
                <a:latin typeface="Arial"/>
                <a:cs typeface="Arial"/>
                <a:sym typeface="Arial"/>
              </a:rPr>
              <a:t>response </a:t>
            </a:r>
            <a:r>
              <a:rPr lang="en-US" sz="1600" dirty="0">
                <a:solidFill>
                  <a:schemeClr val="tx1"/>
                </a:solidFill>
                <a:latin typeface="Arial"/>
                <a:cs typeface="Arial"/>
                <a:sym typeface="Arial"/>
              </a:rPr>
              <a:t>to relevant needs of the Convention</a:t>
            </a:r>
            <a:r>
              <a:rPr lang="en-US" sz="1600" dirty="0" smtClean="0">
                <a:solidFill>
                  <a:schemeClr val="tx1"/>
                </a:solidFill>
                <a:latin typeface="Arial"/>
                <a:cs typeface="Arial"/>
                <a:sym typeface="Arial"/>
              </a:rPr>
              <a:t>. </a:t>
            </a:r>
            <a:r>
              <a:rPr lang="en-US" sz="1600" dirty="0">
                <a:solidFill>
                  <a:schemeClr val="tx1"/>
                </a:solidFill>
                <a:latin typeface="Arial"/>
                <a:cs typeface="Arial"/>
                <a:sym typeface="Arial"/>
              </a:rPr>
              <a:t>It noted the importance of continuing and </a:t>
            </a:r>
            <a:r>
              <a:rPr lang="en-US" sz="1600" dirty="0" smtClean="0">
                <a:solidFill>
                  <a:schemeClr val="tx1"/>
                </a:solidFill>
                <a:latin typeface="Arial"/>
                <a:cs typeface="Arial"/>
                <a:sym typeface="Arial"/>
              </a:rPr>
              <a:t>sustaining </a:t>
            </a:r>
            <a:r>
              <a:rPr lang="en-US" sz="1600" dirty="0">
                <a:solidFill>
                  <a:schemeClr val="tx1"/>
                </a:solidFill>
                <a:latin typeface="Arial"/>
                <a:cs typeface="Arial"/>
                <a:sym typeface="Arial"/>
              </a:rPr>
              <a:t>satellite observations on a long-term basis and welcomed the efforts to develop </a:t>
            </a:r>
            <a:r>
              <a:rPr lang="en-US" sz="1600" dirty="0" smtClean="0">
                <a:solidFill>
                  <a:schemeClr val="tx1"/>
                </a:solidFill>
                <a:latin typeface="Arial"/>
                <a:cs typeface="Arial"/>
                <a:sym typeface="Arial"/>
              </a:rPr>
              <a:t>an </a:t>
            </a:r>
            <a:r>
              <a:rPr lang="en-US" sz="1600" dirty="0">
                <a:solidFill>
                  <a:schemeClr val="tx1"/>
                </a:solidFill>
                <a:latin typeface="Arial"/>
                <a:cs typeface="Arial"/>
                <a:sym typeface="Arial"/>
              </a:rPr>
              <a:t>architecture for climate monitoring from space. It invited CEOS to report on progress </a:t>
            </a:r>
            <a:r>
              <a:rPr lang="en-US" sz="1600" dirty="0" smtClean="0">
                <a:solidFill>
                  <a:schemeClr val="tx1"/>
                </a:solidFill>
                <a:latin typeface="Arial"/>
                <a:cs typeface="Arial"/>
                <a:sym typeface="Arial"/>
              </a:rPr>
              <a:t>made </a:t>
            </a:r>
            <a:r>
              <a:rPr lang="en-US" sz="1600" dirty="0">
                <a:solidFill>
                  <a:schemeClr val="tx1"/>
                </a:solidFill>
                <a:latin typeface="Arial"/>
                <a:cs typeface="Arial"/>
                <a:sym typeface="Arial"/>
              </a:rPr>
              <a:t>at SBSTA 43, and at subsequent sessions, as appropriate</a:t>
            </a:r>
            <a:r>
              <a:rPr lang="en-US" sz="1600" dirty="0" smtClean="0">
                <a:solidFill>
                  <a:schemeClr val="tx1"/>
                </a:solidFill>
                <a:latin typeface="Arial"/>
                <a:cs typeface="Arial"/>
                <a:sym typeface="Arial"/>
              </a:rPr>
              <a:t>.”</a:t>
            </a:r>
            <a:endParaRPr lang="en-US" sz="1600" dirty="0">
              <a:solidFill>
                <a:schemeClr val="tx1"/>
              </a:solidFill>
            </a:endParaRPr>
          </a:p>
          <a:p>
            <a:pPr marL="381000" lvl="4" indent="-381000">
              <a:buSzPct val="100000"/>
              <a:buFont typeface="Arial"/>
              <a:buChar char="•"/>
              <a:defRPr>
                <a:solidFill>
                  <a:srgbClr val="000000"/>
                </a:solidFill>
              </a:defRPr>
            </a:pPr>
            <a:r>
              <a:rPr lang="en-US" sz="2000" dirty="0" smtClean="0">
                <a:solidFill>
                  <a:schemeClr val="tx1"/>
                </a:solidFill>
              </a:rPr>
              <a:t>Significant progress on the ECV inventory including version control, reference assessment and compliance against GCOS guidelines, and reference gap analysis proposed.</a:t>
            </a:r>
          </a:p>
          <a:p>
            <a:pPr marL="381000" indent="-381000">
              <a:buSzPct val="100000"/>
              <a:buFont typeface="Arial"/>
              <a:buChar char="•"/>
              <a:defRPr>
                <a:solidFill>
                  <a:srgbClr val="000000"/>
                </a:solidFill>
              </a:defRPr>
            </a:pPr>
            <a:r>
              <a:rPr lang="en-US" sz="2000" dirty="0">
                <a:solidFill>
                  <a:schemeClr val="tx1"/>
                </a:solidFill>
              </a:rPr>
              <a:t>Significant progress in case studies linking CDRs to societal applications and informed policy decisions and significant interactions with Climate Services, Mitigation, and Adaptation </a:t>
            </a:r>
            <a:r>
              <a:rPr lang="en-US" sz="2000" dirty="0" err="1">
                <a:solidFill>
                  <a:schemeClr val="tx1"/>
                </a:solidFill>
              </a:rPr>
              <a:t>communitiesNomination</a:t>
            </a:r>
            <a:r>
              <a:rPr lang="en-US" sz="2000" dirty="0">
                <a:solidFill>
                  <a:schemeClr val="tx1"/>
                </a:solidFill>
              </a:rPr>
              <a:t> </a:t>
            </a:r>
            <a:r>
              <a:rPr lang="en-US" sz="2000" dirty="0" smtClean="0">
                <a:solidFill>
                  <a:schemeClr val="tx1"/>
                </a:solidFill>
              </a:rPr>
              <a:t>of incoming Vice Chair of WGClimate – Jörg Schulz, EUMETSAT</a:t>
            </a:r>
            <a:endParaRPr lang="en-US" sz="2000" dirty="0">
              <a:solidFill>
                <a:schemeClr val="tx1"/>
              </a:solidFill>
            </a:endParaRPr>
          </a:p>
          <a:p>
            <a:pPr marL="381000" lvl="0" indent="-381000">
              <a:buSzPct val="100000"/>
              <a:buFont typeface="Arial"/>
              <a:buChar char="•"/>
              <a:defRPr>
                <a:solidFill>
                  <a:srgbClr val="000000"/>
                </a:solidFill>
              </a:defRPr>
            </a:pPr>
            <a:endParaRPr sz="2000" dirty="0">
              <a:solidFill>
                <a:srgbClr val="002569"/>
              </a:solidFill>
              <a:latin typeface="Arial"/>
              <a:ea typeface="Arial"/>
              <a:cs typeface="Arial"/>
              <a:sym typeface="Arial"/>
            </a:endParaRPr>
          </a:p>
        </p:txBody>
      </p:sp>
    </p:spTree>
    <p:extLst>
      <p:ext uri="{BB962C8B-B14F-4D97-AF65-F5344CB8AC3E}">
        <p14:creationId xmlns:p14="http://schemas.microsoft.com/office/powerpoint/2010/main" val="269362713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3</a:t>
            </a:fld>
            <a:endParaRPr lang="en-US" dirty="0"/>
          </a:p>
        </p:txBody>
      </p:sp>
      <p:sp>
        <p:nvSpPr>
          <p:cNvPr id="15" name="Shape 15"/>
          <p:cNvSpPr/>
          <p:nvPr/>
        </p:nvSpPr>
        <p:spPr>
          <a:xfrm>
            <a:off x="152400" y="1371600"/>
            <a:ext cx="8710650" cy="400110"/>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smtClean="0">
                <a:solidFill>
                  <a:schemeClr val="tx1"/>
                </a:solidFill>
                <a:latin typeface="Arial Bold"/>
                <a:ea typeface="Arial"/>
                <a:cs typeface="Arial Bold"/>
                <a:sym typeface="Arial Bold"/>
              </a:rPr>
              <a:t>Notable WGClimate Activities Since SIT-29 – Architecture ‘Branding’</a:t>
            </a:r>
            <a:endParaRPr dirty="0">
              <a:solidFill>
                <a:schemeClr val="tx1"/>
              </a:solidFill>
              <a:latin typeface="Arial"/>
              <a:ea typeface="Arial"/>
              <a:cs typeface="Arial"/>
              <a:sym typeface="Arial"/>
            </a:endParaRPr>
          </a:p>
        </p:txBody>
      </p:sp>
      <p:pic>
        <p:nvPicPr>
          <p:cNvPr id="2" name="Picture 1"/>
          <p:cNvPicPr>
            <a:picLocks noChangeAspect="1"/>
          </p:cNvPicPr>
          <p:nvPr/>
        </p:nvPicPr>
        <p:blipFill>
          <a:blip r:embed="rId2"/>
          <a:stretch>
            <a:fillRect/>
          </a:stretch>
        </p:blipFill>
        <p:spPr>
          <a:xfrm>
            <a:off x="0" y="1770055"/>
            <a:ext cx="9154405" cy="4776796"/>
          </a:xfrm>
          <a:prstGeom prst="rect">
            <a:avLst/>
          </a:prstGeom>
        </p:spPr>
      </p:pic>
    </p:spTree>
    <p:extLst>
      <p:ext uri="{BB962C8B-B14F-4D97-AF65-F5344CB8AC3E}">
        <p14:creationId xmlns:p14="http://schemas.microsoft.com/office/powerpoint/2010/main" val="1963816806"/>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4</a:t>
            </a:fld>
            <a:endParaRPr lang="en-US" dirty="0"/>
          </a:p>
        </p:txBody>
      </p:sp>
      <p:sp>
        <p:nvSpPr>
          <p:cNvPr id="15" name="Shape 15"/>
          <p:cNvSpPr/>
          <p:nvPr/>
        </p:nvSpPr>
        <p:spPr>
          <a:xfrm>
            <a:off x="0" y="1219200"/>
            <a:ext cx="9144000" cy="5940088"/>
          </a:xfrm>
          <a:prstGeom prst="rect">
            <a:avLst/>
          </a:prstGeom>
          <a:ln w="12700">
            <a:miter lim="400000"/>
          </a:ln>
          <a:extLst>
            <a:ext uri="{C572A759-6A51-4108-AA02-DFA0A04FC94B}">
              <ma14:wrappingTextBoxFlag xmlns:ma14="http://schemas.microsoft.com/office/mac/drawingml/2011/main" xmlns="" val="1"/>
            </a:ext>
          </a:extLst>
        </p:spPr>
        <p:txBody>
          <a:bodyPr wrap="square" lIns="45719" rIns="45719">
            <a:spAutoFit/>
          </a:bodyPr>
          <a:lstStyle/>
          <a:p>
            <a:pPr lvl="0">
              <a:defRPr>
                <a:solidFill>
                  <a:srgbClr val="000000"/>
                </a:solidFill>
              </a:defRPr>
            </a:pPr>
            <a:r>
              <a:rPr lang="en-US" sz="2000" dirty="0" smtClean="0">
                <a:solidFill>
                  <a:srgbClr val="002569"/>
                </a:solidFill>
                <a:latin typeface="Arial Bold"/>
                <a:ea typeface="Arial Bold"/>
                <a:cs typeface="Arial Bold"/>
                <a:sym typeface="Arial Bold"/>
              </a:rPr>
              <a:t>WGClimate </a:t>
            </a:r>
            <a:r>
              <a:rPr lang="en-US" sz="2000" dirty="0" smtClean="0">
                <a:solidFill>
                  <a:srgbClr val="002569"/>
                </a:solidFill>
                <a:latin typeface="Arial Bold"/>
                <a:ea typeface="Arial Bold"/>
                <a:cs typeface="Arial Bold"/>
                <a:sym typeface="Arial Bold"/>
              </a:rPr>
              <a:t> </a:t>
            </a:r>
            <a:r>
              <a:rPr lang="en-US" sz="2000" dirty="0" smtClean="0">
                <a:solidFill>
                  <a:srgbClr val="002569"/>
                </a:solidFill>
                <a:latin typeface="Arial Bold"/>
                <a:ea typeface="Arial Bold"/>
                <a:cs typeface="Arial Bold"/>
                <a:sym typeface="Arial Bold"/>
              </a:rPr>
              <a:t>– Importance </a:t>
            </a:r>
            <a:r>
              <a:rPr lang="en-US" sz="2000" dirty="0" smtClean="0">
                <a:solidFill>
                  <a:srgbClr val="002569"/>
                </a:solidFill>
                <a:latin typeface="Arial Bold"/>
                <a:ea typeface="Arial Bold"/>
                <a:cs typeface="Arial Bold"/>
                <a:sym typeface="Arial Bold"/>
              </a:rPr>
              <a:t>of Space </a:t>
            </a:r>
            <a:r>
              <a:rPr lang="en-US" sz="2000" dirty="0" smtClean="0">
                <a:solidFill>
                  <a:srgbClr val="002569"/>
                </a:solidFill>
                <a:latin typeface="Arial Bold"/>
                <a:ea typeface="Arial Bold"/>
                <a:cs typeface="Arial Bold"/>
                <a:sym typeface="Arial Bold"/>
              </a:rPr>
              <a:t>Agency Participation</a:t>
            </a:r>
            <a:endParaRPr dirty="0">
              <a:solidFill>
                <a:srgbClr val="002569"/>
              </a:solidFill>
              <a:latin typeface="Arial"/>
              <a:ea typeface="Arial"/>
              <a:cs typeface="Arial"/>
              <a:sym typeface="Arial"/>
            </a:endParaRPr>
          </a:p>
          <a:p>
            <a:pPr marL="381000" lvl="0" indent="-381000">
              <a:buSzPct val="100000"/>
              <a:buFont typeface="Arial"/>
              <a:buChar char="•"/>
              <a:defRPr>
                <a:solidFill>
                  <a:srgbClr val="000000"/>
                </a:solidFill>
              </a:defRPr>
            </a:pPr>
            <a:r>
              <a:rPr lang="en-US" sz="2000" dirty="0" smtClean="0">
                <a:solidFill>
                  <a:schemeClr val="tx1"/>
                </a:solidFill>
                <a:latin typeface="Arial"/>
                <a:ea typeface="Arial"/>
                <a:cs typeface="Arial"/>
                <a:sym typeface="Arial"/>
              </a:rPr>
              <a:t>The Working Group on Climate is working issues unique to Space Agency coordination and so does require a commitment.  Agencies’ commitment has been uneven; some have made significant commitments, others less.</a:t>
            </a:r>
          </a:p>
          <a:p>
            <a:pPr marL="381000" lvl="0" indent="-381000">
              <a:buSzPct val="100000"/>
              <a:buFont typeface="Arial"/>
              <a:buChar char="•"/>
              <a:defRPr>
                <a:solidFill>
                  <a:srgbClr val="000000"/>
                </a:solidFill>
              </a:defRPr>
            </a:pPr>
            <a:r>
              <a:rPr lang="en-US" sz="2000" dirty="0" smtClean="0">
                <a:solidFill>
                  <a:schemeClr val="tx1"/>
                </a:solidFill>
                <a:latin typeface="Arial"/>
                <a:ea typeface="Arial"/>
                <a:cs typeface="Arial"/>
                <a:sym typeface="Arial"/>
              </a:rPr>
              <a:t>Participation is good and good for you.  The ECV inventory will be the premier, trusted source of satellite climate products. Connections made in WGClimate have led to new and improved science and stewardship.</a:t>
            </a:r>
          </a:p>
          <a:p>
            <a:pPr marL="381000" lvl="0" indent="-381000">
              <a:buSzPct val="100000"/>
              <a:buFont typeface="Arial"/>
              <a:buChar char="•"/>
              <a:defRPr>
                <a:solidFill>
                  <a:srgbClr val="000000"/>
                </a:solidFill>
              </a:defRPr>
            </a:pPr>
            <a:r>
              <a:rPr lang="en-US" sz="2000" dirty="0" smtClean="0">
                <a:solidFill>
                  <a:schemeClr val="tx1"/>
                </a:solidFill>
                <a:latin typeface="Arial"/>
                <a:ea typeface="Arial"/>
                <a:cs typeface="Arial"/>
                <a:sym typeface="Arial"/>
              </a:rPr>
              <a:t>The Working Group on Climate is seeking the renewed commitment of Agencies and individuals to work on priority areas:</a:t>
            </a:r>
            <a:endParaRPr lang="en-US" dirty="0">
              <a:solidFill>
                <a:schemeClr val="tx1"/>
              </a:solidFill>
              <a:latin typeface="Arial"/>
              <a:ea typeface="Arial"/>
              <a:cs typeface="Arial"/>
              <a:sym typeface="Arial"/>
            </a:endParaRPr>
          </a:p>
          <a:p>
            <a:pPr marL="838200" lvl="1" indent="-381000">
              <a:buSzPct val="100000"/>
              <a:buFont typeface="Arial"/>
              <a:buChar char="•"/>
              <a:defRPr>
                <a:solidFill>
                  <a:srgbClr val="000000"/>
                </a:solidFill>
              </a:defRPr>
            </a:pPr>
            <a:r>
              <a:rPr lang="en-US" sz="2000" dirty="0" smtClean="0">
                <a:solidFill>
                  <a:schemeClr val="tx1"/>
                </a:solidFill>
                <a:latin typeface="Arial"/>
                <a:cs typeface="Arial"/>
                <a:sym typeface="Arial"/>
              </a:rPr>
              <a:t>ECV inventory – WGClimate will provide a record-by-record assessment of compliance of input against GCOS climate data set guidelines.  Help in improving compliance is </a:t>
            </a:r>
            <a:r>
              <a:rPr lang="en-US" sz="2000" dirty="0" smtClean="0">
                <a:solidFill>
                  <a:schemeClr val="tx1"/>
                </a:solidFill>
                <a:latin typeface="Arial"/>
                <a:cs typeface="Arial"/>
                <a:sym typeface="Arial"/>
              </a:rPr>
              <a:t>requested</a:t>
            </a:r>
            <a:endParaRPr lang="en-US" sz="2000" dirty="0" smtClean="0">
              <a:solidFill>
                <a:schemeClr val="tx1"/>
              </a:solidFill>
              <a:latin typeface="Arial"/>
              <a:cs typeface="Arial"/>
              <a:sym typeface="Arial"/>
            </a:endParaRPr>
          </a:p>
          <a:p>
            <a:pPr marL="838200" lvl="1" indent="-381000">
              <a:buSzPct val="100000"/>
              <a:buFont typeface="Arial"/>
              <a:buChar char="•"/>
              <a:defRPr>
                <a:solidFill>
                  <a:srgbClr val="000000"/>
                </a:solidFill>
              </a:defRPr>
            </a:pPr>
            <a:r>
              <a:rPr lang="en-US" sz="2000" dirty="0" smtClean="0">
                <a:solidFill>
                  <a:schemeClr val="tx1"/>
                </a:solidFill>
                <a:latin typeface="Arial"/>
                <a:cs typeface="Arial"/>
                <a:sym typeface="Arial"/>
              </a:rPr>
              <a:t>Participate -  Participate in the annual meeting, task team activities, or other contributions (most Agencies support science and stewardship activities that could contribute to WGClimate</a:t>
            </a:r>
            <a:r>
              <a:rPr lang="en-US" sz="2000" dirty="0" smtClean="0">
                <a:solidFill>
                  <a:schemeClr val="tx1"/>
                </a:solidFill>
                <a:latin typeface="Arial"/>
                <a:cs typeface="Arial"/>
                <a:sym typeface="Arial"/>
              </a:rPr>
              <a:t>)</a:t>
            </a:r>
          </a:p>
          <a:p>
            <a:pPr marL="838200" lvl="1" indent="-381000">
              <a:buSzPct val="100000"/>
              <a:buFont typeface="Arial"/>
              <a:buChar char="•"/>
              <a:defRPr>
                <a:solidFill>
                  <a:srgbClr val="000000"/>
                </a:solidFill>
              </a:defRPr>
            </a:pPr>
            <a:r>
              <a:rPr lang="en-US" sz="2000" dirty="0" smtClean="0">
                <a:solidFill>
                  <a:schemeClr val="tx1"/>
                </a:solidFill>
                <a:latin typeface="Arial"/>
                <a:ea typeface="Arial"/>
                <a:cs typeface="Arial"/>
                <a:sym typeface="Arial"/>
              </a:rPr>
              <a:t>ECV inventory – first cycle will be done as a proof of concept applied to a sample of the most complete records (insufficient records for complete gap analysis)</a:t>
            </a:r>
            <a:endParaRPr lang="en-US" sz="2000" dirty="0" smtClean="0">
              <a:solidFill>
                <a:schemeClr val="tx1"/>
              </a:solidFill>
              <a:latin typeface="Arial"/>
              <a:ea typeface="Arial"/>
              <a:cs typeface="Arial"/>
              <a:sym typeface="Arial"/>
            </a:endParaRPr>
          </a:p>
          <a:p>
            <a:pPr marL="381000" lvl="2" indent="-381000">
              <a:buSzPct val="100000"/>
              <a:buFont typeface="Arial"/>
              <a:buChar char="•"/>
              <a:defRPr>
                <a:solidFill>
                  <a:srgbClr val="000000"/>
                </a:solidFill>
              </a:defRPr>
            </a:pPr>
            <a:endParaRPr lang="en-US" sz="2000" dirty="0" smtClean="0">
              <a:solidFill>
                <a:schemeClr val="tx1"/>
              </a:solidFill>
              <a:latin typeface="Arial"/>
              <a:ea typeface="Arial"/>
              <a:cs typeface="Arial"/>
              <a:sym typeface="Arial"/>
            </a:endParaRPr>
          </a:p>
        </p:txBody>
      </p:sp>
    </p:spTree>
    <p:extLst>
      <p:ext uri="{BB962C8B-B14F-4D97-AF65-F5344CB8AC3E}">
        <p14:creationId xmlns:p14="http://schemas.microsoft.com/office/powerpoint/2010/main" val="2102829700"/>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5</a:t>
            </a:fld>
            <a:endParaRPr lang="en-US" dirty="0"/>
          </a:p>
        </p:txBody>
      </p:sp>
      <p:sp>
        <p:nvSpPr>
          <p:cNvPr id="15" name="Shape 15"/>
          <p:cNvSpPr/>
          <p:nvPr/>
        </p:nvSpPr>
        <p:spPr>
          <a:xfrm>
            <a:off x="152400" y="1066800"/>
            <a:ext cx="8710650" cy="618630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smtClean="0">
                <a:solidFill>
                  <a:srgbClr val="002569"/>
                </a:solidFill>
                <a:latin typeface="Arial Bold"/>
                <a:ea typeface="Arial Bold"/>
                <a:cs typeface="Arial Bold"/>
                <a:sym typeface="Arial Bold"/>
              </a:rPr>
              <a:t>WGClimate Work Plan Elements Update</a:t>
            </a:r>
            <a:endParaRPr dirty="0">
              <a:solidFill>
                <a:srgbClr val="002569"/>
              </a:solidFill>
              <a:latin typeface="Arial"/>
              <a:ea typeface="Arial"/>
              <a:cs typeface="Arial"/>
              <a:sym typeface="Arial"/>
            </a:endParaRPr>
          </a:p>
          <a:p>
            <a:pPr marL="342900" indent="-342900">
              <a:spcBef>
                <a:spcPct val="0"/>
              </a:spcBef>
              <a:buFont typeface="Arial"/>
              <a:buChar char="•"/>
            </a:pPr>
            <a:r>
              <a:rPr lang="en-US" sz="2000" dirty="0">
                <a:solidFill>
                  <a:schemeClr val="tx1"/>
                </a:solidFill>
                <a:ea typeface="ＭＳ Ｐゴシック" pitchFamily="-106" charset="-128"/>
              </a:rPr>
              <a:t>CMRS-2: Gap analysis – Define reference process for gap analysis and necessary tools to support </a:t>
            </a:r>
            <a:r>
              <a:rPr lang="en-US" sz="2000" dirty="0" smtClean="0">
                <a:solidFill>
                  <a:schemeClr val="tx1"/>
                </a:solidFill>
                <a:ea typeface="ＭＳ Ｐゴシック" pitchFamily="-106" charset="-128"/>
              </a:rPr>
              <a:t>this - </a:t>
            </a:r>
            <a:endParaRPr lang="en-US" sz="2000" dirty="0">
              <a:solidFill>
                <a:schemeClr val="tx1"/>
              </a:solidFill>
              <a:ea typeface="ＭＳ Ｐゴシック" pitchFamily="-106" charset="-128"/>
            </a:endParaRPr>
          </a:p>
          <a:p>
            <a:pPr marL="800100" lvl="1" indent="-342900">
              <a:spcBef>
                <a:spcPct val="0"/>
              </a:spcBef>
              <a:buFont typeface="Arial"/>
              <a:buChar char="•"/>
            </a:pPr>
            <a:r>
              <a:rPr lang="en-US" sz="1600" dirty="0">
                <a:solidFill>
                  <a:schemeClr val="tx1"/>
                </a:solidFill>
                <a:ea typeface="ＭＳ Ｐゴシック" pitchFamily="-106" charset="-128"/>
              </a:rPr>
              <a:t>Status -  </a:t>
            </a:r>
            <a:r>
              <a:rPr lang="en-US" sz="1600" dirty="0" smtClean="0">
                <a:solidFill>
                  <a:schemeClr val="tx1"/>
                </a:solidFill>
                <a:ea typeface="ＭＳ Ｐゴシック" pitchFamily="-106" charset="-128"/>
              </a:rPr>
              <a:t>WGClimate </a:t>
            </a:r>
            <a:r>
              <a:rPr lang="en-US" sz="1600" dirty="0">
                <a:solidFill>
                  <a:schemeClr val="tx1"/>
                </a:solidFill>
                <a:ea typeface="ＭＳ Ｐゴシック" pitchFamily="-106" charset="-128"/>
              </a:rPr>
              <a:t>Action Groups </a:t>
            </a:r>
            <a:r>
              <a:rPr lang="en-US" sz="1600" dirty="0" smtClean="0">
                <a:solidFill>
                  <a:schemeClr val="tx1"/>
                </a:solidFill>
                <a:ea typeface="ＭＳ Ｐゴシック" pitchFamily="-106" charset="-128"/>
              </a:rPr>
              <a:t>formed and activities ongoing (Due Q2 2015)</a:t>
            </a:r>
            <a:endParaRPr lang="en-US" sz="1600" dirty="0">
              <a:solidFill>
                <a:schemeClr val="tx1"/>
              </a:solidFill>
              <a:ea typeface="ＭＳ Ｐゴシック" pitchFamily="-106" charset="-128"/>
            </a:endParaRPr>
          </a:p>
          <a:p>
            <a:pPr marL="1200150" lvl="2" indent="-342900">
              <a:spcBef>
                <a:spcPct val="0"/>
              </a:spcBef>
              <a:buFont typeface="Arial"/>
              <a:buChar char="•"/>
            </a:pPr>
            <a:r>
              <a:rPr lang="en-US" sz="1600" dirty="0">
                <a:solidFill>
                  <a:schemeClr val="tx1"/>
                </a:solidFill>
              </a:rPr>
              <a:t>ECV Assessment Action Group – </a:t>
            </a:r>
            <a:r>
              <a:rPr lang="en-US" sz="1600" dirty="0" smtClean="0">
                <a:solidFill>
                  <a:schemeClr val="tx1"/>
                </a:solidFill>
              </a:rPr>
              <a:t>Assessment criteria identified and applied to all </a:t>
            </a:r>
            <a:r>
              <a:rPr lang="en-US" sz="1600" dirty="0" smtClean="0">
                <a:solidFill>
                  <a:schemeClr val="tx1"/>
                </a:solidFill>
              </a:rPr>
              <a:t>records – Feedback on compliance will be with Pillar 2 will be provided to all Agencies.  Select records will be assessed against all Pillars</a:t>
            </a:r>
            <a:endParaRPr lang="en-US" sz="1600" dirty="0">
              <a:solidFill>
                <a:schemeClr val="tx1"/>
              </a:solidFill>
            </a:endParaRPr>
          </a:p>
          <a:p>
            <a:pPr marL="1200150" lvl="2" indent="-342900">
              <a:spcBef>
                <a:spcPct val="0"/>
              </a:spcBef>
              <a:buFont typeface="Arial"/>
              <a:buChar char="•"/>
            </a:pPr>
            <a:r>
              <a:rPr lang="en-US" sz="1600" dirty="0">
                <a:solidFill>
                  <a:schemeClr val="tx1"/>
                </a:solidFill>
              </a:rPr>
              <a:t>ECV Gap Definition Action Group – </a:t>
            </a:r>
            <a:r>
              <a:rPr lang="en-US" sz="1600" dirty="0" smtClean="0">
                <a:solidFill>
                  <a:schemeClr val="tx1"/>
                </a:solidFill>
              </a:rPr>
              <a:t>Gap Definition Criteria identified and </a:t>
            </a:r>
            <a:r>
              <a:rPr lang="en-US" sz="1600" dirty="0" smtClean="0">
                <a:solidFill>
                  <a:schemeClr val="tx1"/>
                </a:solidFill>
              </a:rPr>
              <a:t>formalized.  Analysis will be applied to a select sample of records</a:t>
            </a:r>
            <a:endParaRPr lang="en-US" sz="1600" dirty="0">
              <a:solidFill>
                <a:schemeClr val="tx1"/>
              </a:solidFill>
            </a:endParaRPr>
          </a:p>
          <a:p>
            <a:pPr marL="342900" indent="-342900">
              <a:spcBef>
                <a:spcPct val="0"/>
              </a:spcBef>
              <a:buFont typeface="Arial"/>
              <a:buChar char="•"/>
            </a:pPr>
            <a:r>
              <a:rPr lang="en-US" sz="2000" dirty="0">
                <a:solidFill>
                  <a:schemeClr val="tx1"/>
                </a:solidFill>
                <a:ea typeface="ＭＳ Ｐゴシック" pitchFamily="-106" charset="-128"/>
              </a:rPr>
              <a:t>CMRS-3: Action plan – Identify actions Space Agencies can take to mitigate any gaps – </a:t>
            </a:r>
          </a:p>
          <a:p>
            <a:pPr marL="800100" lvl="1" indent="-342900">
              <a:spcBef>
                <a:spcPct val="0"/>
              </a:spcBef>
              <a:buFont typeface="Arial"/>
              <a:buChar char="•"/>
            </a:pPr>
            <a:r>
              <a:rPr lang="en-US" sz="2000" dirty="0">
                <a:solidFill>
                  <a:schemeClr val="tx1"/>
                </a:solidFill>
                <a:ea typeface="ＭＳ Ｐゴシック" pitchFamily="-106" charset="-128"/>
              </a:rPr>
              <a:t>Status – </a:t>
            </a:r>
            <a:r>
              <a:rPr lang="en-US" sz="2000" dirty="0" smtClean="0">
                <a:solidFill>
                  <a:schemeClr val="tx1"/>
                </a:solidFill>
                <a:ea typeface="ＭＳ Ｐゴシック" pitchFamily="-106" charset="-128"/>
              </a:rPr>
              <a:t>Following</a:t>
            </a:r>
            <a:r>
              <a:rPr lang="en-US" sz="2000" dirty="0" smtClean="0">
                <a:solidFill>
                  <a:schemeClr val="tx1"/>
                </a:solidFill>
                <a:ea typeface="ＭＳ Ｐゴシック" pitchFamily="-106" charset="-128"/>
              </a:rPr>
              <a:t> </a:t>
            </a:r>
            <a:r>
              <a:rPr lang="en-US" sz="2000" dirty="0" smtClean="0">
                <a:solidFill>
                  <a:schemeClr val="tx1"/>
                </a:solidFill>
                <a:ea typeface="ＭＳ Ｐゴシック" pitchFamily="-106" charset="-128"/>
              </a:rPr>
              <a:t>CMRS-2 </a:t>
            </a:r>
            <a:r>
              <a:rPr lang="en-US" sz="2000" dirty="0" smtClean="0">
                <a:solidFill>
                  <a:schemeClr val="tx1"/>
                </a:solidFill>
                <a:ea typeface="ＭＳ Ｐゴシック" pitchFamily="-106" charset="-128"/>
              </a:rPr>
              <a:t>ongoing will be applied to sample of records </a:t>
            </a:r>
            <a:r>
              <a:rPr lang="en-US" sz="2000" dirty="0" smtClean="0">
                <a:solidFill>
                  <a:schemeClr val="tx1"/>
                </a:solidFill>
                <a:ea typeface="ＭＳ Ｐゴシック" pitchFamily="-106" charset="-128"/>
              </a:rPr>
              <a:t>(Due Q3 2015)</a:t>
            </a:r>
          </a:p>
          <a:p>
            <a:pPr marL="800100" lvl="1" indent="-342900">
              <a:spcBef>
                <a:spcPct val="0"/>
              </a:spcBef>
              <a:buFont typeface="Arial"/>
              <a:buChar char="•"/>
            </a:pPr>
            <a:endParaRPr lang="en-US" sz="2000" dirty="0">
              <a:solidFill>
                <a:schemeClr val="tx1"/>
              </a:solidFill>
              <a:ea typeface="ＭＳ Ｐゴシック" pitchFamily="-106" charset="-128"/>
            </a:endParaRPr>
          </a:p>
          <a:p>
            <a:pPr marL="342900" indent="-342900">
              <a:spcBef>
                <a:spcPct val="0"/>
              </a:spcBef>
              <a:buFont typeface="Arial"/>
              <a:buChar char="•"/>
            </a:pPr>
            <a:r>
              <a:rPr lang="en-US" sz="2000" dirty="0">
                <a:solidFill>
                  <a:schemeClr val="tx1"/>
                </a:solidFill>
                <a:ea typeface="ＭＳ Ｐゴシック" pitchFamily="-106" charset="-128"/>
              </a:rPr>
              <a:t>CMRS-9: Update of ECV inventory, gap analysis and action plan (</a:t>
            </a:r>
            <a:r>
              <a:rPr lang="en-US" sz="2000" dirty="0" smtClean="0">
                <a:solidFill>
                  <a:schemeClr val="tx1"/>
                </a:solidFill>
                <a:ea typeface="ＭＳ Ｐゴシック" pitchFamily="-106" charset="-128"/>
              </a:rPr>
              <a:t>version 2</a:t>
            </a:r>
            <a:r>
              <a:rPr lang="en-US" sz="2000" dirty="0">
                <a:solidFill>
                  <a:schemeClr val="tx1"/>
                </a:solidFill>
                <a:ea typeface="ＭＳ Ｐゴシック" pitchFamily="-106" charset="-128"/>
              </a:rPr>
              <a:t>) – The above sequence forms the basis for an ongoing analysis cycle, in agreement with the new GCOS </a:t>
            </a:r>
            <a:r>
              <a:rPr lang="en-US" sz="2000" dirty="0" smtClean="0">
                <a:solidFill>
                  <a:schemeClr val="tx1"/>
                </a:solidFill>
                <a:ea typeface="ＭＳ Ｐゴシック" pitchFamily="-106" charset="-128"/>
              </a:rPr>
              <a:t>plans</a:t>
            </a:r>
          </a:p>
          <a:p>
            <a:pPr>
              <a:spcBef>
                <a:spcPct val="0"/>
              </a:spcBef>
              <a:buFont typeface="Arial"/>
              <a:buChar char="•"/>
            </a:pPr>
            <a:endParaRPr lang="en-US" sz="2000" dirty="0" smtClean="0">
              <a:solidFill>
                <a:schemeClr val="tx1"/>
              </a:solidFill>
              <a:ea typeface="ＭＳ Ｐゴシック" pitchFamily="-106" charset="-128"/>
            </a:endParaRPr>
          </a:p>
          <a:p>
            <a:pPr marL="342900" indent="-342900">
              <a:spcBef>
                <a:spcPct val="0"/>
              </a:spcBef>
              <a:buFont typeface="Arial"/>
              <a:buChar char="•"/>
            </a:pPr>
            <a:r>
              <a:rPr lang="en-US" sz="2000" dirty="0" smtClean="0">
                <a:solidFill>
                  <a:schemeClr val="tx1"/>
                </a:solidFill>
                <a:ea typeface="ＭＳ Ｐゴシック" pitchFamily="-106" charset="-128"/>
              </a:rPr>
              <a:t>CMRS-11: Analysis report on implications of UNFCCC treaty (and related GCOS update on ECV inventory)</a:t>
            </a:r>
          </a:p>
          <a:p>
            <a:pPr marL="800100" lvl="1" indent="-342900">
              <a:spcBef>
                <a:spcPct val="0"/>
              </a:spcBef>
              <a:buFont typeface="Arial"/>
              <a:buChar char="•"/>
            </a:pPr>
            <a:endParaRPr lang="en-US" sz="2000" dirty="0">
              <a:solidFill>
                <a:schemeClr val="tx1"/>
              </a:solidFill>
              <a:ea typeface="ＭＳ Ｐゴシック" pitchFamily="-106" charset="-128"/>
            </a:endParaRPr>
          </a:p>
        </p:txBody>
      </p:sp>
    </p:spTree>
    <p:extLst>
      <p:ext uri="{BB962C8B-B14F-4D97-AF65-F5344CB8AC3E}">
        <p14:creationId xmlns:p14="http://schemas.microsoft.com/office/powerpoint/2010/main" val="1894342399"/>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6</a:t>
            </a:fld>
            <a:endParaRPr lang="en-US" dirty="0"/>
          </a:p>
        </p:txBody>
      </p:sp>
      <p:sp>
        <p:nvSpPr>
          <p:cNvPr id="15" name="Shape 15"/>
          <p:cNvSpPr/>
          <p:nvPr/>
        </p:nvSpPr>
        <p:spPr>
          <a:xfrm>
            <a:off x="208166" y="1499717"/>
            <a:ext cx="8710650" cy="707886"/>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smtClean="0">
                <a:solidFill>
                  <a:schemeClr val="tx1"/>
                </a:solidFill>
                <a:latin typeface="Arial Bold"/>
                <a:ea typeface="Arial Bold"/>
                <a:cs typeface="Arial Bold"/>
                <a:sym typeface="Arial Bold"/>
              </a:rPr>
              <a:t>The ECV inventory assessment process</a:t>
            </a:r>
            <a:endParaRPr dirty="0">
              <a:solidFill>
                <a:schemeClr val="tx1"/>
              </a:solidFill>
              <a:latin typeface="Arial"/>
              <a:ea typeface="Arial"/>
              <a:cs typeface="Arial"/>
              <a:sym typeface="Arial"/>
            </a:endParaRPr>
          </a:p>
          <a:p>
            <a:pPr marL="381000" lvl="0" indent="-381000">
              <a:buSzPct val="100000"/>
              <a:buFont typeface="Arial"/>
              <a:buChar char="•"/>
              <a:defRPr>
                <a:solidFill>
                  <a:srgbClr val="000000"/>
                </a:solidFill>
              </a:defRPr>
            </a:pPr>
            <a:r>
              <a:rPr lang="en-US" sz="2000" dirty="0" smtClean="0">
                <a:solidFill>
                  <a:schemeClr val="tx1"/>
                </a:solidFill>
                <a:latin typeface="Arial"/>
                <a:ea typeface="Arial"/>
                <a:cs typeface="Arial"/>
                <a:sym typeface="Arial"/>
              </a:rPr>
              <a:t>The set of CMRS actions 2, 3, 9, and 11 form an iterative cycle</a:t>
            </a:r>
            <a:endParaRPr sz="2000" dirty="0">
              <a:solidFill>
                <a:schemeClr val="tx1"/>
              </a:solidFill>
              <a:latin typeface="Arial"/>
              <a:ea typeface="Arial"/>
              <a:cs typeface="Arial"/>
              <a:sym typeface="Arial"/>
            </a:endParaRPr>
          </a:p>
        </p:txBody>
      </p:sp>
      <p:pic>
        <p:nvPicPr>
          <p:cNvPr id="2" name="Picture 1"/>
          <p:cNvPicPr>
            <a:picLocks noChangeAspect="1"/>
          </p:cNvPicPr>
          <p:nvPr/>
        </p:nvPicPr>
        <p:blipFill>
          <a:blip r:embed="rId2"/>
          <a:stretch>
            <a:fillRect/>
          </a:stretch>
        </p:blipFill>
        <p:spPr>
          <a:xfrm>
            <a:off x="152400" y="2667000"/>
            <a:ext cx="3607930" cy="3652330"/>
          </a:xfrm>
          <a:prstGeom prst="rect">
            <a:avLst/>
          </a:prstGeom>
          <a:ln>
            <a:solidFill>
              <a:schemeClr val="tx1"/>
            </a:solidFill>
          </a:ln>
        </p:spPr>
      </p:pic>
      <p:pic>
        <p:nvPicPr>
          <p:cNvPr id="3" name="Picture 2"/>
          <p:cNvPicPr>
            <a:picLocks noChangeAspect="1"/>
          </p:cNvPicPr>
          <p:nvPr/>
        </p:nvPicPr>
        <p:blipFill>
          <a:blip r:embed="rId3"/>
          <a:stretch>
            <a:fillRect/>
          </a:stretch>
        </p:blipFill>
        <p:spPr>
          <a:xfrm>
            <a:off x="3957914" y="2667000"/>
            <a:ext cx="5033686" cy="3657600"/>
          </a:xfrm>
          <a:prstGeom prst="rect">
            <a:avLst/>
          </a:prstGeom>
          <a:ln>
            <a:solidFill>
              <a:schemeClr val="tx1"/>
            </a:solidFill>
          </a:ln>
        </p:spPr>
      </p:pic>
    </p:spTree>
    <p:extLst>
      <p:ext uri="{BB962C8B-B14F-4D97-AF65-F5344CB8AC3E}">
        <p14:creationId xmlns:p14="http://schemas.microsoft.com/office/powerpoint/2010/main" val="285841587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7</a:t>
            </a:fld>
            <a:endParaRPr lang="en-US" dirty="0"/>
          </a:p>
        </p:txBody>
      </p:sp>
      <p:sp>
        <p:nvSpPr>
          <p:cNvPr id="15" name="Shape 15"/>
          <p:cNvSpPr/>
          <p:nvPr/>
        </p:nvSpPr>
        <p:spPr>
          <a:xfrm>
            <a:off x="208166" y="1499717"/>
            <a:ext cx="8710650" cy="255454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a:solidFill>
                  <a:schemeClr val="tx1"/>
                </a:solidFill>
                <a:latin typeface="Arial Bold"/>
                <a:ea typeface="Arial Bold"/>
                <a:cs typeface="Arial Bold"/>
                <a:sym typeface="Arial Bold"/>
              </a:rPr>
              <a:t>WGClimate Work Plan Elements Update</a:t>
            </a:r>
            <a:endParaRPr lang="en-US" sz="2000" dirty="0">
              <a:solidFill>
                <a:schemeClr val="tx1"/>
              </a:solidFill>
              <a:latin typeface="Arial"/>
              <a:ea typeface="Arial"/>
              <a:cs typeface="Arial"/>
              <a:sym typeface="Arial"/>
            </a:endParaRPr>
          </a:p>
          <a:p>
            <a:pPr marL="342900" indent="-342900">
              <a:spcBef>
                <a:spcPct val="0"/>
              </a:spcBef>
              <a:buFont typeface="Arial"/>
              <a:buChar char="•"/>
            </a:pPr>
            <a:r>
              <a:rPr lang="en-US" sz="2000" dirty="0">
                <a:solidFill>
                  <a:schemeClr val="tx1"/>
                </a:solidFill>
                <a:ea typeface="ＭＳ Ｐゴシック" pitchFamily="-106" charset="-128"/>
              </a:rPr>
              <a:t>CMRS-4: Case studies linking CDRs to societal applications and informed policy decisions – Identify examples from current work and map it to the Climate Monitoring Architecture</a:t>
            </a:r>
          </a:p>
          <a:p>
            <a:pPr marL="800100" lvl="1" indent="-342900">
              <a:spcBef>
                <a:spcPct val="0"/>
              </a:spcBef>
              <a:buFont typeface="Arial"/>
              <a:buChar char="•"/>
            </a:pPr>
            <a:r>
              <a:rPr lang="en-US" sz="2000" dirty="0">
                <a:solidFill>
                  <a:schemeClr val="tx1"/>
                </a:solidFill>
                <a:ea typeface="ＭＳ Ｐゴシック" pitchFamily="-106" charset="-128"/>
              </a:rPr>
              <a:t>Status – On Schedule for Q1 2015 – </a:t>
            </a:r>
            <a:r>
              <a:rPr lang="en-US" sz="2000" dirty="0" smtClean="0">
                <a:solidFill>
                  <a:schemeClr val="tx1"/>
                </a:solidFill>
                <a:ea typeface="ＭＳ Ｐゴシック" pitchFamily="-106" charset="-128"/>
              </a:rPr>
              <a:t>A draft report edited by Mark </a:t>
            </a:r>
            <a:r>
              <a:rPr lang="en-US" sz="2000" dirty="0">
                <a:solidFill>
                  <a:schemeClr val="tx1"/>
                </a:solidFill>
                <a:ea typeface="ＭＳ Ｐゴシック" pitchFamily="-106" charset="-128"/>
              </a:rPr>
              <a:t>Dowell and Stephan Bojinski </a:t>
            </a:r>
            <a:r>
              <a:rPr lang="en-US" sz="2000" dirty="0" smtClean="0">
                <a:solidFill>
                  <a:schemeClr val="tx1"/>
                </a:solidFill>
                <a:ea typeface="ＭＳ Ｐゴシック" pitchFamily="-106" charset="-128"/>
              </a:rPr>
              <a:t>was presented and approved at WGClimate meeting</a:t>
            </a:r>
            <a:endParaRPr lang="en-US" sz="2000" dirty="0">
              <a:solidFill>
                <a:schemeClr val="tx1"/>
              </a:solidFill>
              <a:ea typeface="ＭＳ Ｐゴシック" pitchFamily="-106" charset="-128"/>
            </a:endParaRPr>
          </a:p>
          <a:p>
            <a:pPr marL="800100" lvl="1" indent="-342900">
              <a:spcBef>
                <a:spcPct val="0"/>
              </a:spcBef>
              <a:buFont typeface="Arial"/>
              <a:buChar char="•"/>
            </a:pPr>
            <a:endParaRPr lang="en-US" sz="2000" dirty="0">
              <a:solidFill>
                <a:schemeClr val="tx1"/>
              </a:solidFill>
              <a:ea typeface="ＭＳ Ｐゴシック" pitchFamily="-106" charset="-128"/>
            </a:endParaRPr>
          </a:p>
        </p:txBody>
      </p:sp>
    </p:spTree>
    <p:extLst>
      <p:ext uri="{BB962C8B-B14F-4D97-AF65-F5344CB8AC3E}">
        <p14:creationId xmlns:p14="http://schemas.microsoft.com/office/powerpoint/2010/main" val="105987087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8</a:t>
            </a:fld>
            <a:endParaRPr lang="en-US" dirty="0"/>
          </a:p>
        </p:txBody>
      </p:sp>
      <p:sp>
        <p:nvSpPr>
          <p:cNvPr id="15" name="Shape 15"/>
          <p:cNvSpPr/>
          <p:nvPr/>
        </p:nvSpPr>
        <p:spPr>
          <a:xfrm>
            <a:off x="208166" y="1499717"/>
            <a:ext cx="8710650" cy="298543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a:solidFill>
                  <a:schemeClr val="tx1"/>
                </a:solidFill>
                <a:latin typeface="Arial Bold"/>
                <a:ea typeface="Arial Bold"/>
                <a:cs typeface="Arial Bold"/>
                <a:sym typeface="Arial Bold"/>
              </a:rPr>
              <a:t>WGClimate Work Plan Elements Update</a:t>
            </a:r>
            <a:endParaRPr lang="en-US" sz="2000" dirty="0">
              <a:solidFill>
                <a:schemeClr val="tx1"/>
              </a:solidFill>
              <a:latin typeface="Arial"/>
              <a:ea typeface="Arial"/>
              <a:cs typeface="Arial"/>
              <a:sym typeface="Arial"/>
            </a:endParaRPr>
          </a:p>
          <a:p>
            <a:pPr marL="342900" indent="-342900">
              <a:spcBef>
                <a:spcPct val="0"/>
              </a:spcBef>
              <a:buFont typeface="Arial"/>
              <a:buChar char="•"/>
            </a:pPr>
            <a:r>
              <a:rPr lang="en-US" sz="2000" dirty="0"/>
              <a:t>CMRS-7: CEOS Response to the GCOS IP and Satellite Supplement for submission </a:t>
            </a:r>
            <a:r>
              <a:rPr lang="en-US" sz="2000" dirty="0" smtClean="0"/>
              <a:t>to GCOS (note change requested in consultation with GCOS)</a:t>
            </a:r>
            <a:endParaRPr lang="en-US" sz="2000" dirty="0">
              <a:solidFill>
                <a:schemeClr val="tx1"/>
              </a:solidFill>
              <a:ea typeface="ＭＳ Ｐゴシック" pitchFamily="-106" charset="-128"/>
            </a:endParaRPr>
          </a:p>
          <a:p>
            <a:pPr marL="800100" lvl="1" indent="-342900">
              <a:spcBef>
                <a:spcPct val="0"/>
              </a:spcBef>
              <a:buFont typeface="Arial"/>
              <a:buChar char="•"/>
            </a:pPr>
            <a:r>
              <a:rPr lang="en-US" dirty="0" smtClean="0">
                <a:solidFill>
                  <a:schemeClr val="tx1"/>
                </a:solidFill>
                <a:ea typeface="ＭＳ Ｐゴシック" pitchFamily="-106" charset="-128"/>
              </a:rPr>
              <a:t>44 potential actions were identified in the CEOS response </a:t>
            </a:r>
          </a:p>
          <a:p>
            <a:pPr marL="800100" lvl="1" indent="-342900">
              <a:spcBef>
                <a:spcPct val="0"/>
              </a:spcBef>
              <a:buFont typeface="Arial"/>
              <a:buChar char="•"/>
            </a:pPr>
            <a:r>
              <a:rPr lang="en-US" dirty="0" smtClean="0">
                <a:solidFill>
                  <a:schemeClr val="tx1"/>
                </a:solidFill>
                <a:ea typeface="ＭＳ Ｐゴシック" pitchFamily="-106" charset="-128"/>
              </a:rPr>
              <a:t>Draft update nearly complete; 23 responses received, several items determined not applicable, the remainder being addressed</a:t>
            </a:r>
          </a:p>
          <a:p>
            <a:pPr marL="800100" lvl="1" indent="-342900">
              <a:spcBef>
                <a:spcPct val="0"/>
              </a:spcBef>
              <a:buFont typeface="Arial"/>
              <a:buChar char="•"/>
            </a:pPr>
            <a:r>
              <a:rPr lang="en-US" dirty="0" smtClean="0">
                <a:solidFill>
                  <a:schemeClr val="tx1"/>
                </a:solidFill>
                <a:ea typeface="ＭＳ Ｐゴシック" pitchFamily="-106" charset="-128"/>
              </a:rPr>
              <a:t>Plan is simply to add new content to appropriate section of the original response document and provide updated executive summary</a:t>
            </a:r>
          </a:p>
          <a:p>
            <a:pPr marL="800100" lvl="1" indent="-342900">
              <a:spcBef>
                <a:spcPct val="0"/>
              </a:spcBef>
              <a:buFont typeface="Arial"/>
              <a:buChar char="•"/>
            </a:pPr>
            <a:r>
              <a:rPr lang="en-US" dirty="0" smtClean="0">
                <a:solidFill>
                  <a:schemeClr val="tx1"/>
                </a:solidFill>
                <a:ea typeface="ＭＳ Ｐゴシック" pitchFamily="-106" charset="-128"/>
              </a:rPr>
              <a:t>Need SIT help to conduct review and dispose of comments</a:t>
            </a:r>
            <a:endParaRPr lang="en-US" dirty="0" smtClean="0"/>
          </a:p>
          <a:p>
            <a:pPr lvl="2" indent="0">
              <a:buSzPct val="100000"/>
              <a:defRPr>
                <a:solidFill>
                  <a:srgbClr val="000000"/>
                </a:solidFill>
              </a:defRPr>
            </a:pPr>
            <a:endParaRPr sz="2000" dirty="0">
              <a:solidFill>
                <a:srgbClr val="002569"/>
              </a:solidFill>
              <a:latin typeface="Arial"/>
              <a:ea typeface="Arial"/>
              <a:cs typeface="Arial"/>
              <a:sym typeface="Arial"/>
            </a:endParaRPr>
          </a:p>
        </p:txBody>
      </p:sp>
    </p:spTree>
    <p:extLst>
      <p:ext uri="{BB962C8B-B14F-4D97-AF65-F5344CB8AC3E}">
        <p14:creationId xmlns:p14="http://schemas.microsoft.com/office/powerpoint/2010/main" val="89969994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hape 14"/>
          <p:cNvSpPr>
            <a:spLocks noGrp="1"/>
          </p:cNvSpPr>
          <p:nvPr>
            <p:ph type="sldNum" sz="quarter" idx="2"/>
          </p:nvPr>
        </p:nvSpPr>
        <p:spPr/>
        <p:txBody>
          <a:bodyPr/>
          <a:lstStyle>
            <a:lvl1pPr>
              <a:spcBef>
                <a:spcPts val="0"/>
              </a:spcBef>
            </a:lvl1pPr>
          </a:lstStyle>
          <a:p>
            <a:pPr lvl="0"/>
            <a:fld id="{86CB4B4D-7CA3-9044-876B-883B54F8677D}" type="slidenum">
              <a:rPr lang="en-US" smtClean="0"/>
              <a:pPr lvl="0"/>
              <a:t>9</a:t>
            </a:fld>
            <a:endParaRPr lang="en-US" dirty="0"/>
          </a:p>
        </p:txBody>
      </p:sp>
      <p:sp>
        <p:nvSpPr>
          <p:cNvPr id="15" name="Shape 15"/>
          <p:cNvSpPr/>
          <p:nvPr/>
        </p:nvSpPr>
        <p:spPr>
          <a:xfrm>
            <a:off x="208166" y="1499717"/>
            <a:ext cx="8710650" cy="3170099"/>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defRPr>
                <a:solidFill>
                  <a:srgbClr val="000000"/>
                </a:solidFill>
              </a:defRPr>
            </a:pPr>
            <a:r>
              <a:rPr lang="en-US" sz="2000" dirty="0">
                <a:solidFill>
                  <a:schemeClr val="tx1"/>
                </a:solidFill>
                <a:latin typeface="Arial Bold"/>
                <a:ea typeface="Arial Bold"/>
                <a:cs typeface="Arial Bold"/>
                <a:sym typeface="Arial Bold"/>
              </a:rPr>
              <a:t>WGClimate Work Plan Elements Update</a:t>
            </a:r>
            <a:endParaRPr lang="en-US" sz="2000" dirty="0">
              <a:solidFill>
                <a:schemeClr val="tx1"/>
              </a:solidFill>
              <a:latin typeface="Arial"/>
              <a:ea typeface="Arial"/>
              <a:cs typeface="Arial"/>
              <a:sym typeface="Arial"/>
            </a:endParaRPr>
          </a:p>
          <a:p>
            <a:pPr marL="342900" indent="-342900">
              <a:spcBef>
                <a:spcPct val="0"/>
              </a:spcBef>
              <a:buFont typeface="Arial"/>
              <a:buChar char="•"/>
            </a:pPr>
            <a:r>
              <a:rPr lang="en-US" sz="2000" dirty="0" smtClean="0">
                <a:solidFill>
                  <a:schemeClr val="tx1"/>
                </a:solidFill>
              </a:rPr>
              <a:t>CMRS-10 - CEOS-CGMS </a:t>
            </a:r>
            <a:r>
              <a:rPr lang="en-US" sz="2000" dirty="0">
                <a:solidFill>
                  <a:schemeClr val="tx1"/>
                </a:solidFill>
              </a:rPr>
              <a:t>Report on Progress to </a:t>
            </a:r>
            <a:r>
              <a:rPr lang="en-US" sz="2000" dirty="0" smtClean="0">
                <a:solidFill>
                  <a:schemeClr val="tx1"/>
                </a:solidFill>
              </a:rPr>
              <a:t>SBSTA-43</a:t>
            </a:r>
            <a:endParaRPr lang="en-US" sz="2000" dirty="0">
              <a:solidFill>
                <a:schemeClr val="tx1"/>
              </a:solidFill>
              <a:ea typeface="ＭＳ Ｐゴシック" pitchFamily="-106" charset="-128"/>
            </a:endParaRPr>
          </a:p>
          <a:p>
            <a:pPr marL="800100" lvl="1" indent="-342900">
              <a:spcBef>
                <a:spcPct val="0"/>
              </a:spcBef>
              <a:buFont typeface="Arial"/>
              <a:buChar char="•"/>
            </a:pPr>
            <a:r>
              <a:rPr lang="en-US" sz="2000" dirty="0">
                <a:solidFill>
                  <a:schemeClr val="tx1"/>
                </a:solidFill>
                <a:ea typeface="ＭＳ Ｐゴシック" pitchFamily="-106" charset="-128"/>
              </a:rPr>
              <a:t>Status </a:t>
            </a:r>
            <a:r>
              <a:rPr lang="en-US" sz="2000" dirty="0" smtClean="0">
                <a:solidFill>
                  <a:schemeClr val="tx1"/>
                </a:solidFill>
                <a:ea typeface="ＭＳ Ｐゴシック" pitchFamily="-106" charset="-128"/>
              </a:rPr>
              <a:t>– Ongoing – Approach is to have this report include 2 aspects of WGClimate work: 1) ECV inventory reference assessment, gap analysis, and recommendations and 2) summary of Climate Monitoring Architecture Climate Services Case Studies.</a:t>
            </a:r>
          </a:p>
          <a:p>
            <a:pPr marL="800100" lvl="1" indent="-342900">
              <a:spcBef>
                <a:spcPct val="0"/>
              </a:spcBef>
              <a:buFont typeface="Arial"/>
              <a:buChar char="•"/>
            </a:pPr>
            <a:r>
              <a:rPr lang="en-US" sz="2000" dirty="0" smtClean="0">
                <a:solidFill>
                  <a:schemeClr val="tx1"/>
                </a:solidFill>
                <a:latin typeface="Arial"/>
                <a:ea typeface="ＭＳ Ｐゴシック" pitchFamily="-106" charset="-128"/>
                <a:cs typeface="Arial"/>
                <a:sym typeface="Arial"/>
              </a:rPr>
              <a:t>Timeline – Due to UNFCCC in early October.  Draft to CEOS for review and comment by mid-July</a:t>
            </a:r>
          </a:p>
          <a:p>
            <a:pPr marL="800100" lvl="1" indent="-342900">
              <a:spcBef>
                <a:spcPct val="0"/>
              </a:spcBef>
              <a:buFont typeface="Arial"/>
              <a:buChar char="•"/>
            </a:pPr>
            <a:r>
              <a:rPr lang="en-US" sz="2000" dirty="0" smtClean="0">
                <a:solidFill>
                  <a:schemeClr val="tx1"/>
                </a:solidFill>
                <a:latin typeface="Arial"/>
                <a:ea typeface="ＭＳ Ｐゴシック" pitchFamily="-106" charset="-128"/>
                <a:cs typeface="Arial"/>
                <a:sym typeface="Arial"/>
              </a:rPr>
              <a:t>SIT help requested for logistics of review, comment, and approval process</a:t>
            </a:r>
            <a:endParaRPr sz="2000" dirty="0">
              <a:solidFill>
                <a:schemeClr val="tx1"/>
              </a:solidFill>
              <a:latin typeface="Arial"/>
              <a:ea typeface="Arial"/>
              <a:cs typeface="Arial"/>
              <a:sym typeface="Arial"/>
            </a:endParaRPr>
          </a:p>
        </p:txBody>
      </p:sp>
    </p:spTree>
    <p:extLst>
      <p:ext uri="{BB962C8B-B14F-4D97-AF65-F5344CB8AC3E}">
        <p14:creationId xmlns:p14="http://schemas.microsoft.com/office/powerpoint/2010/main" val="3023568247"/>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2569"/>
      </a:dk1>
      <a:lt1>
        <a:srgbClr val="696969"/>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11611</TotalTime>
  <Words>1025</Words>
  <Application>Microsoft Office PowerPoint</Application>
  <PresentationFormat>On-screen Show (4:3)</PresentationFormat>
  <Paragraphs>77</Paragraphs>
  <Slides>12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ＭＳ Ｐゴシック</vt:lpstr>
      <vt:lpstr>Arial</vt:lpstr>
      <vt:lpstr>Arial Bold</vt:lpstr>
      <vt:lpstr>Avenir Roman</vt:lpstr>
      <vt:lpstr>Calibri</vt:lpstr>
      <vt:lpstr>Droid Serif</vt:lpstr>
      <vt:lpstr>Proxima Nova Regular</vt:lpstr>
      <vt:lpstr>Default</vt:lpstr>
      <vt:lpstr>CEOS-CGMS Working Group on Climate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John Bates</cp:lastModifiedBy>
  <cp:revision>40</cp:revision>
  <dcterms:modified xsi:type="dcterms:W3CDTF">2015-03-30T15:24:59Z</dcterms:modified>
</cp:coreProperties>
</file>