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2" r:id="rId5"/>
    <p:sldId id="264" r:id="rId6"/>
    <p:sldId id="265" r:id="rId7"/>
    <p:sldId id="266" r:id="rId8"/>
    <p:sldId id="260" r:id="rId9"/>
    <p:sldId id="269" r:id="rId10"/>
    <p:sldId id="270" r:id="rId11"/>
    <p:sldId id="267" r:id="rId12"/>
    <p:sldId id="268" r:id="rId13"/>
    <p:sldId id="272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FA6F7-16CE-8842-8E49-F6A866AB45D2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E12DE-20EB-5A4D-8498-E0AC1D34DF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2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3" name="Shape 3"/>
          <p:cNvSpPr/>
          <p:nvPr userDrawn="1"/>
        </p:nvSpPr>
        <p:spPr>
          <a:xfrm>
            <a:off x="2130871" y="190714"/>
            <a:ext cx="297452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SIT-30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CNES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Headquarters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Paris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France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31</a:t>
            </a:r>
            <a:r>
              <a:rPr lang="en-AU" sz="1500" baseline="300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st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March – 1</a:t>
            </a:r>
            <a:r>
              <a:rPr lang="en-AU" sz="1500" baseline="300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st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April 2015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3" name="Shape 3"/>
          <p:cNvSpPr/>
          <p:nvPr userDrawn="1"/>
        </p:nvSpPr>
        <p:spPr>
          <a:xfrm>
            <a:off x="2130871" y="190714"/>
            <a:ext cx="297452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SIT-30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CNES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Headquarters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Paris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France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31</a:t>
            </a:r>
            <a:r>
              <a:rPr lang="en-AU" sz="1500" baseline="300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st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March – 1</a:t>
            </a:r>
            <a:r>
              <a:rPr lang="en-AU" sz="1500" baseline="300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st</a:t>
            </a: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April 2015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Working_Groups/WGISS/Projects/CWIC/IDN-GCMD/CWIC_IDN-GCMD_DIF-Guide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tcloud.akka.eu/drupal_dev" TargetMode="External"/><Relationship Id="rId2" Type="http://schemas.openxmlformats.org/officeDocument/2006/relationships/hyperlink" Target="http://dotcloud.akka.eu/drupa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WGISS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CNES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-30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10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Action / Work Plan Reference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SI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CNES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Headquarters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Paris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France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31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 – 1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April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95400"/>
            <a:ext cx="6116378" cy="4168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89138"/>
            <a:ext cx="9525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CEOS Agencies – simple process to register your data collections at the IDN available at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lvl="2" indent="0"/>
            <a:r>
              <a:rPr lang="en-US" u="sng" dirty="0">
                <a:hlinkClick r:id="rId3"/>
              </a:rPr>
              <a:t>http://ceos.org/document_management/Working_Groups/WGISS/Projects/CWIC/IDN-GCMD/CWIC_IDN-GCMD_DIF-Guide.pd</a:t>
            </a:r>
            <a:r>
              <a:rPr lang="en-US" dirty="0">
                <a:hlinkClick r:id="rId3"/>
              </a:rPr>
              <a:t>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1" y="1600200"/>
            <a:ext cx="281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18,676  </a:t>
            </a:r>
            <a:r>
              <a:rPr lang="en-US" sz="2000" dirty="0" smtClean="0"/>
              <a:t>descriptions </a:t>
            </a:r>
            <a:r>
              <a:rPr lang="en-US" sz="2000" dirty="0"/>
              <a:t>of </a:t>
            </a:r>
            <a:r>
              <a:rPr lang="en-US" sz="2000" dirty="0" smtClean="0"/>
              <a:t>data </a:t>
            </a:r>
            <a:r>
              <a:rPr lang="en-US" sz="2000" dirty="0"/>
              <a:t>collections) offered to CEOS and GEO </a:t>
            </a:r>
            <a:r>
              <a:rPr lang="en-US" sz="2000" dirty="0" smtClean="0"/>
              <a:t>communities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IDN </a:t>
            </a:r>
            <a:r>
              <a:rPr lang="en-US" sz="2000" dirty="0"/>
              <a:t>working on improving search results relevance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12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11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710650" cy="529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Three </a:t>
            </a:r>
            <a:r>
              <a:rPr lang="en-US" sz="2400" dirty="0"/>
              <a:t>documents produced in the frame of the </a:t>
            </a:r>
            <a:r>
              <a:rPr lang="en-US" sz="2400" dirty="0" smtClean="0"/>
              <a:t>Long Term Documentation Process (LTDP) </a:t>
            </a:r>
            <a:r>
              <a:rPr lang="en-US" sz="2400" dirty="0"/>
              <a:t>working </a:t>
            </a:r>
            <a:r>
              <a:rPr lang="en-US" sz="2400" dirty="0" smtClean="0"/>
              <a:t>group. Review </a:t>
            </a:r>
            <a:r>
              <a:rPr lang="en-US" sz="2400" dirty="0"/>
              <a:t>phase complete and the documents are now being published as Best Practices.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  Preservation Workflow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  Generic EO Dataset consolidation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  Persistent Identifiers Best Practices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</a:t>
            </a:r>
            <a:r>
              <a:rPr lang="en-US" sz="2400" dirty="0" smtClean="0"/>
              <a:t>pdated </a:t>
            </a:r>
            <a:r>
              <a:rPr lang="en-US" sz="2400" dirty="0"/>
              <a:t>Purge Alert Procedure </a:t>
            </a:r>
            <a:r>
              <a:rPr lang="en-US" sz="2400" dirty="0" smtClean="0"/>
              <a:t>in </a:t>
            </a:r>
            <a:r>
              <a:rPr lang="en-US" sz="2400" dirty="0"/>
              <a:t>accordance with the discussions </a:t>
            </a:r>
            <a:r>
              <a:rPr lang="en-US" sz="2400" dirty="0" smtClean="0"/>
              <a:t>had </a:t>
            </a:r>
            <a:r>
              <a:rPr lang="en-US" sz="2400" dirty="0"/>
              <a:t>during the last WGISS meeting. </a:t>
            </a:r>
            <a:r>
              <a:rPr lang="en-US" sz="2400" dirty="0" err="1" smtClean="0"/>
              <a:t>Finalising</a:t>
            </a:r>
            <a:r>
              <a:rPr lang="en-US" sz="2400" dirty="0" smtClean="0"/>
              <a:t> </a:t>
            </a:r>
            <a:r>
              <a:rPr lang="en-US" sz="2400" dirty="0"/>
              <a:t>the procedure during the next WGISS  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89177" y="-23400"/>
            <a:ext cx="2931250" cy="52321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</a:t>
            </a:r>
            <a:r>
              <a:rPr lang="fr-FR" sz="2800" dirty="0" err="1"/>
              <a:t>S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tewardship</a:t>
            </a:r>
            <a:endParaRPr kumimoji="0" lang="fr-FR" sz="2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9250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12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710650" cy="372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The enhancement to the portal has been completed.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new architecture will be presented at next WGISS-39.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portal uses several protocols including OpenSearch and </a:t>
            </a:r>
            <a:r>
              <a:rPr lang="en-US" sz="2400" dirty="0" err="1"/>
              <a:t>OpeNDAP</a:t>
            </a:r>
            <a:r>
              <a:rPr lang="en-US" sz="2400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portal has 286 registered users (as of Mar.23), and is achieving synergy with other domestic systems (DIAS) (single sign-on,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new data partners (NOAA/NCDC, GEODAB) can be accessed via the portal.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89177" y="-23400"/>
            <a:ext cx="2089673" cy="52321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Water Portal</a:t>
            </a:r>
          </a:p>
        </p:txBody>
      </p:sp>
    </p:spTree>
    <p:extLst>
      <p:ext uri="{BB962C8B-B14F-4D97-AF65-F5344CB8AC3E}">
        <p14:creationId xmlns:p14="http://schemas.microsoft.com/office/powerpoint/2010/main" val="24735472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13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710650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WGISS - 39  </a:t>
            </a:r>
            <a:r>
              <a:rPr lang="en-US" altLang="ja-JP" sz="2400" dirty="0"/>
              <a:t>will be held in Tsukuba, Japan, May 11-15, 2015. The meeting will be hosted by JAXA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WGISS – 40 will be </a:t>
            </a:r>
            <a:r>
              <a:rPr lang="en-US" altLang="ja-JP" sz="2400" dirty="0" smtClean="0"/>
              <a:t>held in </a:t>
            </a:r>
            <a:r>
              <a:rPr lang="en-US" altLang="ja-JP" sz="2400" dirty="0" err="1" smtClean="0"/>
              <a:t>Oxfordshire</a:t>
            </a:r>
            <a:r>
              <a:rPr lang="en-US" altLang="ja-JP" sz="2400" dirty="0" smtClean="0"/>
              <a:t>, UK, September </a:t>
            </a:r>
            <a:r>
              <a:rPr lang="en-US" altLang="ja-JP" sz="2400" dirty="0"/>
              <a:t>28 – October </a:t>
            </a:r>
            <a:r>
              <a:rPr lang="en-US" altLang="ja-JP" sz="2400" dirty="0" smtClean="0"/>
              <a:t>2. The meeting will be hosted </a:t>
            </a:r>
            <a:r>
              <a:rPr lang="en-US" altLang="ja-JP" sz="2400" dirty="0"/>
              <a:t>by the UK Space Agency</a:t>
            </a:r>
            <a:r>
              <a:rPr lang="en-US" altLang="ja-JP" sz="2400" dirty="0" smtClean="0"/>
              <a:t>. </a:t>
            </a:r>
            <a:endParaRPr lang="en-US" sz="2400" dirty="0"/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89177" y="-23400"/>
            <a:ext cx="2211501" cy="52321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Next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2500126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2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76200" y="1143000"/>
            <a:ext cx="8710650" cy="594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Technology </a:t>
            </a:r>
            <a:r>
              <a:rPr lang="en-US" sz="2400" dirty="0"/>
              <a:t>Exploration Interest </a:t>
            </a:r>
            <a:r>
              <a:rPr lang="en-US" sz="2400" dirty="0" smtClean="0"/>
              <a:t>Group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Recovery Observation Infrastructure </a:t>
            </a:r>
            <a:r>
              <a:rPr lang="en-US" sz="2400" dirty="0" smtClean="0"/>
              <a:t>Project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Interoperability Interest Group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/>
              <a:t>Opensearch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CWIC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/>
              <a:t>FedEO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IDN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Data Stewardship Interest </a:t>
            </a:r>
            <a:r>
              <a:rPr lang="en-US" sz="2400" dirty="0" smtClean="0"/>
              <a:t>Group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Water portal 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Next meeting</a:t>
            </a:r>
            <a:endParaRPr lang="en-US" sz="2400" dirty="0"/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410200" y="238210"/>
            <a:ext cx="1631214" cy="52321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Summary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3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710650" cy="6617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Around the CEOS Plenary in November 2015, WGISS held a side meeting on the theme of “Emerging technologies”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Big data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Cloud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technologies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r>
              <a:rPr lang="en-US" sz="2400" b="1" dirty="0" smtClean="0"/>
              <a:t>Current topics of exploration:</a:t>
            </a:r>
          </a:p>
          <a:p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Australian Geoscience Data Cube (AGDC</a:t>
            </a:r>
            <a:r>
              <a:rPr lang="it-IT" sz="2400" dirty="0" smtClean="0"/>
              <a:t>) </a:t>
            </a:r>
            <a:r>
              <a:rPr lang="en-US" sz="2000" dirty="0" smtClean="0"/>
              <a:t>-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The AGDC (data cube) is a common analytical framework composed of a series of data structures and tools which facilitate the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organisation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and analysis of large gridded data collections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 dedicated session will be held during next WGISS meeting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Intentions are to start activities after WGISS meeting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Several CEOS agencies are interested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Work will be done in cooperation with SEO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62400" y="-23399"/>
            <a:ext cx="3852976" cy="52321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Technology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Exploration</a:t>
            </a:r>
          </a:p>
        </p:txBody>
      </p:sp>
    </p:spTree>
    <p:extLst>
      <p:ext uri="{BB962C8B-B14F-4D97-AF65-F5344CB8AC3E}">
        <p14:creationId xmlns:p14="http://schemas.microsoft.com/office/powerpoint/2010/main" val="19332508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4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710650" cy="501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Fundamentals </a:t>
            </a:r>
            <a:r>
              <a:rPr lang="en-US" sz="2400" dirty="0"/>
              <a:t>of Managing Data -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New activities on data management plans and  on lessons learned.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This will help with the 2015 action item on GFOI and GEOGLAM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Open Sourcing –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Methods open sourcing software such that it can be freely used, changed, and shared (in modified or unmodified form)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Data Access via </a:t>
            </a:r>
            <a:r>
              <a:rPr lang="en-US" sz="2400" dirty="0" err="1" smtClean="0"/>
              <a:t>OPeNDAP</a:t>
            </a:r>
            <a:r>
              <a:rPr lang="en-US" sz="2400" dirty="0" smtClean="0"/>
              <a:t> –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The Open Source Project for a Network Data Access Protocol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OPeNDAP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 provides a mechanism for directly accessing earth science data and metadata via a web accessible API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89177" y="-23400"/>
            <a:ext cx="3852976" cy="52321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Technology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Exploration</a:t>
            </a:r>
          </a:p>
        </p:txBody>
      </p:sp>
    </p:spTree>
    <p:extLst>
      <p:ext uri="{BB962C8B-B14F-4D97-AF65-F5344CB8AC3E}">
        <p14:creationId xmlns:p14="http://schemas.microsoft.com/office/powerpoint/2010/main" val="4393826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5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710650" cy="606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Version 2 has been delivered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Coupling of EO data access tool and Drupal CMS for allowing collaborative work on EO data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Implements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KalHaiti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functionalities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 installed on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KalHaiti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infrastructure and is under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test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URL for demo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 available at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hlinkClick r:id="rId2"/>
              </a:rPr>
              <a:t>http://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hlinkClick r:id="rId2"/>
              </a:rPr>
              <a:t>dotcloud.akka.eu/drupal</a:t>
            </a: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URL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for development is at :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hlinkClick r:id="rId3"/>
              </a:rPr>
              <a:t>http://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hlinkClick r:id="rId3"/>
              </a:rPr>
              <a:t>dotcloud.akka.eu/drupal_dev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lvl="2" indent="-342900">
              <a:buFont typeface="Arial"/>
              <a:buChar char="•"/>
            </a:pPr>
            <a:endParaRPr lang="en-US" sz="2400" dirty="0" smtClean="0"/>
          </a:p>
          <a:p>
            <a:pPr marL="342900" lvl="2" indent="-342900">
              <a:buFont typeface="Arial"/>
              <a:buChar char="•"/>
            </a:pPr>
            <a:r>
              <a:rPr lang="en-US" sz="2400" dirty="0" smtClean="0"/>
              <a:t>Version 3 is foreseen for end of June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Will implement all functionalities of the recovery observatory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We are open for comments, contributions or new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ideas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 dedicated workshop will be held in May during next meeting in Japan (Tsukuba)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62400" y="-23399"/>
            <a:ext cx="3670233" cy="52321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Recovery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Observatory</a:t>
            </a:r>
            <a:endParaRPr kumimoji="0" lang="fr-FR" sz="2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66721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6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3962400" y="-23399"/>
            <a:ext cx="3670233" cy="52321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Recovery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Observatory</a:t>
            </a:r>
            <a:endParaRPr kumimoji="0" lang="fr-FR" sz="2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26" name="Picture 2" descr="D:\Utilisateurs\morenor\Documents\MemoCNES\servicetvi\vds\les_projets\Recovery Observatory\09 - Prestation THALES\20150324 - screenshots\DotCloud-Genera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tilisateurs\morenor\Documents\MemoCNES\servicetvi\vds\les_projets\Recovery Observatory\09 - Prestation THALES\20150324 - screenshots\screen3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177189" cy="24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tilisateurs\morenor\Documents\MemoCNES\servicetvi\vds\les_projets\Recovery Observatory\09 - Prestation THALES\20150324 - screenshots\scree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6" y="3675642"/>
            <a:ext cx="4119483" cy="24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62000" y="5257800"/>
            <a:ext cx="22467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Home</a:t>
            </a:r>
            <a:r>
              <a:rPr kumimoji="0" lang="fr-FR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page &amp; </a:t>
            </a:r>
            <a:r>
              <a:rPr kumimoji="0" lang="fr-FR" sz="1800" b="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Drupal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61016" y="6120285"/>
            <a:ext cx="21569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EO data </a:t>
            </a: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access</a:t>
            </a: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tool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18281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7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3962400" y="-23399"/>
            <a:ext cx="3670233" cy="52321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Recovery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Observatory</a:t>
            </a:r>
            <a:endParaRPr kumimoji="0" lang="fr-FR" sz="2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2050" name="Picture 2" descr="D:\Utilisateurs\morenor\Documents\MemoCNES\servicetvi\vds\les_projets\Recovery Observatory\09 - Prestation THALES\20150324 - screenshots\DotCloud-AcquisitionPl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tilisateurs\morenor\Documents\MemoCNES\servicetvi\vds\les_projets\Recovery Observatory\09 - Prestation THALES\20150324 - screenshots\DotCloud-FeaturesInf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1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tilisateurs\morenor\Documents\MemoCNES\servicetvi\vds\les_projets\Recovery Observatory\09 - Prestation THALES\20150324 - screenshots\DotCloud-FeaturesL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49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57200" y="2971800"/>
            <a:ext cx="22339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acquisition plan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96000" y="5250935"/>
            <a:ext cx="250324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Feature</a:t>
            </a:r>
            <a:r>
              <a:rPr lang="fr-FR" dirty="0" smtClean="0"/>
              <a:t>, </a:t>
            </a:r>
            <a:r>
              <a:rPr lang="fr-FR" dirty="0" err="1" smtClean="0"/>
              <a:t>ie</a:t>
            </a:r>
            <a:r>
              <a:rPr lang="fr-FR" dirty="0" smtClean="0"/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EO</a:t>
            </a:r>
            <a:r>
              <a:rPr kumimoji="0" lang="fr-FR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data in </a:t>
            </a:r>
            <a:r>
              <a:rPr kumimoji="0" lang="fr-FR" sz="1800" b="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Drupal</a:t>
            </a:r>
            <a:r>
              <a:rPr kumimoji="0" lang="fr-FR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CMS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6985000" y="4425951"/>
            <a:ext cx="266700" cy="781049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5105400" y="5410200"/>
            <a:ext cx="990600" cy="1639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945470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8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710650" cy="754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CEOS OpenSearch Best Practice document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Comment period for the document is over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Comments have been taken into account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Document is published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CEOS OpenSearch Developer’s Guide document </a:t>
            </a:r>
            <a:endParaRPr lang="en-US" sz="2400" dirty="0" smtClean="0"/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/>
              <a:t>Explains </a:t>
            </a:r>
            <a:r>
              <a:rPr lang="en-US" sz="2000" dirty="0"/>
              <a:t>key details on how to implement OpenSearch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Undergoing final review, will be published in April 2015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Most of CEOS agencies data are accessible through OpenSearch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CWIC federation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FedEO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federation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IDN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Other agencies have directly implemented OpenSearch (Canada, France, Japan, …)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89177" y="-23400"/>
            <a:ext cx="2453555" cy="95410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Interoperability</a:t>
            </a:r>
            <a:endParaRPr kumimoji="0" lang="fr-FR" sz="2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err="1" smtClean="0"/>
              <a:t>OpenSearch</a:t>
            </a:r>
            <a:endParaRPr kumimoji="0" lang="fr-FR" sz="2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92273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9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219200"/>
            <a:ext cx="8710650" cy="7663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Annual </a:t>
            </a:r>
            <a:r>
              <a:rPr lang="en-US" sz="2400" dirty="0"/>
              <a:t>CWIC Developers meeting </a:t>
            </a:r>
            <a:r>
              <a:rPr lang="en-US" sz="2400" dirty="0" smtClean="0"/>
              <a:t>held in </a:t>
            </a:r>
            <a:r>
              <a:rPr lang="en-US" sz="2400" dirty="0"/>
              <a:t>Feb </a:t>
            </a:r>
            <a:r>
              <a:rPr lang="en-US" sz="2400" dirty="0" smtClean="0"/>
              <a:t>2015. Discussed </a:t>
            </a:r>
            <a:r>
              <a:rPr lang="en-US" sz="2400" dirty="0"/>
              <a:t>details of improving searching, additional monitoring metrics needed for CWIC components, and support for client and data partners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Current </a:t>
            </a:r>
            <a:r>
              <a:rPr lang="en-US" sz="2400" dirty="0"/>
              <a:t>operational CWIC data partners include:  NASA, USGS/LSI, GHRSST/NOAA, INPE, CCMEO, </a:t>
            </a:r>
            <a:r>
              <a:rPr lang="en-US" sz="2400" dirty="0" smtClean="0"/>
              <a:t>EUMETSAT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Future CWIC data partners status </a:t>
            </a: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ISRO expected to become operational very soon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838200" lvl="1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AOE and ROSCOSMOS making good progress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 </a:t>
            </a:r>
            <a:r>
              <a:rPr lang="en-US" sz="2400" dirty="0" smtClean="0"/>
              <a:t>CWIC </a:t>
            </a:r>
            <a:r>
              <a:rPr lang="en-US" sz="2400" dirty="0"/>
              <a:t>providing search and access to </a:t>
            </a:r>
            <a:r>
              <a:rPr lang="en-US" sz="2400" dirty="0" smtClean="0"/>
              <a:t>~70 </a:t>
            </a:r>
            <a:r>
              <a:rPr lang="en-US" sz="2400" dirty="0"/>
              <a:t>million granules of satellite data at the operational data partners to CWIC and GEO clients.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89177" y="-23400"/>
            <a:ext cx="2453555" cy="95410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Interoperability</a:t>
            </a:r>
            <a:endParaRPr kumimoji="0" lang="fr-FR" sz="2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CWIC</a:t>
            </a:r>
            <a:endParaRPr kumimoji="0" lang="fr-FR" sz="2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65385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23995</TotalTime>
  <Words>707</Words>
  <Application>Microsoft Office PowerPoint</Application>
  <PresentationFormat>Affichage à l'écran (4:3)</PresentationFormat>
  <Paragraphs>140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Default</vt:lpstr>
      <vt:lpstr>WGISS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morenor</cp:lastModifiedBy>
  <cp:revision>51</cp:revision>
  <dcterms:modified xsi:type="dcterms:W3CDTF">2015-03-30T08:50:43Z</dcterms:modified>
</cp:coreProperties>
</file>