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2" r:id="rId5"/>
    <p:sldId id="260" r:id="rId6"/>
    <p:sldId id="263" r:id="rId7"/>
    <p:sldId id="264" r:id="rId8"/>
    <p:sldId id="261" r:id="rId9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5" autoAdjust="0"/>
    <p:restoredTop sz="94681" autoAdjust="0"/>
  </p:normalViewPr>
  <p:slideViewPr>
    <p:cSldViewPr>
      <p:cViewPr>
        <p:scale>
          <a:sx n="107" d="100"/>
          <a:sy n="107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320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09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09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09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09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0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09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0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7"/>
          <p:cNvSpPr txBox="1"/>
          <p:nvPr userDrawn="1"/>
        </p:nvSpPr>
        <p:spPr>
          <a:xfrm>
            <a:off x="609600" y="6172200"/>
            <a:ext cx="52578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8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800" dirty="0">
              <a:effectLst/>
              <a:latin typeface="Times New Roman"/>
              <a:ea typeface="Times New Roman"/>
              <a:cs typeface="Times"/>
            </a:endParaRP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7010400" y="6504801"/>
            <a:ext cx="1905000" cy="276999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86CB4B4D-7CA3-9044-876B-883B54F8677D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4" name="Textfeld 7"/>
          <p:cNvSpPr txBox="1"/>
          <p:nvPr userDrawn="1"/>
        </p:nvSpPr>
        <p:spPr>
          <a:xfrm>
            <a:off x="3733800" y="6477000"/>
            <a:ext cx="45720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600" dirty="0">
              <a:effectLst/>
              <a:latin typeface="Times New Roman"/>
              <a:ea typeface="Times New Roman"/>
              <a:cs typeface="Time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010400" y="6504801"/>
            <a:ext cx="1905000" cy="276999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2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4" name="Textfeld 7"/>
          <p:cNvSpPr txBox="1"/>
          <p:nvPr userDrawn="1"/>
        </p:nvSpPr>
        <p:spPr>
          <a:xfrm>
            <a:off x="3733800" y="6477000"/>
            <a:ext cx="45720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600" dirty="0">
              <a:effectLst/>
              <a:latin typeface="Times New Roman"/>
              <a:ea typeface="Times New Roman"/>
              <a:cs typeface="Time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iming>
    <p:tnLst>
      <p:par>
        <p:cTn id="1" dur="indefinite" restart="never" nodeType="tmRoot"/>
      </p:par>
    </p:tnLst>
  </p:timing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578357" y="1981200"/>
            <a:ext cx="8260843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de-DE" sz="4000" b="1" dirty="0" smtClean="0">
                <a:solidFill>
                  <a:srgbClr val="FFFFFF"/>
                </a:solidFill>
              </a:rPr>
              <a:t>Working Group on Cal/Val Update</a:t>
            </a:r>
            <a:endParaRPr sz="40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563732" y="3328194"/>
            <a:ext cx="545606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Albrecht von Bargen (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DLR)</a:t>
            </a: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SIT-30 Agenda Item 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10</a:t>
            </a: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Work Plan Deliverables CV 1 - 12</a:t>
            </a: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30</a:t>
            </a:r>
            <a:r>
              <a:rPr lang="en-US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CEOS SIT Meeting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CNES Headquarters, Paris, France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31</a:t>
            </a:r>
            <a:r>
              <a:rPr lang="en-US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st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March – 1</a:t>
            </a:r>
            <a:r>
              <a:rPr lang="en-US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st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April 2015</a:t>
            </a: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34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2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34470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de-DE" sz="2000" b="1" dirty="0" err="1" smtClean="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rPr>
              <a:t>Presentation</a:t>
            </a:r>
            <a:r>
              <a:rPr lang="de-DE" sz="2000" b="1" dirty="0" smtClean="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rPr>
              <a:t> Outline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lang="en-US" sz="2000" b="1" dirty="0" smtClean="0">
              <a:solidFill>
                <a:schemeClr val="tx1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CEOS Work Plan Update</a:t>
            </a:r>
            <a:endParaRPr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WGCV Internal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Planning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Workshop Report</a:t>
            </a:r>
            <a:endParaRPr lang="en-US" sz="2000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endParaRPr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Update Coming WGCV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Plenary</a:t>
            </a:r>
            <a:endParaRPr lang="de-DE" sz="2000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de-DE"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de-DE" sz="2000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No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decision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items</a:t>
            </a:r>
            <a:endParaRPr lang="de-DE" sz="2000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31269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SIT-30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CNES Headquarters, Paris, France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31</a:t>
            </a:r>
            <a:r>
              <a:rPr lang="en-US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 March – 1</a:t>
            </a:r>
            <a:r>
              <a:rPr lang="en-US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April, 2015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78342131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3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219200"/>
            <a:ext cx="8710650" cy="4909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de-DE" sz="2000" b="1" dirty="0" smtClean="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rPr>
              <a:t>CEOS Work Plan 2015 Rolling Update (Information item)</a:t>
            </a:r>
            <a:endParaRPr lang="en-US" sz="2000" b="1" dirty="0" smtClean="0">
              <a:solidFill>
                <a:schemeClr val="tx1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spcAft>
                <a:spcPts val="1200"/>
              </a:spcAft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WGCV -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assigned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deliverables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CEOS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work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plan 2014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currently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not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under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finalization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so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that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plenty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things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are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ongoing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will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also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reviewed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more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detail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during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coming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WGCV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plenary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spcAft>
                <a:spcPts val="1200"/>
              </a:spcAft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WGCV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chair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vice-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chair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postponed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adding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deliverables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38200" lvl="1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current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amount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deliverables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is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large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with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time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line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reaching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into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2016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beyond</a:t>
            </a:r>
            <a:r>
              <a:rPr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38200" lvl="1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WGCV will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also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involved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in Carbon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tasks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so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that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group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must find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its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own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mechanism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how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bring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those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tasks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from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other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entities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into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WGCV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work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plan.</a:t>
            </a:r>
          </a:p>
          <a:p>
            <a:pPr marL="838200" lvl="1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In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addition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(WGCV-internal)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tasks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were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under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discussion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since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about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one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year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are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now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phase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„</a:t>
            </a:r>
            <a:r>
              <a:rPr lang="de-DE" sz="20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aterialization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spcBef>
                <a:spcPts val="1800"/>
              </a:spcBef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Thus,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come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back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with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some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news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at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2016 Rolling Update.</a:t>
            </a:r>
            <a:endParaRPr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31269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SIT-30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CNES Headquarters, Paris, France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31</a:t>
            </a:r>
            <a:r>
              <a:rPr lang="en-US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 March – 1</a:t>
            </a:r>
            <a:r>
              <a:rPr lang="en-US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April, 2015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54442926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4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219200"/>
            <a:ext cx="8859634" cy="4739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de-DE" sz="2000" b="1" dirty="0" smtClean="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rPr>
              <a:t>CEOS Work Plan Update I (Information item)</a:t>
            </a:r>
            <a:endParaRPr lang="en-US" sz="2000" b="1" dirty="0" smtClean="0">
              <a:solidFill>
                <a:schemeClr val="tx1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endParaRPr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spcAft>
                <a:spcPts val="1200"/>
              </a:spcAft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In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principle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, all CV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actions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are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ongoing</a:t>
            </a:r>
            <a:endParaRPr lang="de-DE"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spcAft>
                <a:spcPts val="1200"/>
              </a:spcAft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Adaption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timelines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current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version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one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deliverable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(CV-8)</a:t>
            </a:r>
          </a:p>
          <a:p>
            <a:pPr marL="381000" lvl="0" indent="-381000">
              <a:spcAft>
                <a:spcPts val="1200"/>
              </a:spcAft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Some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interim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results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are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promising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encouraging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(also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initialization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activities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381000" lvl="0" indent="-381000">
              <a:lnSpc>
                <a:spcPct val="150000"/>
              </a:lnSpc>
              <a:spcBef>
                <a:spcPts val="1200"/>
              </a:spcBef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Update on CV-3 / </a:t>
            </a:r>
            <a:r>
              <a:rPr lang="de-DE" sz="2000" i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Workshop on </a:t>
            </a:r>
            <a:r>
              <a:rPr lang="de-DE" sz="2000" i="1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state</a:t>
            </a:r>
            <a:r>
              <a:rPr lang="de-DE" sz="2000" i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de-DE" sz="2000" i="1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-DE" sz="2000" i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de-DE" sz="2000" i="1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-DE" sz="2000" i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-art </a:t>
            </a:r>
            <a:r>
              <a:rPr lang="de-DE" sz="2000" i="1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pre-flight</a:t>
            </a:r>
            <a:r>
              <a:rPr lang="de-DE" sz="2000" i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i="1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calibration</a:t>
            </a:r>
            <a:r>
              <a:rPr lang="de-DE" sz="2000" i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techn. </a:t>
            </a:r>
            <a:br>
              <a:rPr lang="de-DE" sz="2000" i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2000" b="1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lang="de-DE" sz="2000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de-DE" sz="2000" i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pre-flight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&amp; on-board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calibration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characterisation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-DE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sensors</a:t>
            </a:r>
            <a:r>
              <a:rPr lang="de-DE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de-DE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2000" b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Target </a:t>
            </a:r>
            <a:r>
              <a:rPr lang="de-DE" sz="2000" b="1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attendees</a:t>
            </a:r>
            <a:r>
              <a:rPr lang="de-DE" sz="2000" b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Agencies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, Science Community, Instrument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providers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2000" b="1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Concept</a:t>
            </a:r>
            <a:r>
              <a:rPr lang="de-DE" sz="2000" b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under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iteration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, will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forwarded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SEC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SIT</a:t>
            </a:r>
            <a:r>
              <a:rPr lang="de-DE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de-DE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workshop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shall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address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optical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Earth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viewing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sensors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lang="de-DE" sz="16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31269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SIT-30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CNES Headquarters, Paris, France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31</a:t>
            </a:r>
            <a:r>
              <a:rPr lang="en-US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 March – 1</a:t>
            </a:r>
            <a:r>
              <a:rPr lang="en-US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April, 2015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8647134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5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253728"/>
            <a:ext cx="8710650" cy="2769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de-DE" sz="2000" b="1" dirty="0" smtClean="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rPr>
              <a:t>CEOS Work Plan Update II (Information item)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lang="en-US" sz="2000" b="1" dirty="0" smtClean="0">
              <a:solidFill>
                <a:schemeClr val="tx1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81000" indent="-381000">
              <a:spcAft>
                <a:spcPts val="1200"/>
              </a:spcAft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Cooperation with entities in or outside CEOS will be intensified </a:t>
            </a:r>
            <a:br>
              <a:rPr lang="en-US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(CV-4 / CV-5 / CV-7 / CV-8 / CV-11, includes GSICS &amp; VC-SST)</a:t>
            </a:r>
            <a:br>
              <a:rPr lang="en-US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and enhanced:</a:t>
            </a:r>
          </a:p>
          <a:p>
            <a:pPr marL="838200" indent="-381000"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Presentation of WGCV capabilities at other </a:t>
            </a:r>
            <a:r>
              <a:rPr lang="en-US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WG/VCs meetings</a:t>
            </a:r>
            <a:endParaRPr lang="en-US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38200" lvl="1" indent="-381000"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Invitation to WGCV plenaries with dedicated </a:t>
            </a:r>
            <a:r>
              <a:rPr lang="en-US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sessions</a:t>
            </a:r>
          </a:p>
          <a:p>
            <a:pPr marL="838200" lvl="1" indent="-381000"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Goal: Discussion along a concrete item to initiate a joint activity</a:t>
            </a:r>
            <a:endParaRPr lang="en-US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31269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SIT-30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CNES Headquarters, Paris, France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31</a:t>
            </a:r>
            <a:r>
              <a:rPr lang="en-US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 March – 1</a:t>
            </a:r>
            <a:r>
              <a:rPr lang="en-US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April, 2015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9573707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6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143000"/>
            <a:ext cx="8710650" cy="550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de-DE" sz="2000" b="1" dirty="0" smtClean="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rPr>
              <a:t>CEOS WGCV </a:t>
            </a:r>
            <a:r>
              <a:rPr lang="de-DE" sz="2000" b="1" dirty="0" err="1" smtClean="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rPr>
              <a:t>Planning</a:t>
            </a:r>
            <a:r>
              <a:rPr lang="de-DE" sz="2000" b="1" dirty="0" smtClean="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rPr>
              <a:t> Workshop </a:t>
            </a:r>
            <a:r>
              <a:rPr lang="de-DE" sz="2000" b="1" dirty="0" err="1" smtClean="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rPr>
              <a:t>February</a:t>
            </a:r>
            <a:r>
              <a:rPr lang="de-DE" sz="2000" b="1" dirty="0" smtClean="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rPr>
              <a:t> 2015 (Information)</a:t>
            </a:r>
            <a:endParaRPr lang="en-US" sz="2000" b="1" dirty="0" smtClean="0">
              <a:solidFill>
                <a:schemeClr val="tx1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endParaRPr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Aft>
                <a:spcPts val="1200"/>
              </a:spcAft>
              <a:buSzPct val="100000"/>
              <a:defRPr>
                <a:solidFill>
                  <a:srgbClr val="000000"/>
                </a:solidFill>
              </a:defRPr>
            </a:pPr>
            <a:r>
              <a:rPr lang="de-DE" sz="2000" b="1" i="1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Why</a:t>
            </a:r>
            <a:endParaRPr lang="de-DE" sz="2000" b="1" i="1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Aft>
                <a:spcPts val="1200"/>
              </a:spcAft>
              <a:buSzPct val="100000"/>
              <a:defRPr>
                <a:solidFill>
                  <a:srgbClr val="000000"/>
                </a:solidFill>
              </a:defRPr>
            </a:pP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Starting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over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several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plenaries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ago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themes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be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addressed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under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different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perspectives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several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WGCV sub-groups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had</a:t>
            </a:r>
            <a:r>
              <a:rPr lang="de-D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been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observed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as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need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EO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applications</a:t>
            </a:r>
            <a:r>
              <a:rPr lang="de-D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leading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cross-cutting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themes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b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Thus WGCV-internal AI: 38-10</a:t>
            </a:r>
            <a:b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b="1" i="1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Discuss</a:t>
            </a:r>
            <a:r>
              <a:rPr lang="de-DE" b="1" i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b="1" i="1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how</a:t>
            </a:r>
            <a:r>
              <a:rPr lang="de-DE" b="1" i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b="1" i="1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de-DE" b="1" i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b="1" i="1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implement</a:t>
            </a:r>
            <a:r>
              <a:rPr lang="de-DE" b="1" i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b="1" i="1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concrete</a:t>
            </a:r>
            <a:r>
              <a:rPr lang="de-DE" b="1" i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b="1" i="1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activities</a:t>
            </a:r>
            <a:r>
              <a:rPr lang="de-DE" b="1" i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in a </a:t>
            </a:r>
            <a:r>
              <a:rPr lang="de-DE" b="1" i="1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dedicated</a:t>
            </a:r>
            <a:r>
              <a:rPr lang="de-DE" b="1" i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b="1" i="1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workshop</a:t>
            </a:r>
            <a:endParaRPr lang="de-DE" sz="2000" b="1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Aft>
                <a:spcPts val="1200"/>
              </a:spcAft>
              <a:buSzPct val="100000"/>
              <a:defRPr>
                <a:solidFill>
                  <a:srgbClr val="000000"/>
                </a:solidFill>
              </a:defRPr>
            </a:pPr>
            <a:r>
              <a:rPr lang="de-DE" sz="2000" b="1" i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Targets</a:t>
            </a:r>
          </a:p>
          <a:p>
            <a:pPr marL="457200" lvl="0" indent="-457200">
              <a:spcAft>
                <a:spcPts val="1200"/>
              </a:spcAft>
              <a:buSzPct val="100000"/>
              <a:buFont typeface="+mj-lt"/>
              <a:buAutoNum type="arabicPeriod"/>
              <a:defRPr>
                <a:solidFill>
                  <a:srgbClr val="000000"/>
                </a:solidFill>
              </a:defRPr>
            </a:pP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Set-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up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roadmap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cross-cutting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activities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regarding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usage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„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Atmospheric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correction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“, „Cloud-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masking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“,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„DEMs“ in EO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applications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457200" lvl="0" indent="-457200">
              <a:spcAft>
                <a:spcPts val="1200"/>
              </a:spcAft>
              <a:buSzPct val="100000"/>
              <a:buFont typeface="+mj-lt"/>
              <a:buAutoNum type="arabicPeriod"/>
              <a:defRPr>
                <a:solidFill>
                  <a:srgbClr val="000000"/>
                </a:solidFill>
              </a:defRPr>
            </a:pP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Derive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an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general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approach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initialization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set-up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future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activies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de-D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>
              <a:spcAft>
                <a:spcPts val="1200"/>
              </a:spcAft>
              <a:buSzPct val="100000"/>
              <a:buFont typeface="+mj-lt"/>
              <a:buAutoNum type="arabicPeriod"/>
              <a:defRPr>
                <a:solidFill>
                  <a:srgbClr val="000000"/>
                </a:solidFill>
              </a:defRPr>
            </a:pP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Find an „Ansatz“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feed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activities</a:t>
            </a:r>
            <a:r>
              <a:rPr lang="de-D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into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WGCV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CEOS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work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plan.</a:t>
            </a:r>
            <a:endParaRPr lang="de-DE" sz="2000" b="1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Aft>
                <a:spcPts val="1200"/>
              </a:spcAft>
              <a:buSzPct val="100000"/>
              <a:defRPr>
                <a:solidFill>
                  <a:srgbClr val="000000"/>
                </a:solidFill>
              </a:defRPr>
            </a:pPr>
            <a:r>
              <a:rPr lang="de-DE" sz="2000" b="1" i="1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Results</a:t>
            </a:r>
            <a:endParaRPr lang="de-DE" sz="2000" b="1" i="1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indent="-457200">
              <a:spcAft>
                <a:spcPts val="1200"/>
              </a:spcAft>
              <a:buSzPct val="100000"/>
              <a:buFont typeface="+mj-lt"/>
              <a:buAutoNum type="arabicPeriod"/>
              <a:defRPr>
                <a:solidFill>
                  <a:srgbClr val="000000"/>
                </a:solidFill>
              </a:defRPr>
            </a:pP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Start </a:t>
            </a:r>
            <a:r>
              <a:rPr lang="de-D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-D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-D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</a:t>
            </a:r>
            <a:r>
              <a:rPr lang="de-D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-phase </a:t>
            </a:r>
            <a:r>
              <a:rPr lang="de-D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r>
              <a:rPr lang="de-D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three</a:t>
            </a:r>
            <a:r>
              <a:rPr lang="de-D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dedicated</a:t>
            </a:r>
            <a:r>
              <a:rPr lang="de-D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tasks</a:t>
            </a:r>
            <a:r>
              <a:rPr lang="de-D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de-D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see</a:t>
            </a:r>
            <a:r>
              <a:rPr lang="de-D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above</a:t>
            </a:r>
            <a:r>
              <a:rPr lang="de-DE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de-DE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initiated</a:t>
            </a:r>
            <a:endParaRPr lang="de-DE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31269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SIT-30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CNES Headquarters, Paris, France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31</a:t>
            </a:r>
            <a:r>
              <a:rPr lang="en-US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 March – 1</a:t>
            </a:r>
            <a:r>
              <a:rPr lang="en-US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April, 2015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1005832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7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219200"/>
            <a:ext cx="871065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normAutofit lnSpcReduction="10000"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de-DE" sz="2000" b="1" dirty="0" smtClean="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rPr>
              <a:t>CEOS WGCV </a:t>
            </a:r>
            <a:r>
              <a:rPr lang="de-DE" sz="2000" b="1" dirty="0" err="1" smtClean="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rPr>
              <a:t>Planning</a:t>
            </a:r>
            <a:r>
              <a:rPr lang="de-DE" sz="2000" b="1" dirty="0" smtClean="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rPr>
              <a:t> Workshop </a:t>
            </a:r>
            <a:r>
              <a:rPr lang="de-DE" sz="2000" b="1" dirty="0" err="1" smtClean="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rPr>
              <a:t>February</a:t>
            </a:r>
            <a:r>
              <a:rPr lang="de-DE" sz="2000" b="1" dirty="0" smtClean="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rPr>
              <a:t> 2015 / II (Information)</a:t>
            </a:r>
            <a:endParaRPr lang="en-US" sz="2000" b="1" dirty="0" smtClean="0">
              <a:solidFill>
                <a:schemeClr val="tx1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endParaRPr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indent="-457200">
              <a:lnSpc>
                <a:spcPct val="140000"/>
              </a:lnSpc>
              <a:spcAft>
                <a:spcPts val="1800"/>
              </a:spcAft>
              <a:buSzPct val="100000"/>
              <a:buFont typeface="+mj-lt"/>
              <a:buAutoNum type="arabicPeriod" startAt="2"/>
              <a:defRPr>
                <a:solidFill>
                  <a:srgbClr val="000000"/>
                </a:solidFill>
              </a:defRPr>
            </a:pP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Definition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general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approach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future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activies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b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(a)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activities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are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organized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tasks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led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by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minimum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heads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(b)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clearly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arranged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with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achievable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goals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max. 2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years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duration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(c)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-phase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define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roadmap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implementation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plan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including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milestones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schedule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reporting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deliverables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(d)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-phase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shall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be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carried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out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between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two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WGCV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sessions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(e) plan must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get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„Go“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by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WGCV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include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clarification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de-DE" sz="160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funding</a:t>
            </a:r>
            <a:endParaRPr lang="de-DE" sz="16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>
              <a:lnSpc>
                <a:spcPct val="140000"/>
              </a:lnSpc>
              <a:spcAft>
                <a:spcPts val="1800"/>
              </a:spcAft>
              <a:buSzPct val="100000"/>
              <a:buFont typeface="+mj-lt"/>
              <a:buAutoNum type="arabicPeriod" startAt="2"/>
              <a:defRPr>
                <a:solidFill>
                  <a:srgbClr val="000000"/>
                </a:solidFill>
              </a:defRPr>
            </a:pP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Action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chair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/ vice-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chair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sub-group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leads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think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about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update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current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WGCV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work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plan (Version 5.5)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with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goal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(a)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split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into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ToRs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work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plan (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probably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b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(b)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include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above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mentioned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task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approach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(c)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include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feed-back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requests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from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other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entities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in a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minimum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process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scheme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de-DE" sz="16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(d)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synchronization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with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CEOS </a:t>
            </a:r>
            <a:r>
              <a:rPr lang="de-DE" sz="1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work</a:t>
            </a:r>
            <a:r>
              <a:rPr lang="de-DE" sz="1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plan</a:t>
            </a:r>
            <a:endParaRPr lang="de-DE" sz="16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31269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SIT-30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CNES Headquarters, Paris, France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31</a:t>
            </a:r>
            <a:r>
              <a:rPr lang="en-US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 March – 1</a:t>
            </a:r>
            <a:r>
              <a:rPr lang="en-US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April, 2015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8692832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8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259443"/>
            <a:ext cx="8710650" cy="52937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de-DE" sz="2000" b="1" dirty="0" smtClean="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rPr>
              <a:t>Update on Coming WGCV </a:t>
            </a:r>
            <a:r>
              <a:rPr lang="de-DE" sz="2000" b="1" dirty="0" err="1" smtClean="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rPr>
              <a:t>Plenary</a:t>
            </a:r>
            <a:endParaRPr lang="en-US" sz="2000" b="1" dirty="0" smtClean="0">
              <a:solidFill>
                <a:schemeClr val="tx1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indent="-381000">
              <a:lnSpc>
                <a:spcPct val="150000"/>
              </a:lnSpc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Berlin, 6-8</a:t>
            </a:r>
            <a:r>
              <a:rPr lang="de-DE" sz="2000" baseline="30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May, 2015,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hosted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by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DLR</a:t>
            </a:r>
            <a:endParaRPr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lnSpc>
                <a:spcPct val="150000"/>
              </a:lnSpc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Agenda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outline</a:t>
            </a:r>
            <a:endParaRPr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38200" lvl="1" indent="-381000">
              <a:lnSpc>
                <a:spcPct val="150000"/>
              </a:lnSpc>
              <a:buSzPct val="100000"/>
              <a:buFont typeface="Wingdings" panose="05000000000000000000" pitchFamily="2" charset="2"/>
              <a:buChar char="Ø"/>
              <a:defRPr>
                <a:solidFill>
                  <a:srgbClr val="000000"/>
                </a:solidFill>
              </a:defRPr>
            </a:pP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Agencies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‘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sub-group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reports</a:t>
            </a:r>
            <a:endParaRPr lang="de-DE" sz="2000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38200" lvl="1" indent="-381000">
              <a:lnSpc>
                <a:spcPct val="150000"/>
              </a:lnSpc>
              <a:buSzPct val="100000"/>
              <a:buFont typeface="Wingdings" panose="05000000000000000000" pitchFamily="2" charset="2"/>
              <a:buChar char="Ø"/>
              <a:defRPr>
                <a:solidFill>
                  <a:srgbClr val="000000"/>
                </a:solidFill>
              </a:defRPr>
            </a:pP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Status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CEOS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work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plan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deliverables</a:t>
            </a:r>
            <a:endParaRPr lang="de-DE"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38200" lvl="1" indent="-381000">
              <a:lnSpc>
                <a:spcPct val="150000"/>
              </a:lnSpc>
              <a:buSzPct val="100000"/>
              <a:buFont typeface="Wingdings" panose="05000000000000000000" pitchFamily="2" charset="2"/>
              <a:buChar char="Ø"/>
              <a:defRPr>
                <a:solidFill>
                  <a:srgbClr val="000000"/>
                </a:solidFill>
              </a:defRPr>
            </a:pP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Outcome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Planning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Workshop (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above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838200" lvl="1" indent="-381000">
              <a:lnSpc>
                <a:spcPct val="150000"/>
              </a:lnSpc>
              <a:buSzPct val="100000"/>
              <a:buFont typeface="Wingdings" panose="05000000000000000000" pitchFamily="2" charset="2"/>
              <a:buChar char="Ø"/>
              <a:defRPr>
                <a:solidFill>
                  <a:srgbClr val="000000"/>
                </a:solidFill>
              </a:defRPr>
            </a:pP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Set-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up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three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tasks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roadmap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implementation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plan </a:t>
            </a:r>
          </a:p>
          <a:p>
            <a:pPr marL="838200" lvl="1" indent="-381000">
              <a:lnSpc>
                <a:spcPct val="150000"/>
              </a:lnSpc>
              <a:buSzPct val="100000"/>
              <a:buFont typeface="Wingdings" panose="05000000000000000000" pitchFamily="2" charset="2"/>
              <a:buChar char="Ø"/>
              <a:defRPr>
                <a:solidFill>
                  <a:srgbClr val="000000"/>
                </a:solidFill>
              </a:defRPr>
            </a:pP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ToR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Work Plan update</a:t>
            </a:r>
            <a:endParaRPr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38200" lvl="1" indent="-381000">
              <a:lnSpc>
                <a:spcPct val="150000"/>
              </a:lnSpc>
              <a:buSzPct val="100000"/>
              <a:buFont typeface="Wingdings" panose="05000000000000000000" pitchFamily="2" charset="2"/>
              <a:buChar char="Ø"/>
              <a:defRPr>
                <a:solidFill>
                  <a:srgbClr val="000000"/>
                </a:solidFill>
              </a:defRPr>
            </a:pP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Dedicated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session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about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Ocean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Colour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Radiometry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including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OCR-VC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IOCCG</a:t>
            </a:r>
          </a:p>
          <a:p>
            <a:pPr marL="838200" lvl="1" indent="-381000">
              <a:lnSpc>
                <a:spcPct val="150000"/>
              </a:lnSpc>
              <a:buSzPct val="100000"/>
              <a:buFont typeface="Wingdings" panose="05000000000000000000" pitchFamily="2" charset="2"/>
              <a:buChar char="Ø"/>
              <a:defRPr>
                <a:solidFill>
                  <a:srgbClr val="000000"/>
                </a:solidFill>
              </a:defRPr>
            </a:pP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Cooperation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with</a:t>
            </a:r>
            <a:r>
              <a:rPr lang="de-DE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GSICS</a:t>
            </a:r>
            <a:endParaRPr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31269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SIT-30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CNES Headquarters, Paris, France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31</a:t>
            </a:r>
            <a:r>
              <a:rPr lang="en-US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 March – 1</a:t>
            </a:r>
            <a:r>
              <a:rPr lang="en-US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April, 2015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4701348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427</Words>
  <Application>Microsoft Office PowerPoint</Application>
  <PresentationFormat>Bildschirmpräsentation (4:3)</PresentationFormat>
  <Paragraphs>84</Paragraphs>
  <Slides>8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Default</vt:lpstr>
      <vt:lpstr>Working Group on Cal/Val Update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Bargen, Albrecht von</cp:lastModifiedBy>
  <cp:revision>36</cp:revision>
  <dcterms:modified xsi:type="dcterms:W3CDTF">2015-03-25T15:50:44Z</dcterms:modified>
</cp:coreProperties>
</file>