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56" r:id="rId2"/>
    <p:sldId id="263" r:id="rId3"/>
    <p:sldId id="259" r:id="rId4"/>
    <p:sldId id="258" r:id="rId5"/>
    <p:sldId id="262" r:id="rId6"/>
    <p:sldId id="264" r:id="rId7"/>
    <p:sldId id="265" r:id="rId8"/>
    <p:sldId id="266" r:id="rId9"/>
    <p:sldId id="267" r:id="rId10"/>
    <p:sldId id="268" r:id="rId11"/>
    <p:sldId id="269" r:id="rId12"/>
    <p:sldId id="270" r:id="rId13"/>
    <p:sldId id="271" r:id="rId14"/>
    <p:sldId id="257" r:id="rId15"/>
    <p:sldId id="261" r:id="rId1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7FA6F7-16CE-8842-8E49-F6A866AB45D2}" type="datetimeFigureOut">
              <a:rPr lang="en-US" smtClean="0"/>
              <a:t>3/31/2015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8E12DE-20EB-5A4D-8498-E0AC1D34DF58}" type="slidenum">
              <a:rPr lang="en-US" smtClean="0"/>
              <a:t>‹#›</a:t>
            </a:fld>
            <a:endParaRPr lang="en-US"/>
          </a:p>
        </p:txBody>
      </p:sp>
    </p:spTree>
    <p:extLst>
      <p:ext uri="{BB962C8B-B14F-4D97-AF65-F5344CB8AC3E}">
        <p14:creationId xmlns:p14="http://schemas.microsoft.com/office/powerpoint/2010/main" val="2181621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2057400"/>
            <a:ext cx="85344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An Update on the Land Surface Imaging Virtual Constellation (LSI-VC)</a:t>
            </a:r>
            <a:endParaRPr sz="3600" b="1" dirty="0">
              <a:solidFill>
                <a:srgbClr val="FFFFFF"/>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Thomas </a:t>
            </a:r>
            <a:r>
              <a:rPr lang="en-US" dirty="0" err="1" smtClean="0">
                <a:solidFill>
                  <a:srgbClr val="FFFFFF"/>
                </a:solidFill>
                <a:latin typeface="Arial Bold"/>
                <a:ea typeface="Arial Bold"/>
                <a:cs typeface="Arial Bold"/>
                <a:sym typeface="Arial Bold"/>
              </a:rPr>
              <a:t>Cecere</a:t>
            </a:r>
            <a:r>
              <a:rPr lang="en-US" dirty="0" smtClean="0">
                <a:solidFill>
                  <a:srgbClr val="FFFFFF"/>
                </a:solidFill>
                <a:latin typeface="Arial Bold"/>
                <a:ea typeface="Arial Bold"/>
                <a:cs typeface="Arial Bold"/>
                <a:sym typeface="Arial Bold"/>
              </a:rPr>
              <a:t>, USGS</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SIT</a:t>
            </a:r>
            <a:r>
              <a:rPr lang="en-AU" dirty="0" smtClean="0">
                <a:solidFill>
                  <a:srgbClr val="FFFFFF"/>
                </a:solidFill>
                <a:latin typeface="Arial Bold"/>
                <a:ea typeface="Arial Bold"/>
                <a:cs typeface="Arial Bold"/>
                <a:sym typeface="Arial Bold"/>
              </a:rPr>
              <a:t>-30 </a:t>
            </a: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dirty="0" smtClean="0">
                <a:solidFill>
                  <a:srgbClr val="FFFFFF"/>
                </a:solidFill>
                <a:latin typeface="Arial Bold"/>
                <a:ea typeface="Arial Bold"/>
                <a:cs typeface="Arial Bold"/>
                <a:sym typeface="Arial Bold"/>
              </a:rPr>
              <a:t>#</a:t>
            </a:r>
            <a:r>
              <a:rPr lang="en-US" dirty="0" smtClean="0">
                <a:solidFill>
                  <a:srgbClr val="FFFFFF"/>
                </a:solidFill>
                <a:latin typeface="Arial Bold"/>
                <a:ea typeface="Arial Bold"/>
                <a:cs typeface="Arial Bold"/>
                <a:sym typeface="Arial Bold"/>
              </a:rPr>
              <a:t> 9</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a:solidFill>
                  <a:srgbClr val="FFFFFF"/>
                </a:solidFill>
                <a:latin typeface="Arial Bold"/>
                <a:ea typeface="Arial Bold"/>
                <a:cs typeface="Arial Bold"/>
                <a:sym typeface="Arial Bold"/>
              </a:rPr>
              <a:t>CEOS Action </a:t>
            </a:r>
            <a:r>
              <a:rPr lang="en-US" dirty="0" smtClean="0">
                <a:solidFill>
                  <a:srgbClr val="FFFFFF"/>
                </a:solidFill>
                <a:latin typeface="Arial Bold"/>
                <a:ea typeface="Arial Bold"/>
                <a:cs typeface="Arial Bold"/>
                <a:sym typeface="Arial Bold"/>
              </a:rPr>
              <a:t>28-04 / VC-20</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30</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a:t>
            </a:r>
            <a:r>
              <a:rPr dirty="0" smtClean="0">
                <a:solidFill>
                  <a:srgbClr val="FFFFFF"/>
                </a:solidFill>
                <a:latin typeface="Arial Bold"/>
                <a:ea typeface="Arial Bold"/>
                <a:cs typeface="Arial Bold"/>
                <a:sym typeface="Arial Bold"/>
              </a:rPr>
              <a:t>CEOS SI</a:t>
            </a:r>
            <a:r>
              <a:rPr lang="en-AU" dirty="0" smtClean="0">
                <a:solidFill>
                  <a:srgbClr val="FFFFFF"/>
                </a:solidFill>
                <a:latin typeface="Arial Bold"/>
                <a:ea typeface="Arial Bold"/>
                <a:cs typeface="Arial Bold"/>
                <a:sym typeface="Arial Bold"/>
              </a:rPr>
              <a:t>T Meeting</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CNES</a:t>
            </a:r>
            <a:r>
              <a:rPr lang="en-AU" dirty="0" smtClean="0">
                <a:solidFill>
                  <a:srgbClr val="FFFFFF"/>
                </a:solidFill>
                <a:latin typeface="Arial Bold"/>
                <a:ea typeface="Arial Bold"/>
                <a:cs typeface="Arial Bold"/>
                <a:sym typeface="Arial Bold"/>
              </a:rPr>
              <a:t> Headquarters</a:t>
            </a:r>
            <a:r>
              <a:rPr dirty="0" smtClean="0">
                <a:solidFill>
                  <a:srgbClr val="FFFFFF"/>
                </a:solidFill>
                <a:latin typeface="Arial Bold"/>
                <a:ea typeface="Arial Bold"/>
                <a:cs typeface="Arial Bold"/>
                <a:sym typeface="Arial Bold"/>
              </a:rPr>
              <a:t>, </a:t>
            </a:r>
            <a:r>
              <a:rPr lang="en-AU" dirty="0" smtClean="0">
                <a:solidFill>
                  <a:srgbClr val="FFFFFF"/>
                </a:solidFill>
                <a:latin typeface="Arial Bold"/>
                <a:ea typeface="Arial Bold"/>
                <a:cs typeface="Arial Bold"/>
                <a:sym typeface="Arial Bold"/>
              </a:rPr>
              <a:t>Paris</a:t>
            </a:r>
            <a:r>
              <a:rPr dirty="0" smtClean="0">
                <a:solidFill>
                  <a:srgbClr val="FFFFFF"/>
                </a:solidFill>
                <a:latin typeface="Arial Bold"/>
                <a:ea typeface="Arial Bold"/>
                <a:cs typeface="Arial Bold"/>
                <a:sym typeface="Arial Bold"/>
              </a:rPr>
              <a:t>, </a:t>
            </a:r>
            <a:r>
              <a:rPr dirty="0">
                <a:solidFill>
                  <a:srgbClr val="FFFFFF"/>
                </a:solidFill>
                <a:latin typeface="Arial Bold"/>
                <a:ea typeface="Arial Bold"/>
                <a:cs typeface="Arial Bold"/>
                <a:sym typeface="Arial Bold"/>
              </a:rPr>
              <a:t>France</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March – 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April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10</a:t>
            </a:fld>
            <a:endParaRPr lang="en-US"/>
          </a:p>
        </p:txBody>
      </p:sp>
      <p:sp>
        <p:nvSpPr>
          <p:cNvPr id="15" name="Shape 15"/>
          <p:cNvSpPr/>
          <p:nvPr/>
        </p:nvSpPr>
        <p:spPr>
          <a:xfrm>
            <a:off x="228600" y="1318021"/>
            <a:ext cx="8710650" cy="344709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Linkages</a:t>
            </a:r>
          </a:p>
          <a:p>
            <a:pPr lvl="0">
              <a:defRPr>
                <a:solidFill>
                  <a:srgbClr val="000000"/>
                </a:solidFill>
              </a:defRPr>
            </a:pPr>
            <a:endParaRPr b="1" dirty="0">
              <a:solidFill>
                <a:srgbClr val="002569"/>
              </a:solidFill>
              <a:latin typeface="Arial"/>
              <a:ea typeface="Arial"/>
              <a:cs typeface="Arial"/>
              <a:sym typeface="Arial"/>
            </a:endParaRPr>
          </a:p>
          <a:p>
            <a:pPr marL="285750" lvl="0" indent="-285750">
              <a:buFont typeface="Arial"/>
              <a:buChar char="•"/>
            </a:pPr>
            <a:r>
              <a:rPr lang="en-US" dirty="0" smtClean="0"/>
              <a:t>Acknowledges key </a:t>
            </a:r>
            <a:r>
              <a:rPr lang="en-US" dirty="0"/>
              <a:t>linkages between the LSI-VC and CEOS Entities and CEOS Stakeholders.  These linkages must be successfully established and maintained if the LSI-VC is to achieve its </a:t>
            </a:r>
            <a:r>
              <a:rPr lang="en-US" dirty="0" smtClean="0"/>
              <a:t>objectives</a:t>
            </a:r>
          </a:p>
          <a:p>
            <a:pPr marL="285750" lvl="0" indent="-285750">
              <a:buFont typeface="Arial"/>
              <a:buChar char="•"/>
            </a:pPr>
            <a:endParaRPr lang="en-US" dirty="0" smtClean="0"/>
          </a:p>
          <a:p>
            <a:r>
              <a:rPr lang="en-US" dirty="0"/>
              <a:t> </a:t>
            </a:r>
            <a:r>
              <a:rPr lang="en-US" dirty="0" smtClean="0"/>
              <a:t>         - Domain Focused CEOS </a:t>
            </a:r>
            <a:r>
              <a:rPr lang="en-US" dirty="0" err="1" smtClean="0"/>
              <a:t>Entites</a:t>
            </a:r>
            <a:endParaRPr lang="en-US" dirty="0" smtClean="0"/>
          </a:p>
          <a:p>
            <a:r>
              <a:rPr lang="en-US" dirty="0"/>
              <a:t>	</a:t>
            </a:r>
            <a:r>
              <a:rPr lang="en-US" dirty="0" smtClean="0"/>
              <a:t>   - SEO</a:t>
            </a:r>
          </a:p>
          <a:p>
            <a:r>
              <a:rPr lang="en-US" dirty="0"/>
              <a:t> </a:t>
            </a:r>
            <a:r>
              <a:rPr lang="en-US" dirty="0" smtClean="0"/>
              <a:t>         - WGCV</a:t>
            </a:r>
          </a:p>
          <a:p>
            <a:r>
              <a:rPr lang="en-US" dirty="0"/>
              <a:t>	</a:t>
            </a:r>
            <a:r>
              <a:rPr lang="en-US" dirty="0" smtClean="0"/>
              <a:t>   - WGISS</a:t>
            </a:r>
          </a:p>
          <a:p>
            <a:r>
              <a:rPr lang="en-US" dirty="0"/>
              <a:t> </a:t>
            </a:r>
            <a:r>
              <a:rPr lang="en-US" dirty="0" smtClean="0"/>
              <a:t>         - </a:t>
            </a:r>
            <a:r>
              <a:rPr lang="en-US" dirty="0" err="1" smtClean="0"/>
              <a:t>WGCapD</a:t>
            </a:r>
            <a:endParaRPr lang="en-US" dirty="0" smtClean="0"/>
          </a:p>
          <a:p>
            <a:pPr marL="285750" lvl="1" indent="-285750">
              <a:buFontTx/>
              <a:buChar char="-"/>
            </a:pPr>
            <a:endParaRPr lang="en-US" dirty="0"/>
          </a:p>
        </p:txBody>
      </p:sp>
    </p:spTree>
    <p:extLst>
      <p:ext uri="{BB962C8B-B14F-4D97-AF65-F5344CB8AC3E}">
        <p14:creationId xmlns:p14="http://schemas.microsoft.com/office/powerpoint/2010/main" val="198203916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11</a:t>
            </a:fld>
            <a:endParaRPr lang="en-US"/>
          </a:p>
        </p:txBody>
      </p:sp>
      <p:sp>
        <p:nvSpPr>
          <p:cNvPr id="15" name="Shape 15"/>
          <p:cNvSpPr/>
          <p:nvPr/>
        </p:nvSpPr>
        <p:spPr>
          <a:xfrm>
            <a:off x="228600" y="1318021"/>
            <a:ext cx="8710650" cy="372409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Implementation Plan Framework - Considerations</a:t>
            </a:r>
          </a:p>
          <a:p>
            <a:pPr lvl="0">
              <a:defRPr>
                <a:solidFill>
                  <a:srgbClr val="000000"/>
                </a:solidFill>
              </a:defRPr>
            </a:pPr>
            <a:endParaRPr b="1" dirty="0">
              <a:solidFill>
                <a:srgbClr val="002569"/>
              </a:solidFill>
              <a:latin typeface="Arial"/>
              <a:ea typeface="Arial"/>
              <a:cs typeface="Arial"/>
              <a:sym typeface="Arial"/>
            </a:endParaRPr>
          </a:p>
          <a:p>
            <a:pPr marL="285750" lvl="0" indent="-285750">
              <a:buFont typeface="Arial"/>
              <a:buChar char="•"/>
            </a:pPr>
            <a:r>
              <a:rPr lang="en-US" dirty="0"/>
              <a:t>The desire to address ‘pressing issues’ of strategic concern to CEOS and CEOS Agencies</a:t>
            </a:r>
            <a:r>
              <a:rPr lang="en-US" dirty="0" smtClean="0"/>
              <a:t>.</a:t>
            </a:r>
          </a:p>
          <a:p>
            <a:pPr marL="285750" lvl="0" indent="-285750">
              <a:buFont typeface="Arial"/>
              <a:buChar char="•"/>
            </a:pPr>
            <a:endParaRPr lang="en-US" dirty="0"/>
          </a:p>
          <a:p>
            <a:pPr marL="285750" lvl="0" indent="-285750">
              <a:buFont typeface="Arial"/>
              <a:buChar char="•"/>
            </a:pPr>
            <a:r>
              <a:rPr lang="en-US" dirty="0"/>
              <a:t>The need to work with the resources that agencies can realistically provide</a:t>
            </a:r>
            <a:r>
              <a:rPr lang="en-US" dirty="0" smtClean="0"/>
              <a:t>.</a:t>
            </a:r>
          </a:p>
          <a:p>
            <a:pPr marL="285750" lvl="0" indent="-285750">
              <a:buFont typeface="Arial"/>
              <a:buChar char="•"/>
            </a:pPr>
            <a:endParaRPr lang="en-US" dirty="0"/>
          </a:p>
          <a:p>
            <a:pPr marL="285750" lvl="0" indent="-285750">
              <a:buFont typeface="Arial"/>
              <a:buChar char="•"/>
            </a:pPr>
            <a:r>
              <a:rPr lang="en-US" dirty="0"/>
              <a:t>The need to re-build momentum by implementing solutions that work, thereby encouraging further agencies to buy-in and contribute</a:t>
            </a:r>
            <a:r>
              <a:rPr lang="en-US" dirty="0" smtClean="0"/>
              <a:t>.</a:t>
            </a:r>
          </a:p>
          <a:p>
            <a:pPr marL="285750" lvl="0" indent="-285750">
              <a:buFont typeface="Arial"/>
              <a:buChar char="•"/>
            </a:pPr>
            <a:endParaRPr lang="en-US" dirty="0"/>
          </a:p>
          <a:p>
            <a:pPr marL="285750" lvl="0" indent="-285750">
              <a:buFont typeface="Arial"/>
              <a:buChar char="•"/>
            </a:pPr>
            <a:r>
              <a:rPr lang="en-US" dirty="0"/>
              <a:t>The desire, and need, to ensure strong linkages with other CEOS Entities.  This builds on the linkages identified in the Terms of Reference.</a:t>
            </a:r>
          </a:p>
          <a:p>
            <a:pPr marL="285750" lvl="1" indent="-285750">
              <a:buFontTx/>
              <a:buChar char="-"/>
            </a:pPr>
            <a:endParaRPr lang="en-US" dirty="0"/>
          </a:p>
        </p:txBody>
      </p:sp>
    </p:spTree>
    <p:extLst>
      <p:ext uri="{BB962C8B-B14F-4D97-AF65-F5344CB8AC3E}">
        <p14:creationId xmlns:p14="http://schemas.microsoft.com/office/powerpoint/2010/main" val="370931878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12</a:t>
            </a:fld>
            <a:endParaRPr lang="en-US"/>
          </a:p>
        </p:txBody>
      </p:sp>
      <p:sp>
        <p:nvSpPr>
          <p:cNvPr id="15" name="Shape 15"/>
          <p:cNvSpPr/>
          <p:nvPr/>
        </p:nvSpPr>
        <p:spPr>
          <a:xfrm>
            <a:off x="228600" y="1318021"/>
            <a:ext cx="8710650" cy="372409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Implementation Plan Framework – Proposed Focus Themes</a:t>
            </a:r>
          </a:p>
          <a:p>
            <a:pPr lvl="0">
              <a:defRPr>
                <a:solidFill>
                  <a:srgbClr val="000000"/>
                </a:solidFill>
              </a:defRPr>
            </a:pPr>
            <a:endParaRPr b="1" dirty="0">
              <a:solidFill>
                <a:srgbClr val="002569"/>
              </a:solidFill>
              <a:latin typeface="Arial"/>
              <a:ea typeface="Arial"/>
              <a:cs typeface="Arial"/>
              <a:sym typeface="Arial"/>
            </a:endParaRPr>
          </a:p>
          <a:p>
            <a:pPr marL="285750" lvl="0" indent="-285750">
              <a:buFont typeface="Arial"/>
              <a:buChar char="•"/>
            </a:pPr>
            <a:r>
              <a:rPr lang="en-US" dirty="0" smtClean="0"/>
              <a:t>Optimizing and harmonizing where feasible </a:t>
            </a:r>
            <a:r>
              <a:rPr lang="en-US" dirty="0"/>
              <a:t>global data </a:t>
            </a:r>
            <a:r>
              <a:rPr lang="en-US" dirty="0" smtClean="0"/>
              <a:t>collections </a:t>
            </a:r>
            <a:r>
              <a:rPr lang="en-US" dirty="0"/>
              <a:t>(with an ever increasing volume expected)</a:t>
            </a:r>
            <a:r>
              <a:rPr lang="en-US" dirty="0" smtClean="0"/>
              <a:t>.</a:t>
            </a:r>
          </a:p>
          <a:p>
            <a:pPr marL="285750" lvl="0" indent="-285750">
              <a:buFont typeface="Arial"/>
              <a:buChar char="•"/>
            </a:pPr>
            <a:endParaRPr lang="en-US" dirty="0"/>
          </a:p>
          <a:p>
            <a:pPr marL="285750" lvl="0" indent="-285750">
              <a:buFont typeface="Arial"/>
              <a:buChar char="•"/>
            </a:pPr>
            <a:r>
              <a:rPr lang="en-US" dirty="0"/>
              <a:t>Promoting analysis-ready data (with the goal to minimize the need for the end user to understand satellite/pass/sensor-specific processing)</a:t>
            </a:r>
            <a:r>
              <a:rPr lang="en-US" dirty="0" smtClean="0"/>
              <a:t>.</a:t>
            </a:r>
          </a:p>
          <a:p>
            <a:pPr marL="285750" lvl="0" indent="-285750">
              <a:buFont typeface="Arial"/>
              <a:buChar char="•"/>
            </a:pPr>
            <a:endParaRPr lang="en-US" dirty="0"/>
          </a:p>
          <a:p>
            <a:pPr marL="285750" lvl="0" indent="-285750">
              <a:buFont typeface="Arial"/>
              <a:buChar char="•"/>
            </a:pPr>
            <a:r>
              <a:rPr lang="en-US" dirty="0"/>
              <a:t>Exploring how new approaches to management/analysis of large data structures (e.g. Data Cubes) can be implemented and sustained</a:t>
            </a:r>
            <a:r>
              <a:rPr lang="en-US" dirty="0" smtClean="0"/>
              <a:t>.</a:t>
            </a:r>
          </a:p>
          <a:p>
            <a:pPr marL="285750" lvl="0" indent="-285750">
              <a:buFont typeface="Arial"/>
              <a:buChar char="•"/>
            </a:pPr>
            <a:endParaRPr lang="en-US" dirty="0"/>
          </a:p>
          <a:p>
            <a:pPr marL="285750" lvl="0" indent="-285750">
              <a:buFont typeface="Arial"/>
              <a:buChar char="•"/>
            </a:pPr>
            <a:r>
              <a:rPr lang="en-US" dirty="0"/>
              <a:t>Addressing the actions identified for LSI-VC by the CSIST, as a pathfinder to broader approaches to analyzing land surface imaging requirements.</a:t>
            </a:r>
          </a:p>
        </p:txBody>
      </p:sp>
    </p:spTree>
    <p:extLst>
      <p:ext uri="{BB962C8B-B14F-4D97-AF65-F5344CB8AC3E}">
        <p14:creationId xmlns:p14="http://schemas.microsoft.com/office/powerpoint/2010/main" val="91011637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13</a:t>
            </a:fld>
            <a:endParaRPr lang="en-US"/>
          </a:p>
        </p:txBody>
      </p:sp>
      <p:sp>
        <p:nvSpPr>
          <p:cNvPr id="15" name="Shape 15"/>
          <p:cNvSpPr/>
          <p:nvPr/>
        </p:nvSpPr>
        <p:spPr>
          <a:xfrm>
            <a:off x="228600" y="1318021"/>
            <a:ext cx="8710650" cy="538609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Implementation Plan Framework – Phased Approach</a:t>
            </a:r>
          </a:p>
          <a:p>
            <a:pPr lvl="0">
              <a:defRPr>
                <a:solidFill>
                  <a:srgbClr val="000000"/>
                </a:solidFill>
              </a:defRPr>
            </a:pPr>
            <a:endParaRPr b="1" dirty="0">
              <a:solidFill>
                <a:srgbClr val="002569"/>
              </a:solidFill>
              <a:latin typeface="Arial"/>
              <a:ea typeface="Arial"/>
              <a:cs typeface="Arial"/>
              <a:sym typeface="Arial"/>
            </a:endParaRPr>
          </a:p>
          <a:p>
            <a:pPr marL="285750" lvl="0" indent="-285750">
              <a:buFont typeface="Arial"/>
              <a:buChar char="•"/>
            </a:pPr>
            <a:r>
              <a:rPr lang="en-US" dirty="0" smtClean="0"/>
              <a:t>Three phases (over a 3 year period) where the outcome of each phase will lay the groundwork for each subsequent phase (and touch on the focus themes)</a:t>
            </a:r>
          </a:p>
          <a:p>
            <a:pPr marL="285750" lvl="0" indent="-285750">
              <a:buFont typeface="Arial"/>
              <a:buChar char="•"/>
            </a:pPr>
            <a:endParaRPr lang="en-US" dirty="0"/>
          </a:p>
          <a:p>
            <a:pPr marL="285750" lvl="0" indent="-285750">
              <a:buFont typeface="Arial"/>
              <a:buChar char="•"/>
            </a:pPr>
            <a:r>
              <a:rPr lang="en-US" dirty="0" smtClean="0"/>
              <a:t>Phase 1 – 2015-2016 (assessing, identifying, scoping and defining)</a:t>
            </a:r>
          </a:p>
          <a:p>
            <a:pPr lvl="1" indent="0"/>
            <a:r>
              <a:rPr lang="en-US" dirty="0" smtClean="0"/>
              <a:t>    -  Identify </a:t>
            </a:r>
            <a:r>
              <a:rPr lang="en-US" dirty="0"/>
              <a:t>gaps/opportunities in acquisition planning in support of CEOS Carbon </a:t>
            </a:r>
            <a:r>
              <a:rPr lang="en-US" dirty="0" smtClean="0"/>
              <a:t>Strategy</a:t>
            </a:r>
          </a:p>
          <a:p>
            <a:pPr lvl="1" indent="0"/>
            <a:r>
              <a:rPr lang="en-US" dirty="0" smtClean="0"/>
              <a:t>    -  </a:t>
            </a:r>
            <a:r>
              <a:rPr lang="en-US" dirty="0"/>
              <a:t>Develop agreed definitions of intercomparable Analysis Ready Data (ARD) products in the context of land surface imaging</a:t>
            </a:r>
          </a:p>
          <a:p>
            <a:pPr lvl="1" indent="0"/>
            <a:r>
              <a:rPr lang="en-US" dirty="0" smtClean="0"/>
              <a:t>    -  </a:t>
            </a:r>
            <a:r>
              <a:rPr lang="en-US" dirty="0"/>
              <a:t>Engage with implementation of trial ‘data cubes</a:t>
            </a:r>
            <a:r>
              <a:rPr lang="en-US" dirty="0" smtClean="0"/>
              <a:t>’</a:t>
            </a:r>
          </a:p>
          <a:p>
            <a:pPr lvl="1" indent="0"/>
            <a:r>
              <a:rPr lang="en-US" dirty="0"/>
              <a:t> </a:t>
            </a:r>
            <a:r>
              <a:rPr lang="en-US" dirty="0" smtClean="0"/>
              <a:t>   -  Assimilate and incorporate lessons learned from an SDCG for GFOI scoping </a:t>
            </a:r>
            <a:r>
              <a:rPr lang="en-US" dirty="0"/>
              <a:t>study for global data flows for long time series land surface imaging data </a:t>
            </a:r>
            <a:endParaRPr lang="en-US" dirty="0" smtClean="0"/>
          </a:p>
          <a:p>
            <a:pPr marL="285750" lvl="0" indent="-285750">
              <a:buFont typeface="Arial"/>
              <a:buChar char="•"/>
            </a:pPr>
            <a:endParaRPr lang="en-US" dirty="0"/>
          </a:p>
          <a:p>
            <a:pPr marL="285750" lvl="0" indent="-285750">
              <a:buFont typeface="Arial"/>
              <a:buChar char="•"/>
            </a:pPr>
            <a:r>
              <a:rPr lang="en-US" dirty="0" smtClean="0"/>
              <a:t>Phase 2 – 2016-2017; involves pilot approaches and development of road maps (e.g. building toward an integrated set of ARD)</a:t>
            </a:r>
          </a:p>
          <a:p>
            <a:pPr marL="285750" lvl="0" indent="-285750">
              <a:buFont typeface="Arial"/>
              <a:buChar char="•"/>
            </a:pPr>
            <a:endParaRPr lang="en-US" dirty="0"/>
          </a:p>
          <a:p>
            <a:pPr marL="285750" lvl="0" indent="-285750">
              <a:buFont typeface="Arial"/>
              <a:buChar char="•"/>
            </a:pPr>
            <a:r>
              <a:rPr lang="en-US" dirty="0" smtClean="0"/>
              <a:t>Phase 3 – 2017-2018;  involves working toward implementation to meet or exceed the goals established in the 3 year horizon in the Terms of Reference</a:t>
            </a:r>
            <a:endParaRPr lang="en-US" dirty="0"/>
          </a:p>
        </p:txBody>
      </p:sp>
    </p:spTree>
    <p:extLst>
      <p:ext uri="{BB962C8B-B14F-4D97-AF65-F5344CB8AC3E}">
        <p14:creationId xmlns:p14="http://schemas.microsoft.com/office/powerpoint/2010/main" val="376277396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14</a:t>
            </a:fld>
            <a:endParaRPr lang="en-US"/>
          </a:p>
        </p:txBody>
      </p:sp>
      <p:sp>
        <p:nvSpPr>
          <p:cNvPr id="15" name="Shape 15"/>
          <p:cNvSpPr/>
          <p:nvPr/>
        </p:nvSpPr>
        <p:spPr>
          <a:xfrm>
            <a:off x="228600" y="2286000"/>
            <a:ext cx="8710650" cy="440120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indent="-342900">
              <a:buFontTx/>
              <a:buChar char="-"/>
            </a:pPr>
            <a:r>
              <a:rPr lang="en-US" sz="2000" dirty="0" smtClean="0"/>
              <a:t>SIT</a:t>
            </a:r>
            <a:r>
              <a:rPr lang="en-US" sz="2000" dirty="0"/>
              <a:t>-30 through May 31, 2015 – socialize the elements of the implementation plan with CEOS Stakeholders (e.g. SEO, WGCV, WG Climate, WG Disasters, SDCG for GFOI, GEOGLAM, WGISS) and begin refining collaboratively</a:t>
            </a:r>
            <a:r>
              <a:rPr lang="en-US" sz="2000" dirty="0" smtClean="0"/>
              <a:t>.</a:t>
            </a:r>
          </a:p>
          <a:p>
            <a:pPr marL="342900" indent="-342900">
              <a:buFontTx/>
              <a:buChar char="-"/>
            </a:pPr>
            <a:r>
              <a:rPr lang="en-US" sz="2000" dirty="0" smtClean="0"/>
              <a:t>SIT-30 through April 30, 2015 – seek confirmation </a:t>
            </a:r>
            <a:r>
              <a:rPr lang="en-US" sz="2000" dirty="0"/>
              <a:t>from interested agencies to contribute to the </a:t>
            </a:r>
            <a:r>
              <a:rPr lang="en-US" sz="2000" dirty="0" smtClean="0"/>
              <a:t>LSI-VC coordination.</a:t>
            </a:r>
          </a:p>
          <a:p>
            <a:pPr marL="342900" indent="-342900">
              <a:buFontTx/>
              <a:buChar char="-"/>
            </a:pPr>
            <a:r>
              <a:rPr lang="en-US" sz="2000" dirty="0" smtClean="0"/>
              <a:t>mid-April </a:t>
            </a:r>
            <a:r>
              <a:rPr lang="en-US" sz="2000" dirty="0"/>
              <a:t>– </a:t>
            </a:r>
            <a:r>
              <a:rPr lang="en-US" sz="2000" dirty="0" smtClean="0"/>
              <a:t>mid-June </a:t>
            </a:r>
            <a:r>
              <a:rPr lang="en-US" sz="2000" dirty="0"/>
              <a:t>2015 - Bi-weekly </a:t>
            </a:r>
            <a:r>
              <a:rPr lang="en-US" sz="2000" dirty="0" smtClean="0"/>
              <a:t>virtual meetings </a:t>
            </a:r>
            <a:r>
              <a:rPr lang="en-US" sz="2000" dirty="0"/>
              <a:t>with the LSI-VC study team to review and further refine the implementation plan and ensure socialization of the plan remains on track.</a:t>
            </a:r>
          </a:p>
          <a:p>
            <a:pPr marL="342900" indent="-342900">
              <a:buFontTx/>
              <a:buChar char="-"/>
            </a:pPr>
            <a:r>
              <a:rPr lang="en-US" sz="2000" dirty="0" smtClean="0"/>
              <a:t>June 30, </a:t>
            </a:r>
            <a:r>
              <a:rPr lang="en-US" sz="2000" dirty="0"/>
              <a:t>2015 – final draft of the LSI-VC submitted to SIT Chair team  for </a:t>
            </a:r>
            <a:r>
              <a:rPr lang="en-US" sz="2000" dirty="0" smtClean="0"/>
              <a:t>consideration.</a:t>
            </a:r>
          </a:p>
          <a:p>
            <a:endParaRPr lang="en-US" sz="2000" dirty="0"/>
          </a:p>
          <a:p>
            <a:r>
              <a:rPr lang="en-US" sz="2000" dirty="0"/>
              <a:t/>
            </a:r>
            <a:br>
              <a:rPr lang="en-US" sz="2000" dirty="0"/>
            </a:br>
            <a:endParaRPr lang="en-US" sz="2000" dirty="0"/>
          </a:p>
        </p:txBody>
      </p:sp>
      <p:sp>
        <p:nvSpPr>
          <p:cNvPr id="2" name="TextBox 1"/>
          <p:cNvSpPr txBox="1"/>
          <p:nvPr/>
        </p:nvSpPr>
        <p:spPr>
          <a:xfrm>
            <a:off x="381000" y="1524000"/>
            <a:ext cx="80772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Proposed Next Steps </a:t>
            </a:r>
            <a:endParaRPr kumimoji="0" lang="en-US" sz="2400" b="1" i="0" u="none" strike="noStrike" cap="none" spc="0" normalizeH="0" baseline="0" dirty="0">
              <a:ln>
                <a:noFill/>
              </a:ln>
              <a:solidFill>
                <a:srgbClr val="002569"/>
              </a:solidFill>
              <a:effectLst/>
              <a:uFillTx/>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15</a:t>
            </a:fld>
            <a:endParaRPr lang="en-US"/>
          </a:p>
        </p:txBody>
      </p:sp>
      <p:sp>
        <p:nvSpPr>
          <p:cNvPr id="15" name="Shape 15"/>
          <p:cNvSpPr/>
          <p:nvPr/>
        </p:nvSpPr>
        <p:spPr>
          <a:xfrm>
            <a:off x="228600" y="2286000"/>
            <a:ext cx="8710650" cy="193899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indent="-342900">
              <a:buFontTx/>
              <a:buChar char="-"/>
            </a:pPr>
            <a:r>
              <a:rPr lang="en-US" sz="2000" dirty="0" smtClean="0"/>
              <a:t>Accept, Request further Revision, or Reject the submitted update to the LSI-VC Terms of Reference</a:t>
            </a:r>
          </a:p>
          <a:p>
            <a:pPr marL="342900" indent="-342900">
              <a:buFontTx/>
              <a:buChar char="-"/>
            </a:pPr>
            <a:endParaRPr lang="en-US" sz="2000" dirty="0"/>
          </a:p>
          <a:p>
            <a:pPr marL="342900" indent="-342900">
              <a:buFontTx/>
              <a:buChar char="-"/>
            </a:pPr>
            <a:r>
              <a:rPr lang="en-US" sz="2000" dirty="0" smtClean="0"/>
              <a:t>Whether or not to direct the LSI-VC study team to submit an LSI-VC Implementation Plan for the consideration of the SIT Chair by June 30, 2015</a:t>
            </a:r>
            <a:endParaRPr lang="en-US" sz="2000" dirty="0"/>
          </a:p>
        </p:txBody>
      </p:sp>
      <p:sp>
        <p:nvSpPr>
          <p:cNvPr id="2" name="TextBox 1"/>
          <p:cNvSpPr txBox="1"/>
          <p:nvPr/>
        </p:nvSpPr>
        <p:spPr>
          <a:xfrm>
            <a:off x="381000" y="1524000"/>
            <a:ext cx="80772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For Decision</a:t>
            </a:r>
            <a:endParaRPr kumimoji="0" lang="en-US" sz="2400" b="1"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23015365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2</a:t>
            </a:fld>
            <a:endParaRPr lang="en-US"/>
          </a:p>
        </p:txBody>
      </p:sp>
      <p:sp>
        <p:nvSpPr>
          <p:cNvPr id="15" name="Shape 15"/>
          <p:cNvSpPr/>
          <p:nvPr/>
        </p:nvSpPr>
        <p:spPr>
          <a:xfrm>
            <a:off x="208166" y="1499717"/>
            <a:ext cx="8710650" cy="375487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Mission Statement</a:t>
            </a:r>
          </a:p>
          <a:p>
            <a:pPr lvl="0">
              <a:defRPr>
                <a:solidFill>
                  <a:srgbClr val="000000"/>
                </a:solidFill>
              </a:defRPr>
            </a:pPr>
            <a:endParaRPr b="1" dirty="0">
              <a:solidFill>
                <a:srgbClr val="002569"/>
              </a:solidFill>
              <a:latin typeface="Arial"/>
              <a:ea typeface="Arial"/>
              <a:cs typeface="Arial"/>
              <a:sym typeface="Arial"/>
            </a:endParaRPr>
          </a:p>
          <a:p>
            <a:r>
              <a:rPr lang="en-US" sz="2000" dirty="0"/>
              <a:t>The Land Surface Imaging Virtual Constellation exists to </a:t>
            </a:r>
            <a:r>
              <a:rPr lang="en-US" sz="2000" b="1" i="1" dirty="0"/>
              <a:t>maximize</a:t>
            </a:r>
            <a:r>
              <a:rPr lang="en-US" sz="2000" dirty="0"/>
              <a:t> the value derived from </a:t>
            </a:r>
            <a:r>
              <a:rPr lang="en-US" sz="2000" b="1" i="1" dirty="0"/>
              <a:t>CEOS agency land surface imaging assets and activities</a:t>
            </a:r>
            <a:r>
              <a:rPr lang="en-US" sz="2000" b="1" dirty="0"/>
              <a:t> </a:t>
            </a:r>
            <a:r>
              <a:rPr lang="en-US" sz="2000" dirty="0"/>
              <a:t>by providing an </a:t>
            </a:r>
            <a:r>
              <a:rPr lang="en-US" sz="2000" b="1" i="1" dirty="0"/>
              <a:t>overarching coordination </a:t>
            </a:r>
            <a:r>
              <a:rPr lang="en-US" sz="2000" dirty="0"/>
              <a:t>role.</a:t>
            </a:r>
          </a:p>
          <a:p>
            <a:r>
              <a:rPr lang="en-US" sz="2000" dirty="0"/>
              <a:t> </a:t>
            </a:r>
          </a:p>
          <a:p>
            <a:r>
              <a:rPr lang="en-US" sz="2000" dirty="0"/>
              <a:t>The responsibility of the LSI-VC is to facilitate coordinated and optimized land surface imaging contributions from CEOS agencies to </a:t>
            </a:r>
            <a:r>
              <a:rPr lang="en-US" sz="2000" b="1" i="1" dirty="0"/>
              <a:t>enable access to fundamental measurement products in support of confirmed/validated requirements linked to adopted CEOS priorities</a:t>
            </a:r>
            <a:r>
              <a:rPr lang="en-US" sz="2000" dirty="0"/>
              <a:t>.  These priorities are typically derived from key stakeholders, such as UN agencies/programs and GEO. </a:t>
            </a:r>
            <a:endParaRPr sz="2000" dirty="0">
              <a:solidFill>
                <a:srgbClr val="002569"/>
              </a:solidFill>
              <a:latin typeface="Arial"/>
              <a:ea typeface="Arial"/>
              <a:cs typeface="Arial"/>
              <a:sym typeface="Arial"/>
            </a:endParaRPr>
          </a:p>
        </p:txBody>
      </p:sp>
    </p:spTree>
    <p:extLst>
      <p:ext uri="{BB962C8B-B14F-4D97-AF65-F5344CB8AC3E}">
        <p14:creationId xmlns:p14="http://schemas.microsoft.com/office/powerpoint/2010/main" val="92435373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t>3</a:t>
            </a:fld>
            <a:endParaRPr lang="en-US"/>
          </a:p>
        </p:txBody>
      </p:sp>
      <p:sp>
        <p:nvSpPr>
          <p:cNvPr id="5" name="TextBox 4"/>
          <p:cNvSpPr txBox="1"/>
          <p:nvPr/>
        </p:nvSpPr>
        <p:spPr>
          <a:xfrm>
            <a:off x="1371600" y="2057400"/>
            <a:ext cx="6172200" cy="147732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fontAlgn="t"/>
            <a:r>
              <a:rPr lang="en-US" dirty="0" smtClean="0">
                <a:solidFill>
                  <a:srgbClr val="000000"/>
                </a:solidFill>
                <a:latin typeface="Calibri"/>
              </a:rPr>
              <a:t>- </a:t>
            </a:r>
            <a:r>
              <a:rPr lang="en-US" dirty="0"/>
              <a:t>The LSI-VC, led by Tom Cecere (USGS), to prepare a draft Implementation Plan, based on the "Space Segment Coordination" option and including a proposed update to the LSI-VC </a:t>
            </a:r>
            <a:r>
              <a:rPr lang="en-US" dirty="0" smtClean="0"/>
              <a:t>Terms of Reference, </a:t>
            </a:r>
            <a:r>
              <a:rPr lang="en-US" dirty="0"/>
              <a:t>for review prior to, and discussion at, SIT-30. </a:t>
            </a:r>
            <a:endParaRPr lang="en-US" dirty="0">
              <a:solidFill>
                <a:srgbClr val="000000"/>
              </a:solidFill>
              <a:latin typeface="Calibri"/>
            </a:endParaRPr>
          </a:p>
        </p:txBody>
      </p:sp>
      <p:sp>
        <p:nvSpPr>
          <p:cNvPr id="6" name="TextBox 5"/>
          <p:cNvSpPr txBox="1"/>
          <p:nvPr/>
        </p:nvSpPr>
        <p:spPr>
          <a:xfrm>
            <a:off x="1371600" y="1371600"/>
            <a:ext cx="64008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CEOS Action 28-04</a:t>
            </a:r>
            <a:endParaRPr kumimoji="0" lang="en-US" sz="2000" b="1" i="0" u="none" strike="noStrike" cap="none" spc="0" normalizeH="0" baseline="0" dirty="0">
              <a:ln>
                <a:noFill/>
              </a:ln>
              <a:solidFill>
                <a:srgbClr val="002569"/>
              </a:solidFill>
              <a:effectLst/>
              <a:uFillTx/>
            </a:endParaRPr>
          </a:p>
        </p:txBody>
      </p:sp>
      <p:sp>
        <p:nvSpPr>
          <p:cNvPr id="3" name="TextBox 2"/>
          <p:cNvSpPr txBox="1"/>
          <p:nvPr/>
        </p:nvSpPr>
        <p:spPr>
          <a:xfrm>
            <a:off x="1371600" y="3810000"/>
            <a:ext cx="6553200" cy="203132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1" hangingPunct="0">
              <a:lnSpc>
                <a:spcPct val="100000"/>
              </a:lnSpc>
              <a:spcBef>
                <a:spcPts val="0"/>
              </a:spcBef>
              <a:spcAft>
                <a:spcPts val="0"/>
              </a:spcAft>
              <a:buClrTx/>
              <a:buSzTx/>
              <a:buFontTx/>
              <a:buChar char="-"/>
              <a:tabLst/>
            </a:pPr>
            <a:r>
              <a:rPr kumimoji="0" lang="en-US" sz="1800" b="0" i="0" u="none" strike="noStrike" cap="none" spc="0" normalizeH="0" baseline="0" dirty="0" smtClean="0">
                <a:ln>
                  <a:noFill/>
                </a:ln>
                <a:solidFill>
                  <a:srgbClr val="002569"/>
                </a:solidFill>
                <a:effectLst/>
                <a:uFillTx/>
              </a:rPr>
              <a:t>An</a:t>
            </a:r>
            <a:r>
              <a:rPr kumimoji="0" lang="en-US" sz="1800" b="0" i="0" u="none" strike="noStrike" cap="none" spc="0" normalizeH="0" dirty="0" smtClean="0">
                <a:ln>
                  <a:noFill/>
                </a:ln>
                <a:solidFill>
                  <a:srgbClr val="002569"/>
                </a:solidFill>
                <a:effectLst/>
                <a:uFillTx/>
              </a:rPr>
              <a:t> LSI-VC Terms of Reference document has been</a:t>
            </a:r>
          </a:p>
          <a:p>
            <a:pPr marR="0" algn="l" defTabSz="457200" rtl="0" fontAlgn="auto" latinLnBrk="1" hangingPunct="0">
              <a:lnSpc>
                <a:spcPct val="100000"/>
              </a:lnSpc>
              <a:spcBef>
                <a:spcPts val="0"/>
              </a:spcBef>
              <a:spcAft>
                <a:spcPts val="0"/>
              </a:spcAft>
              <a:buClrTx/>
              <a:buSzTx/>
              <a:tabLst/>
            </a:pPr>
            <a:r>
              <a:rPr kumimoji="0" lang="en-US" sz="1800" b="0" i="0" u="none" strike="noStrike" cap="none" spc="0" normalizeH="0" dirty="0" smtClean="0">
                <a:ln>
                  <a:noFill/>
                </a:ln>
                <a:solidFill>
                  <a:srgbClr val="002569"/>
                </a:solidFill>
                <a:effectLst/>
                <a:uFillTx/>
              </a:rPr>
              <a:t>    submitted for consideration</a:t>
            </a:r>
          </a:p>
          <a:p>
            <a:pPr marL="285750" marR="0" indent="-285750" algn="l" defTabSz="457200" rtl="0" fontAlgn="auto" latinLnBrk="1" hangingPunct="0">
              <a:lnSpc>
                <a:spcPct val="100000"/>
              </a:lnSpc>
              <a:spcBef>
                <a:spcPts val="0"/>
              </a:spcBef>
              <a:spcAft>
                <a:spcPts val="0"/>
              </a:spcAft>
              <a:buClrTx/>
              <a:buSzTx/>
              <a:buFontTx/>
              <a:buChar char="-"/>
              <a:tabLst/>
            </a:pPr>
            <a:endParaRPr kumimoji="0" lang="en-US" sz="1800" b="0" i="0" u="none" strike="noStrike" cap="none" spc="0" normalizeH="0" dirty="0" smtClean="0">
              <a:ln>
                <a:noFill/>
              </a:ln>
              <a:solidFill>
                <a:srgbClr val="002569"/>
              </a:solidFill>
              <a:effectLst/>
              <a:uFillTx/>
            </a:endParaRPr>
          </a:p>
          <a:p>
            <a:pPr marL="285750" marR="0" indent="-285750" algn="l" defTabSz="457200" rtl="0" fontAlgn="auto" latinLnBrk="1" hangingPunct="0">
              <a:lnSpc>
                <a:spcPct val="100000"/>
              </a:lnSpc>
              <a:spcBef>
                <a:spcPts val="0"/>
              </a:spcBef>
              <a:spcAft>
                <a:spcPts val="0"/>
              </a:spcAft>
              <a:buClrTx/>
              <a:buSzTx/>
              <a:buFontTx/>
              <a:buChar char="-"/>
              <a:tabLst/>
            </a:pPr>
            <a:r>
              <a:rPr lang="en-US" dirty="0" smtClean="0"/>
              <a:t>A Discussion Paper</a:t>
            </a:r>
            <a:r>
              <a:rPr kumimoji="0" lang="en-US" sz="1800" b="0" i="0" u="none" strike="noStrike" cap="none" spc="0" normalizeH="0" dirty="0" smtClean="0">
                <a:ln>
                  <a:noFill/>
                </a:ln>
                <a:solidFill>
                  <a:srgbClr val="002569"/>
                </a:solidFill>
                <a:effectLst/>
                <a:uFillTx/>
              </a:rPr>
              <a:t> with a notional phased implementation</a:t>
            </a:r>
          </a:p>
          <a:p>
            <a:pPr marR="0" algn="l" defTabSz="457200" rtl="0" fontAlgn="auto" latinLnBrk="1" hangingPunct="0">
              <a:lnSpc>
                <a:spcPct val="100000"/>
              </a:lnSpc>
              <a:spcBef>
                <a:spcPts val="0"/>
              </a:spcBef>
              <a:spcAft>
                <a:spcPts val="0"/>
              </a:spcAft>
              <a:buClrTx/>
              <a:buSzTx/>
              <a:tabLst/>
            </a:pPr>
            <a:r>
              <a:rPr lang="en-US" dirty="0"/>
              <a:t> </a:t>
            </a:r>
            <a:r>
              <a:rPr lang="en-US" dirty="0" smtClean="0"/>
              <a:t>  </a:t>
            </a:r>
            <a:r>
              <a:rPr kumimoji="0" lang="en-US" sz="1800" b="0" i="0" u="none" strike="noStrike" cap="none" spc="0" normalizeH="0" dirty="0" smtClean="0">
                <a:ln>
                  <a:noFill/>
                </a:ln>
                <a:solidFill>
                  <a:srgbClr val="002569"/>
                </a:solidFill>
                <a:effectLst/>
                <a:uFillTx/>
              </a:rPr>
              <a:t> approach has also been presented</a:t>
            </a:r>
          </a:p>
          <a:p>
            <a:pPr marR="0" algn="l" defTabSz="457200" rtl="0" fontAlgn="auto" latinLnBrk="1" hangingPunct="0">
              <a:lnSpc>
                <a:spcPct val="100000"/>
              </a:lnSpc>
              <a:spcBef>
                <a:spcPts val="0"/>
              </a:spcBef>
              <a:spcAft>
                <a:spcPts val="0"/>
              </a:spcAft>
              <a:buClrTx/>
              <a:buSzTx/>
              <a:tabLst/>
            </a:pPr>
            <a:r>
              <a:rPr lang="en-US" baseline="0" dirty="0"/>
              <a:t>	</a:t>
            </a:r>
            <a:r>
              <a:rPr lang="en-US" baseline="0" dirty="0" smtClean="0"/>
              <a:t>-</a:t>
            </a:r>
            <a:r>
              <a:rPr lang="en-US" dirty="0" smtClean="0"/>
              <a:t> Further socialization with CEOS entities and refinement</a:t>
            </a:r>
          </a:p>
          <a:p>
            <a:pPr marR="0" algn="l" defTabSz="457200" rtl="0" fontAlgn="auto" latinLnBrk="1" hangingPunct="0">
              <a:lnSpc>
                <a:spcPct val="100000"/>
              </a:lnSpc>
              <a:spcBef>
                <a:spcPts val="0"/>
              </a:spcBef>
              <a:spcAft>
                <a:spcPts val="0"/>
              </a:spcAft>
              <a:buClrTx/>
              <a:buSzTx/>
              <a:tabLst/>
            </a:pPr>
            <a:r>
              <a:rPr lang="en-US" dirty="0" smtClean="0"/>
              <a:t>          required</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98892735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lvl="0"/>
            <a:fld id="{86CB4B4D-7CA3-9044-876B-883B54F8677D}" type="slidenum">
              <a:rPr lang="en-US" smtClean="0"/>
              <a:t>4</a:t>
            </a:fld>
            <a:endParaRPr lang="en-US"/>
          </a:p>
        </p:txBody>
      </p:sp>
      <p:sp>
        <p:nvSpPr>
          <p:cNvPr id="5" name="TextBox 4"/>
          <p:cNvSpPr txBox="1"/>
          <p:nvPr/>
        </p:nvSpPr>
        <p:spPr>
          <a:xfrm>
            <a:off x="1371600" y="2971800"/>
            <a:ext cx="6172200" cy="258532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fontAlgn="t"/>
            <a:r>
              <a:rPr lang="en-US" dirty="0" smtClean="0">
                <a:solidFill>
                  <a:srgbClr val="000000"/>
                </a:solidFill>
                <a:latin typeface="Calibri"/>
              </a:rPr>
              <a:t>- A </a:t>
            </a:r>
            <a:r>
              <a:rPr lang="en-US" dirty="0">
                <a:solidFill>
                  <a:srgbClr val="000000"/>
                </a:solidFill>
                <a:latin typeface="Calibri"/>
              </a:rPr>
              <a:t>2014 study concluded that the environment in which the LSI-VC operates has changed and that the LSI-VC ‘s focus should be sharpened towards coordination of current and future land imaging space assets, and on the distribution of fundamental non domain-specific data products.  </a:t>
            </a:r>
            <a:br>
              <a:rPr lang="en-US" dirty="0">
                <a:solidFill>
                  <a:srgbClr val="000000"/>
                </a:solidFill>
                <a:latin typeface="Calibri"/>
              </a:rPr>
            </a:br>
            <a:r>
              <a:rPr lang="en-US" dirty="0">
                <a:solidFill>
                  <a:srgbClr val="000000"/>
                </a:solidFill>
                <a:latin typeface="Calibri"/>
              </a:rPr>
              <a:t/>
            </a:r>
            <a:br>
              <a:rPr lang="en-US" dirty="0">
                <a:solidFill>
                  <a:srgbClr val="000000"/>
                </a:solidFill>
                <a:latin typeface="Calibri"/>
              </a:rPr>
            </a:br>
            <a:r>
              <a:rPr lang="en-US" dirty="0" smtClean="0">
                <a:solidFill>
                  <a:srgbClr val="000000"/>
                </a:solidFill>
                <a:latin typeface="Calibri"/>
              </a:rPr>
              <a:t>- These </a:t>
            </a:r>
            <a:r>
              <a:rPr lang="en-US" dirty="0">
                <a:solidFill>
                  <a:srgbClr val="000000"/>
                </a:solidFill>
                <a:latin typeface="Calibri"/>
              </a:rPr>
              <a:t>recommendations were endorsed at the 28th CEOS Plenary Meeting, and revised Terms of Reference and proposed objectives/deliverables are to be developed by the LSI-VC.</a:t>
            </a:r>
          </a:p>
        </p:txBody>
      </p:sp>
      <p:sp>
        <p:nvSpPr>
          <p:cNvPr id="6" name="TextBox 5"/>
          <p:cNvSpPr txBox="1"/>
          <p:nvPr/>
        </p:nvSpPr>
        <p:spPr>
          <a:xfrm>
            <a:off x="1371600" y="1371600"/>
            <a:ext cx="6400800" cy="1138771"/>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CEOS Work Plan Deliverable</a:t>
            </a:r>
          </a:p>
          <a:p>
            <a:pPr marL="0" marR="0" indent="0" algn="l" defTabSz="457200" rtl="0" fontAlgn="auto" latinLnBrk="1" hangingPunct="0">
              <a:lnSpc>
                <a:spcPct val="100000"/>
              </a:lnSpc>
              <a:spcBef>
                <a:spcPts val="0"/>
              </a:spcBef>
              <a:spcAft>
                <a:spcPts val="0"/>
              </a:spcAft>
              <a:buClrTx/>
              <a:buSzTx/>
              <a:buFontTx/>
              <a:buNone/>
              <a:tabLst/>
            </a:pPr>
            <a:endParaRPr lang="en-US" sz="2400" b="1" dirty="0"/>
          </a:p>
          <a:p>
            <a:pPr marL="0" marR="0" indent="0" algn="l" defTabSz="457200" rtl="0" fontAlgn="auto" latinLnBrk="1" hangingPunct="0">
              <a:lnSpc>
                <a:spcPct val="100000"/>
              </a:lnSpc>
              <a:spcBef>
                <a:spcPts val="0"/>
              </a:spcBef>
              <a:spcAft>
                <a:spcPts val="0"/>
              </a:spcAft>
              <a:buClrTx/>
              <a:buSzTx/>
              <a:buFontTx/>
              <a:buNone/>
              <a:tabLst/>
            </a:pPr>
            <a:r>
              <a:rPr kumimoji="0" lang="en-US" sz="2000" b="1" i="0" u="none" strike="noStrike" cap="none" spc="0" normalizeH="0" baseline="0" dirty="0" smtClean="0">
                <a:ln>
                  <a:noFill/>
                </a:ln>
                <a:solidFill>
                  <a:srgbClr val="002569"/>
                </a:solidFill>
                <a:effectLst/>
                <a:uFillTx/>
              </a:rPr>
              <a:t>VC-20 Revised Terms of Reference for LSI-VC</a:t>
            </a:r>
            <a:endParaRPr kumimoji="0" lang="en-US" sz="2000" b="1"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74304547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5</a:t>
            </a:fld>
            <a:endParaRPr lang="en-US"/>
          </a:p>
        </p:txBody>
      </p:sp>
      <p:sp>
        <p:nvSpPr>
          <p:cNvPr id="15" name="Shape 15"/>
          <p:cNvSpPr/>
          <p:nvPr/>
        </p:nvSpPr>
        <p:spPr>
          <a:xfrm>
            <a:off x="1295400" y="2286000"/>
            <a:ext cx="7643850" cy="1015663"/>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endParaRPr lang="en-US" sz="2000" dirty="0"/>
          </a:p>
          <a:p>
            <a:r>
              <a:rPr lang="en-US" sz="2000" dirty="0"/>
              <a:t/>
            </a:r>
            <a:br>
              <a:rPr lang="en-US" sz="2000" dirty="0"/>
            </a:br>
            <a:endParaRPr lang="en-US" sz="2000" dirty="0"/>
          </a:p>
        </p:txBody>
      </p:sp>
      <p:sp>
        <p:nvSpPr>
          <p:cNvPr id="2" name="TextBox 1"/>
          <p:cNvSpPr txBox="1"/>
          <p:nvPr/>
        </p:nvSpPr>
        <p:spPr>
          <a:xfrm>
            <a:off x="381000" y="1524000"/>
            <a:ext cx="80772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The LSI-VC Study Team</a:t>
            </a:r>
            <a:endParaRPr kumimoji="0" lang="en-US" sz="2400" b="1" i="0" u="none" strike="noStrike" cap="none" spc="0" normalizeH="0" baseline="0" dirty="0">
              <a:ln>
                <a:noFill/>
              </a:ln>
              <a:solidFill>
                <a:srgbClr val="002569"/>
              </a:solidFill>
              <a:effectLst/>
              <a:uFillTx/>
            </a:endParaRPr>
          </a:p>
        </p:txBody>
      </p:sp>
      <p:pic>
        <p:nvPicPr>
          <p:cNvPr id="3" name="Picture 2" descr="Canadian_Space_Agency_logo_1.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133600"/>
            <a:ext cx="762000" cy="508000"/>
          </a:xfrm>
          <a:prstGeom prst="rect">
            <a:avLst/>
          </a:prstGeom>
        </p:spPr>
      </p:pic>
      <p:pic>
        <p:nvPicPr>
          <p:cNvPr id="4" name="Picture 3" descr="european-commission-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3048000"/>
            <a:ext cx="838200" cy="578123"/>
          </a:xfrm>
          <a:prstGeom prst="rect">
            <a:avLst/>
          </a:prstGeom>
        </p:spPr>
      </p:pic>
      <p:pic>
        <p:nvPicPr>
          <p:cNvPr id="5" name="Picture 4" descr="esa_logo.bmp"/>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3810000"/>
            <a:ext cx="530956" cy="381000"/>
          </a:xfrm>
          <a:prstGeom prst="rect">
            <a:avLst/>
          </a:prstGeom>
        </p:spPr>
      </p:pic>
      <p:pic>
        <p:nvPicPr>
          <p:cNvPr id="6" name="Picture 5" descr="GeoscienceAustralia_logo.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2400" y="4267200"/>
            <a:ext cx="1120589" cy="381000"/>
          </a:xfrm>
          <a:prstGeom prst="rect">
            <a:avLst/>
          </a:prstGeom>
        </p:spPr>
      </p:pic>
      <p:pic>
        <p:nvPicPr>
          <p:cNvPr id="7" name="Picture 6" descr="800px-Jaxa_logo.svg.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4800600"/>
            <a:ext cx="609600" cy="368808"/>
          </a:xfrm>
          <a:prstGeom prst="rect">
            <a:avLst/>
          </a:prstGeom>
        </p:spPr>
      </p:pic>
      <p:pic>
        <p:nvPicPr>
          <p:cNvPr id="8" name="Picture 7" descr="nasa-logo-meatball.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4800" y="5257801"/>
            <a:ext cx="709937" cy="457200"/>
          </a:xfrm>
          <a:prstGeom prst="rect">
            <a:avLst/>
          </a:prstGeom>
        </p:spPr>
      </p:pic>
      <p:pic>
        <p:nvPicPr>
          <p:cNvPr id="9" name="Picture 8" descr="USGS_logo.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8600" y="5943600"/>
            <a:ext cx="838200" cy="309086"/>
          </a:xfrm>
          <a:prstGeom prst="rect">
            <a:avLst/>
          </a:prstGeom>
        </p:spPr>
      </p:pic>
      <p:sp>
        <p:nvSpPr>
          <p:cNvPr id="10" name="TextBox 9"/>
          <p:cNvSpPr txBox="1"/>
          <p:nvPr/>
        </p:nvSpPr>
        <p:spPr>
          <a:xfrm>
            <a:off x="1524000" y="2209800"/>
            <a:ext cx="5334000" cy="403187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  </a:t>
            </a:r>
            <a:r>
              <a:rPr kumimoji="0" lang="en-US" sz="1700" b="0" i="0" u="none" strike="noStrike" cap="none" spc="0" normalizeH="0" baseline="0" dirty="0" smtClean="0">
                <a:ln>
                  <a:noFill/>
                </a:ln>
                <a:solidFill>
                  <a:srgbClr val="002569"/>
                </a:solidFill>
                <a:effectLst/>
                <a:uFillTx/>
              </a:rPr>
              <a:t>Yves </a:t>
            </a:r>
            <a:r>
              <a:rPr kumimoji="0" lang="en-US" sz="1700" b="0" i="0" u="none" strike="noStrike" cap="none" spc="0" normalizeH="0" baseline="0" dirty="0" err="1" smtClean="0">
                <a:ln>
                  <a:noFill/>
                </a:ln>
                <a:solidFill>
                  <a:srgbClr val="002569"/>
                </a:solidFill>
                <a:effectLst/>
                <a:uFillTx/>
              </a:rPr>
              <a:t>Crevier</a:t>
            </a:r>
            <a:endParaRPr kumimoji="0" lang="en-US" sz="1700" b="0" i="0" u="none" strike="noStrike" cap="none" spc="0" normalizeH="0" baseline="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Patrice Henry</a:t>
            </a: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Astrid Koch</a:t>
            </a: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Bianca </a:t>
            </a:r>
            <a:r>
              <a:rPr kumimoji="0" lang="en-US" sz="1700" b="0" i="0" u="none" strike="noStrike" cap="none" spc="0" normalizeH="0" baseline="0" dirty="0" err="1" smtClean="0">
                <a:ln>
                  <a:noFill/>
                </a:ln>
                <a:solidFill>
                  <a:srgbClr val="002569"/>
                </a:solidFill>
                <a:effectLst/>
                <a:uFillTx/>
              </a:rPr>
              <a:t>Hoersch</a:t>
            </a:r>
            <a:endParaRPr kumimoji="0" lang="en-US" sz="1700" b="0" i="0" u="none" strike="noStrike" cap="none" spc="0" normalizeH="0" baseline="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Jonathon Ross</a:t>
            </a: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Takeo </a:t>
            </a:r>
            <a:r>
              <a:rPr kumimoji="0" lang="en-US" sz="1700" b="0" i="0" u="none" strike="noStrike" cap="none" spc="0" normalizeH="0" baseline="0" dirty="0" err="1" smtClean="0">
                <a:ln>
                  <a:noFill/>
                </a:ln>
                <a:solidFill>
                  <a:srgbClr val="002569"/>
                </a:solidFill>
                <a:effectLst/>
                <a:uFillTx/>
              </a:rPr>
              <a:t>Tadono</a:t>
            </a:r>
            <a:endParaRPr kumimoji="0" lang="en-US" sz="1700" b="0" i="0" u="none" strike="noStrike" cap="none" spc="0" normalizeH="0" baseline="0" dirty="0" smtClean="0">
              <a:ln>
                <a:noFill/>
              </a:ln>
              <a:solidFill>
                <a:srgbClr val="002569"/>
              </a:solidFill>
              <a:effectLst/>
              <a:uFillTx/>
            </a:endParaRP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David Jarrett, Jeff </a:t>
            </a:r>
            <a:r>
              <a:rPr kumimoji="0" lang="en-US" sz="1700" b="0" i="0" u="none" strike="noStrike" cap="none" spc="0" normalizeH="0" baseline="0" dirty="0" err="1" smtClean="0">
                <a:ln>
                  <a:noFill/>
                </a:ln>
                <a:solidFill>
                  <a:srgbClr val="002569"/>
                </a:solidFill>
                <a:effectLst/>
                <a:uFillTx/>
              </a:rPr>
              <a:t>Masek</a:t>
            </a:r>
            <a:r>
              <a:rPr kumimoji="0" lang="en-US" sz="1700" b="0" i="0" u="none" strike="noStrike" cap="none" spc="0" normalizeH="0" baseline="0" dirty="0" smtClean="0">
                <a:ln>
                  <a:noFill/>
                </a:ln>
                <a:solidFill>
                  <a:srgbClr val="002569"/>
                </a:solidFill>
                <a:effectLst/>
                <a:uFillTx/>
              </a:rPr>
              <a:t>, Kim Holloway</a:t>
            </a:r>
          </a:p>
          <a:p>
            <a:pPr marL="0" marR="0" indent="0" algn="l" defTabSz="457200" rtl="0" fontAlgn="auto" latinLnBrk="1" hangingPunct="0">
              <a:lnSpc>
                <a:spcPct val="100000"/>
              </a:lnSpc>
              <a:spcBef>
                <a:spcPts val="0"/>
              </a:spcBef>
              <a:spcAft>
                <a:spcPts val="0"/>
              </a:spcAft>
              <a:buClrTx/>
              <a:buSzTx/>
              <a:buFontTx/>
              <a:buNone/>
              <a:tabLst/>
            </a:pPr>
            <a:endParaRPr lang="en-US" sz="1700" dirty="0"/>
          </a:p>
          <a:p>
            <a:pPr marL="0" marR="0" indent="0" algn="l" defTabSz="457200" rtl="0" fontAlgn="auto" latinLnBrk="1" hangingPunct="0">
              <a:lnSpc>
                <a:spcPct val="100000"/>
              </a:lnSpc>
              <a:spcBef>
                <a:spcPts val="0"/>
              </a:spcBef>
              <a:spcAft>
                <a:spcPts val="0"/>
              </a:spcAft>
              <a:buClrTx/>
              <a:buSzTx/>
              <a:buFontTx/>
              <a:buNone/>
              <a:tabLst/>
            </a:pPr>
            <a:r>
              <a:rPr kumimoji="0" lang="en-US" sz="1700" b="0" i="0" u="none" strike="noStrike" cap="none" spc="0" normalizeH="0" baseline="0" dirty="0" smtClean="0">
                <a:ln>
                  <a:noFill/>
                </a:ln>
                <a:solidFill>
                  <a:srgbClr val="002569"/>
                </a:solidFill>
                <a:effectLst/>
                <a:uFillTx/>
              </a:rPr>
              <a:t> Tom Cecere, </a:t>
            </a:r>
            <a:r>
              <a:rPr kumimoji="0" lang="en-US" sz="1700" b="0" i="0" u="none" strike="noStrike" cap="none" spc="0" normalizeH="0" baseline="0" dirty="0" err="1" smtClean="0">
                <a:ln>
                  <a:noFill/>
                </a:ln>
                <a:solidFill>
                  <a:srgbClr val="002569"/>
                </a:solidFill>
                <a:effectLst/>
                <a:uFillTx/>
              </a:rPr>
              <a:t>Jenn</a:t>
            </a:r>
            <a:r>
              <a:rPr kumimoji="0" lang="en-US" sz="1700" b="0" i="0" u="none" strike="noStrike" cap="none" spc="0" normalizeH="0" baseline="0" dirty="0" smtClean="0">
                <a:ln>
                  <a:noFill/>
                </a:ln>
                <a:solidFill>
                  <a:srgbClr val="002569"/>
                </a:solidFill>
                <a:effectLst/>
                <a:uFillTx/>
              </a:rPr>
              <a:t> Lacey,</a:t>
            </a:r>
            <a:r>
              <a:rPr kumimoji="0" lang="en-US" sz="1700" b="0" i="0" u="none" strike="noStrike" cap="none" spc="0" normalizeH="0" dirty="0" smtClean="0">
                <a:ln>
                  <a:noFill/>
                </a:ln>
                <a:solidFill>
                  <a:srgbClr val="002569"/>
                </a:solidFill>
                <a:effectLst/>
                <a:uFillTx/>
              </a:rPr>
              <a:t> Steve </a:t>
            </a:r>
            <a:r>
              <a:rPr kumimoji="0" lang="en-US" sz="1700" b="0" i="0" u="none" strike="noStrike" cap="none" spc="0" normalizeH="0" dirty="0" err="1" smtClean="0">
                <a:ln>
                  <a:noFill/>
                </a:ln>
                <a:solidFill>
                  <a:srgbClr val="002569"/>
                </a:solidFill>
                <a:effectLst/>
                <a:uFillTx/>
              </a:rPr>
              <a:t>Labahn</a:t>
            </a:r>
            <a:endParaRPr kumimoji="0" lang="en-US" sz="1700" b="0" i="0" u="none" strike="noStrike" cap="none" spc="0" normalizeH="0" baseline="0" dirty="0">
              <a:ln>
                <a:noFill/>
              </a:ln>
              <a:solidFill>
                <a:srgbClr val="002569"/>
              </a:solidFill>
              <a:effectLst/>
              <a:uFillTx/>
            </a:endParaRPr>
          </a:p>
        </p:txBody>
      </p:sp>
      <p:pic>
        <p:nvPicPr>
          <p:cNvPr id="11" name="Picture 10" descr="logo_cnes.jp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2400" y="2667000"/>
            <a:ext cx="990600" cy="345258"/>
          </a:xfrm>
          <a:prstGeom prst="rect">
            <a:avLst/>
          </a:prstGeom>
        </p:spPr>
      </p:pic>
    </p:spTree>
    <p:extLst>
      <p:ext uri="{BB962C8B-B14F-4D97-AF65-F5344CB8AC3E}">
        <p14:creationId xmlns:p14="http://schemas.microsoft.com/office/powerpoint/2010/main" val="230751464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6</a:t>
            </a:fld>
            <a:endParaRPr lang="en-US"/>
          </a:p>
        </p:txBody>
      </p:sp>
      <p:sp>
        <p:nvSpPr>
          <p:cNvPr id="15" name="Shape 15"/>
          <p:cNvSpPr/>
          <p:nvPr/>
        </p:nvSpPr>
        <p:spPr>
          <a:xfrm>
            <a:off x="228600" y="1318021"/>
            <a:ext cx="8710650" cy="553997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Objectives</a:t>
            </a:r>
          </a:p>
          <a:p>
            <a:pPr lvl="0">
              <a:defRPr>
                <a:solidFill>
                  <a:srgbClr val="000000"/>
                </a:solidFill>
              </a:defRPr>
            </a:pPr>
            <a:endParaRPr b="1" dirty="0">
              <a:solidFill>
                <a:srgbClr val="002569"/>
              </a:solidFill>
              <a:latin typeface="Arial"/>
              <a:ea typeface="Arial"/>
              <a:cs typeface="Arial"/>
              <a:sym typeface="Arial"/>
            </a:endParaRPr>
          </a:p>
          <a:p>
            <a:pPr marL="285750" lvl="0" indent="-285750">
              <a:buFontTx/>
              <a:buChar char="-"/>
            </a:pPr>
            <a:r>
              <a:rPr lang="en-US" dirty="0" smtClean="0"/>
              <a:t>Promoting </a:t>
            </a:r>
            <a:r>
              <a:rPr lang="en-US" dirty="0"/>
              <a:t>sustained and systematic collection of satellite-derived land surface imaging observations by sharing information on future mission </a:t>
            </a:r>
            <a:r>
              <a:rPr lang="en-US" dirty="0" smtClean="0"/>
              <a:t>development</a:t>
            </a:r>
          </a:p>
          <a:p>
            <a:pPr lvl="0"/>
            <a:endParaRPr lang="en-US" dirty="0"/>
          </a:p>
          <a:p>
            <a:pPr marL="285750" lvl="0" indent="-285750">
              <a:buFontTx/>
              <a:buChar char="-"/>
            </a:pPr>
            <a:r>
              <a:rPr lang="en-US" dirty="0" smtClean="0"/>
              <a:t>Drawing </a:t>
            </a:r>
            <a:r>
              <a:rPr lang="en-US" dirty="0"/>
              <a:t>together validated requirements identified by downstream user communities to</a:t>
            </a:r>
            <a:r>
              <a:rPr lang="en-US" dirty="0" smtClean="0"/>
              <a:t>:</a:t>
            </a:r>
          </a:p>
          <a:p>
            <a:pPr lvl="1"/>
            <a:r>
              <a:rPr lang="en-US" sz="1600" dirty="0" smtClean="0"/>
              <a:t>    - Identify </a:t>
            </a:r>
            <a:r>
              <a:rPr lang="en-US" sz="1600" dirty="0"/>
              <a:t>opportunities to better optimize, and increase resilience of, land surface imaging </a:t>
            </a:r>
            <a:r>
              <a:rPr lang="en-US" sz="1600" dirty="0" smtClean="0"/>
              <a:t>programs</a:t>
            </a:r>
          </a:p>
          <a:p>
            <a:pPr lvl="1"/>
            <a:r>
              <a:rPr lang="en-US" sz="1600" dirty="0"/>
              <a:t> </a:t>
            </a:r>
            <a:r>
              <a:rPr lang="en-US" sz="1600" dirty="0" smtClean="0"/>
              <a:t>   - </a:t>
            </a:r>
            <a:r>
              <a:rPr lang="en-US" sz="1600" dirty="0"/>
              <a:t>Identify current and potential data gaps (both in terms of geographic and temporal coverage, and in land monitoring requirements</a:t>
            </a:r>
            <a:r>
              <a:rPr lang="en-US" sz="1600" dirty="0" smtClean="0"/>
              <a:t>)</a:t>
            </a:r>
            <a:endParaRPr lang="en-US" sz="1600" dirty="0"/>
          </a:p>
          <a:p>
            <a:r>
              <a:rPr lang="en-US" dirty="0"/>
              <a:t> </a:t>
            </a:r>
          </a:p>
          <a:p>
            <a:pPr marL="285750" lvl="0" indent="-285750">
              <a:buFontTx/>
              <a:buChar char="-"/>
            </a:pPr>
            <a:r>
              <a:rPr lang="en-US" dirty="0" smtClean="0"/>
              <a:t>Coordinating </a:t>
            </a:r>
            <a:r>
              <a:rPr lang="en-US" dirty="0"/>
              <a:t>production and distribution of, and ability to analyze, fundamental, non-domain specific, measurements derived from land surface imaging observations </a:t>
            </a:r>
            <a:endParaRPr lang="en-US" dirty="0" smtClean="0"/>
          </a:p>
          <a:p>
            <a:pPr lvl="0"/>
            <a:endParaRPr lang="en-US" dirty="0" smtClean="0"/>
          </a:p>
          <a:p>
            <a:pPr marL="285750" indent="-285750">
              <a:buFontTx/>
              <a:buChar char="-"/>
            </a:pPr>
            <a:r>
              <a:rPr lang="en-US" dirty="0"/>
              <a:t> Facilitating maximum utilization of land surface imaging observations through the promotion of common standards making land surface image products more easily discovered and ready for analysis</a:t>
            </a:r>
          </a:p>
          <a:p>
            <a:pPr marL="285750" lvl="0" indent="-285750">
              <a:buFontTx/>
              <a:buChar char="-"/>
            </a:pPr>
            <a:endParaRPr lang="en-US" dirty="0"/>
          </a:p>
        </p:txBody>
      </p:sp>
    </p:spTree>
    <p:extLst>
      <p:ext uri="{BB962C8B-B14F-4D97-AF65-F5344CB8AC3E}">
        <p14:creationId xmlns:p14="http://schemas.microsoft.com/office/powerpoint/2010/main" val="199411854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7</a:t>
            </a:fld>
            <a:endParaRPr lang="en-US"/>
          </a:p>
        </p:txBody>
      </p:sp>
      <p:sp>
        <p:nvSpPr>
          <p:cNvPr id="15" name="Shape 15"/>
          <p:cNvSpPr/>
          <p:nvPr/>
        </p:nvSpPr>
        <p:spPr>
          <a:xfrm>
            <a:off x="228600" y="1318021"/>
            <a:ext cx="8710650" cy="455509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Scope</a:t>
            </a:r>
          </a:p>
          <a:p>
            <a:pPr lvl="0">
              <a:defRPr>
                <a:solidFill>
                  <a:srgbClr val="000000"/>
                </a:solidFill>
              </a:defRPr>
            </a:pPr>
            <a:endParaRPr b="1" dirty="0">
              <a:solidFill>
                <a:srgbClr val="002569"/>
              </a:solidFill>
              <a:latin typeface="Arial"/>
              <a:ea typeface="Arial"/>
              <a:cs typeface="Arial"/>
              <a:sym typeface="Arial"/>
            </a:endParaRPr>
          </a:p>
          <a:p>
            <a:pPr lvl="0"/>
            <a:r>
              <a:rPr lang="en-US" dirty="0" smtClean="0"/>
              <a:t>- Assessing </a:t>
            </a:r>
            <a:r>
              <a:rPr lang="en-US" b="1" i="1" dirty="0"/>
              <a:t>land surface imaging data requirements</a:t>
            </a:r>
            <a:r>
              <a:rPr lang="en-US" dirty="0"/>
              <a:t>, identifying the fundamental measurements that are required from land surface imaging assets to meet them, and undertaking gap analyses</a:t>
            </a:r>
          </a:p>
          <a:p>
            <a:r>
              <a:rPr lang="en-US" dirty="0"/>
              <a:t> </a:t>
            </a:r>
          </a:p>
          <a:p>
            <a:pPr lvl="0"/>
            <a:r>
              <a:rPr lang="en-US" dirty="0" smtClean="0"/>
              <a:t>- Facilitating </a:t>
            </a:r>
            <a:r>
              <a:rPr lang="en-US" dirty="0"/>
              <a:t>the coordination of mission development to ensure the overall set of </a:t>
            </a:r>
            <a:r>
              <a:rPr lang="en-US" b="1" i="1" dirty="0"/>
              <a:t>space assets </a:t>
            </a:r>
            <a:r>
              <a:rPr lang="en-US" dirty="0"/>
              <a:t>is </a:t>
            </a:r>
            <a:r>
              <a:rPr lang="en-US" b="1" i="1" dirty="0"/>
              <a:t>optimized</a:t>
            </a:r>
            <a:r>
              <a:rPr lang="en-US" dirty="0"/>
              <a:t>, within the supplying organizations’ abilities and constraints, to support the overall package of validated data requirements</a:t>
            </a:r>
          </a:p>
          <a:p>
            <a:r>
              <a:rPr lang="en-US" dirty="0"/>
              <a:t> </a:t>
            </a:r>
          </a:p>
          <a:p>
            <a:pPr lvl="0"/>
            <a:r>
              <a:rPr lang="en-US" dirty="0" smtClean="0"/>
              <a:t>- </a:t>
            </a:r>
            <a:r>
              <a:rPr lang="en-US" b="1" i="1" dirty="0" smtClean="0"/>
              <a:t>Harmonizing</a:t>
            </a:r>
            <a:r>
              <a:rPr lang="en-US" dirty="0"/>
              <a:t>, based on inputs received from CEOS Working Groups and ad hoc teams, </a:t>
            </a:r>
            <a:r>
              <a:rPr lang="en-US" b="1" i="1" dirty="0"/>
              <a:t>periodic acquisition planning </a:t>
            </a:r>
            <a:r>
              <a:rPr lang="en-US" dirty="0"/>
              <a:t>to optimize asset use and help facilitate the resolution of conflicts between competing requirements, while promoting resiliency and redundancy – </a:t>
            </a:r>
            <a:r>
              <a:rPr lang="en-US" dirty="0" err="1"/>
              <a:t>reconciliate</a:t>
            </a:r>
            <a:r>
              <a:rPr lang="en-US" dirty="0"/>
              <a:t> the various sets of requirements by providing an overarching discussion forum among the various land surface domains</a:t>
            </a:r>
          </a:p>
          <a:p>
            <a:r>
              <a:rPr lang="en-US" dirty="0"/>
              <a:t> </a:t>
            </a:r>
          </a:p>
        </p:txBody>
      </p:sp>
    </p:spTree>
    <p:extLst>
      <p:ext uri="{BB962C8B-B14F-4D97-AF65-F5344CB8AC3E}">
        <p14:creationId xmlns:p14="http://schemas.microsoft.com/office/powerpoint/2010/main" val="421086089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8</a:t>
            </a:fld>
            <a:endParaRPr lang="en-US"/>
          </a:p>
        </p:txBody>
      </p:sp>
      <p:sp>
        <p:nvSpPr>
          <p:cNvPr id="15" name="Shape 15"/>
          <p:cNvSpPr/>
          <p:nvPr/>
        </p:nvSpPr>
        <p:spPr>
          <a:xfrm>
            <a:off x="228600" y="1318021"/>
            <a:ext cx="8710650" cy="455509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Scope </a:t>
            </a:r>
            <a:r>
              <a:rPr lang="en-US" b="1" dirty="0" smtClean="0">
                <a:solidFill>
                  <a:srgbClr val="002569"/>
                </a:solidFill>
                <a:latin typeface="Arial Bold"/>
                <a:ea typeface="Arial Bold"/>
                <a:cs typeface="Arial Bold"/>
                <a:sym typeface="Arial Bold"/>
              </a:rPr>
              <a:t>(continued)</a:t>
            </a:r>
          </a:p>
          <a:p>
            <a:pPr lvl="0">
              <a:defRPr>
                <a:solidFill>
                  <a:srgbClr val="000000"/>
                </a:solidFill>
              </a:defRPr>
            </a:pPr>
            <a:endParaRPr b="1" dirty="0">
              <a:solidFill>
                <a:srgbClr val="002569"/>
              </a:solidFill>
              <a:latin typeface="Arial"/>
              <a:ea typeface="Arial"/>
              <a:cs typeface="Arial"/>
              <a:sym typeface="Arial"/>
            </a:endParaRPr>
          </a:p>
          <a:p>
            <a:pPr lvl="0"/>
            <a:r>
              <a:rPr lang="en-US" dirty="0" smtClean="0"/>
              <a:t>- Support </a:t>
            </a:r>
            <a:r>
              <a:rPr lang="en-US" dirty="0"/>
              <a:t>the coordination of the retrieval and reprocessing of </a:t>
            </a:r>
            <a:r>
              <a:rPr lang="en-US" b="1" i="1" dirty="0"/>
              <a:t>historical products </a:t>
            </a:r>
            <a:r>
              <a:rPr lang="en-US" dirty="0"/>
              <a:t>to fill gaps in archives where required to support validated time series analysis requirements</a:t>
            </a:r>
          </a:p>
          <a:p>
            <a:r>
              <a:rPr lang="en-US" dirty="0"/>
              <a:t> </a:t>
            </a:r>
          </a:p>
          <a:p>
            <a:pPr lvl="0"/>
            <a:r>
              <a:rPr lang="en-US" dirty="0" smtClean="0"/>
              <a:t>- Support </a:t>
            </a:r>
            <a:r>
              <a:rPr lang="en-US" dirty="0"/>
              <a:t>the coordination (along with the CEOS Working Group on Calibration and Validation (WGCV)) the implementation of consistent calibration and pre-processing approaches so that observation data are used to produce </a:t>
            </a:r>
            <a:r>
              <a:rPr lang="en-US" b="1" i="1" dirty="0"/>
              <a:t>comparable fundamental measurement products</a:t>
            </a:r>
            <a:r>
              <a:rPr lang="en-US" dirty="0"/>
              <a:t> for user benefit</a:t>
            </a:r>
          </a:p>
          <a:p>
            <a:r>
              <a:rPr lang="en-US" dirty="0"/>
              <a:t> </a:t>
            </a:r>
          </a:p>
          <a:p>
            <a:pPr lvl="0"/>
            <a:r>
              <a:rPr lang="en-US" dirty="0" smtClean="0"/>
              <a:t>- Facilitate </a:t>
            </a:r>
            <a:r>
              <a:rPr lang="en-US" dirty="0"/>
              <a:t>the coordination of the implementation of CEOS land surface imaging data processing, distribution and analysis capabilities (such as those being developed by the CEOS Systems Engineering Office (SEO) and the Working Group on Information Systems and Services (WGISS)), which enable the </a:t>
            </a:r>
            <a:r>
              <a:rPr lang="en-US" b="1" i="1" dirty="0"/>
              <a:t>broadest user access to fundamental measurement products</a:t>
            </a:r>
            <a:r>
              <a:rPr lang="en-US" dirty="0"/>
              <a:t> for generating derived products</a:t>
            </a:r>
          </a:p>
        </p:txBody>
      </p:sp>
    </p:spTree>
    <p:extLst>
      <p:ext uri="{BB962C8B-B14F-4D97-AF65-F5344CB8AC3E}">
        <p14:creationId xmlns:p14="http://schemas.microsoft.com/office/powerpoint/2010/main" val="81393138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9</a:t>
            </a:fld>
            <a:endParaRPr lang="en-US"/>
          </a:p>
        </p:txBody>
      </p:sp>
      <p:sp>
        <p:nvSpPr>
          <p:cNvPr id="15" name="Shape 15"/>
          <p:cNvSpPr/>
          <p:nvPr/>
        </p:nvSpPr>
        <p:spPr>
          <a:xfrm>
            <a:off x="228600" y="1318021"/>
            <a:ext cx="8710650" cy="67710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b="1" dirty="0" smtClean="0">
                <a:solidFill>
                  <a:srgbClr val="002569"/>
                </a:solidFill>
                <a:latin typeface="Arial Bold"/>
                <a:ea typeface="Arial Bold"/>
                <a:cs typeface="Arial Bold"/>
                <a:sym typeface="Arial Bold"/>
              </a:rPr>
              <a:t>LSI-VC Terms of Reference – Implementation Horizon</a:t>
            </a:r>
            <a:endParaRPr lang="en-US" b="1" dirty="0" smtClean="0">
              <a:solidFill>
                <a:srgbClr val="002569"/>
              </a:solidFill>
              <a:latin typeface="Arial Bold"/>
              <a:ea typeface="Arial Bold"/>
              <a:cs typeface="Arial Bold"/>
              <a:sym typeface="Arial Bold"/>
            </a:endParaRPr>
          </a:p>
          <a:p>
            <a:pPr lvl="0">
              <a:defRPr>
                <a:solidFill>
                  <a:srgbClr val="000000"/>
                </a:solidFill>
              </a:defRPr>
            </a:pPr>
            <a:endParaRPr b="1" dirty="0">
              <a:solidFill>
                <a:srgbClr val="002569"/>
              </a:solidFill>
              <a:latin typeface="Arial"/>
              <a:ea typeface="Arial"/>
              <a:cs typeface="Arial"/>
              <a:sym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1594768715"/>
              </p:ext>
            </p:extLst>
          </p:nvPr>
        </p:nvGraphicFramePr>
        <p:xfrm>
          <a:off x="1066800" y="1828800"/>
          <a:ext cx="6781800" cy="4125969"/>
        </p:xfrm>
        <a:graphic>
          <a:graphicData uri="http://schemas.openxmlformats.org/drawingml/2006/table">
            <a:tbl>
              <a:tblPr firstRow="1" bandRow="1">
                <a:tableStyleId>{5940675A-B579-460E-94D1-54222C63F5DA}</a:tableStyleId>
              </a:tblPr>
              <a:tblGrid>
                <a:gridCol w="1695450"/>
                <a:gridCol w="2952750"/>
                <a:gridCol w="2133600"/>
              </a:tblGrid>
              <a:tr h="270249">
                <a:tc>
                  <a:txBody>
                    <a:bodyPr/>
                    <a:lstStyle/>
                    <a:p>
                      <a:endParaRPr lang="en-US"/>
                    </a:p>
                  </a:txBody>
                  <a:tcPr/>
                </a:tc>
                <a:tc>
                  <a:txBody>
                    <a:bodyPr/>
                    <a:lstStyle/>
                    <a:p>
                      <a:pPr algn="l"/>
                      <a:r>
                        <a:rPr lang="en-US" sz="1000" b="1" dirty="0" smtClean="0">
                          <a:solidFill>
                            <a:schemeClr val="tx1"/>
                          </a:solidFill>
                          <a:effectLst/>
                          <a:latin typeface="+mn-lt"/>
                          <a:ea typeface="+mn-ea"/>
                          <a:cs typeface="+mn-cs"/>
                          <a:sym typeface="Calibri"/>
                        </a:rPr>
                        <a:t>3-Year Horizon</a:t>
                      </a:r>
                      <a:r>
                        <a:rPr lang="en-US" dirty="0" smtClean="0">
                          <a:effectLst/>
                        </a:rPr>
                        <a:t> </a:t>
                      </a:r>
                      <a:endParaRPr lang="en-US" dirty="0"/>
                    </a:p>
                  </a:txBody>
                  <a:tcPr/>
                </a:tc>
                <a:tc>
                  <a:txBody>
                    <a:bodyPr/>
                    <a:lstStyle/>
                    <a:p>
                      <a:pPr algn="l"/>
                      <a:r>
                        <a:rPr lang="en-US" sz="1000" b="1" dirty="0" smtClean="0">
                          <a:solidFill>
                            <a:schemeClr val="tx1"/>
                          </a:solidFill>
                          <a:effectLst/>
                          <a:latin typeface="+mn-lt"/>
                          <a:ea typeface="+mn-ea"/>
                          <a:cs typeface="+mn-cs"/>
                          <a:sym typeface="Calibri"/>
                        </a:rPr>
                        <a:t>5-Year Horizon</a:t>
                      </a:r>
                      <a:r>
                        <a:rPr lang="en-US" dirty="0" smtClean="0">
                          <a:effectLst/>
                        </a:rPr>
                        <a:t> </a:t>
                      </a:r>
                      <a:endParaRPr lang="en-US" dirty="0"/>
                    </a:p>
                  </a:txBody>
                  <a:tcPr/>
                </a:tc>
              </a:tr>
              <a:tr h="411003">
                <a:tc>
                  <a:txBody>
                    <a:bodyPr/>
                    <a:lstStyle/>
                    <a:p>
                      <a:r>
                        <a:rPr lang="en-US" sz="1000" b="1" dirty="0" smtClean="0">
                          <a:solidFill>
                            <a:schemeClr val="tx1"/>
                          </a:solidFill>
                          <a:effectLst/>
                          <a:latin typeface="+mn-lt"/>
                          <a:ea typeface="+mn-ea"/>
                          <a:cs typeface="+mn-cs"/>
                          <a:sym typeface="Calibri"/>
                        </a:rPr>
                        <a:t>Space Segment</a:t>
                      </a:r>
                      <a:r>
                        <a:rPr lang="en-US" dirty="0" smtClean="0">
                          <a:effectLst/>
                        </a:rPr>
                        <a:t> </a:t>
                      </a:r>
                      <a:endParaRPr lang="en-US" dirty="0"/>
                    </a:p>
                  </a:txBody>
                  <a:tcPr/>
                </a:tc>
                <a:tc>
                  <a:txBody>
                    <a:bodyPr/>
                    <a:lstStyle/>
                    <a:p>
                      <a:pPr algn="l"/>
                      <a:r>
                        <a:rPr lang="en-US" sz="1000" b="1" dirty="0" smtClean="0">
                          <a:solidFill>
                            <a:schemeClr val="tx1"/>
                          </a:solidFill>
                          <a:effectLst/>
                          <a:latin typeface="+mn-lt"/>
                          <a:ea typeface="+mn-ea"/>
                          <a:cs typeface="+mn-cs"/>
                          <a:sym typeface="Calibri"/>
                        </a:rPr>
                        <a:t>Multiple sets of validated domain-specific requirements aggregated and analyzed to identify gaps and opportunities for optimization – supporting the implementation of interoperability and complementarity </a:t>
                      </a:r>
                      <a:endParaRPr lang="en-US" sz="1000" dirty="0" smtClean="0">
                        <a:solidFill>
                          <a:schemeClr val="tx1"/>
                        </a:solidFill>
                        <a:effectLst/>
                        <a:latin typeface="+mn-lt"/>
                        <a:ea typeface="+mn-ea"/>
                        <a:cs typeface="+mn-cs"/>
                        <a:sym typeface="Calibri"/>
                      </a:endParaRPr>
                    </a:p>
                    <a:p>
                      <a:pPr algn="l"/>
                      <a:r>
                        <a:rPr lang="en-US" sz="1000" b="1" dirty="0" smtClean="0">
                          <a:solidFill>
                            <a:schemeClr val="tx1"/>
                          </a:solidFill>
                          <a:effectLst/>
                          <a:latin typeface="+mn-lt"/>
                          <a:ea typeface="+mn-ea"/>
                          <a:cs typeface="+mn-cs"/>
                          <a:sym typeface="Calibri"/>
                        </a:rPr>
                        <a:t>Optimize and harmonize where feasible the global data collections provided by CEOS member agencies</a:t>
                      </a:r>
                      <a:r>
                        <a:rPr lang="en-US" dirty="0" smtClean="0">
                          <a:effectLst/>
                        </a:rPr>
                        <a:t> </a:t>
                      </a:r>
                      <a:endParaRPr lang="en-US" dirty="0"/>
                    </a:p>
                  </a:txBody>
                  <a:tcPr/>
                </a:tc>
                <a:tc>
                  <a:txBody>
                    <a:bodyPr/>
                    <a:lstStyle/>
                    <a:p>
                      <a:pPr algn="l"/>
                      <a:r>
                        <a:rPr lang="en-US" sz="1000" b="1" dirty="0" smtClean="0">
                          <a:solidFill>
                            <a:schemeClr val="tx1"/>
                          </a:solidFill>
                          <a:effectLst/>
                          <a:latin typeface="+mn-lt"/>
                          <a:ea typeface="+mn-ea"/>
                          <a:cs typeface="+mn-cs"/>
                          <a:sym typeface="Calibri"/>
                        </a:rPr>
                        <a:t>Acquisition plans across major international land surface imaging programs harmonized to best support validated domain-specific requirements</a:t>
                      </a:r>
                      <a:r>
                        <a:rPr lang="en-US" dirty="0" smtClean="0">
                          <a:effectLst/>
                        </a:rPr>
                        <a:t> </a:t>
                      </a:r>
                      <a:endParaRPr lang="en-US" dirty="0"/>
                    </a:p>
                  </a:txBody>
                  <a:tcPr/>
                </a:tc>
              </a:tr>
              <a:tr h="439154">
                <a:tc>
                  <a:txBody>
                    <a:bodyPr/>
                    <a:lstStyle/>
                    <a:p>
                      <a:r>
                        <a:rPr lang="en-US" sz="1000" b="1" dirty="0" smtClean="0">
                          <a:solidFill>
                            <a:schemeClr val="tx1"/>
                          </a:solidFill>
                          <a:effectLst/>
                          <a:latin typeface="+mn-lt"/>
                          <a:ea typeface="+mn-ea"/>
                          <a:cs typeface="+mn-cs"/>
                          <a:sym typeface="Calibri"/>
                        </a:rPr>
                        <a:t>Ground Segment and Information Systems</a:t>
                      </a:r>
                      <a:r>
                        <a:rPr lang="en-US" dirty="0" smtClean="0">
                          <a:effectLst/>
                        </a:rPr>
                        <a:t> </a:t>
                      </a:r>
                      <a:endParaRPr lang="en-US" dirty="0"/>
                    </a:p>
                  </a:txBody>
                  <a:tcPr/>
                </a:tc>
                <a:tc>
                  <a:txBody>
                    <a:bodyPr/>
                    <a:lstStyle/>
                    <a:p>
                      <a:pPr algn="l"/>
                      <a:r>
                        <a:rPr lang="en-US" sz="1000" b="1" dirty="0" smtClean="0">
                          <a:solidFill>
                            <a:schemeClr val="tx1"/>
                          </a:solidFill>
                          <a:effectLst/>
                          <a:latin typeface="+mn-lt"/>
                          <a:ea typeface="+mn-ea"/>
                          <a:cs typeface="+mn-cs"/>
                          <a:sym typeface="Calibri"/>
                        </a:rPr>
                        <a:t>Explore architectures for future distribution that would potentially enable analysis of very large land surface imaging data sets trialed across at least 3 nations/regions</a:t>
                      </a:r>
                      <a:endParaRPr lang="en-US" sz="1000" dirty="0" smtClean="0">
                        <a:solidFill>
                          <a:schemeClr val="tx1"/>
                        </a:solidFill>
                        <a:effectLst/>
                        <a:latin typeface="+mn-lt"/>
                        <a:ea typeface="+mn-ea"/>
                        <a:cs typeface="+mn-cs"/>
                        <a:sym typeface="Calibri"/>
                      </a:endParaRPr>
                    </a:p>
                    <a:p>
                      <a:pPr algn="l"/>
                      <a:r>
                        <a:rPr lang="en-US" sz="1000" b="1" dirty="0" smtClean="0">
                          <a:solidFill>
                            <a:schemeClr val="tx1"/>
                          </a:solidFill>
                          <a:effectLst/>
                          <a:latin typeface="+mn-lt"/>
                          <a:ea typeface="+mn-ea"/>
                          <a:cs typeface="+mn-cs"/>
                          <a:sym typeface="Calibri"/>
                        </a:rPr>
                        <a:t>Stimulate an environment conducive to the creation of analysis ready data in support of enhanced usage and exploitation of the CEOS data portfolio for land surface imaging</a:t>
                      </a:r>
                      <a:r>
                        <a:rPr lang="en-US" dirty="0" smtClean="0">
                          <a:effectLst/>
                        </a:rPr>
                        <a:t> </a:t>
                      </a:r>
                      <a:endParaRPr lang="en-US" dirty="0"/>
                    </a:p>
                  </a:txBody>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000" b="1" dirty="0" smtClean="0">
                          <a:solidFill>
                            <a:schemeClr val="tx1"/>
                          </a:solidFill>
                          <a:effectLst/>
                          <a:latin typeface="+mn-lt"/>
                          <a:ea typeface="+mn-ea"/>
                          <a:cs typeface="+mn-cs"/>
                          <a:sym typeface="Calibri"/>
                        </a:rPr>
                        <a:t>Establish the framework for an architecture network  for analysis of very large land surface imaging data sets adopted</a:t>
                      </a:r>
                      <a:endParaRPr lang="en-US" sz="1000" dirty="0" smtClean="0">
                        <a:solidFill>
                          <a:schemeClr val="tx1"/>
                        </a:solidFill>
                        <a:effectLst/>
                        <a:latin typeface="+mn-lt"/>
                        <a:ea typeface="+mn-ea"/>
                        <a:cs typeface="+mn-cs"/>
                        <a:sym typeface="Calibri"/>
                      </a:endParaRPr>
                    </a:p>
                    <a:p>
                      <a:endParaRPr lang="en-US" dirty="0"/>
                    </a:p>
                  </a:txBody>
                  <a:tcPr/>
                </a:tc>
              </a:tr>
              <a:tr h="439154">
                <a:tc>
                  <a:txBody>
                    <a:bodyPr/>
                    <a:lstStyle/>
                    <a:p>
                      <a:r>
                        <a:rPr lang="en-US" sz="1000" b="1" dirty="0" smtClean="0">
                          <a:solidFill>
                            <a:schemeClr val="tx1"/>
                          </a:solidFill>
                          <a:effectLst/>
                          <a:latin typeface="+mn-lt"/>
                          <a:ea typeface="+mn-ea"/>
                          <a:cs typeface="+mn-cs"/>
                          <a:sym typeface="Calibri"/>
                        </a:rPr>
                        <a:t>Products and Services</a:t>
                      </a:r>
                      <a:r>
                        <a:rPr lang="en-US" dirty="0" smtClean="0">
                          <a:effectLst/>
                        </a:rPr>
                        <a:t> </a:t>
                      </a:r>
                      <a:endParaRPr lang="en-US" dirty="0"/>
                    </a:p>
                  </a:txBody>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000" b="1" dirty="0" smtClean="0">
                          <a:solidFill>
                            <a:schemeClr val="tx1"/>
                          </a:solidFill>
                          <a:effectLst/>
                          <a:latin typeface="+mn-lt"/>
                          <a:ea typeface="+mn-ea"/>
                          <a:cs typeface="+mn-cs"/>
                          <a:sym typeface="Calibri"/>
                        </a:rPr>
                        <a:t>1-2 compatible non-domain specific measurement products, derived from 1 sensor, being produced by multiple Agency systems</a:t>
                      </a:r>
                      <a:endParaRPr lang="en-US" sz="1000" dirty="0" smtClean="0">
                        <a:solidFill>
                          <a:schemeClr val="tx1"/>
                        </a:solidFill>
                        <a:effectLst/>
                        <a:latin typeface="+mn-lt"/>
                        <a:ea typeface="+mn-ea"/>
                        <a:cs typeface="+mn-cs"/>
                        <a:sym typeface="Calibri"/>
                      </a:endParaRPr>
                    </a:p>
                    <a:p>
                      <a:pPr algn="l"/>
                      <a:endParaRPr lang="en-US" dirty="0"/>
                    </a:p>
                  </a:txBody>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US" sz="1000" b="1" dirty="0" smtClean="0">
                          <a:solidFill>
                            <a:schemeClr val="tx1"/>
                          </a:solidFill>
                          <a:effectLst/>
                          <a:latin typeface="+mn-lt"/>
                          <a:ea typeface="+mn-ea"/>
                          <a:cs typeface="+mn-cs"/>
                          <a:sym typeface="Calibri"/>
                        </a:rPr>
                        <a:t>4-5 compatible non-domain specific measurement products, derived from 3-4 sensors, being produced by multiple Agency systems</a:t>
                      </a:r>
                      <a:endParaRPr lang="en-US" sz="1000" dirty="0" smtClean="0">
                        <a:solidFill>
                          <a:schemeClr val="tx1"/>
                        </a:solidFill>
                        <a:effectLst/>
                        <a:latin typeface="+mn-lt"/>
                        <a:ea typeface="+mn-ea"/>
                        <a:cs typeface="+mn-cs"/>
                        <a:sym typeface="Calibri"/>
                      </a:endParaRPr>
                    </a:p>
                    <a:p>
                      <a:endParaRPr lang="en-US" dirty="0"/>
                    </a:p>
                  </a:txBody>
                  <a:tcPr/>
                </a:tc>
              </a:tr>
            </a:tbl>
          </a:graphicData>
        </a:graphic>
      </p:graphicFrame>
    </p:spTree>
    <p:extLst>
      <p:ext uri="{BB962C8B-B14F-4D97-AF65-F5344CB8AC3E}">
        <p14:creationId xmlns:p14="http://schemas.microsoft.com/office/powerpoint/2010/main" val="3548314545"/>
      </p:ext>
    </p:extLst>
  </p:cSld>
  <p:clrMapOvr>
    <a:masterClrMapping/>
  </p:clrMapOvr>
  <p:transition spd="med"/>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8974</TotalTime>
  <Words>1142</Words>
  <Application>Microsoft Office PowerPoint</Application>
  <PresentationFormat>On-screen Show (4:3)</PresentationFormat>
  <Paragraphs>149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vt:lpstr>
      <vt:lpstr>An Update on the Land Surface Imaging Virtual Constellation (LSI-VC)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Cecere, Thomas H.</cp:lastModifiedBy>
  <cp:revision>33</cp:revision>
  <dcterms:modified xsi:type="dcterms:W3CDTF">2015-03-31T05:47:21Z</dcterms:modified>
</cp:coreProperties>
</file>