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6" r:id="rId2"/>
    <p:sldId id="258" r:id="rId3"/>
    <p:sldId id="259" r:id="rId4"/>
    <p:sldId id="267" r:id="rId5"/>
    <p:sldId id="260" r:id="rId6"/>
    <p:sldId id="268" r:id="rId7"/>
    <p:sldId id="269" r:id="rId8"/>
    <p:sldId id="261" r:id="rId9"/>
    <p:sldId id="262" r:id="rId10"/>
    <p:sldId id="263" r:id="rId11"/>
    <p:sldId id="264" r:id="rId12"/>
    <p:sldId id="265" r:id="rId13"/>
    <p:sldId id="271" r:id="rId14"/>
    <p:sldId id="272" r:id="rId15"/>
    <p:sldId id="266" r:id="rId16"/>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7FA6F7-16CE-8842-8E49-F6A866AB45D2}" type="datetimeFigureOut">
              <a:rPr lang="en-US" smtClean="0"/>
              <a:pPr/>
              <a:t>3/31/2015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8E12DE-20EB-5A4D-8498-E0AC1D34DF58}" type="slidenum">
              <a:rPr lang="en-US" smtClean="0"/>
              <a:pPr/>
              <a:t>‹#›</a:t>
            </a:fld>
            <a:endParaRPr lang="en-US" dirty="0"/>
          </a:p>
        </p:txBody>
      </p:sp>
    </p:spTree>
    <p:extLst>
      <p:ext uri="{BB962C8B-B14F-4D97-AF65-F5344CB8AC3E}">
        <p14:creationId xmlns:p14="http://schemas.microsoft.com/office/powerpoint/2010/main" xmlns="" val="21816215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3530218368"/>
      </p:ext>
    </p:extLst>
  </p:cSld>
  <p:clrMap bg1="lt1" tx1="dk1" bg2="lt2" tx2="dk2" accent1="accent1" accent2="accent2" accent3="accent3" accent4="accent4" accent5="accent5" accent6="accent6" hlink="hlink" folHlink="folHlink"/>
  <p:hf hdr="0" ftr="0" dt="0"/>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300">
                <a:solidFill>
                  <a:schemeClr val="tx1"/>
                </a:solidFill>
                <a:latin typeface="Arial" charset="0"/>
                <a:ea typeface="ヒラギノ角ゴ Pro W3" charset="0"/>
                <a:cs typeface="ヒラギノ角ゴ Pro W3" charset="0"/>
              </a:defRPr>
            </a:lvl1pPr>
            <a:lvl2pPr marL="729057" indent="-280406">
              <a:defRPr sz="5300">
                <a:solidFill>
                  <a:schemeClr val="tx1"/>
                </a:solidFill>
                <a:latin typeface="Arial" charset="0"/>
                <a:ea typeface="ヒラギノ角ゴ Pro W3" charset="0"/>
                <a:cs typeface="ヒラギノ角ゴ Pro W3" charset="0"/>
              </a:defRPr>
            </a:lvl2pPr>
            <a:lvl3pPr marL="1121626" indent="-224325">
              <a:defRPr sz="5300">
                <a:solidFill>
                  <a:schemeClr val="tx1"/>
                </a:solidFill>
                <a:latin typeface="Arial" charset="0"/>
                <a:ea typeface="ヒラギノ角ゴ Pro W3" charset="0"/>
                <a:cs typeface="ヒラギノ角ゴ Pro W3" charset="0"/>
              </a:defRPr>
            </a:lvl3pPr>
            <a:lvl4pPr marL="1570276" indent="-224325">
              <a:defRPr sz="5300">
                <a:solidFill>
                  <a:schemeClr val="tx1"/>
                </a:solidFill>
                <a:latin typeface="Arial" charset="0"/>
                <a:ea typeface="ヒラギノ角ゴ Pro W3" charset="0"/>
                <a:cs typeface="ヒラギノ角ゴ Pro W3" charset="0"/>
              </a:defRPr>
            </a:lvl4pPr>
            <a:lvl5pPr marL="2018927" indent="-224325">
              <a:defRPr sz="5300">
                <a:solidFill>
                  <a:schemeClr val="tx1"/>
                </a:solidFill>
                <a:latin typeface="Arial" charset="0"/>
                <a:ea typeface="ヒラギノ角ゴ Pro W3" charset="0"/>
                <a:cs typeface="ヒラギノ角ゴ Pro W3" charset="0"/>
              </a:defRPr>
            </a:lvl5pPr>
            <a:lvl6pPr marL="2467577"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6pPr>
            <a:lvl7pPr marL="2916227"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7pPr>
            <a:lvl8pPr marL="3364878"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8pPr>
            <a:lvl9pPr marL="3813528"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9pPr>
          </a:lstStyle>
          <a:p>
            <a:fld id="{7456758A-C397-E947-9CB1-699D863D852F}" type="slidenum">
              <a:rPr lang="en-US" sz="1200">
                <a:solidFill>
                  <a:srgbClr val="000000"/>
                </a:solidFill>
                <a:latin typeface="Times" charset="0"/>
              </a:rPr>
              <a:pPr/>
              <a:t>3</a:t>
            </a:fld>
            <a:endParaRPr lang="en-US" sz="1200" dirty="0">
              <a:solidFill>
                <a:srgbClr val="000000"/>
              </a:solidFill>
              <a:latin typeface="Times" charset="0"/>
            </a:endParaRPr>
          </a:p>
        </p:txBody>
      </p:sp>
      <p:sp>
        <p:nvSpPr>
          <p:cNvPr id="145410" name="Rectangle 2"/>
          <p:cNvSpPr>
            <a:spLocks noGrp="1" noRot="1" noChangeAspect="1" noChangeArrowheads="1" noTextEdit="1"/>
          </p:cNvSpPr>
          <p:nvPr>
            <p:ph type="sldImg"/>
          </p:nvPr>
        </p:nvSpPr>
        <p:spPr>
          <a:xfrm>
            <a:off x="1143000" y="685800"/>
            <a:ext cx="4572000" cy="3429000"/>
          </a:xfrm>
          <a:ln/>
        </p:spPr>
      </p:sp>
      <p:sp>
        <p:nvSpPr>
          <p:cNvPr id="145411" name="Rectangle 3"/>
          <p:cNvSpPr>
            <a:spLocks noGrp="1" noChangeArrowheads="1"/>
          </p:cNvSpPr>
          <p:nvPr>
            <p:ph type="body" idx="1"/>
          </p:nvPr>
        </p:nvSpPr>
        <p:spPr>
          <a:xfrm>
            <a:off x="686421" y="4344025"/>
            <a:ext cx="5485158"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a typeface="ヒラギノ角ゴ Pro W3" charset="0"/>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300">
                <a:solidFill>
                  <a:schemeClr val="tx1"/>
                </a:solidFill>
                <a:latin typeface="Arial" charset="0"/>
                <a:ea typeface="ヒラギノ角ゴ Pro W3" charset="0"/>
                <a:cs typeface="ヒラギノ角ゴ Pro W3" charset="0"/>
              </a:defRPr>
            </a:lvl1pPr>
            <a:lvl2pPr marL="729057" indent="-280406">
              <a:defRPr sz="5300">
                <a:solidFill>
                  <a:schemeClr val="tx1"/>
                </a:solidFill>
                <a:latin typeface="Arial" charset="0"/>
                <a:ea typeface="ヒラギノ角ゴ Pro W3" charset="0"/>
                <a:cs typeface="ヒラギノ角ゴ Pro W3" charset="0"/>
              </a:defRPr>
            </a:lvl2pPr>
            <a:lvl3pPr marL="1121626" indent="-224325">
              <a:defRPr sz="5300">
                <a:solidFill>
                  <a:schemeClr val="tx1"/>
                </a:solidFill>
                <a:latin typeface="Arial" charset="0"/>
                <a:ea typeface="ヒラギノ角ゴ Pro W3" charset="0"/>
                <a:cs typeface="ヒラギノ角ゴ Pro W3" charset="0"/>
              </a:defRPr>
            </a:lvl3pPr>
            <a:lvl4pPr marL="1570276" indent="-224325">
              <a:defRPr sz="5300">
                <a:solidFill>
                  <a:schemeClr val="tx1"/>
                </a:solidFill>
                <a:latin typeface="Arial" charset="0"/>
                <a:ea typeface="ヒラギノ角ゴ Pro W3" charset="0"/>
                <a:cs typeface="ヒラギノ角ゴ Pro W3" charset="0"/>
              </a:defRPr>
            </a:lvl4pPr>
            <a:lvl5pPr marL="2018927" indent="-224325">
              <a:defRPr sz="5300">
                <a:solidFill>
                  <a:schemeClr val="tx1"/>
                </a:solidFill>
                <a:latin typeface="Arial" charset="0"/>
                <a:ea typeface="ヒラギノ角ゴ Pro W3" charset="0"/>
                <a:cs typeface="ヒラギノ角ゴ Pro W3" charset="0"/>
              </a:defRPr>
            </a:lvl5pPr>
            <a:lvl6pPr marL="2467577"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6pPr>
            <a:lvl7pPr marL="2916227"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7pPr>
            <a:lvl8pPr marL="3364878"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8pPr>
            <a:lvl9pPr marL="3813528"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9pPr>
          </a:lstStyle>
          <a:p>
            <a:fld id="{7456758A-C397-E947-9CB1-699D863D852F}" type="slidenum">
              <a:rPr lang="en-US" sz="1200">
                <a:solidFill>
                  <a:srgbClr val="000000"/>
                </a:solidFill>
                <a:latin typeface="Times" charset="0"/>
              </a:rPr>
              <a:pPr/>
              <a:t>4</a:t>
            </a:fld>
            <a:endParaRPr lang="en-US" sz="1200" dirty="0">
              <a:solidFill>
                <a:srgbClr val="000000"/>
              </a:solidFill>
              <a:latin typeface="Times" charset="0"/>
            </a:endParaRPr>
          </a:p>
        </p:txBody>
      </p:sp>
      <p:sp>
        <p:nvSpPr>
          <p:cNvPr id="145410" name="Rectangle 2"/>
          <p:cNvSpPr>
            <a:spLocks noGrp="1" noRot="1" noChangeAspect="1" noChangeArrowheads="1" noTextEdit="1"/>
          </p:cNvSpPr>
          <p:nvPr>
            <p:ph type="sldImg"/>
          </p:nvPr>
        </p:nvSpPr>
        <p:spPr>
          <a:xfrm>
            <a:off x="1143000" y="685800"/>
            <a:ext cx="4572000" cy="3429000"/>
          </a:xfrm>
          <a:ln/>
        </p:spPr>
      </p:sp>
      <p:sp>
        <p:nvSpPr>
          <p:cNvPr id="145411" name="Rectangle 3"/>
          <p:cNvSpPr>
            <a:spLocks noGrp="1" noChangeArrowheads="1"/>
          </p:cNvSpPr>
          <p:nvPr>
            <p:ph type="body" idx="1"/>
          </p:nvPr>
        </p:nvSpPr>
        <p:spPr>
          <a:xfrm>
            <a:off x="686421" y="4344025"/>
            <a:ext cx="5485158"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a typeface="ヒラギノ角ゴ Pro W3" charset="0"/>
              <a:cs typeface="ヒラギノ角ゴ Pro W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300">
                <a:solidFill>
                  <a:schemeClr val="tx1"/>
                </a:solidFill>
                <a:latin typeface="Arial" charset="0"/>
                <a:ea typeface="ヒラギノ角ゴ Pro W3" charset="0"/>
                <a:cs typeface="ヒラギノ角ゴ Pro W3" charset="0"/>
              </a:defRPr>
            </a:lvl1pPr>
            <a:lvl2pPr marL="729057" indent="-280406">
              <a:defRPr sz="5300">
                <a:solidFill>
                  <a:schemeClr val="tx1"/>
                </a:solidFill>
                <a:latin typeface="Arial" charset="0"/>
                <a:ea typeface="ヒラギノ角ゴ Pro W3" charset="0"/>
                <a:cs typeface="ヒラギノ角ゴ Pro W3" charset="0"/>
              </a:defRPr>
            </a:lvl2pPr>
            <a:lvl3pPr marL="1121626" indent="-224325">
              <a:defRPr sz="5300">
                <a:solidFill>
                  <a:schemeClr val="tx1"/>
                </a:solidFill>
                <a:latin typeface="Arial" charset="0"/>
                <a:ea typeface="ヒラギノ角ゴ Pro W3" charset="0"/>
                <a:cs typeface="ヒラギノ角ゴ Pro W3" charset="0"/>
              </a:defRPr>
            </a:lvl3pPr>
            <a:lvl4pPr marL="1570276" indent="-224325">
              <a:defRPr sz="5300">
                <a:solidFill>
                  <a:schemeClr val="tx1"/>
                </a:solidFill>
                <a:latin typeface="Arial" charset="0"/>
                <a:ea typeface="ヒラギノ角ゴ Pro W3" charset="0"/>
                <a:cs typeface="ヒラギノ角ゴ Pro W3" charset="0"/>
              </a:defRPr>
            </a:lvl4pPr>
            <a:lvl5pPr marL="2018927" indent="-224325">
              <a:defRPr sz="5300">
                <a:solidFill>
                  <a:schemeClr val="tx1"/>
                </a:solidFill>
                <a:latin typeface="Arial" charset="0"/>
                <a:ea typeface="ヒラギノ角ゴ Pro W3" charset="0"/>
                <a:cs typeface="ヒラギノ角ゴ Pro W3" charset="0"/>
              </a:defRPr>
            </a:lvl5pPr>
            <a:lvl6pPr marL="2467577"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6pPr>
            <a:lvl7pPr marL="2916227"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7pPr>
            <a:lvl8pPr marL="3364878"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8pPr>
            <a:lvl9pPr marL="3813528"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9pPr>
          </a:lstStyle>
          <a:p>
            <a:fld id="{7456758A-C397-E947-9CB1-699D863D852F}" type="slidenum">
              <a:rPr lang="en-US" sz="1200">
                <a:solidFill>
                  <a:srgbClr val="000000"/>
                </a:solidFill>
                <a:latin typeface="Times" charset="0"/>
              </a:rPr>
              <a:pPr/>
              <a:t>5</a:t>
            </a:fld>
            <a:endParaRPr lang="en-US" sz="1200" dirty="0">
              <a:solidFill>
                <a:srgbClr val="000000"/>
              </a:solidFill>
              <a:latin typeface="Times" charset="0"/>
            </a:endParaRPr>
          </a:p>
        </p:txBody>
      </p:sp>
      <p:sp>
        <p:nvSpPr>
          <p:cNvPr id="145410" name="Rectangle 2"/>
          <p:cNvSpPr>
            <a:spLocks noGrp="1" noRot="1" noChangeAspect="1" noChangeArrowheads="1" noTextEdit="1"/>
          </p:cNvSpPr>
          <p:nvPr>
            <p:ph type="sldImg"/>
          </p:nvPr>
        </p:nvSpPr>
        <p:spPr>
          <a:xfrm>
            <a:off x="1143000" y="685800"/>
            <a:ext cx="4572000" cy="3429000"/>
          </a:xfrm>
          <a:ln/>
        </p:spPr>
      </p:sp>
      <p:sp>
        <p:nvSpPr>
          <p:cNvPr id="145411" name="Rectangle 3"/>
          <p:cNvSpPr>
            <a:spLocks noGrp="1" noChangeArrowheads="1"/>
          </p:cNvSpPr>
          <p:nvPr>
            <p:ph type="body" idx="1"/>
          </p:nvPr>
        </p:nvSpPr>
        <p:spPr>
          <a:xfrm>
            <a:off x="686421" y="4344025"/>
            <a:ext cx="5485158"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a typeface="ヒラギノ角ゴ Pro W3" charset="0"/>
              <a:cs typeface="ヒラギノ角ゴ Pro W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300">
                <a:solidFill>
                  <a:schemeClr val="tx1"/>
                </a:solidFill>
                <a:latin typeface="Arial" charset="0"/>
                <a:ea typeface="ヒラギノ角ゴ Pro W3" charset="0"/>
                <a:cs typeface="ヒラギノ角ゴ Pro W3" charset="0"/>
              </a:defRPr>
            </a:lvl1pPr>
            <a:lvl2pPr marL="729057" indent="-280406">
              <a:defRPr sz="5300">
                <a:solidFill>
                  <a:schemeClr val="tx1"/>
                </a:solidFill>
                <a:latin typeface="Arial" charset="0"/>
                <a:ea typeface="ヒラギノ角ゴ Pro W3" charset="0"/>
                <a:cs typeface="ヒラギノ角ゴ Pro W3" charset="0"/>
              </a:defRPr>
            </a:lvl2pPr>
            <a:lvl3pPr marL="1121626" indent="-224325">
              <a:defRPr sz="5300">
                <a:solidFill>
                  <a:schemeClr val="tx1"/>
                </a:solidFill>
                <a:latin typeface="Arial" charset="0"/>
                <a:ea typeface="ヒラギノ角ゴ Pro W3" charset="0"/>
                <a:cs typeface="ヒラギノ角ゴ Pro W3" charset="0"/>
              </a:defRPr>
            </a:lvl3pPr>
            <a:lvl4pPr marL="1570276" indent="-224325">
              <a:defRPr sz="5300">
                <a:solidFill>
                  <a:schemeClr val="tx1"/>
                </a:solidFill>
                <a:latin typeface="Arial" charset="0"/>
                <a:ea typeface="ヒラギノ角ゴ Pro W3" charset="0"/>
                <a:cs typeface="ヒラギノ角ゴ Pro W3" charset="0"/>
              </a:defRPr>
            </a:lvl4pPr>
            <a:lvl5pPr marL="2018927" indent="-224325">
              <a:defRPr sz="5300">
                <a:solidFill>
                  <a:schemeClr val="tx1"/>
                </a:solidFill>
                <a:latin typeface="Arial" charset="0"/>
                <a:ea typeface="ヒラギノ角ゴ Pro W3" charset="0"/>
                <a:cs typeface="ヒラギノ角ゴ Pro W3" charset="0"/>
              </a:defRPr>
            </a:lvl5pPr>
            <a:lvl6pPr marL="2467577"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6pPr>
            <a:lvl7pPr marL="2916227"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7pPr>
            <a:lvl8pPr marL="3364878"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8pPr>
            <a:lvl9pPr marL="3813528"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9pPr>
          </a:lstStyle>
          <a:p>
            <a:fld id="{7456758A-C397-E947-9CB1-699D863D852F}" type="slidenum">
              <a:rPr lang="en-US" sz="1200">
                <a:solidFill>
                  <a:srgbClr val="000000"/>
                </a:solidFill>
                <a:latin typeface="Times" charset="0"/>
              </a:rPr>
              <a:pPr/>
              <a:t>8</a:t>
            </a:fld>
            <a:endParaRPr lang="en-US" sz="1200" dirty="0">
              <a:solidFill>
                <a:srgbClr val="000000"/>
              </a:solidFill>
              <a:latin typeface="Times" charset="0"/>
            </a:endParaRPr>
          </a:p>
        </p:txBody>
      </p:sp>
      <p:sp>
        <p:nvSpPr>
          <p:cNvPr id="145410" name="Rectangle 2"/>
          <p:cNvSpPr>
            <a:spLocks noGrp="1" noRot="1" noChangeAspect="1" noChangeArrowheads="1" noTextEdit="1"/>
          </p:cNvSpPr>
          <p:nvPr>
            <p:ph type="sldImg"/>
          </p:nvPr>
        </p:nvSpPr>
        <p:spPr>
          <a:xfrm>
            <a:off x="1143000" y="685800"/>
            <a:ext cx="4572000" cy="3429000"/>
          </a:xfrm>
          <a:ln/>
        </p:spPr>
      </p:sp>
      <p:sp>
        <p:nvSpPr>
          <p:cNvPr id="145411" name="Rectangle 3"/>
          <p:cNvSpPr>
            <a:spLocks noGrp="1" noChangeArrowheads="1"/>
          </p:cNvSpPr>
          <p:nvPr>
            <p:ph type="body" idx="1"/>
          </p:nvPr>
        </p:nvSpPr>
        <p:spPr>
          <a:xfrm>
            <a:off x="686421" y="4344025"/>
            <a:ext cx="5485158"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a typeface="ヒラギノ角ゴ Pro W3" charset="0"/>
              <a:cs typeface="ヒラギノ角ゴ Pro W3"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300">
                <a:solidFill>
                  <a:schemeClr val="tx1"/>
                </a:solidFill>
                <a:latin typeface="Arial" charset="0"/>
                <a:ea typeface="ヒラギノ角ゴ Pro W3" charset="0"/>
                <a:cs typeface="ヒラギノ角ゴ Pro W3" charset="0"/>
              </a:defRPr>
            </a:lvl1pPr>
            <a:lvl2pPr marL="729057" indent="-280406">
              <a:defRPr sz="5300">
                <a:solidFill>
                  <a:schemeClr val="tx1"/>
                </a:solidFill>
                <a:latin typeface="Arial" charset="0"/>
                <a:ea typeface="ヒラギノ角ゴ Pro W3" charset="0"/>
                <a:cs typeface="ヒラギノ角ゴ Pro W3" charset="0"/>
              </a:defRPr>
            </a:lvl2pPr>
            <a:lvl3pPr marL="1121626" indent="-224325">
              <a:defRPr sz="5300">
                <a:solidFill>
                  <a:schemeClr val="tx1"/>
                </a:solidFill>
                <a:latin typeface="Arial" charset="0"/>
                <a:ea typeface="ヒラギノ角ゴ Pro W3" charset="0"/>
                <a:cs typeface="ヒラギノ角ゴ Pro W3" charset="0"/>
              </a:defRPr>
            </a:lvl3pPr>
            <a:lvl4pPr marL="1570276" indent="-224325">
              <a:defRPr sz="5300">
                <a:solidFill>
                  <a:schemeClr val="tx1"/>
                </a:solidFill>
                <a:latin typeface="Arial" charset="0"/>
                <a:ea typeface="ヒラギノ角ゴ Pro W3" charset="0"/>
                <a:cs typeface="ヒラギノ角ゴ Pro W3" charset="0"/>
              </a:defRPr>
            </a:lvl4pPr>
            <a:lvl5pPr marL="2018927" indent="-224325">
              <a:defRPr sz="5300">
                <a:solidFill>
                  <a:schemeClr val="tx1"/>
                </a:solidFill>
                <a:latin typeface="Arial" charset="0"/>
                <a:ea typeface="ヒラギノ角ゴ Pro W3" charset="0"/>
                <a:cs typeface="ヒラギノ角ゴ Pro W3" charset="0"/>
              </a:defRPr>
            </a:lvl5pPr>
            <a:lvl6pPr marL="2467577"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6pPr>
            <a:lvl7pPr marL="2916227"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7pPr>
            <a:lvl8pPr marL="3364878"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8pPr>
            <a:lvl9pPr marL="3813528"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9pPr>
          </a:lstStyle>
          <a:p>
            <a:fld id="{7456758A-C397-E947-9CB1-699D863D852F}" type="slidenum">
              <a:rPr lang="en-US" sz="1200">
                <a:solidFill>
                  <a:srgbClr val="000000"/>
                </a:solidFill>
                <a:latin typeface="Times" charset="0"/>
              </a:rPr>
              <a:pPr/>
              <a:t>9</a:t>
            </a:fld>
            <a:endParaRPr lang="en-US" sz="1200" dirty="0">
              <a:solidFill>
                <a:srgbClr val="000000"/>
              </a:solidFill>
              <a:latin typeface="Times" charset="0"/>
            </a:endParaRPr>
          </a:p>
        </p:txBody>
      </p:sp>
      <p:sp>
        <p:nvSpPr>
          <p:cNvPr id="145410" name="Rectangle 2"/>
          <p:cNvSpPr>
            <a:spLocks noGrp="1" noRot="1" noChangeAspect="1" noChangeArrowheads="1" noTextEdit="1"/>
          </p:cNvSpPr>
          <p:nvPr>
            <p:ph type="sldImg"/>
          </p:nvPr>
        </p:nvSpPr>
        <p:spPr>
          <a:xfrm>
            <a:off x="1143000" y="685800"/>
            <a:ext cx="4572000" cy="3429000"/>
          </a:xfrm>
          <a:ln/>
        </p:spPr>
      </p:sp>
      <p:sp>
        <p:nvSpPr>
          <p:cNvPr id="145411" name="Rectangle 3"/>
          <p:cNvSpPr>
            <a:spLocks noGrp="1" noChangeArrowheads="1"/>
          </p:cNvSpPr>
          <p:nvPr>
            <p:ph type="body" idx="1"/>
          </p:nvPr>
        </p:nvSpPr>
        <p:spPr>
          <a:xfrm>
            <a:off x="686421" y="4344025"/>
            <a:ext cx="5485158"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a typeface="ヒラギノ角ゴ Pro W3" charset="0"/>
              <a:cs typeface="ヒラギノ角ゴ Pro W3"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300">
                <a:solidFill>
                  <a:schemeClr val="tx1"/>
                </a:solidFill>
                <a:latin typeface="Arial" charset="0"/>
                <a:ea typeface="ヒラギノ角ゴ Pro W3" charset="0"/>
                <a:cs typeface="ヒラギノ角ゴ Pro W3" charset="0"/>
              </a:defRPr>
            </a:lvl1pPr>
            <a:lvl2pPr marL="729057" indent="-280406">
              <a:defRPr sz="5300">
                <a:solidFill>
                  <a:schemeClr val="tx1"/>
                </a:solidFill>
                <a:latin typeface="Arial" charset="0"/>
                <a:ea typeface="ヒラギノ角ゴ Pro W3" charset="0"/>
                <a:cs typeface="ヒラギノ角ゴ Pro W3" charset="0"/>
              </a:defRPr>
            </a:lvl2pPr>
            <a:lvl3pPr marL="1121626" indent="-224325">
              <a:defRPr sz="5300">
                <a:solidFill>
                  <a:schemeClr val="tx1"/>
                </a:solidFill>
                <a:latin typeface="Arial" charset="0"/>
                <a:ea typeface="ヒラギノ角ゴ Pro W3" charset="0"/>
                <a:cs typeface="ヒラギノ角ゴ Pro W3" charset="0"/>
              </a:defRPr>
            </a:lvl3pPr>
            <a:lvl4pPr marL="1570276" indent="-224325">
              <a:defRPr sz="5300">
                <a:solidFill>
                  <a:schemeClr val="tx1"/>
                </a:solidFill>
                <a:latin typeface="Arial" charset="0"/>
                <a:ea typeface="ヒラギノ角ゴ Pro W3" charset="0"/>
                <a:cs typeface="ヒラギノ角ゴ Pro W3" charset="0"/>
              </a:defRPr>
            </a:lvl4pPr>
            <a:lvl5pPr marL="2018927" indent="-224325">
              <a:defRPr sz="5300">
                <a:solidFill>
                  <a:schemeClr val="tx1"/>
                </a:solidFill>
                <a:latin typeface="Arial" charset="0"/>
                <a:ea typeface="ヒラギノ角ゴ Pro W3" charset="0"/>
                <a:cs typeface="ヒラギノ角ゴ Pro W3" charset="0"/>
              </a:defRPr>
            </a:lvl5pPr>
            <a:lvl6pPr marL="2467577"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6pPr>
            <a:lvl7pPr marL="2916227"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7pPr>
            <a:lvl8pPr marL="3364878"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8pPr>
            <a:lvl9pPr marL="3813528"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9pPr>
          </a:lstStyle>
          <a:p>
            <a:fld id="{7456758A-C397-E947-9CB1-699D863D852F}" type="slidenum">
              <a:rPr lang="en-US" sz="1200">
                <a:solidFill>
                  <a:srgbClr val="000000"/>
                </a:solidFill>
                <a:latin typeface="Times" charset="0"/>
              </a:rPr>
              <a:pPr/>
              <a:t>10</a:t>
            </a:fld>
            <a:endParaRPr lang="en-US" sz="1200" dirty="0">
              <a:solidFill>
                <a:srgbClr val="000000"/>
              </a:solidFill>
              <a:latin typeface="Times" charset="0"/>
            </a:endParaRPr>
          </a:p>
        </p:txBody>
      </p:sp>
      <p:sp>
        <p:nvSpPr>
          <p:cNvPr id="145410" name="Rectangle 2"/>
          <p:cNvSpPr>
            <a:spLocks noGrp="1" noRot="1" noChangeAspect="1" noChangeArrowheads="1" noTextEdit="1"/>
          </p:cNvSpPr>
          <p:nvPr>
            <p:ph type="sldImg"/>
          </p:nvPr>
        </p:nvSpPr>
        <p:spPr>
          <a:xfrm>
            <a:off x="1143000" y="685800"/>
            <a:ext cx="4572000" cy="3429000"/>
          </a:xfrm>
          <a:ln/>
        </p:spPr>
      </p:sp>
      <p:sp>
        <p:nvSpPr>
          <p:cNvPr id="145411" name="Rectangle 3"/>
          <p:cNvSpPr>
            <a:spLocks noGrp="1" noChangeArrowheads="1"/>
          </p:cNvSpPr>
          <p:nvPr>
            <p:ph type="body" idx="1"/>
          </p:nvPr>
        </p:nvSpPr>
        <p:spPr>
          <a:xfrm>
            <a:off x="686421" y="4344025"/>
            <a:ext cx="5485158"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a typeface="ヒラギノ角ゴ Pro W3" charset="0"/>
              <a:cs typeface="ヒラギノ角ゴ Pro W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300">
                <a:solidFill>
                  <a:schemeClr val="tx1"/>
                </a:solidFill>
                <a:latin typeface="Arial" charset="0"/>
                <a:ea typeface="ヒラギノ角ゴ Pro W3" charset="0"/>
                <a:cs typeface="ヒラギノ角ゴ Pro W3" charset="0"/>
              </a:defRPr>
            </a:lvl1pPr>
            <a:lvl2pPr marL="729057" indent="-280406">
              <a:defRPr sz="5300">
                <a:solidFill>
                  <a:schemeClr val="tx1"/>
                </a:solidFill>
                <a:latin typeface="Arial" charset="0"/>
                <a:ea typeface="ヒラギノ角ゴ Pro W3" charset="0"/>
                <a:cs typeface="ヒラギノ角ゴ Pro W3" charset="0"/>
              </a:defRPr>
            </a:lvl2pPr>
            <a:lvl3pPr marL="1121626" indent="-224325">
              <a:defRPr sz="5300">
                <a:solidFill>
                  <a:schemeClr val="tx1"/>
                </a:solidFill>
                <a:latin typeface="Arial" charset="0"/>
                <a:ea typeface="ヒラギノ角ゴ Pro W3" charset="0"/>
                <a:cs typeface="ヒラギノ角ゴ Pro W3" charset="0"/>
              </a:defRPr>
            </a:lvl3pPr>
            <a:lvl4pPr marL="1570276" indent="-224325">
              <a:defRPr sz="5300">
                <a:solidFill>
                  <a:schemeClr val="tx1"/>
                </a:solidFill>
                <a:latin typeface="Arial" charset="0"/>
                <a:ea typeface="ヒラギノ角ゴ Pro W3" charset="0"/>
                <a:cs typeface="ヒラギノ角ゴ Pro W3" charset="0"/>
              </a:defRPr>
            </a:lvl4pPr>
            <a:lvl5pPr marL="2018927" indent="-224325">
              <a:defRPr sz="5300">
                <a:solidFill>
                  <a:schemeClr val="tx1"/>
                </a:solidFill>
                <a:latin typeface="Arial" charset="0"/>
                <a:ea typeface="ヒラギノ角ゴ Pro W3" charset="0"/>
                <a:cs typeface="ヒラギノ角ゴ Pro W3" charset="0"/>
              </a:defRPr>
            </a:lvl5pPr>
            <a:lvl6pPr marL="2467577"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6pPr>
            <a:lvl7pPr marL="2916227"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7pPr>
            <a:lvl8pPr marL="3364878"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8pPr>
            <a:lvl9pPr marL="3813528"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9pPr>
          </a:lstStyle>
          <a:p>
            <a:fld id="{7456758A-C397-E947-9CB1-699D863D852F}" type="slidenum">
              <a:rPr lang="en-US" sz="1200">
                <a:solidFill>
                  <a:srgbClr val="000000"/>
                </a:solidFill>
                <a:latin typeface="Times" charset="0"/>
              </a:rPr>
              <a:pPr/>
              <a:t>11</a:t>
            </a:fld>
            <a:endParaRPr lang="en-US" sz="1200" dirty="0">
              <a:solidFill>
                <a:srgbClr val="000000"/>
              </a:solidFill>
              <a:latin typeface="Times" charset="0"/>
            </a:endParaRPr>
          </a:p>
        </p:txBody>
      </p:sp>
      <p:sp>
        <p:nvSpPr>
          <p:cNvPr id="145410" name="Rectangle 2"/>
          <p:cNvSpPr>
            <a:spLocks noGrp="1" noRot="1" noChangeAspect="1" noChangeArrowheads="1" noTextEdit="1"/>
          </p:cNvSpPr>
          <p:nvPr>
            <p:ph type="sldImg"/>
          </p:nvPr>
        </p:nvSpPr>
        <p:spPr>
          <a:xfrm>
            <a:off x="1143000" y="685800"/>
            <a:ext cx="4572000" cy="3429000"/>
          </a:xfrm>
          <a:ln/>
        </p:spPr>
      </p:sp>
      <p:sp>
        <p:nvSpPr>
          <p:cNvPr id="145411" name="Rectangle 3"/>
          <p:cNvSpPr>
            <a:spLocks noGrp="1" noChangeArrowheads="1"/>
          </p:cNvSpPr>
          <p:nvPr>
            <p:ph type="body" idx="1"/>
          </p:nvPr>
        </p:nvSpPr>
        <p:spPr>
          <a:xfrm>
            <a:off x="686421" y="4344025"/>
            <a:ext cx="5485158"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a typeface="ヒラギノ角ゴ Pro W3" charset="0"/>
              <a:cs typeface="ヒラギノ角ゴ Pro W3"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300">
                <a:solidFill>
                  <a:schemeClr val="tx1"/>
                </a:solidFill>
                <a:latin typeface="Arial" charset="0"/>
                <a:ea typeface="ヒラギノ角ゴ Pro W3" charset="0"/>
                <a:cs typeface="ヒラギノ角ゴ Pro W3" charset="0"/>
              </a:defRPr>
            </a:lvl1pPr>
            <a:lvl2pPr marL="729057" indent="-280406">
              <a:defRPr sz="5300">
                <a:solidFill>
                  <a:schemeClr val="tx1"/>
                </a:solidFill>
                <a:latin typeface="Arial" charset="0"/>
                <a:ea typeface="ヒラギノ角ゴ Pro W3" charset="0"/>
                <a:cs typeface="ヒラギノ角ゴ Pro W3" charset="0"/>
              </a:defRPr>
            </a:lvl2pPr>
            <a:lvl3pPr marL="1121626" indent="-224325">
              <a:defRPr sz="5300">
                <a:solidFill>
                  <a:schemeClr val="tx1"/>
                </a:solidFill>
                <a:latin typeface="Arial" charset="0"/>
                <a:ea typeface="ヒラギノ角ゴ Pro W3" charset="0"/>
                <a:cs typeface="ヒラギノ角ゴ Pro W3" charset="0"/>
              </a:defRPr>
            </a:lvl3pPr>
            <a:lvl4pPr marL="1570276" indent="-224325">
              <a:defRPr sz="5300">
                <a:solidFill>
                  <a:schemeClr val="tx1"/>
                </a:solidFill>
                <a:latin typeface="Arial" charset="0"/>
                <a:ea typeface="ヒラギノ角ゴ Pro W3" charset="0"/>
                <a:cs typeface="ヒラギノ角ゴ Pro W3" charset="0"/>
              </a:defRPr>
            </a:lvl4pPr>
            <a:lvl5pPr marL="2018927" indent="-224325">
              <a:defRPr sz="5300">
                <a:solidFill>
                  <a:schemeClr val="tx1"/>
                </a:solidFill>
                <a:latin typeface="Arial" charset="0"/>
                <a:ea typeface="ヒラギノ角ゴ Pro W3" charset="0"/>
                <a:cs typeface="ヒラギノ角ゴ Pro W3" charset="0"/>
              </a:defRPr>
            </a:lvl5pPr>
            <a:lvl6pPr marL="2467577"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6pPr>
            <a:lvl7pPr marL="2916227"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7pPr>
            <a:lvl8pPr marL="3364878"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8pPr>
            <a:lvl9pPr marL="3813528" indent="-224325" eaLnBrk="0" fontAlgn="base" hangingPunct="0">
              <a:spcBef>
                <a:spcPct val="0"/>
              </a:spcBef>
              <a:spcAft>
                <a:spcPct val="0"/>
              </a:spcAft>
              <a:defRPr sz="5300">
                <a:solidFill>
                  <a:schemeClr val="tx1"/>
                </a:solidFill>
                <a:latin typeface="Arial" charset="0"/>
                <a:ea typeface="ヒラギノ角ゴ Pro W3" charset="0"/>
                <a:cs typeface="ヒラギノ角ゴ Pro W3" charset="0"/>
              </a:defRPr>
            </a:lvl9pPr>
          </a:lstStyle>
          <a:p>
            <a:fld id="{7456758A-C397-E947-9CB1-699D863D852F}" type="slidenum">
              <a:rPr lang="en-US" sz="1200">
                <a:solidFill>
                  <a:srgbClr val="000000"/>
                </a:solidFill>
                <a:latin typeface="Times" charset="0"/>
              </a:rPr>
              <a:pPr/>
              <a:t>12</a:t>
            </a:fld>
            <a:endParaRPr lang="en-US" sz="1200" dirty="0">
              <a:solidFill>
                <a:srgbClr val="000000"/>
              </a:solidFill>
              <a:latin typeface="Times" charset="0"/>
            </a:endParaRPr>
          </a:p>
        </p:txBody>
      </p:sp>
      <p:sp>
        <p:nvSpPr>
          <p:cNvPr id="145410" name="Rectangle 2"/>
          <p:cNvSpPr>
            <a:spLocks noGrp="1" noRot="1" noChangeAspect="1" noChangeArrowheads="1" noTextEdit="1"/>
          </p:cNvSpPr>
          <p:nvPr>
            <p:ph type="sldImg"/>
          </p:nvPr>
        </p:nvSpPr>
        <p:spPr>
          <a:xfrm>
            <a:off x="1143000" y="685800"/>
            <a:ext cx="4572000" cy="3429000"/>
          </a:xfrm>
          <a:ln/>
        </p:spPr>
      </p:sp>
      <p:sp>
        <p:nvSpPr>
          <p:cNvPr id="145411" name="Rectangle 3"/>
          <p:cNvSpPr>
            <a:spLocks noGrp="1" noChangeArrowheads="1"/>
          </p:cNvSpPr>
          <p:nvPr>
            <p:ph type="body" idx="1"/>
          </p:nvPr>
        </p:nvSpPr>
        <p:spPr>
          <a:xfrm>
            <a:off x="686421" y="4344025"/>
            <a:ext cx="5485158"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a typeface="ヒラギノ角ゴ Pro W3" charset="0"/>
              <a:cs typeface="ヒラギノ角ゴ Pro W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3" name="Shape 3"/>
          <p:cNvSpPr/>
          <p:nvPr userDrawn="1"/>
        </p:nvSpPr>
        <p:spPr>
          <a:xfrm>
            <a:off x="2130871" y="190714"/>
            <a:ext cx="2974529" cy="6924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914400">
              <a:defRPr>
                <a:solidFill>
                  <a:srgbClr val="000000"/>
                </a:solidFill>
              </a:defRPr>
            </a:pPr>
            <a:r>
              <a:rPr lang="en-AU" sz="1500" dirty="0" smtClean="0">
                <a:solidFill>
                  <a:srgbClr val="FFFFFF"/>
                </a:solidFill>
                <a:latin typeface="Proxima Nova Regular"/>
                <a:ea typeface="Proxima Nova Regular"/>
                <a:cs typeface="Proxima Nova Regular"/>
                <a:sym typeface="Proxima Nova Regular"/>
              </a:rPr>
              <a:t>SIT-30</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sz="1500" dirty="0" smtClean="0">
                <a:solidFill>
                  <a:srgbClr val="FFFFFF"/>
                </a:solidFill>
                <a:latin typeface="Proxima Nova Regular"/>
                <a:ea typeface="Proxima Nova Regular"/>
                <a:cs typeface="Proxima Nova Regular"/>
                <a:sym typeface="Proxima Nova Regular"/>
              </a:rPr>
              <a:t>CNES</a:t>
            </a:r>
            <a:r>
              <a:rPr lang="en-AU" sz="1500" dirty="0" smtClean="0">
                <a:solidFill>
                  <a:srgbClr val="FFFFFF"/>
                </a:solidFill>
                <a:latin typeface="Proxima Nova Regular"/>
                <a:ea typeface="Proxima Nova Regular"/>
                <a:cs typeface="Proxima Nova Regular"/>
                <a:sym typeface="Proxima Nova Regular"/>
              </a:rPr>
              <a:t> Headquarters</a:t>
            </a:r>
            <a:r>
              <a:rPr sz="1500" dirty="0" smtClean="0">
                <a:solidFill>
                  <a:srgbClr val="FFFFFF"/>
                </a:solidFill>
                <a:latin typeface="Proxima Nova Regular"/>
                <a:ea typeface="Proxima Nova Regular"/>
                <a:cs typeface="Proxima Nova Regular"/>
                <a:sym typeface="Proxima Nova Regular"/>
              </a:rPr>
              <a:t>, </a:t>
            </a:r>
            <a:r>
              <a:rPr lang="en-AU" sz="1500" dirty="0" smtClean="0">
                <a:solidFill>
                  <a:srgbClr val="FFFFFF"/>
                </a:solidFill>
                <a:latin typeface="Proxima Nova Regular"/>
                <a:ea typeface="Proxima Nova Regular"/>
                <a:cs typeface="Proxima Nova Regular"/>
                <a:sym typeface="Proxima Nova Regular"/>
              </a:rPr>
              <a:t>Paris</a:t>
            </a:r>
            <a:r>
              <a:rPr sz="1500" dirty="0" smtClean="0">
                <a:solidFill>
                  <a:srgbClr val="FFFFFF"/>
                </a:solidFill>
                <a:latin typeface="Proxima Nova Regular"/>
                <a:ea typeface="Proxima Nova Regular"/>
                <a:cs typeface="Proxima Nova Regular"/>
                <a:sym typeface="Proxima Nova Regular"/>
              </a:rPr>
              <a:t>, </a:t>
            </a:r>
            <a:r>
              <a:rPr sz="1500" dirty="0">
                <a:solidFill>
                  <a:srgbClr val="FFFFFF"/>
                </a:solidFill>
                <a:latin typeface="Proxima Nova Regular"/>
                <a:ea typeface="Proxima Nova Regular"/>
                <a:cs typeface="Proxima Nova Regular"/>
                <a:sym typeface="Proxima Nova Regular"/>
              </a:rPr>
              <a:t>France</a:t>
            </a:r>
            <a:br>
              <a:rPr sz="1500" dirty="0">
                <a:solidFill>
                  <a:srgbClr val="FFFFFF"/>
                </a:solidFill>
                <a:latin typeface="Proxima Nova Regular"/>
                <a:ea typeface="Proxima Nova Regular"/>
                <a:cs typeface="Proxima Nova Regular"/>
                <a:sym typeface="Proxima Nova Regular"/>
              </a:rPr>
            </a:br>
            <a:r>
              <a:rPr lang="en-AU" sz="1500" dirty="0" smtClean="0">
                <a:solidFill>
                  <a:srgbClr val="FFFFFF"/>
                </a:solidFill>
                <a:latin typeface="Proxima Nova Regular"/>
                <a:ea typeface="Proxima Nova Regular"/>
                <a:cs typeface="Proxima Nova Regular"/>
                <a:sym typeface="Proxima Nova Regular"/>
              </a:rPr>
              <a:t>31</a:t>
            </a:r>
            <a:r>
              <a:rPr lang="en-AU" sz="1500" baseline="30000" dirty="0" smtClean="0">
                <a:solidFill>
                  <a:srgbClr val="FFFFFF"/>
                </a:solidFill>
                <a:latin typeface="Proxima Nova Regular"/>
                <a:ea typeface="Proxima Nova Regular"/>
                <a:cs typeface="Proxima Nova Regular"/>
                <a:sym typeface="Proxima Nova Regular"/>
              </a:rPr>
              <a:t>st</a:t>
            </a:r>
            <a:r>
              <a:rPr lang="en-AU" sz="1500" dirty="0" smtClean="0">
                <a:solidFill>
                  <a:srgbClr val="FFFFFF"/>
                </a:solidFill>
                <a:latin typeface="Proxima Nova Regular"/>
                <a:ea typeface="Proxima Nova Regular"/>
                <a:cs typeface="Proxima Nova Regular"/>
                <a:sym typeface="Proxima Nova Regular"/>
              </a:rPr>
              <a:t> March – 1</a:t>
            </a:r>
            <a:r>
              <a:rPr lang="en-AU" sz="1500" baseline="30000" dirty="0" smtClean="0">
                <a:solidFill>
                  <a:srgbClr val="FFFFFF"/>
                </a:solidFill>
                <a:latin typeface="Proxima Nova Regular"/>
                <a:ea typeface="Proxima Nova Regular"/>
                <a:cs typeface="Proxima Nova Regular"/>
                <a:sym typeface="Proxima Nova Regular"/>
              </a:rPr>
              <a:t>st</a:t>
            </a:r>
            <a:r>
              <a:rPr lang="en-AU" sz="1500" dirty="0" smtClean="0">
                <a:solidFill>
                  <a:srgbClr val="FFFFFF"/>
                </a:solidFill>
                <a:latin typeface="Proxima Nova Regular"/>
                <a:ea typeface="Proxima Nova Regular"/>
                <a:cs typeface="Proxima Nova Regular"/>
                <a:sym typeface="Proxima Nova Regular"/>
              </a:rPr>
              <a:t> April 2015</a:t>
            </a:r>
            <a:endParaRPr sz="1500" dirty="0">
              <a:solidFill>
                <a:srgbClr val="FFFFFF"/>
              </a:solidFill>
              <a:latin typeface="Proxima Nova Regular"/>
              <a:ea typeface="Proxima Nova Regular"/>
              <a:cs typeface="Proxima Nova Regular"/>
              <a:sym typeface="Proxima Nova Regula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pPr lvl="0"/>
              <a:t>‹#›</a:t>
            </a:fld>
            <a:endParaRPr/>
          </a:p>
        </p:txBody>
      </p:sp>
      <p:sp>
        <p:nvSpPr>
          <p:cNvPr id="3" name="Shape 3"/>
          <p:cNvSpPr/>
          <p:nvPr userDrawn="1"/>
        </p:nvSpPr>
        <p:spPr>
          <a:xfrm>
            <a:off x="2130871" y="190714"/>
            <a:ext cx="2974529" cy="6924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914400">
              <a:defRPr>
                <a:solidFill>
                  <a:srgbClr val="000000"/>
                </a:solidFill>
              </a:defRPr>
            </a:pPr>
            <a:r>
              <a:rPr lang="en-AU" sz="1500" dirty="0" smtClean="0">
                <a:solidFill>
                  <a:srgbClr val="FFFFFF"/>
                </a:solidFill>
                <a:latin typeface="Proxima Nova Regular"/>
                <a:ea typeface="Proxima Nova Regular"/>
                <a:cs typeface="Proxima Nova Regular"/>
                <a:sym typeface="Proxima Nova Regular"/>
              </a:rPr>
              <a:t>SIT-30</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sz="1500" dirty="0" smtClean="0">
                <a:solidFill>
                  <a:srgbClr val="FFFFFF"/>
                </a:solidFill>
                <a:latin typeface="Proxima Nova Regular"/>
                <a:ea typeface="Proxima Nova Regular"/>
                <a:cs typeface="Proxima Nova Regular"/>
                <a:sym typeface="Proxima Nova Regular"/>
              </a:rPr>
              <a:t>CNES</a:t>
            </a:r>
            <a:r>
              <a:rPr lang="en-AU" sz="1500" dirty="0" smtClean="0">
                <a:solidFill>
                  <a:srgbClr val="FFFFFF"/>
                </a:solidFill>
                <a:latin typeface="Proxima Nova Regular"/>
                <a:ea typeface="Proxima Nova Regular"/>
                <a:cs typeface="Proxima Nova Regular"/>
                <a:sym typeface="Proxima Nova Regular"/>
              </a:rPr>
              <a:t> Headquarters</a:t>
            </a:r>
            <a:r>
              <a:rPr sz="1500" dirty="0" smtClean="0">
                <a:solidFill>
                  <a:srgbClr val="FFFFFF"/>
                </a:solidFill>
                <a:latin typeface="Proxima Nova Regular"/>
                <a:ea typeface="Proxima Nova Regular"/>
                <a:cs typeface="Proxima Nova Regular"/>
                <a:sym typeface="Proxima Nova Regular"/>
              </a:rPr>
              <a:t>, </a:t>
            </a:r>
            <a:r>
              <a:rPr lang="en-AU" sz="1500" dirty="0" smtClean="0">
                <a:solidFill>
                  <a:srgbClr val="FFFFFF"/>
                </a:solidFill>
                <a:latin typeface="Proxima Nova Regular"/>
                <a:ea typeface="Proxima Nova Regular"/>
                <a:cs typeface="Proxima Nova Regular"/>
                <a:sym typeface="Proxima Nova Regular"/>
              </a:rPr>
              <a:t>Paris</a:t>
            </a:r>
            <a:r>
              <a:rPr sz="1500" dirty="0" smtClean="0">
                <a:solidFill>
                  <a:srgbClr val="FFFFFF"/>
                </a:solidFill>
                <a:latin typeface="Proxima Nova Regular"/>
                <a:ea typeface="Proxima Nova Regular"/>
                <a:cs typeface="Proxima Nova Regular"/>
                <a:sym typeface="Proxima Nova Regular"/>
              </a:rPr>
              <a:t>, </a:t>
            </a:r>
            <a:r>
              <a:rPr sz="1500" dirty="0">
                <a:solidFill>
                  <a:srgbClr val="FFFFFF"/>
                </a:solidFill>
                <a:latin typeface="Proxima Nova Regular"/>
                <a:ea typeface="Proxima Nova Regular"/>
                <a:cs typeface="Proxima Nova Regular"/>
                <a:sym typeface="Proxima Nova Regular"/>
              </a:rPr>
              <a:t>France</a:t>
            </a:r>
            <a:br>
              <a:rPr sz="1500" dirty="0">
                <a:solidFill>
                  <a:srgbClr val="FFFFFF"/>
                </a:solidFill>
                <a:latin typeface="Proxima Nova Regular"/>
                <a:ea typeface="Proxima Nova Regular"/>
                <a:cs typeface="Proxima Nova Regular"/>
                <a:sym typeface="Proxima Nova Regular"/>
              </a:rPr>
            </a:br>
            <a:r>
              <a:rPr lang="en-AU" sz="1500" dirty="0" smtClean="0">
                <a:solidFill>
                  <a:srgbClr val="FFFFFF"/>
                </a:solidFill>
                <a:latin typeface="Proxima Nova Regular"/>
                <a:ea typeface="Proxima Nova Regular"/>
                <a:cs typeface="Proxima Nova Regular"/>
                <a:sym typeface="Proxima Nova Regular"/>
              </a:rPr>
              <a:t>31</a:t>
            </a:r>
            <a:r>
              <a:rPr lang="en-AU" sz="1500" baseline="30000" dirty="0" smtClean="0">
                <a:solidFill>
                  <a:srgbClr val="FFFFFF"/>
                </a:solidFill>
                <a:latin typeface="Proxima Nova Regular"/>
                <a:ea typeface="Proxima Nova Regular"/>
                <a:cs typeface="Proxima Nova Regular"/>
                <a:sym typeface="Proxima Nova Regular"/>
              </a:rPr>
              <a:t>st</a:t>
            </a:r>
            <a:r>
              <a:rPr lang="en-AU" sz="1500" dirty="0" smtClean="0">
                <a:solidFill>
                  <a:srgbClr val="FFFFFF"/>
                </a:solidFill>
                <a:latin typeface="Proxima Nova Regular"/>
                <a:ea typeface="Proxima Nova Regular"/>
                <a:cs typeface="Proxima Nova Regular"/>
                <a:sym typeface="Proxima Nova Regular"/>
              </a:rPr>
              <a:t> March – 1</a:t>
            </a:r>
            <a:r>
              <a:rPr lang="en-AU" sz="1500" baseline="30000" dirty="0" smtClean="0">
                <a:solidFill>
                  <a:srgbClr val="FFFFFF"/>
                </a:solidFill>
                <a:latin typeface="Proxima Nova Regular"/>
                <a:ea typeface="Proxima Nova Regular"/>
                <a:cs typeface="Proxima Nova Regular"/>
                <a:sym typeface="Proxima Nova Regular"/>
              </a:rPr>
              <a:t>st</a:t>
            </a:r>
            <a:r>
              <a:rPr lang="en-AU" sz="1500" dirty="0" smtClean="0">
                <a:solidFill>
                  <a:srgbClr val="FFFFFF"/>
                </a:solidFill>
                <a:latin typeface="Proxima Nova Regular"/>
                <a:ea typeface="Proxima Nova Regular"/>
                <a:cs typeface="Proxima Nova Regular"/>
                <a:sym typeface="Proxima Nova Regular"/>
              </a:rPr>
              <a:t> April 2015</a:t>
            </a:r>
            <a:endParaRPr sz="1500" dirty="0">
              <a:solidFill>
                <a:srgbClr val="FFFFFF"/>
              </a:solidFill>
              <a:latin typeface="Proxima Nova Regular"/>
              <a:ea typeface="Proxima Nova Regular"/>
              <a:cs typeface="Proxima Nova Regular"/>
              <a:sym typeface="Proxima Nova Regul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occg.org/sensors/current.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ioccg.org/sensors/scheduled.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arthobservations.org/docshow.php?id=12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09600" y="2209800"/>
            <a:ext cx="6553200"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rPr>
              <a:t>Update on IOCCG/OCR-VC Meeting Outcomes</a:t>
            </a:r>
            <a:endParaRPr sz="4200" b="1" dirty="0">
              <a:solidFill>
                <a:srgbClr val="FFFFFF"/>
              </a:solidFill>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Paul </a:t>
            </a:r>
            <a:r>
              <a:rPr lang="en-US" dirty="0" smtClean="0">
                <a:solidFill>
                  <a:srgbClr val="FFFFFF"/>
                </a:solidFill>
                <a:latin typeface="Arial Bold"/>
                <a:ea typeface="Arial Bold"/>
                <a:cs typeface="Arial Bold"/>
                <a:sym typeface="Arial Bold"/>
              </a:rPr>
              <a:t>M. </a:t>
            </a:r>
            <a:r>
              <a:rPr lang="en-US" dirty="0" err="1" smtClean="0">
                <a:solidFill>
                  <a:srgbClr val="FFFFFF"/>
                </a:solidFill>
                <a:latin typeface="Arial Bold"/>
                <a:ea typeface="Arial Bold"/>
                <a:cs typeface="Arial Bold"/>
                <a:sym typeface="Arial Bold"/>
              </a:rPr>
              <a:t>DiGiacomo</a:t>
            </a:r>
            <a:r>
              <a:rPr lang="en-US" dirty="0" smtClean="0">
                <a:solidFill>
                  <a:srgbClr val="FFFFFF"/>
                </a:solidFill>
                <a:latin typeface="Arial Bold"/>
                <a:ea typeface="Arial Bold"/>
                <a:cs typeface="Arial Bold"/>
                <a:sym typeface="Arial Bold"/>
              </a:rPr>
              <a:t> </a:t>
            </a:r>
            <a:r>
              <a:rPr lang="en-US" dirty="0" smtClean="0">
                <a:solidFill>
                  <a:srgbClr val="FFFFFF"/>
                </a:solidFill>
                <a:latin typeface="Arial Bold"/>
                <a:ea typeface="Arial Bold"/>
                <a:cs typeface="Arial Bold"/>
                <a:sym typeface="Arial Bold"/>
              </a:rPr>
              <a:t>(NOAA), Peter Regner (ESA), Paula Bontempi (NASA)</a:t>
            </a:r>
            <a:endParaRPr dirty="0" smtClean="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Arial Bold"/>
                <a:ea typeface="Arial Bold"/>
                <a:cs typeface="Arial Bold"/>
                <a:sym typeface="Arial Bold"/>
              </a:rPr>
              <a:t>SIT</a:t>
            </a:r>
            <a:r>
              <a:rPr lang="en-AU" dirty="0" smtClean="0">
                <a:solidFill>
                  <a:srgbClr val="FFFFFF"/>
                </a:solidFill>
                <a:latin typeface="Arial Bold"/>
                <a:ea typeface="Arial Bold"/>
                <a:cs typeface="Arial Bold"/>
                <a:sym typeface="Arial Bold"/>
              </a:rPr>
              <a:t>-30 </a:t>
            </a:r>
            <a:r>
              <a:rPr dirty="0" smtClean="0">
                <a:solidFill>
                  <a:srgbClr val="FFFFFF"/>
                </a:solidFill>
                <a:latin typeface="Arial Bold"/>
                <a:ea typeface="Arial Bold"/>
                <a:cs typeface="Arial Bold"/>
                <a:sym typeface="Arial Bold"/>
              </a:rPr>
              <a:t>Agenda </a:t>
            </a:r>
            <a:r>
              <a:rPr dirty="0">
                <a:solidFill>
                  <a:srgbClr val="FFFFFF"/>
                </a:solidFill>
                <a:latin typeface="Arial Bold"/>
                <a:ea typeface="Arial Bold"/>
                <a:cs typeface="Arial Bold"/>
                <a:sym typeface="Arial Bold"/>
              </a:rPr>
              <a:t>Item </a:t>
            </a:r>
            <a:r>
              <a:rPr dirty="0" smtClean="0">
                <a:solidFill>
                  <a:srgbClr val="FFFFFF"/>
                </a:solidFill>
                <a:latin typeface="Arial Bold"/>
                <a:ea typeface="Arial Bold"/>
                <a:cs typeface="Arial Bold"/>
                <a:sym typeface="Arial Bold"/>
              </a:rPr>
              <a:t>#</a:t>
            </a:r>
            <a:r>
              <a:rPr lang="en-US" dirty="0" smtClean="0">
                <a:solidFill>
                  <a:srgbClr val="FFFFFF"/>
                </a:solidFill>
                <a:latin typeface="Arial Bold"/>
                <a:ea typeface="Arial Bold"/>
                <a:cs typeface="Arial Bold"/>
                <a:sym typeface="Arial Bold"/>
              </a:rPr>
              <a:t>8</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dirty="0">
                <a:solidFill>
                  <a:srgbClr val="FFFFFF"/>
                </a:solidFill>
                <a:latin typeface="Arial Bold"/>
                <a:ea typeface="Arial Bold"/>
                <a:cs typeface="Arial Bold"/>
                <a:sym typeface="Arial Bold"/>
              </a:rPr>
              <a:t>CEOS Action / Work Plan Reference</a:t>
            </a: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30</a:t>
            </a:r>
            <a:r>
              <a:rPr lang="en-AU" baseline="30000" dirty="0" smtClean="0">
                <a:solidFill>
                  <a:srgbClr val="FFFFFF"/>
                </a:solidFill>
                <a:latin typeface="Arial Bold"/>
                <a:ea typeface="Arial Bold"/>
                <a:cs typeface="Arial Bold"/>
                <a:sym typeface="Arial Bold"/>
              </a:rPr>
              <a:t>th</a:t>
            </a:r>
            <a:r>
              <a:rPr lang="en-AU" dirty="0" smtClean="0">
                <a:solidFill>
                  <a:srgbClr val="FFFFFF"/>
                </a:solidFill>
                <a:latin typeface="Arial Bold"/>
                <a:ea typeface="Arial Bold"/>
                <a:cs typeface="Arial Bold"/>
                <a:sym typeface="Arial Bold"/>
              </a:rPr>
              <a:t> </a:t>
            </a:r>
            <a:r>
              <a:rPr dirty="0" smtClean="0">
                <a:solidFill>
                  <a:srgbClr val="FFFFFF"/>
                </a:solidFill>
                <a:latin typeface="Arial Bold"/>
                <a:ea typeface="Arial Bold"/>
                <a:cs typeface="Arial Bold"/>
                <a:sym typeface="Arial Bold"/>
              </a:rPr>
              <a:t>CEOS SI</a:t>
            </a:r>
            <a:r>
              <a:rPr lang="en-AU" dirty="0" smtClean="0">
                <a:solidFill>
                  <a:srgbClr val="FFFFFF"/>
                </a:solidFill>
                <a:latin typeface="Arial Bold"/>
                <a:ea typeface="Arial Bold"/>
                <a:cs typeface="Arial Bold"/>
                <a:sym typeface="Arial Bold"/>
              </a:rPr>
              <a:t>T Meeting</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Arial Bold"/>
                <a:ea typeface="Arial Bold"/>
                <a:cs typeface="Arial Bold"/>
                <a:sym typeface="Arial Bold"/>
              </a:rPr>
              <a:t>CNES</a:t>
            </a:r>
            <a:r>
              <a:rPr lang="en-AU" dirty="0" smtClean="0">
                <a:solidFill>
                  <a:srgbClr val="FFFFFF"/>
                </a:solidFill>
                <a:latin typeface="Arial Bold"/>
                <a:ea typeface="Arial Bold"/>
                <a:cs typeface="Arial Bold"/>
                <a:sym typeface="Arial Bold"/>
              </a:rPr>
              <a:t> Headquarters</a:t>
            </a:r>
            <a:r>
              <a:rPr dirty="0" smtClean="0">
                <a:solidFill>
                  <a:srgbClr val="FFFFFF"/>
                </a:solidFill>
                <a:latin typeface="Arial Bold"/>
                <a:ea typeface="Arial Bold"/>
                <a:cs typeface="Arial Bold"/>
                <a:sym typeface="Arial Bold"/>
              </a:rPr>
              <a:t>, </a:t>
            </a:r>
            <a:r>
              <a:rPr lang="en-AU" dirty="0" smtClean="0">
                <a:solidFill>
                  <a:srgbClr val="FFFFFF"/>
                </a:solidFill>
                <a:latin typeface="Arial Bold"/>
                <a:ea typeface="Arial Bold"/>
                <a:cs typeface="Arial Bold"/>
                <a:sym typeface="Arial Bold"/>
              </a:rPr>
              <a:t>Paris</a:t>
            </a:r>
            <a:r>
              <a:rPr dirty="0" smtClean="0">
                <a:solidFill>
                  <a:srgbClr val="FFFFFF"/>
                </a:solidFill>
                <a:latin typeface="Arial Bold"/>
                <a:ea typeface="Arial Bold"/>
                <a:cs typeface="Arial Bold"/>
                <a:sym typeface="Arial Bold"/>
              </a:rPr>
              <a:t>, </a:t>
            </a:r>
            <a:r>
              <a:rPr dirty="0">
                <a:solidFill>
                  <a:srgbClr val="FFFFFF"/>
                </a:solidFill>
                <a:latin typeface="Arial Bold"/>
                <a:ea typeface="Arial Bold"/>
                <a:cs typeface="Arial Bold"/>
                <a:sym typeface="Arial Bold"/>
              </a:rPr>
              <a:t>France</a:t>
            </a: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31</a:t>
            </a:r>
            <a:r>
              <a:rPr lang="en-AU" baseline="30000" dirty="0" smtClean="0">
                <a:solidFill>
                  <a:srgbClr val="FFFFFF"/>
                </a:solidFill>
                <a:latin typeface="Arial Bold"/>
                <a:ea typeface="Arial Bold"/>
                <a:cs typeface="Arial Bold"/>
                <a:sym typeface="Arial Bold"/>
              </a:rPr>
              <a:t>st</a:t>
            </a:r>
            <a:r>
              <a:rPr lang="en-AU" dirty="0" smtClean="0">
                <a:solidFill>
                  <a:srgbClr val="FFFFFF"/>
                </a:solidFill>
                <a:latin typeface="Arial Bold"/>
                <a:ea typeface="Arial Bold"/>
                <a:cs typeface="Arial Bold"/>
                <a:sym typeface="Arial Bold"/>
              </a:rPr>
              <a:t> March – 1</a:t>
            </a:r>
            <a:r>
              <a:rPr lang="en-AU" baseline="30000" dirty="0" smtClean="0">
                <a:solidFill>
                  <a:srgbClr val="FFFFFF"/>
                </a:solidFill>
                <a:latin typeface="Arial Bold"/>
                <a:ea typeface="Arial Bold"/>
                <a:cs typeface="Arial Bold"/>
                <a:sym typeface="Arial Bold"/>
              </a:rPr>
              <a:t>st</a:t>
            </a:r>
            <a:r>
              <a:rPr lang="en-AU" dirty="0" smtClean="0">
                <a:solidFill>
                  <a:srgbClr val="FFFFFF"/>
                </a:solidFill>
                <a:latin typeface="Arial Bold"/>
                <a:ea typeface="Arial Bold"/>
                <a:cs typeface="Arial Bold"/>
                <a:sym typeface="Arial Bold"/>
              </a:rPr>
              <a:t> April 2015</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cstate="print">
            <a:extLst/>
          </a:blip>
          <a:stretch>
            <a:fillRect/>
          </a:stretch>
        </p:blipFill>
        <p:spPr>
          <a:xfrm>
            <a:off x="457200" y="304800"/>
            <a:ext cx="2507906" cy="993132"/>
          </a:xfrm>
          <a:prstGeom prst="rect">
            <a:avLst/>
          </a:prstGeom>
          <a:ln w="12700">
            <a:miter lim="400000"/>
          </a:ln>
        </p:spPr>
      </p:pic>
      <p:sp>
        <p:nvSpPr>
          <p:cNvPr id="5" name="Shape 10"/>
          <p:cNvSpPr txBox="1">
            <a:spLocks/>
          </p:cNvSpPr>
          <p:nvPr/>
        </p:nvSpPr>
        <p:spPr>
          <a:xfrm>
            <a:off x="457200" y="1371600"/>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a:endParaRPr lang="en-US" sz="1800" dirty="0" smtClean="0">
              <a:solidFill>
                <a:srgbClr val="000000"/>
              </a:solidFill>
            </a:endParaRPr>
          </a:p>
        </p:txBody>
      </p:sp>
      <p:sp>
        <p:nvSpPr>
          <p:cNvPr id="5" name="Rectangle 3"/>
          <p:cNvSpPr txBox="1">
            <a:spLocks noChangeArrowheads="1"/>
          </p:cNvSpPr>
          <p:nvPr/>
        </p:nvSpPr>
        <p:spPr>
          <a:xfrm>
            <a:off x="0" y="1237058"/>
            <a:ext cx="9143999" cy="5637308"/>
          </a:xfrm>
          <a:prstGeom prst="rect">
            <a:avLst/>
          </a:prstGeom>
        </p:spPr>
        <p:txBody>
          <a:bodyPr/>
          <a:lstStyle/>
          <a:p>
            <a:pPr marL="393700" indent="-285750" algn="l">
              <a:spcBef>
                <a:spcPts val="600"/>
              </a:spcBef>
              <a:buFont typeface="Wingdings" charset="2"/>
              <a:buChar char="q"/>
            </a:pPr>
            <a:r>
              <a:rPr lang="en-GB" sz="1600" b="1" dirty="0" smtClean="0">
                <a:latin typeface="Arial"/>
                <a:ea typeface="MS Mincho"/>
                <a:cs typeface="Arial"/>
              </a:rPr>
              <a:t>Information</a:t>
            </a:r>
            <a:endParaRPr lang="en-US" sz="1600" dirty="0" smtClean="0">
              <a:solidFill>
                <a:srgbClr val="FF0000"/>
              </a:solidFill>
              <a:latin typeface="Arial"/>
              <a:cs typeface="Arial"/>
            </a:endParaRPr>
          </a:p>
          <a:p>
            <a:pPr marL="107950" algn="ctr">
              <a:spcBef>
                <a:spcPts val="600"/>
              </a:spcBef>
            </a:pPr>
            <a:endParaRPr lang="en-US" sz="1600" dirty="0">
              <a:solidFill>
                <a:srgbClr val="FF0000"/>
              </a:solidFill>
              <a:latin typeface="Arial"/>
              <a:cs typeface="Arial"/>
            </a:endParaRPr>
          </a:p>
          <a:p>
            <a:pPr marL="107950" algn="ctr">
              <a:spcBef>
                <a:spcPts val="600"/>
              </a:spcBef>
            </a:pPr>
            <a:r>
              <a:rPr lang="en-US" sz="1600" dirty="0" smtClean="0">
                <a:solidFill>
                  <a:srgbClr val="FF0000"/>
                </a:solidFill>
                <a:latin typeface="Arial"/>
                <a:cs typeface="Arial"/>
              </a:rPr>
              <a:t>VC</a:t>
            </a:r>
            <a:r>
              <a:rPr lang="en-US" sz="1600" dirty="0">
                <a:solidFill>
                  <a:srgbClr val="FF0000"/>
                </a:solidFill>
                <a:latin typeface="Arial"/>
                <a:cs typeface="Arial"/>
              </a:rPr>
              <a:t>-9:  Implementation of the International Network for Sensor </a:t>
            </a:r>
            <a:endParaRPr lang="en-US" sz="1600" dirty="0" smtClean="0">
              <a:solidFill>
                <a:srgbClr val="FF0000"/>
              </a:solidFill>
              <a:latin typeface="Arial"/>
              <a:cs typeface="Arial"/>
            </a:endParaRPr>
          </a:p>
          <a:p>
            <a:pPr marL="107950" algn="ctr">
              <a:spcBef>
                <a:spcPts val="600"/>
              </a:spcBef>
            </a:pPr>
            <a:r>
              <a:rPr lang="en-US" sz="1600" dirty="0" err="1" smtClean="0">
                <a:solidFill>
                  <a:srgbClr val="FF0000"/>
                </a:solidFill>
                <a:latin typeface="Arial"/>
                <a:cs typeface="Arial"/>
              </a:rPr>
              <a:t>InTercomparison</a:t>
            </a:r>
            <a:r>
              <a:rPr lang="en-US" sz="1600" dirty="0" smtClean="0">
                <a:solidFill>
                  <a:srgbClr val="FF0000"/>
                </a:solidFill>
                <a:latin typeface="Arial"/>
                <a:cs typeface="Arial"/>
              </a:rPr>
              <a:t> </a:t>
            </a:r>
            <a:r>
              <a:rPr lang="en-US" sz="1600" dirty="0">
                <a:solidFill>
                  <a:srgbClr val="FF0000"/>
                </a:solidFill>
                <a:latin typeface="Arial"/>
                <a:cs typeface="Arial"/>
              </a:rPr>
              <a:t>and Uncertainty Assessment for Ocean Colour Radiometry (INSITU-OCR)                                                 </a:t>
            </a:r>
            <a:r>
              <a:rPr lang="en-US" sz="1600" dirty="0" smtClean="0">
                <a:solidFill>
                  <a:srgbClr val="FF0000"/>
                </a:solidFill>
                <a:latin typeface="Arial"/>
                <a:cs typeface="Arial"/>
              </a:rPr>
              <a:t>Q4 </a:t>
            </a:r>
            <a:r>
              <a:rPr lang="en-US" sz="1600" dirty="0">
                <a:solidFill>
                  <a:srgbClr val="FF0000"/>
                </a:solidFill>
                <a:latin typeface="Arial"/>
                <a:cs typeface="Arial"/>
              </a:rPr>
              <a:t>2015</a:t>
            </a:r>
          </a:p>
          <a:p>
            <a:pPr marL="107950">
              <a:spcBef>
                <a:spcPts val="600"/>
              </a:spcBef>
            </a:pPr>
            <a:endParaRPr lang="en-US" sz="1600" dirty="0" smtClean="0">
              <a:solidFill>
                <a:srgbClr val="000090"/>
              </a:solidFill>
              <a:latin typeface="Arial"/>
              <a:cs typeface="Arial"/>
            </a:endParaRPr>
          </a:p>
          <a:p>
            <a:pPr marL="107950">
              <a:spcBef>
                <a:spcPts val="600"/>
              </a:spcBef>
            </a:pPr>
            <a:r>
              <a:rPr lang="en-US" sz="1600" dirty="0" smtClean="0">
                <a:solidFill>
                  <a:srgbClr val="000090"/>
                </a:solidFill>
                <a:latin typeface="Arial"/>
                <a:cs typeface="Arial"/>
              </a:rPr>
              <a:t> </a:t>
            </a:r>
            <a:r>
              <a:rPr lang="en-US" sz="1600" dirty="0">
                <a:solidFill>
                  <a:srgbClr val="000090"/>
                </a:solidFill>
                <a:latin typeface="Arial"/>
                <a:cs typeface="Arial"/>
              </a:rPr>
              <a:t>IOCCG Executive Committee meeting in October </a:t>
            </a:r>
            <a:r>
              <a:rPr lang="en-US" sz="1600" dirty="0" smtClean="0">
                <a:solidFill>
                  <a:srgbClr val="000090"/>
                </a:solidFill>
                <a:latin typeface="Arial"/>
                <a:cs typeface="Arial"/>
              </a:rPr>
              <a:t>2014- most agencies </a:t>
            </a:r>
            <a:r>
              <a:rPr lang="en-US" sz="1600" dirty="0">
                <a:solidFill>
                  <a:srgbClr val="000090"/>
                </a:solidFill>
                <a:latin typeface="Arial"/>
                <a:cs typeface="Arial"/>
              </a:rPr>
              <a:t>had completed the mapping </a:t>
            </a:r>
            <a:r>
              <a:rPr lang="en-US" sz="1600" dirty="0" smtClean="0">
                <a:solidFill>
                  <a:srgbClr val="000090"/>
                </a:solidFill>
                <a:latin typeface="Arial"/>
                <a:cs typeface="Arial"/>
              </a:rPr>
              <a:t>exercise</a:t>
            </a:r>
            <a:endParaRPr lang="en-US" sz="1600" dirty="0">
              <a:solidFill>
                <a:srgbClr val="000090"/>
              </a:solidFill>
              <a:latin typeface="Arial"/>
              <a:cs typeface="Arial"/>
            </a:endParaRPr>
          </a:p>
          <a:p>
            <a:pPr marL="107950">
              <a:spcBef>
                <a:spcPts val="600"/>
              </a:spcBef>
            </a:pPr>
            <a:r>
              <a:rPr lang="en-US" sz="1600" dirty="0" smtClean="0">
                <a:solidFill>
                  <a:srgbClr val="000090"/>
                </a:solidFill>
                <a:latin typeface="Arial"/>
                <a:cs typeface="Arial"/>
              </a:rPr>
              <a:t>	- identify </a:t>
            </a:r>
            <a:r>
              <a:rPr lang="en-US" sz="1600" dirty="0">
                <a:solidFill>
                  <a:srgbClr val="000090"/>
                </a:solidFill>
                <a:latin typeface="Arial"/>
                <a:cs typeface="Arial"/>
              </a:rPr>
              <a:t>agencies that had resources to put into INSITU-</a:t>
            </a:r>
            <a:r>
              <a:rPr lang="en-US" sz="1600" dirty="0" smtClean="0">
                <a:solidFill>
                  <a:srgbClr val="000090"/>
                </a:solidFill>
                <a:latin typeface="Arial"/>
                <a:cs typeface="Arial"/>
              </a:rPr>
              <a:t>OCR</a:t>
            </a:r>
            <a:endParaRPr lang="en-US" sz="1600" dirty="0">
              <a:solidFill>
                <a:srgbClr val="000090"/>
              </a:solidFill>
              <a:latin typeface="Arial"/>
              <a:cs typeface="Arial"/>
            </a:endParaRPr>
          </a:p>
          <a:p>
            <a:pPr marL="107950">
              <a:spcBef>
                <a:spcPts val="600"/>
              </a:spcBef>
            </a:pPr>
            <a:r>
              <a:rPr lang="en-US" sz="1600" dirty="0" smtClean="0">
                <a:solidFill>
                  <a:srgbClr val="000090"/>
                </a:solidFill>
                <a:latin typeface="Arial"/>
                <a:cs typeface="Arial"/>
              </a:rPr>
              <a:t>	- identify gaps in </a:t>
            </a:r>
            <a:r>
              <a:rPr lang="en-US" sz="1600" dirty="0">
                <a:solidFill>
                  <a:srgbClr val="000090"/>
                </a:solidFill>
                <a:latin typeface="Arial"/>
                <a:cs typeface="Arial"/>
              </a:rPr>
              <a:t>infrastructure that agencies could collectively address. </a:t>
            </a:r>
            <a:endParaRPr lang="en-US" sz="1600" dirty="0" smtClean="0">
              <a:solidFill>
                <a:srgbClr val="000090"/>
              </a:solidFill>
              <a:latin typeface="Arial"/>
              <a:cs typeface="Arial"/>
            </a:endParaRPr>
          </a:p>
          <a:p>
            <a:pPr marL="107950">
              <a:spcBef>
                <a:spcPts val="600"/>
              </a:spcBef>
            </a:pPr>
            <a:r>
              <a:rPr lang="en-US" sz="1600" dirty="0" smtClean="0">
                <a:solidFill>
                  <a:srgbClr val="000090"/>
                </a:solidFill>
                <a:latin typeface="Arial"/>
                <a:cs typeface="Arial"/>
              </a:rPr>
              <a:t> </a:t>
            </a:r>
            <a:r>
              <a:rPr lang="en-US" sz="1600" dirty="0">
                <a:solidFill>
                  <a:srgbClr val="000090"/>
                </a:solidFill>
                <a:latin typeface="Arial"/>
                <a:cs typeface="Arial"/>
              </a:rPr>
              <a:t>N</a:t>
            </a:r>
            <a:r>
              <a:rPr lang="en-US" sz="1600" dirty="0" smtClean="0">
                <a:solidFill>
                  <a:srgbClr val="000090"/>
                </a:solidFill>
                <a:latin typeface="Arial"/>
                <a:cs typeface="Arial"/>
              </a:rPr>
              <a:t>oted </a:t>
            </a:r>
            <a:r>
              <a:rPr lang="en-US" sz="1600" dirty="0">
                <a:solidFill>
                  <a:srgbClr val="000090"/>
                </a:solidFill>
                <a:latin typeface="Arial"/>
                <a:cs typeface="Arial"/>
              </a:rPr>
              <a:t>that </a:t>
            </a:r>
            <a:r>
              <a:rPr lang="en-US" sz="1600" dirty="0" smtClean="0">
                <a:solidFill>
                  <a:srgbClr val="000090"/>
                </a:solidFill>
                <a:latin typeface="Arial"/>
                <a:cs typeface="Arial"/>
              </a:rPr>
              <a:t>not </a:t>
            </a:r>
            <a:r>
              <a:rPr lang="en-US" sz="1600" dirty="0">
                <a:solidFill>
                  <a:srgbClr val="000090"/>
                </a:solidFill>
                <a:latin typeface="Arial"/>
                <a:cs typeface="Arial"/>
              </a:rPr>
              <a:t>enough examples of inter-agency collaboration.  </a:t>
            </a:r>
            <a:endParaRPr lang="en-US" sz="1600" dirty="0" smtClean="0">
              <a:solidFill>
                <a:srgbClr val="000090"/>
              </a:solidFill>
              <a:latin typeface="Arial"/>
              <a:cs typeface="Arial"/>
            </a:endParaRPr>
          </a:p>
          <a:p>
            <a:pPr marL="107950">
              <a:spcBef>
                <a:spcPts val="600"/>
              </a:spcBef>
            </a:pPr>
            <a:r>
              <a:rPr lang="en-US" sz="1600" dirty="0">
                <a:solidFill>
                  <a:srgbClr val="000090"/>
                </a:solidFill>
                <a:latin typeface="Arial"/>
                <a:cs typeface="Arial"/>
              </a:rPr>
              <a:t> </a:t>
            </a:r>
            <a:r>
              <a:rPr lang="en-US" sz="1600" dirty="0" smtClean="0">
                <a:solidFill>
                  <a:srgbClr val="000090"/>
                </a:solidFill>
                <a:latin typeface="Arial"/>
                <a:cs typeface="Arial"/>
              </a:rPr>
              <a:t>Noted that </a:t>
            </a:r>
            <a:r>
              <a:rPr lang="en-US" sz="1600" dirty="0">
                <a:solidFill>
                  <a:srgbClr val="000090"/>
                </a:solidFill>
                <a:latin typeface="Arial"/>
                <a:cs typeface="Arial"/>
              </a:rPr>
              <a:t>not all agencies had included their long-term plans on the spreadsheet.  </a:t>
            </a:r>
            <a:r>
              <a:rPr lang="en-US" sz="1600" dirty="0" smtClean="0">
                <a:solidFill>
                  <a:srgbClr val="000090"/>
                </a:solidFill>
                <a:latin typeface="Arial"/>
                <a:cs typeface="Arial"/>
              </a:rPr>
              <a:t>ACTIONS from IOCCG EC Meeting - Agencies </a:t>
            </a:r>
            <a:r>
              <a:rPr lang="en-US" sz="1600" dirty="0">
                <a:solidFill>
                  <a:srgbClr val="000090"/>
                </a:solidFill>
                <a:latin typeface="Arial"/>
                <a:cs typeface="Arial"/>
              </a:rPr>
              <a:t>were requested to submit to the IOCCG Chair a short list of actual gaps for existing/upcoming missions, a list of priorities from their perspective, as well as areas where they need help, e.g., a need for more validation sites.  </a:t>
            </a:r>
            <a:endParaRPr lang="en-US" sz="1600" dirty="0" smtClean="0">
              <a:solidFill>
                <a:srgbClr val="000090"/>
              </a:solidFill>
              <a:latin typeface="Arial"/>
              <a:cs typeface="Arial"/>
            </a:endParaRPr>
          </a:p>
          <a:p>
            <a:pPr marL="107950">
              <a:spcBef>
                <a:spcPts val="600"/>
              </a:spcBef>
            </a:pPr>
            <a:r>
              <a:rPr lang="en-US" sz="1600" i="1" dirty="0">
                <a:solidFill>
                  <a:srgbClr val="000090"/>
                </a:solidFill>
                <a:latin typeface="Arial"/>
                <a:cs typeface="Arial"/>
              </a:rPr>
              <a:t>Once the OCR-VC has </a:t>
            </a:r>
            <a:r>
              <a:rPr lang="en-US" sz="1600" i="1" dirty="0" smtClean="0">
                <a:solidFill>
                  <a:srgbClr val="000090"/>
                </a:solidFill>
                <a:latin typeface="Arial"/>
                <a:cs typeface="Arial"/>
              </a:rPr>
              <a:t>this updated information </a:t>
            </a:r>
            <a:r>
              <a:rPr lang="en-US" sz="1600" i="1" dirty="0">
                <a:solidFill>
                  <a:srgbClr val="000090"/>
                </a:solidFill>
                <a:latin typeface="Arial"/>
                <a:cs typeface="Arial"/>
              </a:rPr>
              <a:t>compiled, </a:t>
            </a:r>
            <a:r>
              <a:rPr lang="en-US" sz="1600" i="1" dirty="0" smtClean="0">
                <a:solidFill>
                  <a:srgbClr val="000090"/>
                </a:solidFill>
                <a:latin typeface="Arial"/>
                <a:cs typeface="Arial"/>
              </a:rPr>
              <a:t>it will be conveyed to CEOS-SIT </a:t>
            </a:r>
            <a:r>
              <a:rPr lang="en-US" sz="1600" i="1" dirty="0">
                <a:solidFill>
                  <a:srgbClr val="000090"/>
                </a:solidFill>
                <a:latin typeface="Arial"/>
                <a:cs typeface="Arial"/>
              </a:rPr>
              <a:t>via the OCR-VC </a:t>
            </a:r>
            <a:r>
              <a:rPr lang="en-US" sz="1600" i="1" dirty="0" smtClean="0">
                <a:solidFill>
                  <a:srgbClr val="000090"/>
                </a:solidFill>
                <a:latin typeface="Arial"/>
                <a:cs typeface="Arial"/>
              </a:rPr>
              <a:t>Chairs</a:t>
            </a:r>
            <a:endParaRPr lang="en-US" sz="1600" dirty="0" smtClean="0">
              <a:solidFill>
                <a:srgbClr val="000090"/>
              </a:solidFill>
              <a:latin typeface="Arial"/>
              <a:cs typeface="Arial"/>
            </a:endParaRPr>
          </a:p>
        </p:txBody>
      </p:sp>
    </p:spTree>
    <p:extLst>
      <p:ext uri="{BB962C8B-B14F-4D97-AF65-F5344CB8AC3E}">
        <p14:creationId xmlns:p14="http://schemas.microsoft.com/office/powerpoint/2010/main" xmlns="" val="1201916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a:endParaRPr lang="en-US" sz="1800" dirty="0" smtClean="0">
              <a:solidFill>
                <a:srgbClr val="000000"/>
              </a:solidFill>
            </a:endParaRPr>
          </a:p>
        </p:txBody>
      </p:sp>
      <p:sp>
        <p:nvSpPr>
          <p:cNvPr id="5" name="Rectangle 3"/>
          <p:cNvSpPr txBox="1">
            <a:spLocks noChangeArrowheads="1"/>
          </p:cNvSpPr>
          <p:nvPr/>
        </p:nvSpPr>
        <p:spPr>
          <a:xfrm>
            <a:off x="0" y="1143000"/>
            <a:ext cx="9143999" cy="5943600"/>
          </a:xfrm>
          <a:prstGeom prst="rect">
            <a:avLst/>
          </a:prstGeom>
        </p:spPr>
        <p:txBody>
          <a:bodyPr/>
          <a:lstStyle/>
          <a:p>
            <a:pPr marL="393700" indent="-285750" algn="l">
              <a:spcBef>
                <a:spcPts val="600"/>
              </a:spcBef>
              <a:buFont typeface="Wingdings" charset="2"/>
              <a:buChar char="q"/>
            </a:pPr>
            <a:r>
              <a:rPr lang="en-US" sz="1600" dirty="0" smtClean="0"/>
              <a:t>Information (as an update - continued)</a:t>
            </a:r>
            <a:endParaRPr lang="en-US" sz="1600" dirty="0">
              <a:solidFill>
                <a:srgbClr val="FF0000"/>
              </a:solidFill>
              <a:latin typeface="Arial"/>
              <a:cs typeface="Arial"/>
            </a:endParaRPr>
          </a:p>
          <a:p>
            <a:pPr marL="107950" algn="ctr">
              <a:spcBef>
                <a:spcPts val="600"/>
              </a:spcBef>
            </a:pPr>
            <a:r>
              <a:rPr lang="en-US" sz="1600" dirty="0" smtClean="0">
                <a:solidFill>
                  <a:srgbClr val="FF0000"/>
                </a:solidFill>
                <a:latin typeface="Arial"/>
                <a:cs typeface="Arial"/>
              </a:rPr>
              <a:t>VC</a:t>
            </a:r>
            <a:r>
              <a:rPr lang="en-US" sz="1600" dirty="0">
                <a:solidFill>
                  <a:srgbClr val="FF0000"/>
                </a:solidFill>
                <a:latin typeface="Arial"/>
                <a:cs typeface="Arial"/>
              </a:rPr>
              <a:t>-9:  Implementation of the International Network for Sensor </a:t>
            </a:r>
            <a:r>
              <a:rPr lang="en-US" sz="1600" dirty="0" err="1" smtClean="0">
                <a:solidFill>
                  <a:srgbClr val="FF0000"/>
                </a:solidFill>
                <a:latin typeface="Arial"/>
                <a:cs typeface="Arial"/>
              </a:rPr>
              <a:t>InTercomparison</a:t>
            </a:r>
            <a:r>
              <a:rPr lang="en-US" sz="1600" dirty="0" smtClean="0">
                <a:solidFill>
                  <a:srgbClr val="FF0000"/>
                </a:solidFill>
                <a:latin typeface="Arial"/>
                <a:cs typeface="Arial"/>
              </a:rPr>
              <a:t> </a:t>
            </a:r>
            <a:r>
              <a:rPr lang="en-US" sz="1600" dirty="0">
                <a:solidFill>
                  <a:srgbClr val="FF0000"/>
                </a:solidFill>
                <a:latin typeface="Arial"/>
                <a:cs typeface="Arial"/>
              </a:rPr>
              <a:t>and Uncertainty Assessment for Ocean Colour Radiometry (INSITU-OCR)                                                 </a:t>
            </a:r>
            <a:r>
              <a:rPr lang="en-US" sz="1600" dirty="0" smtClean="0">
                <a:solidFill>
                  <a:srgbClr val="FF0000"/>
                </a:solidFill>
                <a:latin typeface="Arial"/>
                <a:cs typeface="Arial"/>
              </a:rPr>
              <a:t>Q4 </a:t>
            </a:r>
            <a:r>
              <a:rPr lang="en-US" sz="1600" dirty="0">
                <a:solidFill>
                  <a:srgbClr val="FF0000"/>
                </a:solidFill>
                <a:latin typeface="Arial"/>
                <a:cs typeface="Arial"/>
              </a:rPr>
              <a:t>2015</a:t>
            </a:r>
          </a:p>
          <a:p>
            <a:pPr marL="107950">
              <a:spcBef>
                <a:spcPts val="600"/>
              </a:spcBef>
            </a:pPr>
            <a:endParaRPr lang="en-US" sz="800" dirty="0" smtClean="0">
              <a:solidFill>
                <a:srgbClr val="000090"/>
              </a:solidFill>
              <a:latin typeface="Arial"/>
              <a:cs typeface="Arial"/>
            </a:endParaRPr>
          </a:p>
          <a:p>
            <a:pPr marL="107950">
              <a:spcBef>
                <a:spcPts val="600"/>
              </a:spcBef>
            </a:pPr>
            <a:r>
              <a:rPr lang="en-US" sz="1600" dirty="0" smtClean="0">
                <a:solidFill>
                  <a:srgbClr val="000090"/>
                </a:solidFill>
                <a:latin typeface="Arial"/>
                <a:cs typeface="Arial"/>
              </a:rPr>
              <a:t>Sustaining </a:t>
            </a:r>
            <a:r>
              <a:rPr lang="en-US" sz="1600" dirty="0">
                <a:solidFill>
                  <a:srgbClr val="000090"/>
                </a:solidFill>
                <a:latin typeface="Arial"/>
                <a:cs typeface="Arial"/>
              </a:rPr>
              <a:t>current operational activities and in particular establishing new efforts (e.g., pilot investments and projects) to move the OCR-VC and INSITU-OCR forward is a very high priority.  </a:t>
            </a:r>
          </a:p>
          <a:p>
            <a:pPr marL="508000" indent="-400050">
              <a:spcBef>
                <a:spcPts val="600"/>
              </a:spcBef>
              <a:buAutoNum type="romanLcParenR"/>
            </a:pPr>
            <a:r>
              <a:rPr lang="en-US" sz="1600" dirty="0">
                <a:solidFill>
                  <a:srgbClr val="000090"/>
                </a:solidFill>
                <a:latin typeface="Arial"/>
                <a:cs typeface="Arial"/>
              </a:rPr>
              <a:t>(new) NASA has released and selected the vicarious calibration instrumentation competition for PACE, as a contribution to INSITU-OCR, and,</a:t>
            </a:r>
          </a:p>
          <a:p>
            <a:pPr marL="508000" indent="-400050">
              <a:spcBef>
                <a:spcPts val="600"/>
              </a:spcBef>
              <a:buAutoNum type="romanLcParenR"/>
            </a:pPr>
            <a:r>
              <a:rPr lang="en-US" sz="1600" dirty="0">
                <a:solidFill>
                  <a:srgbClr val="000090"/>
                </a:solidFill>
                <a:latin typeface="Arial"/>
                <a:cs typeface="Arial"/>
              </a:rPr>
              <a:t>(new) ESA is planning to launch an open tender action this spring addressing the need for improved OCR in-situ instrumentation and community consensus protocols for instrument calibration and vicarious adjustments as well as establishing traceability to metrological institutes, and,</a:t>
            </a:r>
          </a:p>
          <a:p>
            <a:pPr marL="508000" indent="-400050">
              <a:spcBef>
                <a:spcPts val="600"/>
              </a:spcBef>
              <a:buAutoNum type="romanLcParenR"/>
            </a:pPr>
            <a:r>
              <a:rPr lang="en-US" sz="1600" dirty="0">
                <a:solidFill>
                  <a:srgbClr val="000090"/>
                </a:solidFill>
                <a:latin typeface="Arial"/>
                <a:cs typeface="Arial"/>
              </a:rPr>
              <a:t>(existing) NOAA continues to fund and sustain MOBY </a:t>
            </a:r>
            <a:r>
              <a:rPr lang="en-US" sz="1600" dirty="0" smtClean="0">
                <a:solidFill>
                  <a:srgbClr val="000090"/>
                </a:solidFill>
                <a:latin typeface="Arial"/>
                <a:cs typeface="Arial"/>
              </a:rPr>
              <a:t>operations (including an on-going system refresh), </a:t>
            </a:r>
            <a:r>
              <a:rPr lang="en-US" sz="1600" dirty="0">
                <a:solidFill>
                  <a:srgbClr val="000090"/>
                </a:solidFill>
                <a:latin typeface="Arial"/>
                <a:cs typeface="Arial"/>
              </a:rPr>
              <a:t>supporting present and </a:t>
            </a:r>
            <a:r>
              <a:rPr lang="en-US" sz="1600" dirty="0" smtClean="0">
                <a:solidFill>
                  <a:srgbClr val="000090"/>
                </a:solidFill>
                <a:latin typeface="Arial"/>
                <a:cs typeface="Arial"/>
              </a:rPr>
              <a:t>upcoming</a:t>
            </a:r>
            <a:r>
              <a:rPr lang="en-US" sz="1600" dirty="0" smtClean="0">
                <a:solidFill>
                  <a:srgbClr val="000090"/>
                </a:solidFill>
                <a:latin typeface="Arial"/>
                <a:cs typeface="Arial"/>
              </a:rPr>
              <a:t> </a:t>
            </a:r>
            <a:r>
              <a:rPr lang="en-US" sz="1600" dirty="0">
                <a:solidFill>
                  <a:srgbClr val="000090"/>
                </a:solidFill>
                <a:latin typeface="Arial"/>
                <a:cs typeface="Arial"/>
              </a:rPr>
              <a:t>(operational) missions</a:t>
            </a:r>
          </a:p>
          <a:p>
            <a:pPr marL="107950">
              <a:spcBef>
                <a:spcPts val="600"/>
              </a:spcBef>
            </a:pPr>
            <a:r>
              <a:rPr lang="en-US" sz="1600" dirty="0">
                <a:solidFill>
                  <a:srgbClr val="000090"/>
                </a:solidFill>
                <a:latin typeface="Arial"/>
                <a:cs typeface="Arial"/>
              </a:rPr>
              <a:t>iv)	all agencies could contribute towards the “protocols activity” (e.g., small committee to </a:t>
            </a:r>
            <a:r>
              <a:rPr lang="en-US" sz="1600" dirty="0" smtClean="0">
                <a:solidFill>
                  <a:srgbClr val="000090"/>
                </a:solidFill>
                <a:latin typeface="Arial"/>
                <a:cs typeface="Arial"/>
              </a:rPr>
              <a:t>catalogue </a:t>
            </a:r>
            <a:r>
              <a:rPr lang="en-US" sz="1600" dirty="0">
                <a:solidFill>
                  <a:srgbClr val="000090"/>
                </a:solidFill>
                <a:latin typeface="Arial"/>
                <a:cs typeface="Arial"/>
              </a:rPr>
              <a:t>and share information regarding </a:t>
            </a:r>
            <a:r>
              <a:rPr lang="en-US" sz="1600" i="1" dirty="0">
                <a:solidFill>
                  <a:srgbClr val="000090"/>
                </a:solidFill>
                <a:latin typeface="Arial"/>
                <a:cs typeface="Arial"/>
              </a:rPr>
              <a:t>in situ </a:t>
            </a:r>
            <a:r>
              <a:rPr lang="en-US" sz="1600" dirty="0">
                <a:solidFill>
                  <a:srgbClr val="000090"/>
                </a:solidFill>
                <a:latin typeface="Arial"/>
                <a:cs typeface="Arial"/>
              </a:rPr>
              <a:t>instrumentation (for calibration and validation) protocols.  The IOCCG </a:t>
            </a:r>
            <a:r>
              <a:rPr lang="en-US" sz="1600" dirty="0" smtClean="0">
                <a:solidFill>
                  <a:srgbClr val="000090"/>
                </a:solidFill>
                <a:latin typeface="Arial"/>
                <a:cs typeface="Arial"/>
              </a:rPr>
              <a:t>will host </a:t>
            </a:r>
            <a:r>
              <a:rPr lang="en-US" sz="1600" dirty="0">
                <a:solidFill>
                  <a:srgbClr val="000090"/>
                </a:solidFill>
                <a:latin typeface="Arial"/>
                <a:cs typeface="Arial"/>
              </a:rPr>
              <a:t>a website to disseminate all relevant lists and information </a:t>
            </a:r>
            <a:r>
              <a:rPr lang="en-US" sz="1600" dirty="0" smtClean="0">
                <a:solidFill>
                  <a:srgbClr val="000090"/>
                </a:solidFill>
                <a:latin typeface="Arial"/>
                <a:cs typeface="Arial"/>
              </a:rPr>
              <a:t>(prototype being </a:t>
            </a:r>
            <a:r>
              <a:rPr lang="en-US" sz="1600" dirty="0">
                <a:solidFill>
                  <a:srgbClr val="000090"/>
                </a:solidFill>
                <a:latin typeface="Arial"/>
                <a:cs typeface="Arial"/>
              </a:rPr>
              <a:t>developed by NASA at: oceancolor.gsfc.nasa.gov/cms/ioccg_proto_main).  </a:t>
            </a:r>
          </a:p>
          <a:p>
            <a:pPr marL="107950">
              <a:spcBef>
                <a:spcPts val="600"/>
              </a:spcBef>
            </a:pPr>
            <a:r>
              <a:rPr lang="en-US" sz="1600" dirty="0" smtClean="0">
                <a:solidFill>
                  <a:srgbClr val="000090"/>
                </a:solidFill>
                <a:latin typeface="Arial"/>
                <a:cs typeface="Arial"/>
              </a:rPr>
              <a:t>Goal: enable </a:t>
            </a:r>
            <a:r>
              <a:rPr lang="en-US" sz="1600" dirty="0">
                <a:solidFill>
                  <a:srgbClr val="000090"/>
                </a:solidFill>
                <a:latin typeface="Arial"/>
                <a:cs typeface="Arial"/>
              </a:rPr>
              <a:t>communication about the refinement of </a:t>
            </a:r>
            <a:r>
              <a:rPr lang="en-US" sz="1600" i="1" dirty="0">
                <a:solidFill>
                  <a:srgbClr val="000090"/>
                </a:solidFill>
                <a:latin typeface="Arial"/>
                <a:cs typeface="Arial"/>
              </a:rPr>
              <a:t>in situ </a:t>
            </a:r>
            <a:r>
              <a:rPr lang="en-US" sz="1600" dirty="0">
                <a:solidFill>
                  <a:srgbClr val="000090"/>
                </a:solidFill>
                <a:latin typeface="Arial"/>
                <a:cs typeface="Arial"/>
              </a:rPr>
              <a:t>measurement protocols and to reduce redundancy in efforts, </a:t>
            </a:r>
            <a:r>
              <a:rPr lang="en-US" sz="1600" dirty="0" smtClean="0">
                <a:solidFill>
                  <a:srgbClr val="000090"/>
                </a:solidFill>
                <a:latin typeface="Arial"/>
                <a:cs typeface="Arial"/>
              </a:rPr>
              <a:t>fill </a:t>
            </a:r>
            <a:r>
              <a:rPr lang="en-US" sz="1600" dirty="0">
                <a:solidFill>
                  <a:srgbClr val="000090"/>
                </a:solidFill>
                <a:latin typeface="Arial"/>
                <a:cs typeface="Arial"/>
              </a:rPr>
              <a:t>in gaps, and better </a:t>
            </a:r>
            <a:r>
              <a:rPr lang="en-US" sz="1600" dirty="0" smtClean="0">
                <a:solidFill>
                  <a:srgbClr val="000090"/>
                </a:solidFill>
                <a:latin typeface="Arial"/>
                <a:cs typeface="Arial"/>
              </a:rPr>
              <a:t>target </a:t>
            </a:r>
            <a:r>
              <a:rPr lang="en-US" sz="1600" dirty="0">
                <a:solidFill>
                  <a:srgbClr val="000090"/>
                </a:solidFill>
                <a:latin typeface="Arial"/>
                <a:cs typeface="Arial"/>
              </a:rPr>
              <a:t>opportunities and key players. This </a:t>
            </a:r>
            <a:r>
              <a:rPr lang="en-US" sz="1600" dirty="0" smtClean="0">
                <a:solidFill>
                  <a:srgbClr val="000090"/>
                </a:solidFill>
                <a:latin typeface="Arial"/>
                <a:cs typeface="Arial"/>
              </a:rPr>
              <a:t>is an </a:t>
            </a:r>
            <a:r>
              <a:rPr lang="en-US" sz="1600" dirty="0">
                <a:solidFill>
                  <a:srgbClr val="000090"/>
                </a:solidFill>
                <a:latin typeface="Arial"/>
                <a:cs typeface="Arial"/>
              </a:rPr>
              <a:t>early contribution to </a:t>
            </a:r>
            <a:r>
              <a:rPr lang="en-US" sz="1600" dirty="0" smtClean="0">
                <a:solidFill>
                  <a:srgbClr val="000090"/>
                </a:solidFill>
                <a:latin typeface="Arial"/>
                <a:cs typeface="Arial"/>
              </a:rPr>
              <a:t>INSITU-OCR, and this multi-agency collaboration will advance its implementation.</a:t>
            </a:r>
            <a:endParaRPr lang="en-US" sz="1600" dirty="0">
              <a:solidFill>
                <a:srgbClr val="000090"/>
              </a:solidFill>
              <a:latin typeface="Arial"/>
              <a:cs typeface="Arial"/>
            </a:endParaRPr>
          </a:p>
        </p:txBody>
      </p:sp>
    </p:spTree>
    <p:extLst>
      <p:ext uri="{BB962C8B-B14F-4D97-AF65-F5344CB8AC3E}">
        <p14:creationId xmlns:p14="http://schemas.microsoft.com/office/powerpoint/2010/main" xmlns="" val="1158737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a:endParaRPr lang="en-US" sz="1800" dirty="0" smtClean="0">
              <a:solidFill>
                <a:srgbClr val="000000"/>
              </a:solidFill>
            </a:endParaRPr>
          </a:p>
        </p:txBody>
      </p:sp>
      <p:sp>
        <p:nvSpPr>
          <p:cNvPr id="5" name="Rectangle 3"/>
          <p:cNvSpPr txBox="1">
            <a:spLocks noChangeArrowheads="1"/>
          </p:cNvSpPr>
          <p:nvPr/>
        </p:nvSpPr>
        <p:spPr>
          <a:xfrm>
            <a:off x="0" y="1237058"/>
            <a:ext cx="9143999" cy="5637308"/>
          </a:xfrm>
          <a:prstGeom prst="rect">
            <a:avLst/>
          </a:prstGeom>
        </p:spPr>
        <p:txBody>
          <a:bodyPr/>
          <a:lstStyle/>
          <a:p>
            <a:pPr marL="285750" indent="-285750" algn="l">
              <a:buFont typeface="Wingdings" charset="2"/>
              <a:buChar char="q"/>
            </a:pPr>
            <a:r>
              <a:rPr lang="en-US" sz="1600" dirty="0" smtClean="0"/>
              <a:t>Information</a:t>
            </a:r>
            <a:endParaRPr lang="en-US" sz="1600" b="1" dirty="0" smtClean="0">
              <a:solidFill>
                <a:srgbClr val="FF0000"/>
              </a:solidFill>
            </a:endParaRPr>
          </a:p>
          <a:p>
            <a:pPr marL="285750" indent="-285750" algn="l"/>
            <a:endParaRPr lang="en-US" sz="1600" b="1" dirty="0" smtClean="0">
              <a:solidFill>
                <a:srgbClr val="FF0000"/>
              </a:solidFill>
            </a:endParaRPr>
          </a:p>
          <a:p>
            <a:pPr marL="285750" indent="-285750" algn="l"/>
            <a:r>
              <a:rPr lang="en-US" sz="1600" b="1" dirty="0" smtClean="0">
                <a:solidFill>
                  <a:srgbClr val="FF0000"/>
                </a:solidFill>
              </a:rPr>
              <a:t>		VC-10</a:t>
            </a:r>
            <a:r>
              <a:rPr lang="en-US" sz="1600" dirty="0">
                <a:solidFill>
                  <a:srgbClr val="FF0000"/>
                </a:solidFill>
              </a:rPr>
              <a:t>: Recommend the creation of a GEO Water Quality of Practice </a:t>
            </a:r>
            <a:r>
              <a:rPr lang="en-US" sz="1600" dirty="0" smtClean="0">
                <a:solidFill>
                  <a:srgbClr val="FF0000"/>
                </a:solidFill>
              </a:rPr>
              <a:t>Q2 2015</a:t>
            </a:r>
            <a:r>
              <a:rPr lang="en-US" sz="1600" dirty="0">
                <a:solidFill>
                  <a:srgbClr val="FF0000"/>
                </a:solidFill>
              </a:rPr>
              <a:t>  </a:t>
            </a:r>
            <a:endParaRPr lang="en-US" sz="1600" dirty="0" smtClean="0">
              <a:solidFill>
                <a:srgbClr val="FF0000"/>
              </a:solidFill>
            </a:endParaRPr>
          </a:p>
          <a:p>
            <a:pPr algn="ctr"/>
            <a:endParaRPr lang="en-US" sz="1600" dirty="0">
              <a:solidFill>
                <a:srgbClr val="FF0000"/>
              </a:solidFill>
            </a:endParaRPr>
          </a:p>
          <a:p>
            <a:pPr>
              <a:buFont typeface="Wingdings"/>
              <a:buChar char="Ø"/>
            </a:pPr>
            <a:r>
              <a:rPr lang="en-US" sz="1600" dirty="0"/>
              <a:t> There will be a </a:t>
            </a:r>
            <a:r>
              <a:rPr lang="en-US" sz="1600" dirty="0">
                <a:solidFill>
                  <a:srgbClr val="FF0000"/>
                </a:solidFill>
              </a:rPr>
              <a:t>GEO Water Quality Summit </a:t>
            </a:r>
            <a:r>
              <a:rPr lang="en-US" sz="1600" dirty="0"/>
              <a:t>held April 2015 in Geneva at WMO</a:t>
            </a:r>
            <a:r>
              <a:rPr lang="en-US" sz="1600" dirty="0" smtClean="0"/>
              <a:t>.</a:t>
            </a:r>
          </a:p>
          <a:p>
            <a:pPr>
              <a:buFont typeface="Wingdings"/>
              <a:buChar char="Ø"/>
            </a:pPr>
            <a:endParaRPr lang="en-US" sz="1600" dirty="0"/>
          </a:p>
          <a:p>
            <a:pPr>
              <a:buFont typeface="Wingdings"/>
              <a:buChar char="Ø"/>
            </a:pPr>
            <a:r>
              <a:rPr lang="en-US" sz="1600" dirty="0"/>
              <a:t>  The </a:t>
            </a:r>
            <a:r>
              <a:rPr lang="en-US" sz="1600" i="1" dirty="0"/>
              <a:t>Summit Goal</a:t>
            </a:r>
            <a:r>
              <a:rPr lang="en-US" sz="1600" dirty="0"/>
              <a:t> is to define specific requirements of the water quality observing system components and develop a plan to implement an integrated, global end-to-end water quality monitoring and forecasting service</a:t>
            </a:r>
            <a:r>
              <a:rPr lang="en-US" sz="1600" dirty="0" smtClean="0"/>
              <a:t>.</a:t>
            </a:r>
          </a:p>
          <a:p>
            <a:pPr>
              <a:buFont typeface="Wingdings"/>
              <a:buChar char="Ø"/>
            </a:pPr>
            <a:endParaRPr lang="en-US" sz="1600" dirty="0"/>
          </a:p>
          <a:p>
            <a:pPr>
              <a:buFont typeface="Wingdings"/>
              <a:buChar char="Ø"/>
            </a:pPr>
            <a:r>
              <a:rPr lang="en-US" sz="1600" dirty="0"/>
              <a:t> The </a:t>
            </a:r>
            <a:r>
              <a:rPr lang="en-US" sz="1600" i="1" dirty="0"/>
              <a:t>Summit Deliverables</a:t>
            </a:r>
            <a:r>
              <a:rPr lang="en-US" sz="1600" dirty="0"/>
              <a:t> will be: Development of a) Strategic implementation and b) A phased action plan including baseline (goal, ample funding)funding constrained) service build-outs, with both a short-term (0-5 year) build-out plan for pilot/prototype regional service(s) and a long-term (6-10 year plan for a global-scale water quality monitoring and forecasting service, and</a:t>
            </a:r>
            <a:r>
              <a:rPr lang="en-US" sz="1600" dirty="0" smtClean="0"/>
              <a:t>,</a:t>
            </a:r>
          </a:p>
          <a:p>
            <a:pPr>
              <a:buFont typeface="Wingdings"/>
              <a:buChar char="Ø"/>
            </a:pPr>
            <a:endParaRPr lang="en-US" sz="1600" dirty="0"/>
          </a:p>
          <a:p>
            <a:pPr>
              <a:buFont typeface="Wingdings"/>
              <a:buChar char="Ø"/>
            </a:pPr>
            <a:r>
              <a:rPr lang="en-US" sz="1600" i="1" dirty="0"/>
              <a:t>Formation of a GEO Water Quality (GEO-WaQ) Community of Practice</a:t>
            </a:r>
            <a:r>
              <a:rPr lang="en-US" sz="1600" dirty="0"/>
              <a:t> bringing together relevant data providers and users who will work collaboratively to implement, utilize, maintain and enhance the regional (initially) and (ultimately) global water quality monitoring and forecasting service.   </a:t>
            </a:r>
          </a:p>
          <a:p>
            <a:r>
              <a:rPr lang="en-US" sz="1600" dirty="0"/>
              <a:t> </a:t>
            </a:r>
          </a:p>
          <a:p>
            <a:endParaRPr lang="en-US" sz="1600" dirty="0" smtClean="0"/>
          </a:p>
          <a:p>
            <a:endParaRPr lang="en-US" sz="1600" dirty="0"/>
          </a:p>
        </p:txBody>
      </p:sp>
    </p:spTree>
    <p:extLst>
      <p:ext uri="{BB962C8B-B14F-4D97-AF65-F5344CB8AC3E}">
        <p14:creationId xmlns:p14="http://schemas.microsoft.com/office/powerpoint/2010/main" xmlns="" val="405437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pPr lvl="0"/>
              <a:t>13</a:t>
            </a:fld>
            <a:endParaRPr lang="en-US"/>
          </a:p>
        </p:txBody>
      </p:sp>
      <p:graphicFrame>
        <p:nvGraphicFramePr>
          <p:cNvPr id="4" name="Table 3"/>
          <p:cNvGraphicFramePr>
            <a:graphicFrameLocks noGrp="1"/>
          </p:cNvGraphicFramePr>
          <p:nvPr/>
        </p:nvGraphicFramePr>
        <p:xfrm>
          <a:off x="0" y="1042153"/>
          <a:ext cx="9144001" cy="5815847"/>
        </p:xfrm>
        <a:graphic>
          <a:graphicData uri="http://schemas.openxmlformats.org/drawingml/2006/table">
            <a:tbl>
              <a:tblPr/>
              <a:tblGrid>
                <a:gridCol w="899671"/>
                <a:gridCol w="6914993"/>
                <a:gridCol w="1329337"/>
              </a:tblGrid>
              <a:tr h="196520">
                <a:tc>
                  <a:txBody>
                    <a:bodyPr/>
                    <a:lstStyle/>
                    <a:p>
                      <a:pPr marL="0" marR="0">
                        <a:lnSpc>
                          <a:spcPct val="115000"/>
                        </a:lnSpc>
                        <a:spcBef>
                          <a:spcPts val="0"/>
                        </a:spcBef>
                        <a:spcAft>
                          <a:spcPts val="0"/>
                        </a:spcAft>
                      </a:pPr>
                      <a:endParaRPr lang="en-US" sz="600" dirty="0">
                        <a:latin typeface="Calibri"/>
                        <a:ea typeface="Calibri"/>
                        <a:cs typeface="Times New Roman"/>
                      </a:endParaRPr>
                    </a:p>
                    <a:p>
                      <a:pPr marL="0" marR="0">
                        <a:lnSpc>
                          <a:spcPct val="115000"/>
                        </a:lnSpc>
                        <a:spcBef>
                          <a:spcPts val="0"/>
                        </a:spcBef>
                        <a:spcAft>
                          <a:spcPts val="0"/>
                        </a:spcAft>
                      </a:pPr>
                      <a:r>
                        <a:rPr lang="en-CA" sz="600" b="1" dirty="0">
                          <a:solidFill>
                            <a:srgbClr val="FFFFFF"/>
                          </a:solidFill>
                          <a:latin typeface="Calibri"/>
                          <a:ea typeface="Calibri"/>
                          <a:cs typeface="Times New Roman"/>
                        </a:rPr>
                        <a:t>Action</a:t>
                      </a:r>
                      <a:endParaRPr lang="en-US" sz="6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marL="0" marR="0" algn="ctr">
                        <a:lnSpc>
                          <a:spcPct val="115000"/>
                        </a:lnSpc>
                        <a:spcBef>
                          <a:spcPts val="0"/>
                        </a:spcBef>
                        <a:spcAft>
                          <a:spcPts val="0"/>
                        </a:spcAft>
                      </a:pPr>
                      <a:endParaRPr lang="en-US" sz="600" dirty="0">
                        <a:latin typeface="Calibri"/>
                        <a:ea typeface="Calibri"/>
                        <a:cs typeface="Times New Roman"/>
                      </a:endParaRPr>
                    </a:p>
                    <a:p>
                      <a:pPr marL="0" marR="0" algn="ctr">
                        <a:lnSpc>
                          <a:spcPct val="115000"/>
                        </a:lnSpc>
                        <a:spcBef>
                          <a:spcPts val="0"/>
                        </a:spcBef>
                        <a:spcAft>
                          <a:spcPts val="0"/>
                        </a:spcAft>
                      </a:pPr>
                      <a:r>
                        <a:rPr lang="en-CA" sz="600" b="1" dirty="0">
                          <a:solidFill>
                            <a:srgbClr val="FFFFFF"/>
                          </a:solidFill>
                          <a:latin typeface="Calibri"/>
                          <a:ea typeface="Calibri"/>
                          <a:cs typeface="Times New Roman"/>
                        </a:rPr>
                        <a:t>Brief description</a:t>
                      </a:r>
                      <a:endParaRPr lang="en-US" sz="6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marL="0" marR="0" algn="ctr">
                        <a:lnSpc>
                          <a:spcPct val="115000"/>
                        </a:lnSpc>
                        <a:spcBef>
                          <a:spcPts val="0"/>
                        </a:spcBef>
                        <a:spcAft>
                          <a:spcPts val="0"/>
                        </a:spcAft>
                      </a:pPr>
                      <a:endParaRPr lang="en-US" sz="600">
                        <a:latin typeface="Calibri"/>
                        <a:ea typeface="Calibri"/>
                        <a:cs typeface="Times New Roman"/>
                      </a:endParaRPr>
                    </a:p>
                    <a:p>
                      <a:pPr marL="0" marR="0" algn="ctr">
                        <a:lnSpc>
                          <a:spcPct val="115000"/>
                        </a:lnSpc>
                        <a:spcBef>
                          <a:spcPts val="0"/>
                        </a:spcBef>
                        <a:spcAft>
                          <a:spcPts val="0"/>
                        </a:spcAft>
                      </a:pPr>
                      <a:r>
                        <a:rPr lang="en-CA" sz="600" b="1">
                          <a:solidFill>
                            <a:srgbClr val="FFFFFF"/>
                          </a:solidFill>
                          <a:latin typeface="Calibri"/>
                          <a:ea typeface="Calibri"/>
                          <a:cs typeface="Times New Roman"/>
                        </a:rPr>
                        <a:t>Status</a:t>
                      </a:r>
                      <a:endParaRPr lang="en-US" sz="6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435849">
                <a:tc>
                  <a:txBody>
                    <a:bodyPr/>
                    <a:lstStyle/>
                    <a:p>
                      <a:pPr marL="0" marR="0">
                        <a:lnSpc>
                          <a:spcPct val="115000"/>
                        </a:lnSpc>
                        <a:spcBef>
                          <a:spcPts val="0"/>
                        </a:spcBef>
                        <a:spcAft>
                          <a:spcPts val="0"/>
                        </a:spcAft>
                      </a:pPr>
                      <a:r>
                        <a:rPr lang="en-CA" sz="1100" b="1" dirty="0">
                          <a:latin typeface="Calibri"/>
                          <a:ea typeface="Calibri"/>
                          <a:cs typeface="Times New Roman"/>
                        </a:rPr>
                        <a:t>20/1</a:t>
                      </a:r>
                      <a:endParaRPr lang="en-US" sz="11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100" dirty="0" err="1" smtClean="0">
                          <a:latin typeface="Calibri"/>
                          <a:ea typeface="Times New Roman"/>
                          <a:cs typeface="Arial"/>
                        </a:rPr>
                        <a:t>Vittorio</a:t>
                      </a:r>
                      <a:r>
                        <a:rPr lang="en-CA" sz="1100" dirty="0" smtClean="0">
                          <a:latin typeface="Calibri"/>
                          <a:ea typeface="Times New Roman"/>
                          <a:cs typeface="Arial"/>
                        </a:rPr>
                        <a:t> </a:t>
                      </a:r>
                      <a:r>
                        <a:rPr lang="en-CA" sz="1100" dirty="0">
                          <a:latin typeface="Calibri"/>
                          <a:ea typeface="Times New Roman"/>
                          <a:cs typeface="Arial"/>
                        </a:rPr>
                        <a:t>Brando and Susanne Craig to submit a proposal for a WG with the mandate of revisiting parts of IOCCG Reports 3 and 5, and specifically incorporating the multi-water algorithm concept (due date: 1 June 2015).</a:t>
                      </a:r>
                      <a:endParaRPr lang="en-US" sz="1100" dirty="0">
                        <a:latin typeface="Calibri"/>
                        <a:ea typeface="Times New Roman"/>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2971800" algn="ctr"/>
                          <a:tab pos="5943600" algn="r"/>
                        </a:tabLst>
                      </a:pPr>
                      <a:r>
                        <a:rPr lang="en-CA" sz="1100">
                          <a:latin typeface="Calibri"/>
                          <a:ea typeface="Calibri"/>
                          <a:cs typeface="Times New Roman"/>
                        </a:rPr>
                        <a:t>Open</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287">
                <a:tc>
                  <a:txBody>
                    <a:bodyPr/>
                    <a:lstStyle/>
                    <a:p>
                      <a:pPr marL="0" marR="0">
                        <a:lnSpc>
                          <a:spcPct val="115000"/>
                        </a:lnSpc>
                        <a:spcBef>
                          <a:spcPts val="0"/>
                        </a:spcBef>
                        <a:spcAft>
                          <a:spcPts val="0"/>
                        </a:spcAft>
                      </a:pPr>
                      <a:r>
                        <a:rPr lang="en-CA" sz="1100" b="1" dirty="0">
                          <a:latin typeface="Calibri"/>
                          <a:ea typeface="Calibri"/>
                          <a:cs typeface="Times New Roman"/>
                        </a:rPr>
                        <a:t>20/2</a:t>
                      </a:r>
                      <a:endParaRPr lang="en-US" sz="11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100">
                          <a:latin typeface="Calibri"/>
                          <a:ea typeface="Calibri"/>
                          <a:cs typeface="Times New Roman"/>
                        </a:rPr>
                        <a:t>IOCCG to send an additional supporting letter to Philippe Brunet and Kurt Vandenberghe endorsing the letter sent by Rosalia Santoleri on behalf of the S3VT scientists (S. Bernard, V. Stuart).  </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a:latin typeface="Calibri"/>
                          <a:ea typeface="Calibri"/>
                          <a:cs typeface="Times New Roman"/>
                        </a:rPr>
                        <a:t>Open</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683">
                <a:tc>
                  <a:txBody>
                    <a:bodyPr/>
                    <a:lstStyle/>
                    <a:p>
                      <a:pPr marL="0" marR="0">
                        <a:lnSpc>
                          <a:spcPct val="115000"/>
                        </a:lnSpc>
                        <a:spcBef>
                          <a:spcPts val="0"/>
                        </a:spcBef>
                        <a:spcAft>
                          <a:spcPts val="0"/>
                        </a:spcAft>
                      </a:pPr>
                      <a:r>
                        <a:rPr lang="en-CA" sz="1100" b="1" dirty="0">
                          <a:latin typeface="Calibri"/>
                          <a:ea typeface="Calibri"/>
                          <a:cs typeface="Times New Roman"/>
                        </a:rPr>
                        <a:t>20/3</a:t>
                      </a:r>
                      <a:endParaRPr lang="en-US" sz="11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CA" sz="1100" dirty="0">
                          <a:latin typeface="Calibri"/>
                          <a:ea typeface="Calibri"/>
                          <a:cs typeface="Times New Roman"/>
                        </a:rPr>
                        <a:t>Send invitation letter to Craig </a:t>
                      </a:r>
                      <a:r>
                        <a:rPr lang="en-CA" sz="1100" dirty="0" err="1">
                          <a:latin typeface="Calibri"/>
                          <a:ea typeface="Calibri"/>
                          <a:cs typeface="Times New Roman"/>
                        </a:rPr>
                        <a:t>Donlon</a:t>
                      </a:r>
                      <a:r>
                        <a:rPr lang="en-CA" sz="1100" dirty="0">
                          <a:latin typeface="Calibri"/>
                          <a:ea typeface="Calibri"/>
                          <a:cs typeface="Times New Roman"/>
                        </a:rPr>
                        <a:t> inviting him to chair a panel discussion at IOCS-2015 (S. Bernard, V. Stuart).</a:t>
                      </a:r>
                      <a:endParaRPr lang="en-US" sz="11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a:latin typeface="Calibri"/>
                          <a:ea typeface="Calibri"/>
                          <a:cs typeface="Times New Roman"/>
                        </a:rPr>
                        <a:t>Closed</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287">
                <a:tc>
                  <a:txBody>
                    <a:bodyPr/>
                    <a:lstStyle/>
                    <a:p>
                      <a:pPr marL="0" marR="0">
                        <a:lnSpc>
                          <a:spcPct val="115000"/>
                        </a:lnSpc>
                        <a:spcBef>
                          <a:spcPts val="0"/>
                        </a:spcBef>
                        <a:spcAft>
                          <a:spcPts val="0"/>
                        </a:spcAft>
                      </a:pPr>
                      <a:r>
                        <a:rPr lang="en-CA" sz="1100" b="1">
                          <a:latin typeface="Calibri"/>
                          <a:ea typeface="Calibri"/>
                          <a:cs typeface="Times New Roman"/>
                        </a:rPr>
                        <a:t>20/4</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209675" algn="l"/>
                        </a:tabLst>
                      </a:pPr>
                      <a:r>
                        <a:rPr lang="en-CA" sz="1100" dirty="0">
                          <a:latin typeface="Calibri"/>
                          <a:ea typeface="Calibri"/>
                          <a:cs typeface="Times New Roman"/>
                        </a:rPr>
                        <a:t>OCR-VC to provide a redaction of where IOCCG fits into GOOS and also to correct their description of the framework for ocean observing (P. </a:t>
                      </a:r>
                      <a:r>
                        <a:rPr lang="en-CA" sz="1100" dirty="0" err="1">
                          <a:latin typeface="Calibri"/>
                          <a:ea typeface="Calibri"/>
                          <a:cs typeface="Times New Roman"/>
                        </a:rPr>
                        <a:t>DiGiacomo</a:t>
                      </a:r>
                      <a:r>
                        <a:rPr lang="en-CA" sz="1100" dirty="0">
                          <a:latin typeface="Calibri"/>
                          <a:ea typeface="Calibri"/>
                          <a:cs typeface="Times New Roman"/>
                        </a:rPr>
                        <a:t>, S. Bernard)</a:t>
                      </a:r>
                      <a:endParaRPr lang="en-US" sz="11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a:latin typeface="Calibri"/>
                          <a:ea typeface="Calibri"/>
                          <a:cs typeface="Times New Roman"/>
                        </a:rPr>
                        <a:t>Open</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287">
                <a:tc>
                  <a:txBody>
                    <a:bodyPr/>
                    <a:lstStyle/>
                    <a:p>
                      <a:pPr marL="0" marR="0">
                        <a:lnSpc>
                          <a:spcPct val="115000"/>
                        </a:lnSpc>
                        <a:spcBef>
                          <a:spcPts val="0"/>
                        </a:spcBef>
                        <a:spcAft>
                          <a:spcPts val="0"/>
                        </a:spcAft>
                      </a:pPr>
                      <a:r>
                        <a:rPr lang="en-CA" sz="1100" b="1">
                          <a:latin typeface="Calibri"/>
                          <a:ea typeface="Calibri"/>
                          <a:cs typeface="Times New Roman"/>
                        </a:rPr>
                        <a:t>20/5</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CA" sz="1100" dirty="0">
                          <a:latin typeface="Calibri"/>
                          <a:ea typeface="Calibri"/>
                          <a:cs typeface="Times New Roman"/>
                        </a:rPr>
                        <a:t>Stephanie </a:t>
                      </a:r>
                      <a:r>
                        <a:rPr lang="en-CA" sz="1100" dirty="0" err="1">
                          <a:latin typeface="Calibri"/>
                          <a:ea typeface="Calibri"/>
                          <a:cs typeface="Times New Roman"/>
                        </a:rPr>
                        <a:t>Dutkiewicz</a:t>
                      </a:r>
                      <a:r>
                        <a:rPr lang="en-CA" sz="1100" dirty="0">
                          <a:latin typeface="Calibri"/>
                          <a:ea typeface="Calibri"/>
                          <a:cs typeface="Times New Roman"/>
                        </a:rPr>
                        <a:t> to attend the GOV MEAP-TT workshop in Halifax to represent the ocean colour modelling community.</a:t>
                      </a:r>
                      <a:endParaRPr lang="en-US" sz="11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a:latin typeface="Calibri"/>
                          <a:ea typeface="Calibri"/>
                          <a:cs typeface="Times New Roman"/>
                        </a:rPr>
                        <a:t>On-going</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849">
                <a:tc>
                  <a:txBody>
                    <a:bodyPr/>
                    <a:lstStyle/>
                    <a:p>
                      <a:pPr marL="0" marR="0">
                        <a:lnSpc>
                          <a:spcPct val="115000"/>
                        </a:lnSpc>
                        <a:spcBef>
                          <a:spcPts val="0"/>
                        </a:spcBef>
                        <a:spcAft>
                          <a:spcPts val="0"/>
                        </a:spcAft>
                      </a:pPr>
                      <a:r>
                        <a:rPr lang="en-CA" sz="1100" b="1">
                          <a:latin typeface="Calibri"/>
                          <a:ea typeface="Calibri"/>
                          <a:cs typeface="Times New Roman"/>
                        </a:rPr>
                        <a:t>20/6</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100" dirty="0">
                          <a:latin typeface="Calibri"/>
                          <a:ea typeface="Calibri"/>
                          <a:cs typeface="Times New Roman"/>
                        </a:rPr>
                        <a:t>Stephanie </a:t>
                      </a:r>
                      <a:r>
                        <a:rPr lang="en-CA" sz="1100" dirty="0" err="1">
                          <a:latin typeface="Calibri"/>
                          <a:ea typeface="Calibri"/>
                          <a:cs typeface="Times New Roman"/>
                        </a:rPr>
                        <a:t>Dutkiewicz</a:t>
                      </a:r>
                      <a:r>
                        <a:rPr lang="en-CA" sz="1100" dirty="0">
                          <a:latin typeface="Calibri"/>
                          <a:ea typeface="Calibri"/>
                          <a:cs typeface="Times New Roman"/>
                        </a:rPr>
                        <a:t> to prepare a proposal and draft Terms of Reference for a new IOCCG working group on “Ocean Colour Applications for Biogeochemical and Climate Modelling” by June 2015.</a:t>
                      </a:r>
                      <a:endParaRPr lang="en-US" sz="11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a:latin typeface="Calibri"/>
                          <a:ea typeface="Calibri"/>
                          <a:cs typeface="Times New Roman"/>
                        </a:rPr>
                        <a:t>Open</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683">
                <a:tc>
                  <a:txBody>
                    <a:bodyPr/>
                    <a:lstStyle/>
                    <a:p>
                      <a:pPr marL="0" marR="0">
                        <a:lnSpc>
                          <a:spcPct val="115000"/>
                        </a:lnSpc>
                        <a:spcBef>
                          <a:spcPts val="0"/>
                        </a:spcBef>
                        <a:spcAft>
                          <a:spcPts val="0"/>
                        </a:spcAft>
                      </a:pPr>
                      <a:r>
                        <a:rPr lang="en-CA" sz="1100" b="1">
                          <a:latin typeface="Calibri"/>
                          <a:ea typeface="Calibri"/>
                          <a:cs typeface="Times New Roman"/>
                        </a:rPr>
                        <a:t>20/7</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100" dirty="0">
                          <a:latin typeface="Calibri"/>
                          <a:ea typeface="Calibri"/>
                          <a:cs typeface="Times New Roman"/>
                        </a:rPr>
                        <a:t>EUMETSAT to investigate development of a Sentinel-3 multi-water demonstration product (E. </a:t>
                      </a:r>
                      <a:r>
                        <a:rPr lang="en-CA" sz="1100" dirty="0" err="1">
                          <a:latin typeface="Calibri"/>
                          <a:ea typeface="Calibri"/>
                          <a:cs typeface="Times New Roman"/>
                        </a:rPr>
                        <a:t>Kwiatkowska</a:t>
                      </a:r>
                      <a:r>
                        <a:rPr lang="en-CA" sz="1100" dirty="0">
                          <a:latin typeface="Calibri"/>
                          <a:ea typeface="Calibri"/>
                          <a:cs typeface="Times New Roman"/>
                        </a:rPr>
                        <a:t>).</a:t>
                      </a:r>
                      <a:endParaRPr lang="en-US" sz="11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a:latin typeface="Calibri"/>
                          <a:ea typeface="Calibri"/>
                          <a:cs typeface="Times New Roman"/>
                        </a:rPr>
                        <a:t>Open</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287">
                <a:tc>
                  <a:txBody>
                    <a:bodyPr/>
                    <a:lstStyle/>
                    <a:p>
                      <a:pPr marL="0" marR="0">
                        <a:lnSpc>
                          <a:spcPct val="115000"/>
                        </a:lnSpc>
                        <a:spcBef>
                          <a:spcPts val="0"/>
                        </a:spcBef>
                        <a:spcAft>
                          <a:spcPts val="0"/>
                        </a:spcAft>
                      </a:pPr>
                      <a:r>
                        <a:rPr lang="en-CA" sz="1100" b="1">
                          <a:latin typeface="Calibri"/>
                          <a:ea typeface="Calibri"/>
                          <a:cs typeface="Times New Roman"/>
                        </a:rPr>
                        <a:t>20/8</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100" dirty="0">
                          <a:latin typeface="Calibri"/>
                          <a:ea typeface="Calibri"/>
                          <a:cs typeface="Times New Roman"/>
                        </a:rPr>
                        <a:t>IOCCG Agencies to provide new links to publically available ocean colour data sets, or update the links currently available on the IOCCG website (Venetia Stuart to coordinate).</a:t>
                      </a:r>
                      <a:endParaRPr lang="en-US" sz="11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a:latin typeface="Calibri"/>
                          <a:ea typeface="Calibri"/>
                          <a:cs typeface="Times New Roman"/>
                        </a:rPr>
                        <a:t>On-going</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433">
                <a:tc>
                  <a:txBody>
                    <a:bodyPr/>
                    <a:lstStyle/>
                    <a:p>
                      <a:pPr marL="0" marR="0">
                        <a:lnSpc>
                          <a:spcPct val="115000"/>
                        </a:lnSpc>
                        <a:spcBef>
                          <a:spcPts val="0"/>
                        </a:spcBef>
                        <a:spcAft>
                          <a:spcPts val="0"/>
                        </a:spcAft>
                      </a:pPr>
                      <a:r>
                        <a:rPr lang="en-CA" sz="1100" b="1">
                          <a:latin typeface="Calibri"/>
                          <a:ea typeface="Calibri"/>
                          <a:cs typeface="Times New Roman"/>
                        </a:rPr>
                        <a:t>20/9</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100" dirty="0">
                          <a:latin typeface="Calibri"/>
                          <a:ea typeface="Calibri"/>
                          <a:cs typeface="Times New Roman"/>
                        </a:rPr>
                        <a:t>All IOCCG agencies to provide information to Venetia Stuart to update the timelines and specifications for the current and planned lists of ocean colour sensors on the IOCCG website.  P. </a:t>
                      </a:r>
                      <a:r>
                        <a:rPr lang="en-CA" sz="1100" dirty="0" err="1">
                          <a:latin typeface="Calibri"/>
                          <a:ea typeface="Calibri"/>
                          <a:cs typeface="Times New Roman"/>
                        </a:rPr>
                        <a:t>Bontempi</a:t>
                      </a:r>
                      <a:r>
                        <a:rPr lang="en-CA" sz="1100" dirty="0">
                          <a:latin typeface="Calibri"/>
                          <a:ea typeface="Calibri"/>
                          <a:cs typeface="Times New Roman"/>
                        </a:rPr>
                        <a:t>, P. </a:t>
                      </a:r>
                      <a:r>
                        <a:rPr lang="en-CA" sz="1100" dirty="0" err="1">
                          <a:latin typeface="Calibri"/>
                          <a:ea typeface="Calibri"/>
                          <a:cs typeface="Times New Roman"/>
                        </a:rPr>
                        <a:t>Regner</a:t>
                      </a:r>
                      <a:r>
                        <a:rPr lang="en-CA" sz="1100" dirty="0">
                          <a:latin typeface="Calibri"/>
                          <a:ea typeface="Calibri"/>
                          <a:cs typeface="Times New Roman"/>
                        </a:rPr>
                        <a:t> and P. </a:t>
                      </a:r>
                      <a:r>
                        <a:rPr lang="en-CA" sz="1100" dirty="0" err="1">
                          <a:latin typeface="Calibri"/>
                          <a:ea typeface="Calibri"/>
                          <a:cs typeface="Times New Roman"/>
                        </a:rPr>
                        <a:t>DiGiacomo</a:t>
                      </a:r>
                      <a:r>
                        <a:rPr lang="en-CA" sz="1100" dirty="0">
                          <a:latin typeface="Calibri"/>
                          <a:ea typeface="Calibri"/>
                          <a:cs typeface="Times New Roman"/>
                        </a:rPr>
                        <a:t> to provide information to CEOS.</a:t>
                      </a:r>
                      <a:endParaRPr lang="en-US" sz="11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a:latin typeface="Calibri"/>
                          <a:ea typeface="Calibri"/>
                          <a:cs typeface="Times New Roman"/>
                        </a:rPr>
                        <a:t>On-going</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683">
                <a:tc>
                  <a:txBody>
                    <a:bodyPr/>
                    <a:lstStyle/>
                    <a:p>
                      <a:pPr marL="0" marR="0">
                        <a:lnSpc>
                          <a:spcPct val="115000"/>
                        </a:lnSpc>
                        <a:spcBef>
                          <a:spcPts val="0"/>
                        </a:spcBef>
                        <a:spcAft>
                          <a:spcPts val="0"/>
                        </a:spcAft>
                      </a:pPr>
                      <a:r>
                        <a:rPr lang="en-CA" sz="1100" b="1">
                          <a:latin typeface="Calibri"/>
                          <a:ea typeface="Calibri"/>
                          <a:cs typeface="Times New Roman"/>
                        </a:rPr>
                        <a:t>20/10</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100" dirty="0">
                          <a:latin typeface="Calibri"/>
                          <a:ea typeface="Calibri"/>
                          <a:cs typeface="Times New Roman"/>
                        </a:rPr>
                        <a:t>Paul </a:t>
                      </a:r>
                      <a:r>
                        <a:rPr lang="en-CA" sz="1100" dirty="0" err="1">
                          <a:latin typeface="Calibri"/>
                          <a:ea typeface="Calibri"/>
                          <a:cs typeface="Times New Roman"/>
                        </a:rPr>
                        <a:t>DiGiacomo</a:t>
                      </a:r>
                      <a:r>
                        <a:rPr lang="en-CA" sz="1100" dirty="0">
                          <a:latin typeface="Calibri"/>
                          <a:ea typeface="Calibri"/>
                          <a:cs typeface="Times New Roman"/>
                        </a:rPr>
                        <a:t> to attend the SIT-30 meeting in Paris (31 March – 1 April 2015). </a:t>
                      </a:r>
                      <a:endParaRPr lang="en-US" sz="11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a:latin typeface="Calibri"/>
                          <a:ea typeface="Calibri"/>
                          <a:cs typeface="Times New Roman"/>
                        </a:rPr>
                        <a:t>Closed</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143">
                <a:tc>
                  <a:txBody>
                    <a:bodyPr/>
                    <a:lstStyle/>
                    <a:p>
                      <a:pPr marL="0" marR="0">
                        <a:lnSpc>
                          <a:spcPct val="115000"/>
                        </a:lnSpc>
                        <a:spcBef>
                          <a:spcPts val="0"/>
                        </a:spcBef>
                        <a:spcAft>
                          <a:spcPts val="0"/>
                        </a:spcAft>
                      </a:pPr>
                      <a:r>
                        <a:rPr lang="en-CA" sz="1100" b="1">
                          <a:latin typeface="Calibri"/>
                          <a:ea typeface="Calibri"/>
                          <a:cs typeface="Times New Roman"/>
                        </a:rPr>
                        <a:t>20/11</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100" dirty="0">
                          <a:latin typeface="Calibri"/>
                          <a:ea typeface="Calibri"/>
                          <a:cs typeface="Times New Roman"/>
                        </a:rPr>
                        <a:t>Confirm new co-chairs of ECV Task Force (B. Franz, D. Antoine). </a:t>
                      </a:r>
                      <a:endParaRPr lang="en-US" sz="11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a:latin typeface="Calibri"/>
                          <a:ea typeface="Calibri"/>
                          <a:cs typeface="Times New Roman"/>
                        </a:rPr>
                        <a:t>Open</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683">
                <a:tc>
                  <a:txBody>
                    <a:bodyPr/>
                    <a:lstStyle/>
                    <a:p>
                      <a:pPr marL="0" marR="0">
                        <a:lnSpc>
                          <a:spcPct val="115000"/>
                        </a:lnSpc>
                        <a:spcBef>
                          <a:spcPts val="0"/>
                        </a:spcBef>
                        <a:spcAft>
                          <a:spcPts val="0"/>
                        </a:spcAft>
                      </a:pPr>
                      <a:r>
                        <a:rPr lang="en-CA" sz="1100" b="1">
                          <a:latin typeface="Calibri"/>
                          <a:ea typeface="Calibri"/>
                          <a:cs typeface="Times New Roman"/>
                        </a:rPr>
                        <a:t>20/12</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100">
                          <a:latin typeface="Calibri"/>
                          <a:ea typeface="Calibri"/>
                          <a:cs typeface="Times New Roman"/>
                        </a:rPr>
                        <a:t>Jim Yoder’s ECV presentation to be included on IOCCG website (V. Stuart).</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a:latin typeface="Calibri"/>
                          <a:ea typeface="Calibri"/>
                          <a:cs typeface="Times New Roman"/>
                        </a:rPr>
                        <a:t>Closed</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683">
                <a:tc>
                  <a:txBody>
                    <a:bodyPr/>
                    <a:lstStyle/>
                    <a:p>
                      <a:pPr marL="0" marR="0">
                        <a:lnSpc>
                          <a:spcPct val="115000"/>
                        </a:lnSpc>
                        <a:spcBef>
                          <a:spcPts val="0"/>
                        </a:spcBef>
                        <a:spcAft>
                          <a:spcPts val="0"/>
                        </a:spcAft>
                      </a:pPr>
                      <a:r>
                        <a:rPr lang="en-CA" sz="1100" b="1">
                          <a:latin typeface="Calibri"/>
                          <a:ea typeface="Calibri"/>
                          <a:cs typeface="Times New Roman"/>
                        </a:rPr>
                        <a:t>20/13</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100" dirty="0">
                          <a:latin typeface="Calibri"/>
                          <a:ea typeface="Calibri"/>
                          <a:cs typeface="Times New Roman"/>
                        </a:rPr>
                        <a:t>Stewart Bernard and Giuseppe </a:t>
                      </a:r>
                      <a:r>
                        <a:rPr lang="en-CA" sz="1100" dirty="0" err="1">
                          <a:latin typeface="Calibri"/>
                          <a:ea typeface="Calibri"/>
                          <a:cs typeface="Times New Roman"/>
                        </a:rPr>
                        <a:t>Zibordi</a:t>
                      </a:r>
                      <a:r>
                        <a:rPr lang="en-CA" sz="1100" dirty="0">
                          <a:latin typeface="Calibri"/>
                          <a:ea typeface="Calibri"/>
                          <a:cs typeface="Times New Roman"/>
                        </a:rPr>
                        <a:t> to draft requirements for a community AOP/IOP processor for in situ data.</a:t>
                      </a:r>
                      <a:endParaRPr lang="en-US" sz="11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a:latin typeface="Calibri"/>
                          <a:ea typeface="Calibri"/>
                          <a:cs typeface="Times New Roman"/>
                        </a:rPr>
                        <a:t>Open</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287">
                <a:tc>
                  <a:txBody>
                    <a:bodyPr/>
                    <a:lstStyle/>
                    <a:p>
                      <a:pPr marL="0" marR="0">
                        <a:lnSpc>
                          <a:spcPct val="115000"/>
                        </a:lnSpc>
                        <a:spcBef>
                          <a:spcPts val="0"/>
                        </a:spcBef>
                        <a:spcAft>
                          <a:spcPts val="0"/>
                        </a:spcAft>
                      </a:pPr>
                      <a:r>
                        <a:rPr lang="en-CA" sz="1100" b="1">
                          <a:latin typeface="Calibri"/>
                          <a:ea typeface="Calibri"/>
                          <a:cs typeface="Times New Roman"/>
                        </a:rPr>
                        <a:t>20/14</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100" dirty="0">
                          <a:latin typeface="Calibri"/>
                          <a:ea typeface="Calibri"/>
                          <a:cs typeface="Times New Roman"/>
                        </a:rPr>
                        <a:t>IOCCG to send a letter to KIOST/KARI expressing appreciation for GOCI data and for the rapid development of the missions (D. Antoine, S. Bernard, V. Stuart).</a:t>
                      </a:r>
                      <a:endParaRPr lang="en-US" sz="11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a:latin typeface="Calibri"/>
                          <a:ea typeface="Calibri"/>
                          <a:cs typeface="Times New Roman"/>
                        </a:rPr>
                        <a:t>Open</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683">
                <a:tc>
                  <a:txBody>
                    <a:bodyPr/>
                    <a:lstStyle/>
                    <a:p>
                      <a:pPr marL="0" marR="0">
                        <a:lnSpc>
                          <a:spcPct val="115000"/>
                        </a:lnSpc>
                        <a:spcBef>
                          <a:spcPts val="0"/>
                        </a:spcBef>
                        <a:spcAft>
                          <a:spcPts val="0"/>
                        </a:spcAft>
                      </a:pPr>
                      <a:r>
                        <a:rPr lang="en-CA" sz="1100" b="1">
                          <a:latin typeface="Calibri"/>
                          <a:ea typeface="Calibri"/>
                          <a:cs typeface="Times New Roman"/>
                        </a:rPr>
                        <a:t>20/15</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100" dirty="0" err="1">
                          <a:latin typeface="Calibri"/>
                          <a:ea typeface="Calibri"/>
                          <a:cs typeface="Times New Roman"/>
                        </a:rPr>
                        <a:t>Ewa</a:t>
                      </a:r>
                      <a:r>
                        <a:rPr lang="en-CA" sz="1100" dirty="0">
                          <a:latin typeface="Calibri"/>
                          <a:ea typeface="Calibri"/>
                          <a:cs typeface="Times New Roman"/>
                        </a:rPr>
                        <a:t> </a:t>
                      </a:r>
                      <a:r>
                        <a:rPr lang="en-CA" sz="1100" dirty="0" err="1">
                          <a:latin typeface="Calibri"/>
                          <a:ea typeface="Calibri"/>
                          <a:cs typeface="Times New Roman"/>
                        </a:rPr>
                        <a:t>Kwiatkowska</a:t>
                      </a:r>
                      <a:r>
                        <a:rPr lang="en-CA" sz="1100" dirty="0">
                          <a:latin typeface="Calibri"/>
                          <a:ea typeface="Calibri"/>
                          <a:cs typeface="Times New Roman"/>
                        </a:rPr>
                        <a:t> to consult with trainers at EUMETSAT to see how they can support IOCCG capacity building efforts.  </a:t>
                      </a:r>
                      <a:endParaRPr lang="en-US" sz="11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a:latin typeface="Calibri"/>
                          <a:ea typeface="Calibri"/>
                          <a:cs typeface="Times New Roman"/>
                        </a:rPr>
                        <a:t>Open</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849">
                <a:tc>
                  <a:txBody>
                    <a:bodyPr/>
                    <a:lstStyle/>
                    <a:p>
                      <a:pPr marL="0" marR="0">
                        <a:lnSpc>
                          <a:spcPct val="115000"/>
                        </a:lnSpc>
                        <a:spcBef>
                          <a:spcPts val="0"/>
                        </a:spcBef>
                        <a:spcAft>
                          <a:spcPts val="0"/>
                        </a:spcAft>
                      </a:pPr>
                      <a:r>
                        <a:rPr lang="en-CA" sz="1100" b="1">
                          <a:latin typeface="Calibri"/>
                          <a:ea typeface="Calibri"/>
                          <a:cs typeface="Times New Roman"/>
                        </a:rPr>
                        <a:t>20/16</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100" dirty="0">
                          <a:latin typeface="Calibri"/>
                          <a:ea typeface="Calibri"/>
                          <a:cs typeface="Times New Roman"/>
                        </a:rPr>
                        <a:t>IOCCG to prepare a summary of ocean colour training opportunities, including online courses (H. </a:t>
                      </a:r>
                      <a:r>
                        <a:rPr lang="en-CA" sz="1100" dirty="0" err="1">
                          <a:latin typeface="Calibri"/>
                          <a:ea typeface="Calibri"/>
                          <a:cs typeface="Times New Roman"/>
                        </a:rPr>
                        <a:t>Dierssen</a:t>
                      </a:r>
                      <a:r>
                        <a:rPr lang="en-CA" sz="1100" dirty="0">
                          <a:latin typeface="Calibri"/>
                          <a:ea typeface="Calibri"/>
                          <a:cs typeface="Times New Roman"/>
                        </a:rPr>
                        <a:t>, C. Wilson, E. </a:t>
                      </a:r>
                      <a:r>
                        <a:rPr lang="en-CA" sz="1100" dirty="0" err="1">
                          <a:latin typeface="Calibri"/>
                          <a:ea typeface="Calibri"/>
                          <a:cs typeface="Times New Roman"/>
                        </a:rPr>
                        <a:t>Kwiatkowska</a:t>
                      </a:r>
                      <a:r>
                        <a:rPr lang="en-CA" sz="1100" dirty="0">
                          <a:latin typeface="Calibri"/>
                          <a:ea typeface="Calibri"/>
                          <a:cs typeface="Times New Roman"/>
                        </a:rPr>
                        <a:t>, S. Bernard, V. Stuart, with input from Committee members).</a:t>
                      </a:r>
                      <a:endParaRPr lang="en-US" sz="11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a:latin typeface="Calibri"/>
                          <a:ea typeface="Calibri"/>
                          <a:cs typeface="Times New Roman"/>
                        </a:rPr>
                        <a:t>Open</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143">
                <a:tc>
                  <a:txBody>
                    <a:bodyPr/>
                    <a:lstStyle/>
                    <a:p>
                      <a:pPr marL="0" marR="0">
                        <a:lnSpc>
                          <a:spcPct val="115000"/>
                        </a:lnSpc>
                        <a:spcBef>
                          <a:spcPts val="0"/>
                        </a:spcBef>
                        <a:spcAft>
                          <a:spcPts val="0"/>
                        </a:spcAft>
                      </a:pPr>
                      <a:r>
                        <a:rPr lang="en-CA" sz="1100" b="1">
                          <a:latin typeface="Calibri"/>
                          <a:ea typeface="Calibri"/>
                          <a:cs typeface="Times New Roman"/>
                        </a:rPr>
                        <a:t>20/17</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100" dirty="0">
                          <a:latin typeface="Calibri"/>
                          <a:ea typeface="Calibri"/>
                          <a:cs typeface="Times New Roman"/>
                        </a:rPr>
                        <a:t>Heidi </a:t>
                      </a:r>
                      <a:r>
                        <a:rPr lang="en-CA" sz="1100" dirty="0" err="1">
                          <a:latin typeface="Calibri"/>
                          <a:ea typeface="Calibri"/>
                          <a:cs typeface="Times New Roman"/>
                        </a:rPr>
                        <a:t>Dierssen</a:t>
                      </a:r>
                      <a:r>
                        <a:rPr lang="en-CA" sz="1100" dirty="0">
                          <a:latin typeface="Calibri"/>
                          <a:ea typeface="Calibri"/>
                          <a:cs typeface="Times New Roman"/>
                        </a:rPr>
                        <a:t> to prepare a brief on IOCCG-20 meeting for EOS.</a:t>
                      </a:r>
                      <a:endParaRPr lang="en-US" sz="11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a:latin typeface="Calibri"/>
                          <a:ea typeface="Calibri"/>
                          <a:cs typeface="Times New Roman"/>
                        </a:rPr>
                        <a:t>On-going</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683">
                <a:tc>
                  <a:txBody>
                    <a:bodyPr/>
                    <a:lstStyle/>
                    <a:p>
                      <a:pPr marL="0" marR="0">
                        <a:lnSpc>
                          <a:spcPct val="115000"/>
                        </a:lnSpc>
                        <a:spcBef>
                          <a:spcPts val="0"/>
                        </a:spcBef>
                        <a:spcAft>
                          <a:spcPts val="0"/>
                        </a:spcAft>
                      </a:pPr>
                      <a:r>
                        <a:rPr lang="en-CA" sz="1100" b="1">
                          <a:latin typeface="Calibri"/>
                          <a:ea typeface="Calibri"/>
                          <a:cs typeface="Times New Roman"/>
                        </a:rPr>
                        <a:t>20/18</a:t>
                      </a:r>
                      <a:endParaRPr lang="en-US" sz="110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CA" sz="1100" dirty="0">
                          <a:latin typeface="Calibri"/>
                          <a:ea typeface="Calibri"/>
                          <a:cs typeface="Times New Roman"/>
                        </a:rPr>
                        <a:t>Paula </a:t>
                      </a:r>
                      <a:r>
                        <a:rPr lang="en-CA" sz="1100" dirty="0" err="1">
                          <a:latin typeface="Calibri"/>
                          <a:ea typeface="Calibri"/>
                          <a:cs typeface="Times New Roman"/>
                        </a:rPr>
                        <a:t>Bontempi</a:t>
                      </a:r>
                      <a:r>
                        <a:rPr lang="en-CA" sz="1100" dirty="0">
                          <a:latin typeface="Calibri"/>
                          <a:ea typeface="Calibri"/>
                          <a:cs typeface="Times New Roman"/>
                        </a:rPr>
                        <a:t> to finalize dates and venue for IOCCG-21 in 2016. </a:t>
                      </a:r>
                      <a:endParaRPr lang="en-US" sz="11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100" dirty="0">
                          <a:latin typeface="Calibri"/>
                          <a:ea typeface="Calibri"/>
                          <a:cs typeface="Times New Roman"/>
                        </a:rPr>
                        <a:t>Open</a:t>
                      </a:r>
                      <a:endParaRPr lang="en-US" sz="1100" dirty="0">
                        <a:latin typeface="Calibri"/>
                        <a:ea typeface="Calibri"/>
                        <a:cs typeface="Times New Roman"/>
                      </a:endParaRPr>
                    </a:p>
                  </a:txBody>
                  <a:tcPr marL="35183" marR="3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5029200" y="304800"/>
            <a:ext cx="2400655"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FC000"/>
                </a:solidFill>
                <a:effectLst/>
                <a:uFillTx/>
              </a:rPr>
              <a:t>IOCCG-20 Actions</a:t>
            </a:r>
          </a:p>
          <a:p>
            <a:pPr marL="0" marR="0" indent="0" algn="l" defTabSz="457200" rtl="0" fontAlgn="auto" latinLnBrk="1" hangingPunct="0">
              <a:lnSpc>
                <a:spcPct val="100000"/>
              </a:lnSpc>
              <a:spcBef>
                <a:spcPts val="0"/>
              </a:spcBef>
              <a:spcAft>
                <a:spcPts val="0"/>
              </a:spcAft>
              <a:buClrTx/>
              <a:buSzTx/>
              <a:buFontTx/>
              <a:buNone/>
              <a:tabLst/>
            </a:pPr>
            <a:r>
              <a:rPr lang="en-US" dirty="0" smtClean="0">
                <a:solidFill>
                  <a:srgbClr val="FFC000"/>
                </a:solidFill>
              </a:rPr>
              <a:t>Note: Unofficial (TBC) </a:t>
            </a:r>
            <a:endParaRPr kumimoji="0" lang="en-US" sz="1800" b="0" i="0" u="none" strike="noStrike" cap="none" spc="0" normalizeH="0" baseline="0" dirty="0">
              <a:ln>
                <a:noFill/>
              </a:ln>
              <a:solidFill>
                <a:srgbClr val="FFC000"/>
              </a:solidFill>
              <a:effectLst/>
              <a:uFillTx/>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pPr lvl="0"/>
              <a:t>14</a:t>
            </a:fld>
            <a:endParaRPr lang="en-US"/>
          </a:p>
        </p:txBody>
      </p:sp>
      <p:pic>
        <p:nvPicPr>
          <p:cNvPr id="28675" name="Picture 3"/>
          <p:cNvPicPr>
            <a:picLocks noChangeAspect="1" noChangeArrowheads="1"/>
          </p:cNvPicPr>
          <p:nvPr/>
        </p:nvPicPr>
        <p:blipFill>
          <a:blip r:embed="rId2" cstate="print"/>
          <a:srcRect l="31625" t="8333" r="32065" b="6250"/>
          <a:stretch>
            <a:fillRect/>
          </a:stretch>
        </p:blipFill>
        <p:spPr bwMode="auto">
          <a:xfrm>
            <a:off x="2119532" y="0"/>
            <a:ext cx="5181600" cy="6853084"/>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2295" y="7109139"/>
            <a:ext cx="8600459" cy="3908763"/>
          </a:xfrm>
          <a:prstGeom prst="rect">
            <a:avLst/>
          </a:prstGeom>
        </p:spPr>
        <p:txBody>
          <a:bodyPr wrap="square">
            <a:spAutoFit/>
          </a:bodyPr>
          <a:lstStyle/>
          <a:p>
            <a:pPr marL="450850" indent="-342900">
              <a:spcBef>
                <a:spcPts val="600"/>
              </a:spcBef>
              <a:buFont typeface="+mj-lt"/>
              <a:buAutoNum type="arabicPeriod"/>
            </a:pPr>
            <a:endParaRPr lang="en-GB" cap="all" dirty="0">
              <a:solidFill>
                <a:srgbClr val="008000"/>
              </a:solidFill>
              <a:latin typeface="Arial"/>
              <a:cs typeface="Arial"/>
            </a:endParaRPr>
          </a:p>
          <a:p>
            <a:pPr marL="450850" indent="-342900">
              <a:spcBef>
                <a:spcPts val="600"/>
              </a:spcBef>
              <a:buFont typeface="+mj-lt"/>
              <a:buAutoNum type="arabicPeriod"/>
            </a:pPr>
            <a:endParaRPr lang="en-GB" dirty="0">
              <a:solidFill>
                <a:srgbClr val="008000"/>
              </a:solidFill>
              <a:latin typeface="Arial"/>
              <a:cs typeface="Arial"/>
            </a:endParaRPr>
          </a:p>
          <a:p>
            <a:pPr marL="450850" indent="-342900">
              <a:spcBef>
                <a:spcPts val="600"/>
              </a:spcBef>
              <a:buFont typeface="+mj-lt"/>
              <a:buAutoNum type="arabicPeriod"/>
            </a:pPr>
            <a:endParaRPr lang="en-GB" dirty="0">
              <a:solidFill>
                <a:srgbClr val="008000"/>
              </a:solidFill>
              <a:latin typeface="Arial"/>
              <a:cs typeface="Arial"/>
            </a:endParaRPr>
          </a:p>
          <a:p>
            <a:pPr marL="450850" indent="-342900">
              <a:spcBef>
                <a:spcPts val="600"/>
              </a:spcBef>
              <a:buFont typeface="+mj-lt"/>
              <a:buAutoNum type="arabicPeriod"/>
            </a:pPr>
            <a:endParaRPr lang="en-GB" dirty="0">
              <a:solidFill>
                <a:srgbClr val="008000"/>
              </a:solidFill>
              <a:latin typeface="Arial"/>
              <a:cs typeface="Arial"/>
            </a:endParaRPr>
          </a:p>
          <a:p>
            <a:pPr marL="107950">
              <a:spcBef>
                <a:spcPts val="600"/>
              </a:spcBef>
            </a:pPr>
            <a:endParaRPr lang="en-GB" dirty="0" smtClean="0">
              <a:solidFill>
                <a:srgbClr val="008000"/>
              </a:solidFill>
              <a:latin typeface="Arial"/>
              <a:cs typeface="Arial"/>
            </a:endParaRPr>
          </a:p>
          <a:p>
            <a:pPr marL="107950">
              <a:spcBef>
                <a:spcPts val="600"/>
              </a:spcBef>
            </a:pPr>
            <a:endParaRPr lang="en-GB" dirty="0">
              <a:solidFill>
                <a:srgbClr val="008000"/>
              </a:solidFill>
              <a:latin typeface="Arial"/>
              <a:cs typeface="Arial"/>
            </a:endParaRPr>
          </a:p>
          <a:p>
            <a:pPr marL="107950">
              <a:spcBef>
                <a:spcPts val="600"/>
              </a:spcBef>
            </a:pPr>
            <a:endParaRPr lang="en-GB" dirty="0" smtClean="0">
              <a:solidFill>
                <a:srgbClr val="008000"/>
              </a:solidFill>
              <a:latin typeface="Arial"/>
              <a:cs typeface="Arial"/>
            </a:endParaRPr>
          </a:p>
          <a:p>
            <a:pPr marL="107950">
              <a:spcBef>
                <a:spcPts val="600"/>
              </a:spcBef>
            </a:pPr>
            <a:endParaRPr lang="en-GB" dirty="0">
              <a:solidFill>
                <a:srgbClr val="008000"/>
              </a:solidFill>
              <a:latin typeface="Arial"/>
              <a:cs typeface="Arial"/>
            </a:endParaRPr>
          </a:p>
          <a:p>
            <a:pPr marL="107950">
              <a:spcBef>
                <a:spcPts val="600"/>
              </a:spcBef>
            </a:pPr>
            <a:endParaRPr lang="en-GB" dirty="0" smtClean="0">
              <a:solidFill>
                <a:srgbClr val="008000"/>
              </a:solidFill>
              <a:latin typeface="Arial"/>
              <a:cs typeface="Arial"/>
            </a:endParaRPr>
          </a:p>
          <a:p>
            <a:pPr marL="107950">
              <a:spcBef>
                <a:spcPts val="600"/>
              </a:spcBef>
            </a:pPr>
            <a:endParaRPr lang="en-GB" dirty="0">
              <a:solidFill>
                <a:srgbClr val="008000"/>
              </a:solidFill>
              <a:latin typeface="Arial"/>
              <a:cs typeface="Arial"/>
            </a:endParaRPr>
          </a:p>
          <a:p>
            <a:pPr marL="107950">
              <a:spcBef>
                <a:spcPts val="600"/>
              </a:spcBef>
            </a:pPr>
            <a:endParaRPr lang="en-GB" dirty="0">
              <a:solidFill>
                <a:srgbClr val="008000"/>
              </a:solidFill>
              <a:latin typeface="Arial"/>
              <a:cs typeface="Arial"/>
            </a:endParaRPr>
          </a:p>
        </p:txBody>
      </p:sp>
      <p:sp>
        <p:nvSpPr>
          <p:cNvPr id="5" name="Rectangle 3"/>
          <p:cNvSpPr txBox="1">
            <a:spLocks noChangeArrowheads="1"/>
          </p:cNvSpPr>
          <p:nvPr/>
        </p:nvSpPr>
        <p:spPr>
          <a:xfrm>
            <a:off x="0" y="1237058"/>
            <a:ext cx="9143999" cy="5637308"/>
          </a:xfrm>
          <a:prstGeom prst="rect">
            <a:avLst/>
          </a:prstGeom>
        </p:spPr>
        <p:txBody>
          <a:bodyPr/>
          <a:lstStyle/>
          <a:p>
            <a:pPr marL="285750" indent="-285750" algn="l">
              <a:buFont typeface="Wingdings" charset="2"/>
              <a:buChar char="q"/>
            </a:pPr>
            <a:r>
              <a:rPr lang="en-US" sz="1600" dirty="0" smtClean="0"/>
              <a:t>Discussion</a:t>
            </a:r>
            <a:endParaRPr lang="en-US" sz="1600" b="1" dirty="0" smtClean="0">
              <a:solidFill>
                <a:srgbClr val="FF0000"/>
              </a:solidFill>
            </a:endParaRPr>
          </a:p>
          <a:p>
            <a:pPr algn="ctr"/>
            <a:endParaRPr lang="en-US" sz="1600" b="1" dirty="0">
              <a:solidFill>
                <a:srgbClr val="FF0000"/>
              </a:solidFill>
            </a:endParaRPr>
          </a:p>
          <a:p>
            <a:pPr marL="285750" indent="-285750" algn="l">
              <a:buFont typeface="Arial"/>
              <a:buChar char="•"/>
            </a:pPr>
            <a:r>
              <a:rPr lang="en-US" sz="1600" b="1" dirty="0" smtClean="0">
                <a:solidFill>
                  <a:srgbClr val="0000FF"/>
                </a:solidFill>
              </a:rPr>
              <a:t>Requested distribution of ocean color </a:t>
            </a:r>
            <a:r>
              <a:rPr lang="en-US" sz="1600" b="1" dirty="0" smtClean="0">
                <a:solidFill>
                  <a:srgbClr val="0000FF"/>
                </a:solidFill>
              </a:rPr>
              <a:t>radiometry satellite </a:t>
            </a:r>
            <a:r>
              <a:rPr lang="en-US" sz="1600" b="1" dirty="0" smtClean="0">
                <a:solidFill>
                  <a:srgbClr val="0000FF"/>
                </a:solidFill>
              </a:rPr>
              <a:t>Level 0 or Level 1A data (as noted in IOCCG report #</a:t>
            </a:r>
            <a:r>
              <a:rPr lang="en-US" sz="1600" b="1" dirty="0" smtClean="0">
                <a:solidFill>
                  <a:srgbClr val="0000FF"/>
                </a:solidFill>
              </a:rPr>
              <a:t>13); how can CEOS-SIT facilitate access to these data sets?</a:t>
            </a:r>
            <a:endParaRPr lang="en-US" sz="1600" b="1" dirty="0" smtClean="0">
              <a:solidFill>
                <a:srgbClr val="0000FF"/>
              </a:solidFill>
            </a:endParaRPr>
          </a:p>
          <a:p>
            <a:pPr marL="285750" indent="-285750" algn="l">
              <a:buFont typeface="Arial"/>
              <a:buChar char="•"/>
            </a:pPr>
            <a:endParaRPr lang="en-US" sz="1600" b="1" dirty="0" smtClean="0">
              <a:solidFill>
                <a:srgbClr val="0000FF"/>
              </a:solidFill>
            </a:endParaRPr>
          </a:p>
          <a:p>
            <a:pPr marL="285750" indent="-285750" algn="l">
              <a:buFont typeface="Arial"/>
              <a:buChar char="•"/>
            </a:pPr>
            <a:r>
              <a:rPr lang="en-US" sz="1600" b="1" dirty="0" smtClean="0">
                <a:solidFill>
                  <a:srgbClr val="0000FF"/>
                </a:solidFill>
              </a:rPr>
              <a:t>Importance </a:t>
            </a:r>
            <a:r>
              <a:rPr lang="en-US" sz="1600" b="1" dirty="0">
                <a:solidFill>
                  <a:srgbClr val="0000FF"/>
                </a:solidFill>
              </a:rPr>
              <a:t>of </a:t>
            </a:r>
            <a:r>
              <a:rPr lang="en-US" sz="1600" b="1" i="1" dirty="0">
                <a:solidFill>
                  <a:srgbClr val="0000FF"/>
                </a:solidFill>
              </a:rPr>
              <a:t>validation</a:t>
            </a:r>
            <a:r>
              <a:rPr lang="en-US" sz="1600" b="1" dirty="0">
                <a:solidFill>
                  <a:srgbClr val="0000FF"/>
                </a:solidFill>
              </a:rPr>
              <a:t> across all agencies and why validation </a:t>
            </a:r>
            <a:r>
              <a:rPr lang="en-US" sz="1600" b="1" dirty="0" smtClean="0">
                <a:solidFill>
                  <a:srgbClr val="0000FF"/>
                </a:solidFill>
              </a:rPr>
              <a:t>(as well as calibration) should </a:t>
            </a:r>
            <a:r>
              <a:rPr lang="en-US" sz="1600" b="1" dirty="0">
                <a:solidFill>
                  <a:srgbClr val="0000FF"/>
                </a:solidFill>
              </a:rPr>
              <a:t>be built into all </a:t>
            </a:r>
            <a:r>
              <a:rPr lang="en-US" sz="1600" b="1" dirty="0" smtClean="0">
                <a:solidFill>
                  <a:srgbClr val="0000FF"/>
                </a:solidFill>
              </a:rPr>
              <a:t>ocean color radiometry missions – how do we raise visibility and </a:t>
            </a:r>
            <a:r>
              <a:rPr lang="en-US" sz="1600" b="1" dirty="0" smtClean="0">
                <a:solidFill>
                  <a:srgbClr val="0000FF"/>
                </a:solidFill>
              </a:rPr>
              <a:t>sustained implementation of these crucial capabilities in support of OCR?</a:t>
            </a:r>
            <a:r>
              <a:rPr lang="en-US" sz="1600" dirty="0">
                <a:solidFill>
                  <a:srgbClr val="0000FF"/>
                </a:solidFill>
              </a:rPr>
              <a:t> </a:t>
            </a:r>
          </a:p>
          <a:p>
            <a:endParaRPr lang="en-US" sz="1600" dirty="0" smtClean="0"/>
          </a:p>
          <a:p>
            <a:endParaRPr lang="en-US" sz="1600" dirty="0"/>
          </a:p>
        </p:txBody>
      </p:sp>
    </p:spTree>
    <p:extLst>
      <p:ext uri="{BB962C8B-B14F-4D97-AF65-F5344CB8AC3E}">
        <p14:creationId xmlns:p14="http://schemas.microsoft.com/office/powerpoint/2010/main" xmlns="" val="96299314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2</a:t>
            </a:fld>
            <a:endParaRPr lang="en-US" dirty="0"/>
          </a:p>
        </p:txBody>
      </p:sp>
      <p:sp>
        <p:nvSpPr>
          <p:cNvPr id="15" name="Shape 15"/>
          <p:cNvSpPr/>
          <p:nvPr/>
        </p:nvSpPr>
        <p:spPr>
          <a:xfrm>
            <a:off x="228600" y="1143000"/>
            <a:ext cx="8710650" cy="560153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a:solidFill>
                  <a:srgbClr val="000000"/>
                </a:solidFill>
              </a:defRPr>
            </a:pPr>
            <a:r>
              <a:rPr lang="en-US" sz="2000" dirty="0" smtClean="0">
                <a:solidFill>
                  <a:srgbClr val="002569"/>
                </a:solidFill>
                <a:latin typeface="Arial Bold"/>
                <a:ea typeface="Arial Bold"/>
                <a:cs typeface="Arial Bold"/>
                <a:sym typeface="Arial Bold"/>
              </a:rPr>
              <a:t>Information:</a:t>
            </a:r>
          </a:p>
          <a:p>
            <a:pPr lvl="0">
              <a:defRPr>
                <a:solidFill>
                  <a:srgbClr val="000000"/>
                </a:solidFill>
              </a:defRPr>
            </a:pPr>
            <a:endParaRPr dirty="0">
              <a:solidFill>
                <a:srgbClr val="002569"/>
              </a:solidFill>
              <a:latin typeface="Arial"/>
              <a:ea typeface="Arial"/>
              <a:cs typeface="Arial"/>
              <a:sym typeface="Arial"/>
            </a:endParaRPr>
          </a:p>
          <a:p>
            <a:pPr marL="381000" lvl="0" indent="-381000">
              <a:buSzPct val="100000"/>
              <a:buFont typeface="Arial"/>
              <a:buChar char="•"/>
              <a:defRPr>
                <a:solidFill>
                  <a:srgbClr val="000000"/>
                </a:solidFill>
              </a:defRPr>
            </a:pPr>
            <a:r>
              <a:rPr lang="en-US" sz="2000" dirty="0">
                <a:latin typeface="Arial"/>
                <a:ea typeface="Arial"/>
                <a:cs typeface="Arial"/>
                <a:sym typeface="Arial"/>
              </a:rPr>
              <a:t>R</a:t>
            </a:r>
            <a:r>
              <a:rPr lang="en-US" sz="2000" dirty="0" smtClean="0">
                <a:latin typeface="Arial"/>
                <a:ea typeface="Arial"/>
                <a:cs typeface="Arial"/>
                <a:sym typeface="Arial"/>
              </a:rPr>
              <a:t>eview </a:t>
            </a:r>
            <a:r>
              <a:rPr lang="en-US" sz="2000" dirty="0">
                <a:latin typeface="Arial"/>
                <a:ea typeface="Arial"/>
                <a:cs typeface="Arial"/>
                <a:sym typeface="Arial"/>
              </a:rPr>
              <a:t>progress with respect to OCR-VC action items in the Work Plan 2014-2016 &amp; 2015-</a:t>
            </a:r>
            <a:r>
              <a:rPr lang="en-US" sz="2000" dirty="0" smtClean="0">
                <a:latin typeface="Arial"/>
                <a:ea typeface="Arial"/>
                <a:cs typeface="Arial"/>
                <a:sym typeface="Arial"/>
              </a:rPr>
              <a:t>2017</a:t>
            </a:r>
          </a:p>
          <a:p>
            <a:pPr marL="381000" lvl="0" indent="-381000">
              <a:buSzPct val="100000"/>
              <a:buFont typeface="Arial"/>
              <a:buChar char="•"/>
              <a:defRPr>
                <a:solidFill>
                  <a:srgbClr val="000000"/>
                </a:solidFill>
              </a:defRPr>
            </a:pPr>
            <a:endParaRPr lang="en-US" sz="2000" dirty="0">
              <a:solidFill>
                <a:srgbClr val="002569"/>
              </a:solidFill>
              <a:latin typeface="Arial"/>
              <a:ea typeface="Arial"/>
              <a:cs typeface="Arial"/>
              <a:sym typeface="Arial"/>
            </a:endParaRPr>
          </a:p>
          <a:p>
            <a:pPr marL="381000" lvl="0" indent="-381000">
              <a:buSzPct val="100000"/>
              <a:buFont typeface="Arial"/>
              <a:buChar char="•"/>
              <a:defRPr>
                <a:solidFill>
                  <a:srgbClr val="000000"/>
                </a:solidFill>
              </a:defRPr>
            </a:pPr>
            <a:endParaRPr lang="en-US" sz="2000" dirty="0" smtClean="0">
              <a:latin typeface="Arial"/>
              <a:ea typeface="Arial"/>
              <a:cs typeface="Arial"/>
              <a:sym typeface="Arial"/>
            </a:endParaRPr>
          </a:p>
          <a:p>
            <a:pPr marL="381000" lvl="0" indent="-381000">
              <a:buSzPct val="100000"/>
              <a:buFont typeface="Arial"/>
              <a:buChar char="•"/>
              <a:defRPr>
                <a:solidFill>
                  <a:srgbClr val="000000"/>
                </a:solidFill>
              </a:defRPr>
            </a:pPr>
            <a:endParaRPr lang="en-US" sz="2000" dirty="0">
              <a:solidFill>
                <a:srgbClr val="002569"/>
              </a:solidFill>
              <a:latin typeface="Arial"/>
              <a:ea typeface="Arial"/>
              <a:cs typeface="Arial"/>
              <a:sym typeface="Arial"/>
            </a:endParaRPr>
          </a:p>
          <a:p>
            <a:pPr marL="381000" lvl="0" indent="-381000">
              <a:buSzPct val="100000"/>
              <a:buFont typeface="Arial"/>
              <a:buChar char="•"/>
              <a:defRPr>
                <a:solidFill>
                  <a:srgbClr val="000000"/>
                </a:solidFill>
              </a:defRPr>
            </a:pPr>
            <a:endParaRPr lang="en-US" sz="2000" dirty="0" smtClean="0">
              <a:latin typeface="Arial"/>
              <a:ea typeface="Arial"/>
              <a:cs typeface="Arial"/>
              <a:sym typeface="Arial"/>
            </a:endParaRPr>
          </a:p>
          <a:p>
            <a:pPr marL="381000" lvl="0" indent="-381000">
              <a:buSzPct val="100000"/>
              <a:buFont typeface="Arial"/>
              <a:buChar char="•"/>
              <a:defRPr>
                <a:solidFill>
                  <a:srgbClr val="000000"/>
                </a:solidFill>
              </a:defRPr>
            </a:pPr>
            <a:endParaRPr lang="en-US" sz="2000" dirty="0">
              <a:solidFill>
                <a:srgbClr val="002569"/>
              </a:solidFill>
              <a:latin typeface="Arial"/>
              <a:ea typeface="Arial"/>
              <a:cs typeface="Arial"/>
              <a:sym typeface="Arial"/>
            </a:endParaRPr>
          </a:p>
          <a:p>
            <a:pPr marL="381000" lvl="0" indent="-381000">
              <a:buSzPct val="100000"/>
              <a:buFont typeface="Arial"/>
              <a:buChar char="•"/>
              <a:defRPr>
                <a:solidFill>
                  <a:srgbClr val="000000"/>
                </a:solidFill>
              </a:defRPr>
            </a:pPr>
            <a:endParaRPr lang="en-US" sz="2000" dirty="0" smtClean="0">
              <a:latin typeface="Arial"/>
              <a:ea typeface="Arial"/>
              <a:cs typeface="Arial"/>
              <a:sym typeface="Arial"/>
            </a:endParaRPr>
          </a:p>
          <a:p>
            <a:pPr marL="381000" lvl="0" indent="-381000">
              <a:buSzPct val="100000"/>
              <a:buFont typeface="Arial"/>
              <a:buChar char="•"/>
              <a:defRPr>
                <a:solidFill>
                  <a:srgbClr val="000000"/>
                </a:solidFill>
              </a:defRPr>
            </a:pPr>
            <a:endParaRPr lang="en-US" sz="2000" dirty="0">
              <a:solidFill>
                <a:srgbClr val="002569"/>
              </a:solidFill>
              <a:latin typeface="Arial"/>
              <a:ea typeface="Arial"/>
              <a:cs typeface="Arial"/>
              <a:sym typeface="Arial"/>
            </a:endParaRPr>
          </a:p>
          <a:p>
            <a:pPr marL="381000" lvl="0" indent="-381000">
              <a:buSzPct val="100000"/>
              <a:buFont typeface="Arial"/>
              <a:buChar char="•"/>
              <a:defRPr>
                <a:solidFill>
                  <a:srgbClr val="000000"/>
                </a:solidFill>
              </a:defRPr>
            </a:pPr>
            <a:r>
              <a:rPr lang="en-US" sz="2000" dirty="0" smtClean="0">
                <a:latin typeface="Arial"/>
                <a:ea typeface="Arial"/>
                <a:cs typeface="Arial"/>
                <a:sym typeface="Arial"/>
              </a:rPr>
              <a:t>VC-1 – </a:t>
            </a:r>
            <a:r>
              <a:rPr lang="en-US" sz="2000" dirty="0" smtClean="0">
                <a:latin typeface="Arial"/>
                <a:ea typeface="Arial"/>
                <a:cs typeface="Arial"/>
                <a:sym typeface="Arial"/>
              </a:rPr>
              <a:t>U</a:t>
            </a:r>
            <a:r>
              <a:rPr lang="en-US" sz="2000" dirty="0" smtClean="0">
                <a:latin typeface="Arial"/>
                <a:ea typeface="Arial"/>
                <a:cs typeface="Arial"/>
                <a:sym typeface="Arial"/>
              </a:rPr>
              <a:t>pdated (on ongoing basis) on </a:t>
            </a:r>
            <a:r>
              <a:rPr lang="en-US" sz="2000" dirty="0" smtClean="0">
                <a:latin typeface="Arial"/>
                <a:ea typeface="Arial"/>
                <a:cs typeface="Arial"/>
                <a:sym typeface="Arial"/>
              </a:rPr>
              <a:t>IOCCG web </a:t>
            </a:r>
            <a:r>
              <a:rPr lang="en-US" sz="2000" dirty="0" smtClean="0">
                <a:latin typeface="Arial"/>
                <a:ea typeface="Arial"/>
                <a:cs typeface="Arial"/>
                <a:sym typeface="Arial"/>
              </a:rPr>
              <a:t>site: ioccg.org</a:t>
            </a:r>
            <a:endParaRPr lang="en-US" sz="2000" dirty="0" smtClean="0">
              <a:latin typeface="Arial"/>
              <a:ea typeface="Arial"/>
              <a:cs typeface="Arial"/>
              <a:sym typeface="Arial"/>
            </a:endParaRPr>
          </a:p>
          <a:p>
            <a:pPr marL="381000" lvl="0" indent="-381000">
              <a:buSzPct val="100000"/>
              <a:buFont typeface="Arial"/>
              <a:buChar char="•"/>
              <a:defRPr>
                <a:solidFill>
                  <a:srgbClr val="000000"/>
                </a:solidFill>
              </a:defRPr>
            </a:pPr>
            <a:r>
              <a:rPr lang="en-US" sz="2000" dirty="0" smtClean="0">
                <a:solidFill>
                  <a:srgbClr val="002569"/>
                </a:solidFill>
                <a:latin typeface="Arial"/>
                <a:ea typeface="Arial"/>
                <a:cs typeface="Arial"/>
                <a:sym typeface="Arial"/>
              </a:rPr>
              <a:t>VC-6 – </a:t>
            </a:r>
            <a:r>
              <a:rPr lang="en-US" sz="2000" dirty="0" smtClean="0">
                <a:solidFill>
                  <a:srgbClr val="002569"/>
                </a:solidFill>
                <a:latin typeface="Arial"/>
                <a:ea typeface="Arial"/>
                <a:cs typeface="Arial"/>
                <a:sym typeface="Arial"/>
              </a:rPr>
              <a:t>Continued </a:t>
            </a:r>
            <a:r>
              <a:rPr lang="en-US" sz="2000" dirty="0" smtClean="0">
                <a:solidFill>
                  <a:srgbClr val="002569"/>
                </a:solidFill>
                <a:latin typeface="Arial"/>
                <a:ea typeface="Arial"/>
                <a:cs typeface="Arial"/>
                <a:sym typeface="Arial"/>
              </a:rPr>
              <a:t>discussion with </a:t>
            </a:r>
            <a:r>
              <a:rPr lang="en-US" sz="2000" dirty="0" smtClean="0">
                <a:solidFill>
                  <a:srgbClr val="002569"/>
                </a:solidFill>
                <a:latin typeface="Arial"/>
                <a:ea typeface="Arial"/>
                <a:cs typeface="Arial"/>
                <a:sym typeface="Arial"/>
              </a:rPr>
              <a:t>IOCCG; see esp. reports: 12, 13, 14 </a:t>
            </a:r>
            <a:endParaRPr lang="en-US" sz="2000" dirty="0" smtClean="0">
              <a:solidFill>
                <a:srgbClr val="002569"/>
              </a:solidFill>
              <a:latin typeface="Arial"/>
              <a:ea typeface="Arial"/>
              <a:cs typeface="Arial"/>
              <a:sym typeface="Arial"/>
            </a:endParaRPr>
          </a:p>
          <a:p>
            <a:pPr marL="381000" lvl="0" indent="-381000">
              <a:buSzPct val="100000"/>
              <a:buFont typeface="Arial"/>
              <a:buChar char="•"/>
              <a:defRPr>
                <a:solidFill>
                  <a:srgbClr val="000000"/>
                </a:solidFill>
              </a:defRPr>
            </a:pPr>
            <a:r>
              <a:rPr lang="en-US" sz="2000" dirty="0" smtClean="0">
                <a:latin typeface="Arial"/>
                <a:ea typeface="Arial"/>
                <a:cs typeface="Arial"/>
                <a:sym typeface="Arial"/>
              </a:rPr>
              <a:t>VC-7 – Agency mapping exercise complete</a:t>
            </a:r>
          </a:p>
          <a:p>
            <a:pPr marL="381000" lvl="0" indent="-381000">
              <a:buSzPct val="100000"/>
              <a:buFont typeface="Arial"/>
              <a:buChar char="•"/>
              <a:defRPr>
                <a:solidFill>
                  <a:srgbClr val="000000"/>
                </a:solidFill>
              </a:defRPr>
            </a:pPr>
            <a:r>
              <a:rPr lang="en-US" sz="2000" dirty="0" smtClean="0">
                <a:solidFill>
                  <a:srgbClr val="002569"/>
                </a:solidFill>
                <a:latin typeface="Arial"/>
                <a:ea typeface="Arial"/>
                <a:cs typeface="Arial"/>
                <a:sym typeface="Arial"/>
              </a:rPr>
              <a:t>VC-8 – Update and plan provided</a:t>
            </a:r>
          </a:p>
          <a:p>
            <a:pPr marL="381000" lvl="0" indent="-381000">
              <a:buSzPct val="100000"/>
              <a:buFont typeface="Arial"/>
              <a:buChar char="•"/>
              <a:defRPr>
                <a:solidFill>
                  <a:srgbClr val="000000"/>
                </a:solidFill>
              </a:defRPr>
            </a:pPr>
            <a:r>
              <a:rPr lang="en-US" sz="2000" dirty="0" smtClean="0">
                <a:latin typeface="Arial"/>
                <a:ea typeface="Arial"/>
                <a:cs typeface="Arial"/>
                <a:sym typeface="Arial"/>
              </a:rPr>
              <a:t>VC-9 – moving forward </a:t>
            </a:r>
            <a:r>
              <a:rPr lang="en-US" sz="2000" dirty="0" smtClean="0">
                <a:latin typeface="Arial"/>
                <a:ea typeface="Arial"/>
                <a:cs typeface="Arial"/>
                <a:sym typeface="Arial"/>
              </a:rPr>
              <a:t>w/modular </a:t>
            </a:r>
            <a:r>
              <a:rPr lang="en-US" sz="2000" dirty="0" smtClean="0">
                <a:latin typeface="Arial"/>
                <a:ea typeface="Arial"/>
                <a:cs typeface="Arial"/>
                <a:sym typeface="Arial"/>
              </a:rPr>
              <a:t>implementation, NASA, </a:t>
            </a:r>
            <a:r>
              <a:rPr lang="en-US" sz="2000" dirty="0" smtClean="0">
                <a:latin typeface="Arial"/>
                <a:ea typeface="Arial"/>
                <a:cs typeface="Arial"/>
                <a:sym typeface="Arial"/>
              </a:rPr>
              <a:t>ESA, NOAA </a:t>
            </a:r>
            <a:r>
              <a:rPr lang="en-US" sz="2000" dirty="0" smtClean="0">
                <a:latin typeface="Arial"/>
                <a:ea typeface="Arial"/>
                <a:cs typeface="Arial"/>
                <a:sym typeface="Arial"/>
              </a:rPr>
              <a:t>Update</a:t>
            </a:r>
          </a:p>
          <a:p>
            <a:pPr marL="381000" lvl="0" indent="-381000">
              <a:buSzPct val="100000"/>
              <a:buFont typeface="Arial"/>
              <a:buChar char="•"/>
              <a:defRPr>
                <a:solidFill>
                  <a:srgbClr val="000000"/>
                </a:solidFill>
              </a:defRPr>
            </a:pPr>
            <a:r>
              <a:rPr lang="en-US" sz="2000" dirty="0" smtClean="0">
                <a:solidFill>
                  <a:srgbClr val="002569"/>
                </a:solidFill>
                <a:latin typeface="Arial"/>
                <a:ea typeface="Arial"/>
                <a:cs typeface="Arial"/>
                <a:sym typeface="Arial"/>
              </a:rPr>
              <a:t>VC-10 – Update and plans provided</a:t>
            </a:r>
            <a:endParaRPr dirty="0">
              <a:solidFill>
                <a:srgbClr val="002569"/>
              </a:solidFill>
              <a:latin typeface="Arial"/>
              <a:ea typeface="Arial"/>
              <a:cs typeface="Arial"/>
              <a:sym typeface="Arial"/>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1946625818"/>
              </p:ext>
            </p:extLst>
          </p:nvPr>
        </p:nvGraphicFramePr>
        <p:xfrm>
          <a:off x="762000" y="2514600"/>
          <a:ext cx="7086600" cy="1691640"/>
        </p:xfrm>
        <a:graphic>
          <a:graphicData uri="http://schemas.openxmlformats.org/presentationml/2006/ole">
            <p:oleObj spid="_x0000_s1038" name="Document" r:id="rId3" imgW="5905283" imgH="1409648" progId="Word.Document.12">
              <p:embed/>
            </p:oleObj>
          </a:graphicData>
        </a:graphic>
      </p:graphicFrame>
    </p:spTree>
    <p:extLst>
      <p:ext uri="{BB962C8B-B14F-4D97-AF65-F5344CB8AC3E}">
        <p14:creationId xmlns:p14="http://schemas.microsoft.com/office/powerpoint/2010/main" xmlns="" val="310866211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a:endParaRPr lang="en-US" sz="1800" dirty="0" smtClean="0">
              <a:solidFill>
                <a:srgbClr val="000000"/>
              </a:solidFill>
            </a:endParaRPr>
          </a:p>
        </p:txBody>
      </p:sp>
      <p:sp>
        <p:nvSpPr>
          <p:cNvPr id="5" name="Rectangle 3"/>
          <p:cNvSpPr txBox="1">
            <a:spLocks noChangeArrowheads="1"/>
          </p:cNvSpPr>
          <p:nvPr/>
        </p:nvSpPr>
        <p:spPr>
          <a:xfrm>
            <a:off x="132953" y="1237058"/>
            <a:ext cx="8756675" cy="5266577"/>
          </a:xfrm>
          <a:prstGeom prst="rect">
            <a:avLst/>
          </a:prstGeom>
        </p:spPr>
        <p:txBody>
          <a:bodyPr/>
          <a:lstStyle/>
          <a:p>
            <a:pPr marL="342900" indent="-342900">
              <a:spcBef>
                <a:spcPts val="600"/>
              </a:spcBef>
              <a:buFont typeface="Wingdings" charset="2"/>
              <a:buChar char="q"/>
            </a:pPr>
            <a:r>
              <a:rPr lang="en-GB" b="1" dirty="0" smtClean="0">
                <a:solidFill>
                  <a:srgbClr val="002569"/>
                </a:solidFill>
                <a:latin typeface="Arial"/>
                <a:ea typeface="MS Mincho"/>
                <a:cs typeface="Arial"/>
              </a:rPr>
              <a:t>Information</a:t>
            </a:r>
          </a:p>
          <a:p>
            <a:pPr>
              <a:spcBef>
                <a:spcPts val="600"/>
              </a:spcBef>
            </a:pPr>
            <a:endParaRPr lang="en-GB" sz="1600" b="1" dirty="0" smtClean="0">
              <a:solidFill>
                <a:srgbClr val="002569"/>
              </a:solidFill>
              <a:latin typeface="Arial"/>
              <a:ea typeface="MS Mincho"/>
              <a:cs typeface="Arial"/>
            </a:endParaRPr>
          </a:p>
          <a:p>
            <a:pPr marL="107950" algn="ctr">
              <a:spcBef>
                <a:spcPts val="600"/>
              </a:spcBef>
            </a:pPr>
            <a:r>
              <a:rPr lang="en-GB" sz="1600" dirty="0" smtClean="0">
                <a:solidFill>
                  <a:srgbClr val="FF0000"/>
                </a:solidFill>
                <a:latin typeface="Arial"/>
                <a:cs typeface="Arial"/>
              </a:rPr>
              <a:t>VC</a:t>
            </a:r>
            <a:r>
              <a:rPr lang="en-GB" sz="1600" dirty="0">
                <a:solidFill>
                  <a:srgbClr val="FF0000"/>
                </a:solidFill>
                <a:latin typeface="Arial"/>
                <a:cs typeface="Arial"/>
              </a:rPr>
              <a:t>-1:  List of Relevant Datasets from VCs               </a:t>
            </a:r>
            <a:r>
              <a:rPr lang="en-GB" sz="1600" dirty="0" smtClean="0">
                <a:solidFill>
                  <a:srgbClr val="FF0000"/>
                </a:solidFill>
                <a:latin typeface="Arial"/>
                <a:cs typeface="Arial"/>
              </a:rPr>
              <a:t>Q4 2014          </a:t>
            </a:r>
          </a:p>
          <a:p>
            <a:pPr marL="107950" algn="ctr">
              <a:spcBef>
                <a:spcPts val="600"/>
              </a:spcBef>
            </a:pPr>
            <a:r>
              <a:rPr lang="en-GB" sz="1600" dirty="0" smtClean="0">
                <a:solidFill>
                  <a:srgbClr val="002569"/>
                </a:solidFill>
                <a:latin typeface="Arial"/>
                <a:cs typeface="Arial"/>
              </a:rPr>
              <a:t>                                                                        </a:t>
            </a:r>
            <a:endParaRPr lang="en-GB" sz="1600" dirty="0">
              <a:solidFill>
                <a:srgbClr val="002569"/>
              </a:solidFill>
              <a:latin typeface="Arial"/>
              <a:cs typeface="Arial"/>
            </a:endParaRPr>
          </a:p>
          <a:p>
            <a:pPr marL="393700" indent="-285750">
              <a:spcBef>
                <a:spcPts val="600"/>
              </a:spcBef>
              <a:buFont typeface="Arial"/>
              <a:buChar char="•"/>
            </a:pPr>
            <a:r>
              <a:rPr lang="en-GB" sz="1600" dirty="0" smtClean="0">
                <a:latin typeface="Arial"/>
                <a:cs typeface="Arial"/>
              </a:rPr>
              <a:t>Current </a:t>
            </a:r>
            <a:r>
              <a:rPr lang="en-GB" sz="1600" dirty="0">
                <a:latin typeface="Arial"/>
                <a:cs typeface="Arial"/>
              </a:rPr>
              <a:t>information </a:t>
            </a:r>
            <a:r>
              <a:rPr lang="en-GB" sz="1600" dirty="0" smtClean="0">
                <a:latin typeface="Arial"/>
                <a:cs typeface="Arial"/>
              </a:rPr>
              <a:t>is on the IOCCG </a:t>
            </a:r>
            <a:r>
              <a:rPr lang="en-GB" sz="1600" dirty="0">
                <a:latin typeface="Arial"/>
                <a:cs typeface="Arial"/>
              </a:rPr>
              <a:t>website at http://www.ioccg.org/data/sensors.html </a:t>
            </a:r>
            <a:endParaRPr lang="en-GB" sz="1600" dirty="0" smtClean="0">
              <a:latin typeface="Arial"/>
              <a:cs typeface="Arial"/>
            </a:endParaRPr>
          </a:p>
          <a:p>
            <a:pPr marL="107950">
              <a:spcBef>
                <a:spcPts val="600"/>
              </a:spcBef>
            </a:pPr>
            <a:r>
              <a:rPr lang="en-GB" sz="1600" dirty="0">
                <a:solidFill>
                  <a:srgbClr val="002569"/>
                </a:solidFill>
                <a:latin typeface="Arial"/>
                <a:cs typeface="Arial"/>
              </a:rPr>
              <a:t>	</a:t>
            </a:r>
            <a:endParaRPr lang="en-GB" sz="1600" dirty="0" smtClean="0">
              <a:solidFill>
                <a:srgbClr val="002569"/>
              </a:solidFill>
              <a:latin typeface="Arial"/>
              <a:cs typeface="Arial"/>
            </a:endParaRPr>
          </a:p>
          <a:p>
            <a:pPr marL="107950">
              <a:spcBef>
                <a:spcPts val="600"/>
              </a:spcBef>
            </a:pPr>
            <a:endParaRPr lang="en-GB" sz="1600" dirty="0" smtClean="0">
              <a:solidFill>
                <a:srgbClr val="008000"/>
              </a:solidFill>
              <a:latin typeface="Arial"/>
              <a:cs typeface="Arial"/>
            </a:endParaRPr>
          </a:p>
          <a:p>
            <a:pPr marL="107950">
              <a:spcBef>
                <a:spcPts val="600"/>
              </a:spcBef>
            </a:pPr>
            <a:endParaRPr lang="en-GB" sz="1600" dirty="0">
              <a:solidFill>
                <a:srgbClr val="002569"/>
              </a:solidFill>
              <a:latin typeface="Arial"/>
              <a:cs typeface="Arial"/>
            </a:endParaRPr>
          </a:p>
          <a:p>
            <a:pPr marL="107950">
              <a:spcBef>
                <a:spcPts val="600"/>
              </a:spcBef>
            </a:pPr>
            <a:endParaRPr lang="en-GB" sz="1600" dirty="0" smtClean="0">
              <a:solidFill>
                <a:srgbClr val="002569"/>
              </a:solidFill>
              <a:latin typeface="Arial"/>
              <a:cs typeface="Arial"/>
            </a:endParaRPr>
          </a:p>
          <a:p>
            <a:pPr marL="107950">
              <a:spcBef>
                <a:spcPts val="600"/>
              </a:spcBef>
            </a:pPr>
            <a:endParaRPr lang="en-GB" sz="1600" dirty="0">
              <a:solidFill>
                <a:srgbClr val="002569"/>
              </a:solidFill>
              <a:latin typeface="Arial"/>
              <a:cs typeface="Arial"/>
            </a:endParaRPr>
          </a:p>
          <a:p>
            <a:pPr marL="107950">
              <a:spcBef>
                <a:spcPts val="600"/>
              </a:spcBef>
            </a:pPr>
            <a:endParaRPr lang="en-GB" sz="1600" dirty="0">
              <a:solidFill>
                <a:srgbClr val="002569"/>
              </a:solidFill>
              <a:latin typeface="Arial"/>
              <a:cs typeface="Arial"/>
            </a:endParaRPr>
          </a:p>
          <a:p>
            <a:pPr marL="107950">
              <a:spcBef>
                <a:spcPts val="600"/>
              </a:spcBef>
            </a:pPr>
            <a:endParaRPr lang="en-GB" sz="1600" dirty="0">
              <a:solidFill>
                <a:srgbClr val="002569"/>
              </a:solidFill>
              <a:latin typeface="Arial"/>
              <a:cs typeface="Arial"/>
            </a:endParaRPr>
          </a:p>
        </p:txBody>
      </p:sp>
    </p:spTree>
    <p:extLst>
      <p:ext uri="{BB962C8B-B14F-4D97-AF65-F5344CB8AC3E}">
        <p14:creationId xmlns:p14="http://schemas.microsoft.com/office/powerpoint/2010/main" xmlns="" val="2053232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a:endParaRPr lang="en-US" sz="1800" dirty="0" smtClean="0">
              <a:solidFill>
                <a:srgbClr val="000000"/>
              </a:solidFill>
            </a:endParaRPr>
          </a:p>
        </p:txBody>
      </p:sp>
      <p:pic>
        <p:nvPicPr>
          <p:cNvPr id="7170" name="Picture 2"/>
          <p:cNvPicPr>
            <a:picLocks noChangeAspect="1" noChangeArrowheads="1"/>
          </p:cNvPicPr>
          <p:nvPr/>
        </p:nvPicPr>
        <p:blipFill>
          <a:blip r:embed="rId3" cstate="print"/>
          <a:srcRect l="5271" t="3724" r="30307" b="9375"/>
          <a:stretch>
            <a:fillRect/>
          </a:stretch>
        </p:blipFill>
        <p:spPr bwMode="auto">
          <a:xfrm>
            <a:off x="990600" y="1371600"/>
            <a:ext cx="7033172" cy="5334000"/>
          </a:xfrm>
          <a:prstGeom prst="rect">
            <a:avLst/>
          </a:prstGeom>
          <a:noFill/>
          <a:ln w="9525">
            <a:noFill/>
            <a:miter lim="800000"/>
            <a:headEnd/>
            <a:tailEnd/>
          </a:ln>
        </p:spPr>
      </p:pic>
    </p:spTree>
    <p:extLst>
      <p:ext uri="{BB962C8B-B14F-4D97-AF65-F5344CB8AC3E}">
        <p14:creationId xmlns:p14="http://schemas.microsoft.com/office/powerpoint/2010/main" xmlns="" val="2053232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a:endParaRPr lang="en-US" sz="1800" dirty="0" smtClean="0">
              <a:solidFill>
                <a:srgbClr val="000000"/>
              </a:solidFill>
            </a:endParaRPr>
          </a:p>
        </p:txBody>
      </p:sp>
      <p:sp>
        <p:nvSpPr>
          <p:cNvPr id="5" name="Rectangle 3"/>
          <p:cNvSpPr txBox="1">
            <a:spLocks noChangeArrowheads="1"/>
          </p:cNvSpPr>
          <p:nvPr/>
        </p:nvSpPr>
        <p:spPr>
          <a:xfrm>
            <a:off x="132953" y="1237058"/>
            <a:ext cx="8756675" cy="5228094"/>
          </a:xfrm>
          <a:prstGeom prst="rect">
            <a:avLst/>
          </a:prstGeom>
        </p:spPr>
        <p:txBody>
          <a:bodyPr/>
          <a:lstStyle/>
          <a:p>
            <a:pPr marL="342900" indent="-342900">
              <a:spcBef>
                <a:spcPts val="600"/>
              </a:spcBef>
              <a:buFont typeface="Wingdings" charset="2"/>
              <a:buChar char="q"/>
            </a:pPr>
            <a:r>
              <a:rPr lang="en-GB" b="1" dirty="0" smtClean="0">
                <a:solidFill>
                  <a:srgbClr val="002569"/>
                </a:solidFill>
                <a:latin typeface="Arial"/>
                <a:ea typeface="MS Mincho"/>
                <a:cs typeface="Arial"/>
              </a:rPr>
              <a:t>Information</a:t>
            </a:r>
            <a:endParaRPr lang="en-GB" sz="1600" dirty="0" smtClean="0">
              <a:solidFill>
                <a:srgbClr val="002569"/>
              </a:solidFill>
              <a:latin typeface="Arial"/>
              <a:cs typeface="Arial"/>
            </a:endParaRPr>
          </a:p>
          <a:p>
            <a:pPr marL="107950">
              <a:spcBef>
                <a:spcPts val="600"/>
              </a:spcBef>
            </a:pPr>
            <a:endParaRPr lang="en-GB" sz="1600" dirty="0" smtClean="0">
              <a:solidFill>
                <a:srgbClr val="002569"/>
              </a:solidFill>
              <a:latin typeface="Arial"/>
              <a:cs typeface="Arial"/>
            </a:endParaRPr>
          </a:p>
          <a:p>
            <a:pPr marL="107950" algn="ctr">
              <a:spcBef>
                <a:spcPts val="600"/>
              </a:spcBef>
            </a:pPr>
            <a:r>
              <a:rPr lang="en-GB" sz="1600" dirty="0">
                <a:solidFill>
                  <a:srgbClr val="FF0000"/>
                </a:solidFill>
                <a:latin typeface="Arial"/>
                <a:cs typeface="Arial"/>
              </a:rPr>
              <a:t>VC-6:  Vision and plan for an essential OCR-Virtual Constellation </a:t>
            </a:r>
            <a:endParaRPr lang="en-GB" sz="1600" dirty="0" smtClean="0">
              <a:solidFill>
                <a:srgbClr val="FF0000"/>
              </a:solidFill>
              <a:latin typeface="Arial"/>
              <a:cs typeface="Arial"/>
            </a:endParaRPr>
          </a:p>
          <a:p>
            <a:pPr marL="107950" algn="ctr">
              <a:spcBef>
                <a:spcPts val="600"/>
              </a:spcBef>
            </a:pPr>
            <a:r>
              <a:rPr lang="en-GB" sz="1600" dirty="0" smtClean="0">
                <a:solidFill>
                  <a:srgbClr val="FF0000"/>
                </a:solidFill>
                <a:latin typeface="Arial"/>
                <a:cs typeface="Arial"/>
              </a:rPr>
              <a:t>space </a:t>
            </a:r>
            <a:r>
              <a:rPr lang="en-GB" sz="1600" dirty="0">
                <a:solidFill>
                  <a:srgbClr val="FF0000"/>
                </a:solidFill>
                <a:latin typeface="Arial"/>
                <a:cs typeface="Arial"/>
              </a:rPr>
              <a:t>segment (Polar and GEO)              Q4 </a:t>
            </a:r>
            <a:r>
              <a:rPr lang="en-GB" sz="1600" dirty="0" smtClean="0">
                <a:solidFill>
                  <a:srgbClr val="FF0000"/>
                </a:solidFill>
                <a:latin typeface="Arial"/>
                <a:cs typeface="Arial"/>
              </a:rPr>
              <a:t>2016</a:t>
            </a:r>
          </a:p>
          <a:p>
            <a:pPr marL="107950" algn="ctr">
              <a:spcBef>
                <a:spcPts val="600"/>
              </a:spcBef>
            </a:pPr>
            <a:endParaRPr lang="en-GB" sz="1600" dirty="0">
              <a:solidFill>
                <a:srgbClr val="002569"/>
              </a:solidFill>
              <a:latin typeface="Arial"/>
              <a:cs typeface="Arial"/>
            </a:endParaRPr>
          </a:p>
          <a:p>
            <a:pPr marL="107950">
              <a:spcBef>
                <a:spcPts val="600"/>
              </a:spcBef>
            </a:pPr>
            <a:r>
              <a:rPr lang="en-GB" sz="1600" dirty="0">
                <a:latin typeface="Arial"/>
                <a:cs typeface="Arial"/>
              </a:rPr>
              <a:t>IOCCG to update the </a:t>
            </a:r>
            <a:r>
              <a:rPr lang="en-GB" sz="1600" dirty="0" smtClean="0">
                <a:latin typeface="Arial"/>
                <a:cs typeface="Arial"/>
              </a:rPr>
              <a:t>listing, specs, and details </a:t>
            </a:r>
            <a:r>
              <a:rPr lang="en-GB" sz="1600" dirty="0">
                <a:latin typeface="Arial"/>
                <a:cs typeface="Arial"/>
              </a:rPr>
              <a:t>of current and planned ocean colour sensors. </a:t>
            </a:r>
            <a:endParaRPr lang="en-GB" sz="1600" dirty="0" smtClean="0">
              <a:latin typeface="Arial"/>
              <a:cs typeface="Arial"/>
            </a:endParaRPr>
          </a:p>
          <a:p>
            <a:pPr marL="107950">
              <a:spcBef>
                <a:spcPts val="600"/>
              </a:spcBef>
            </a:pPr>
            <a:endParaRPr lang="en-GB" sz="1600" dirty="0">
              <a:solidFill>
                <a:srgbClr val="002569"/>
              </a:solidFill>
              <a:latin typeface="Arial"/>
              <a:cs typeface="Arial"/>
            </a:endParaRPr>
          </a:p>
          <a:p>
            <a:pPr marL="107950">
              <a:spcBef>
                <a:spcPts val="600"/>
              </a:spcBef>
            </a:pPr>
            <a:r>
              <a:rPr lang="en-GB" sz="1600" dirty="0" smtClean="0">
                <a:solidFill>
                  <a:srgbClr val="002569"/>
                </a:solidFill>
                <a:latin typeface="Arial"/>
                <a:cs typeface="Arial"/>
              </a:rPr>
              <a:t>A </a:t>
            </a:r>
            <a:r>
              <a:rPr lang="en-GB" sz="1600" dirty="0">
                <a:solidFill>
                  <a:srgbClr val="002569"/>
                </a:solidFill>
                <a:latin typeface="Arial"/>
                <a:cs typeface="Arial"/>
              </a:rPr>
              <a:t>listing of current and planned ocean color sensors (Polar and GEO) can be found here:  </a:t>
            </a:r>
          </a:p>
          <a:p>
            <a:pPr marL="107950">
              <a:spcBef>
                <a:spcPts val="600"/>
              </a:spcBef>
            </a:pPr>
            <a:r>
              <a:rPr lang="en-GB" sz="1600" dirty="0">
                <a:solidFill>
                  <a:srgbClr val="002569"/>
                </a:solidFill>
                <a:latin typeface="Arial"/>
                <a:cs typeface="Arial"/>
              </a:rPr>
              <a:t>Current - </a:t>
            </a:r>
            <a:r>
              <a:rPr lang="en-GB" sz="1600" dirty="0">
                <a:solidFill>
                  <a:srgbClr val="002569"/>
                </a:solidFill>
                <a:latin typeface="Arial"/>
                <a:cs typeface="Arial"/>
                <a:hlinkClick r:id="rId3"/>
              </a:rPr>
              <a:t>http://</a:t>
            </a:r>
            <a:r>
              <a:rPr lang="en-GB" sz="1600" dirty="0" smtClean="0">
                <a:solidFill>
                  <a:srgbClr val="002569"/>
                </a:solidFill>
                <a:latin typeface="Arial"/>
                <a:cs typeface="Arial"/>
                <a:hlinkClick r:id="rId3"/>
              </a:rPr>
              <a:t>www.ioccg.org/sensors/current.html</a:t>
            </a:r>
            <a:r>
              <a:rPr lang="en-GB" sz="1600" dirty="0" smtClean="0">
                <a:solidFill>
                  <a:srgbClr val="002569"/>
                </a:solidFill>
                <a:latin typeface="Arial"/>
                <a:cs typeface="Arial"/>
              </a:rPr>
              <a:t> </a:t>
            </a:r>
            <a:endParaRPr lang="en-GB" sz="1600" dirty="0">
              <a:solidFill>
                <a:srgbClr val="002569"/>
              </a:solidFill>
              <a:latin typeface="Arial"/>
              <a:cs typeface="Arial"/>
            </a:endParaRPr>
          </a:p>
          <a:p>
            <a:pPr marL="107950">
              <a:spcBef>
                <a:spcPts val="600"/>
              </a:spcBef>
            </a:pPr>
            <a:r>
              <a:rPr lang="en-GB" sz="1600" dirty="0">
                <a:solidFill>
                  <a:srgbClr val="002569"/>
                </a:solidFill>
                <a:latin typeface="Arial"/>
                <a:cs typeface="Arial"/>
              </a:rPr>
              <a:t>Planned - </a:t>
            </a:r>
            <a:r>
              <a:rPr lang="en-GB" sz="1600" dirty="0">
                <a:solidFill>
                  <a:srgbClr val="002569"/>
                </a:solidFill>
                <a:latin typeface="Arial"/>
                <a:cs typeface="Arial"/>
                <a:hlinkClick r:id="rId4"/>
              </a:rPr>
              <a:t>http://www.ioccg.org/sensors/</a:t>
            </a:r>
            <a:r>
              <a:rPr lang="en-GB" sz="1600" dirty="0" smtClean="0">
                <a:solidFill>
                  <a:srgbClr val="002569"/>
                </a:solidFill>
                <a:latin typeface="Arial"/>
                <a:cs typeface="Arial"/>
                <a:hlinkClick r:id="rId4"/>
              </a:rPr>
              <a:t>scheduled.html</a:t>
            </a:r>
            <a:endParaRPr lang="en-GB" sz="1600" dirty="0" smtClean="0">
              <a:solidFill>
                <a:srgbClr val="002569"/>
              </a:solidFill>
              <a:latin typeface="Arial"/>
              <a:cs typeface="Arial"/>
            </a:endParaRPr>
          </a:p>
          <a:p>
            <a:pPr marL="107950">
              <a:spcBef>
                <a:spcPts val="600"/>
              </a:spcBef>
            </a:pPr>
            <a:endParaRPr lang="en-GB" sz="1600" dirty="0" smtClean="0">
              <a:solidFill>
                <a:srgbClr val="002569"/>
              </a:solidFill>
              <a:latin typeface="Arial"/>
              <a:cs typeface="Arial"/>
            </a:endParaRPr>
          </a:p>
          <a:p>
            <a:pPr marL="107950">
              <a:spcBef>
                <a:spcPts val="600"/>
              </a:spcBef>
            </a:pPr>
            <a:endParaRPr lang="en-GB" sz="1600" dirty="0">
              <a:solidFill>
                <a:srgbClr val="002569"/>
              </a:solidFill>
              <a:latin typeface="Arial"/>
              <a:cs typeface="Arial"/>
            </a:endParaRPr>
          </a:p>
          <a:p>
            <a:pPr marL="107950">
              <a:spcBef>
                <a:spcPts val="600"/>
              </a:spcBef>
            </a:pPr>
            <a:endParaRPr lang="en-GB" sz="1600" dirty="0" smtClean="0">
              <a:solidFill>
                <a:srgbClr val="002569"/>
              </a:solidFill>
              <a:latin typeface="Arial"/>
              <a:cs typeface="Arial"/>
            </a:endParaRPr>
          </a:p>
          <a:p>
            <a:pPr marL="107950">
              <a:spcBef>
                <a:spcPts val="600"/>
              </a:spcBef>
            </a:pPr>
            <a:endParaRPr lang="en-GB" sz="1600" dirty="0">
              <a:solidFill>
                <a:srgbClr val="002569"/>
              </a:solidFill>
              <a:latin typeface="Arial"/>
              <a:cs typeface="Arial"/>
            </a:endParaRPr>
          </a:p>
          <a:p>
            <a:pPr marL="107950">
              <a:spcBef>
                <a:spcPts val="600"/>
              </a:spcBef>
            </a:pPr>
            <a:endParaRPr lang="en-GB" sz="1600" dirty="0">
              <a:solidFill>
                <a:srgbClr val="002569"/>
              </a:solidFill>
              <a:latin typeface="Arial"/>
              <a:cs typeface="Arial"/>
            </a:endParaRPr>
          </a:p>
          <a:p>
            <a:pPr marL="107950">
              <a:spcBef>
                <a:spcPts val="600"/>
              </a:spcBef>
            </a:pPr>
            <a:endParaRPr lang="en-GB" sz="1600" dirty="0">
              <a:solidFill>
                <a:srgbClr val="002569"/>
              </a:solidFill>
              <a:latin typeface="Arial"/>
              <a:cs typeface="Arial"/>
            </a:endParaRPr>
          </a:p>
        </p:txBody>
      </p:sp>
    </p:spTree>
    <p:extLst>
      <p:ext uri="{BB962C8B-B14F-4D97-AF65-F5344CB8AC3E}">
        <p14:creationId xmlns:p14="http://schemas.microsoft.com/office/powerpoint/2010/main" xmlns="" val="789531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pPr lvl="0"/>
              <a:t>6</a:t>
            </a:fld>
            <a:endParaRPr lang="en-US"/>
          </a:p>
        </p:txBody>
      </p:sp>
      <p:pic>
        <p:nvPicPr>
          <p:cNvPr id="8194" name="Picture 2"/>
          <p:cNvPicPr>
            <a:picLocks noChangeAspect="1" noChangeArrowheads="1"/>
          </p:cNvPicPr>
          <p:nvPr/>
        </p:nvPicPr>
        <p:blipFill>
          <a:blip r:embed="rId2" cstate="print"/>
          <a:srcRect l="3514" t="4167" r="20351" b="14583"/>
          <a:stretch>
            <a:fillRect/>
          </a:stretch>
        </p:blipFill>
        <p:spPr bwMode="auto">
          <a:xfrm>
            <a:off x="152400" y="1295400"/>
            <a:ext cx="8839200" cy="530352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pPr lvl="0"/>
              <a:t>7</a:t>
            </a:fld>
            <a:endParaRPr lang="en-US"/>
          </a:p>
        </p:txBody>
      </p:sp>
      <p:pic>
        <p:nvPicPr>
          <p:cNvPr id="9218" name="Picture 2"/>
          <p:cNvPicPr>
            <a:picLocks noChangeAspect="1" noChangeArrowheads="1"/>
          </p:cNvPicPr>
          <p:nvPr/>
        </p:nvPicPr>
        <p:blipFill>
          <a:blip r:embed="rId2" cstate="print"/>
          <a:srcRect t="3125" r="47291" b="6250"/>
          <a:stretch>
            <a:fillRect/>
          </a:stretch>
        </p:blipFill>
        <p:spPr bwMode="auto">
          <a:xfrm>
            <a:off x="1066800" y="76200"/>
            <a:ext cx="6858000" cy="6629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a:endParaRPr lang="en-US" sz="1800" dirty="0" smtClean="0">
              <a:solidFill>
                <a:srgbClr val="000000"/>
              </a:solidFill>
            </a:endParaRPr>
          </a:p>
        </p:txBody>
      </p:sp>
      <p:sp>
        <p:nvSpPr>
          <p:cNvPr id="5" name="Rectangle 3"/>
          <p:cNvSpPr txBox="1">
            <a:spLocks noChangeArrowheads="1"/>
          </p:cNvSpPr>
          <p:nvPr/>
        </p:nvSpPr>
        <p:spPr>
          <a:xfrm>
            <a:off x="0" y="1237058"/>
            <a:ext cx="9143999" cy="5637308"/>
          </a:xfrm>
          <a:prstGeom prst="rect">
            <a:avLst/>
          </a:prstGeom>
        </p:spPr>
        <p:txBody>
          <a:bodyPr/>
          <a:lstStyle/>
          <a:p>
            <a:pPr marL="342900" indent="-342900">
              <a:spcBef>
                <a:spcPts val="600"/>
              </a:spcBef>
              <a:buFont typeface="Wingdings" charset="2"/>
              <a:buChar char="q"/>
            </a:pPr>
            <a:r>
              <a:rPr lang="en-GB" b="1" dirty="0" smtClean="0">
                <a:solidFill>
                  <a:srgbClr val="002569"/>
                </a:solidFill>
                <a:latin typeface="Arial"/>
                <a:ea typeface="MS Mincho"/>
                <a:cs typeface="Arial"/>
              </a:rPr>
              <a:t>Information</a:t>
            </a:r>
            <a:endParaRPr lang="en-GB" sz="1600" b="1" dirty="0" smtClean="0">
              <a:solidFill>
                <a:srgbClr val="002569"/>
              </a:solidFill>
              <a:latin typeface="Arial"/>
              <a:ea typeface="MS Mincho"/>
              <a:cs typeface="Arial"/>
            </a:endParaRPr>
          </a:p>
          <a:p>
            <a:pPr marL="107950" algn="ctr">
              <a:spcBef>
                <a:spcPts val="600"/>
              </a:spcBef>
            </a:pPr>
            <a:r>
              <a:rPr lang="en-GB" sz="1600" dirty="0" smtClean="0">
                <a:solidFill>
                  <a:srgbClr val="FF0000"/>
                </a:solidFill>
                <a:latin typeface="Arial"/>
                <a:cs typeface="Arial"/>
              </a:rPr>
              <a:t>VC</a:t>
            </a:r>
            <a:r>
              <a:rPr lang="en-GB" sz="1600" dirty="0">
                <a:solidFill>
                  <a:srgbClr val="FF0000"/>
                </a:solidFill>
                <a:latin typeface="Arial"/>
                <a:cs typeface="Arial"/>
              </a:rPr>
              <a:t>-7:  Catalog of Cal/Val infrastructure and activities       </a:t>
            </a:r>
            <a:r>
              <a:rPr lang="en-GB" sz="1600" dirty="0" smtClean="0">
                <a:solidFill>
                  <a:srgbClr val="FF0000"/>
                </a:solidFill>
                <a:latin typeface="Arial"/>
                <a:cs typeface="Arial"/>
              </a:rPr>
              <a:t>Q2 2015</a:t>
            </a:r>
            <a:r>
              <a:rPr lang="en-GB" sz="1600" dirty="0" smtClean="0">
                <a:solidFill>
                  <a:srgbClr val="002569"/>
                </a:solidFill>
                <a:latin typeface="Arial"/>
                <a:cs typeface="Arial"/>
              </a:rPr>
              <a:t>       </a:t>
            </a:r>
          </a:p>
          <a:p>
            <a:pPr marL="107950" algn="ctr">
              <a:spcBef>
                <a:spcPts val="600"/>
              </a:spcBef>
            </a:pPr>
            <a:r>
              <a:rPr lang="en-GB" sz="1600" dirty="0" smtClean="0">
                <a:solidFill>
                  <a:srgbClr val="002569"/>
                </a:solidFill>
                <a:latin typeface="Arial"/>
                <a:cs typeface="Arial"/>
              </a:rPr>
              <a:t>                                                                        </a:t>
            </a:r>
            <a:endParaRPr lang="en-GB" sz="1600" dirty="0">
              <a:solidFill>
                <a:srgbClr val="002569"/>
              </a:solidFill>
              <a:latin typeface="Arial"/>
              <a:cs typeface="Arial"/>
            </a:endParaRPr>
          </a:p>
          <a:p>
            <a:pPr marL="107950">
              <a:spcBef>
                <a:spcPts val="600"/>
              </a:spcBef>
            </a:pPr>
            <a:r>
              <a:rPr lang="en-GB" sz="1600" dirty="0">
                <a:solidFill>
                  <a:srgbClr val="002569"/>
                </a:solidFill>
                <a:latin typeface="Arial"/>
                <a:cs typeface="Arial"/>
              </a:rPr>
              <a:t>In 2014, IOCCG undertook a relevant "agency mapping" exercise </a:t>
            </a:r>
            <a:r>
              <a:rPr lang="en-GB" sz="1600" dirty="0" smtClean="0">
                <a:solidFill>
                  <a:srgbClr val="002569"/>
                </a:solidFill>
                <a:latin typeface="Arial"/>
                <a:cs typeface="Arial"/>
              </a:rPr>
              <a:t>that </a:t>
            </a:r>
            <a:r>
              <a:rPr lang="en-GB" sz="1600" dirty="0">
                <a:solidFill>
                  <a:srgbClr val="002569"/>
                </a:solidFill>
                <a:latin typeface="Arial"/>
                <a:cs typeface="Arial"/>
              </a:rPr>
              <a:t>included consideration of </a:t>
            </a:r>
            <a:r>
              <a:rPr lang="en-GB" sz="1600" dirty="0" smtClean="0">
                <a:solidFill>
                  <a:srgbClr val="002569"/>
                </a:solidFill>
                <a:latin typeface="Arial"/>
                <a:cs typeface="Arial"/>
              </a:rPr>
              <a:t>available, and planned, international </a:t>
            </a:r>
            <a:r>
              <a:rPr lang="en-GB" sz="1600" dirty="0">
                <a:solidFill>
                  <a:srgbClr val="002569"/>
                </a:solidFill>
                <a:latin typeface="Arial"/>
                <a:cs typeface="Arial"/>
              </a:rPr>
              <a:t>agency assets and resources for </a:t>
            </a:r>
            <a:r>
              <a:rPr lang="en-GB" sz="1600" dirty="0" smtClean="0">
                <a:solidFill>
                  <a:srgbClr val="002569"/>
                </a:solidFill>
                <a:latin typeface="Arial"/>
                <a:cs typeface="Arial"/>
              </a:rPr>
              <a:t>OCR cal/val.</a:t>
            </a:r>
          </a:p>
          <a:p>
            <a:pPr marL="107950">
              <a:spcBef>
                <a:spcPts val="600"/>
              </a:spcBef>
            </a:pPr>
            <a:r>
              <a:rPr lang="en-GB" sz="1600" dirty="0" smtClean="0">
                <a:solidFill>
                  <a:srgbClr val="002569"/>
                </a:solidFill>
                <a:latin typeface="Arial"/>
                <a:cs typeface="Arial"/>
              </a:rPr>
              <a:t> </a:t>
            </a:r>
            <a:endParaRPr lang="en-GB" sz="1600" dirty="0" smtClean="0">
              <a:solidFill>
                <a:srgbClr val="002569"/>
              </a:solidFill>
              <a:latin typeface="Arial"/>
              <a:cs typeface="Arial"/>
            </a:endParaRPr>
          </a:p>
          <a:p>
            <a:pPr marL="107950">
              <a:spcBef>
                <a:spcPts val="600"/>
              </a:spcBef>
            </a:pPr>
            <a:r>
              <a:rPr lang="en-GB" sz="1600" dirty="0" smtClean="0">
                <a:solidFill>
                  <a:srgbClr val="002569"/>
                </a:solidFill>
                <a:latin typeface="Arial"/>
                <a:cs typeface="Arial"/>
              </a:rPr>
              <a:t>As </a:t>
            </a:r>
            <a:r>
              <a:rPr lang="en-GB" sz="1600" dirty="0">
                <a:solidFill>
                  <a:srgbClr val="002569"/>
                </a:solidFill>
                <a:latin typeface="Arial"/>
                <a:cs typeface="Arial"/>
              </a:rPr>
              <a:t>a first step towards </a:t>
            </a:r>
            <a:r>
              <a:rPr lang="en-GB" sz="1600" dirty="0" smtClean="0">
                <a:solidFill>
                  <a:srgbClr val="002569"/>
                </a:solidFill>
                <a:latin typeface="Arial"/>
                <a:cs typeface="Arial"/>
              </a:rPr>
              <a:t>implementation of </a:t>
            </a:r>
            <a:r>
              <a:rPr lang="en-GB" sz="1600" dirty="0">
                <a:solidFill>
                  <a:srgbClr val="002569"/>
                </a:solidFill>
                <a:latin typeface="Arial"/>
                <a:cs typeface="Arial"/>
              </a:rPr>
              <a:t>the </a:t>
            </a:r>
            <a:r>
              <a:rPr lang="en-US" sz="1600" i="1" dirty="0" smtClean="0">
                <a:latin typeface="Arial"/>
                <a:cs typeface="Arial"/>
              </a:rPr>
              <a:t>International Network for Sensor Inter-comparison and Uncertainty assessment for Ocean </a:t>
            </a:r>
            <a:r>
              <a:rPr lang="en-US" sz="1600" i="1" dirty="0" err="1" smtClean="0">
                <a:latin typeface="Arial"/>
                <a:cs typeface="Arial"/>
              </a:rPr>
              <a:t>Colour</a:t>
            </a:r>
            <a:r>
              <a:rPr lang="en-US" sz="1600" i="1" dirty="0" smtClean="0">
                <a:latin typeface="Arial"/>
                <a:cs typeface="Arial"/>
              </a:rPr>
              <a:t> Radiometry</a:t>
            </a:r>
            <a:r>
              <a:rPr lang="en-US" sz="1600" dirty="0" smtClean="0">
                <a:latin typeface="Arial"/>
                <a:cs typeface="Arial"/>
              </a:rPr>
              <a:t> </a:t>
            </a:r>
            <a:r>
              <a:rPr lang="en-US" sz="1600" dirty="0" smtClean="0">
                <a:latin typeface="Arial"/>
                <a:cs typeface="Arial"/>
              </a:rPr>
              <a:t>(</a:t>
            </a:r>
            <a:r>
              <a:rPr lang="en-GB" sz="1600" dirty="0" smtClean="0">
                <a:solidFill>
                  <a:srgbClr val="002569"/>
                </a:solidFill>
                <a:latin typeface="Arial"/>
                <a:cs typeface="Arial"/>
              </a:rPr>
              <a:t>INSITU-OCR) </a:t>
            </a:r>
            <a:r>
              <a:rPr lang="en-GB" sz="1600" dirty="0">
                <a:solidFill>
                  <a:srgbClr val="002569"/>
                </a:solidFill>
                <a:latin typeface="Arial"/>
                <a:cs typeface="Arial"/>
              </a:rPr>
              <a:t>by IOCCG member agencies, the IOCCG asked that each agency indicate on the spreadsheet their potential area of contribution to INSITU-OCR </a:t>
            </a:r>
            <a:r>
              <a:rPr lang="en-GB" sz="1600" dirty="0" smtClean="0">
                <a:solidFill>
                  <a:srgbClr val="002569"/>
                </a:solidFill>
                <a:latin typeface="Arial"/>
                <a:cs typeface="Arial"/>
              </a:rPr>
              <a:t>implementation</a:t>
            </a:r>
            <a:r>
              <a:rPr lang="en-GB" sz="1600" dirty="0" smtClean="0">
                <a:solidFill>
                  <a:srgbClr val="002569"/>
                </a:solidFill>
                <a:latin typeface="Arial"/>
                <a:cs typeface="Arial"/>
              </a:rPr>
              <a:t>.</a:t>
            </a:r>
          </a:p>
          <a:p>
            <a:pPr marL="107950">
              <a:spcBef>
                <a:spcPts val="600"/>
              </a:spcBef>
            </a:pPr>
            <a:endParaRPr lang="en-GB" sz="1600" dirty="0" smtClean="0">
              <a:solidFill>
                <a:srgbClr val="002569"/>
              </a:solidFill>
              <a:latin typeface="Arial"/>
              <a:cs typeface="Arial"/>
            </a:endParaRPr>
          </a:p>
          <a:p>
            <a:pPr marL="107950">
              <a:spcBef>
                <a:spcPts val="600"/>
              </a:spcBef>
            </a:pPr>
            <a:r>
              <a:rPr lang="en-GB" sz="1600" dirty="0" smtClean="0">
                <a:solidFill>
                  <a:srgbClr val="002569"/>
                </a:solidFill>
                <a:latin typeface="Arial"/>
                <a:cs typeface="Arial"/>
              </a:rPr>
              <a:t>At the 3-5 March 2015 IOCCG meeting, IOCCG asked </a:t>
            </a:r>
            <a:r>
              <a:rPr lang="en-GB" sz="1600" dirty="0">
                <a:solidFill>
                  <a:srgbClr val="002569"/>
                </a:solidFill>
                <a:latin typeface="Arial"/>
                <a:cs typeface="Arial"/>
              </a:rPr>
              <a:t>the </a:t>
            </a:r>
            <a:r>
              <a:rPr lang="en-GB" sz="1600" dirty="0" smtClean="0">
                <a:solidFill>
                  <a:srgbClr val="002569"/>
                </a:solidFill>
                <a:latin typeface="Arial"/>
                <a:cs typeface="Arial"/>
              </a:rPr>
              <a:t>member agencies to </a:t>
            </a:r>
            <a:r>
              <a:rPr lang="en-GB" sz="1600" dirty="0">
                <a:solidFill>
                  <a:srgbClr val="002569"/>
                </a:solidFill>
                <a:latin typeface="Arial"/>
                <a:cs typeface="Arial"/>
              </a:rPr>
              <a:t>provide an agency-based list of infrastructure and assets. </a:t>
            </a:r>
            <a:endParaRPr lang="en-GB" sz="1600" dirty="0" smtClean="0">
              <a:solidFill>
                <a:srgbClr val="002569"/>
              </a:solidFill>
              <a:latin typeface="Arial"/>
              <a:cs typeface="Arial"/>
            </a:endParaRPr>
          </a:p>
          <a:p>
            <a:pPr marL="107950">
              <a:spcBef>
                <a:spcPts val="600"/>
              </a:spcBef>
            </a:pPr>
            <a:endParaRPr lang="en-GB" sz="1600" dirty="0" smtClean="0">
              <a:solidFill>
                <a:srgbClr val="002569"/>
              </a:solidFill>
              <a:latin typeface="Arial"/>
              <a:cs typeface="Arial"/>
            </a:endParaRPr>
          </a:p>
          <a:p>
            <a:pPr marL="107950">
              <a:spcBef>
                <a:spcPts val="600"/>
              </a:spcBef>
            </a:pPr>
            <a:r>
              <a:rPr lang="en-GB" sz="1600" dirty="0" smtClean="0">
                <a:solidFill>
                  <a:srgbClr val="002569"/>
                </a:solidFill>
                <a:latin typeface="Arial"/>
                <a:cs typeface="Arial"/>
              </a:rPr>
              <a:t>IOCCG/OCR-VC </a:t>
            </a:r>
            <a:r>
              <a:rPr lang="en-GB" sz="1600" dirty="0">
                <a:solidFill>
                  <a:srgbClr val="002569"/>
                </a:solidFill>
                <a:latin typeface="Arial"/>
                <a:cs typeface="Arial"/>
              </a:rPr>
              <a:t>is considering </a:t>
            </a:r>
            <a:r>
              <a:rPr lang="en-GB" sz="1600" i="1" dirty="0">
                <a:solidFill>
                  <a:srgbClr val="002569"/>
                </a:solidFill>
                <a:latin typeface="Arial"/>
                <a:cs typeface="Arial"/>
              </a:rPr>
              <a:t>in situ </a:t>
            </a:r>
            <a:r>
              <a:rPr lang="en-GB" sz="1600" dirty="0">
                <a:solidFill>
                  <a:srgbClr val="002569"/>
                </a:solidFill>
                <a:latin typeface="Arial"/>
                <a:cs typeface="Arial"/>
              </a:rPr>
              <a:t>protocols and data handling as well, such as described in the recent Sentinel-3 </a:t>
            </a:r>
            <a:r>
              <a:rPr lang="en-GB" sz="1600" dirty="0" smtClean="0">
                <a:solidFill>
                  <a:srgbClr val="002569"/>
                </a:solidFill>
                <a:latin typeface="Arial"/>
                <a:cs typeface="Arial"/>
              </a:rPr>
              <a:t>Validation Team </a:t>
            </a:r>
            <a:r>
              <a:rPr lang="en-GB" sz="1600" dirty="0">
                <a:solidFill>
                  <a:srgbClr val="002569"/>
                </a:solidFill>
                <a:latin typeface="Arial"/>
                <a:cs typeface="Arial"/>
              </a:rPr>
              <a:t>meeting in December 2014</a:t>
            </a:r>
            <a:r>
              <a:rPr lang="en-GB" sz="1600" dirty="0" smtClean="0">
                <a:solidFill>
                  <a:srgbClr val="002569"/>
                </a:solidFill>
                <a:latin typeface="Arial"/>
                <a:cs typeface="Arial"/>
              </a:rPr>
              <a:t>.</a:t>
            </a:r>
          </a:p>
          <a:p>
            <a:pPr marL="107950">
              <a:spcBef>
                <a:spcPts val="600"/>
              </a:spcBef>
            </a:pPr>
            <a:endParaRPr lang="en-GB" sz="1600" dirty="0" smtClean="0">
              <a:latin typeface="Arial"/>
              <a:cs typeface="Arial"/>
            </a:endParaRPr>
          </a:p>
          <a:p>
            <a:pPr marL="107950">
              <a:spcBef>
                <a:spcPts val="600"/>
              </a:spcBef>
            </a:pPr>
            <a:r>
              <a:rPr lang="en-GB" sz="1600" dirty="0" smtClean="0">
                <a:solidFill>
                  <a:srgbClr val="FF0000"/>
                </a:solidFill>
                <a:latin typeface="Arial"/>
                <a:cs typeface="Arial"/>
              </a:rPr>
              <a:t>Note: </a:t>
            </a:r>
            <a:r>
              <a:rPr lang="en-US" sz="1600" dirty="0" err="1" smtClean="0">
                <a:solidFill>
                  <a:srgbClr val="FF0000"/>
                </a:solidFill>
              </a:rPr>
              <a:t>Ewa</a:t>
            </a:r>
            <a:r>
              <a:rPr lang="en-US" sz="1600" dirty="0" smtClean="0">
                <a:solidFill>
                  <a:srgbClr val="FF0000"/>
                </a:solidFill>
              </a:rPr>
              <a:t> </a:t>
            </a:r>
            <a:r>
              <a:rPr lang="en-US" sz="1600" dirty="0" err="1" smtClean="0">
                <a:solidFill>
                  <a:srgbClr val="FF0000"/>
                </a:solidFill>
              </a:rPr>
              <a:t>Kwiatkowska</a:t>
            </a:r>
            <a:r>
              <a:rPr lang="en-US" sz="1600" dirty="0" smtClean="0">
                <a:solidFill>
                  <a:srgbClr val="FF0000"/>
                </a:solidFill>
              </a:rPr>
              <a:t> </a:t>
            </a:r>
            <a:r>
              <a:rPr lang="en-US" sz="1600" dirty="0" smtClean="0">
                <a:solidFill>
                  <a:srgbClr val="FF0000"/>
                </a:solidFill>
              </a:rPr>
              <a:t>(EUMETSAT) will attend the upcoming WG-Cal/Val Meeting on behalf of the OCR-VC/IOCCG</a:t>
            </a:r>
            <a:endParaRPr lang="en-GB" sz="1600" dirty="0" smtClean="0">
              <a:solidFill>
                <a:srgbClr val="FF0000"/>
              </a:solidFill>
              <a:latin typeface="Arial"/>
              <a:cs typeface="Arial"/>
            </a:endParaRPr>
          </a:p>
        </p:txBody>
      </p:sp>
    </p:spTree>
    <p:extLst>
      <p:ext uri="{BB962C8B-B14F-4D97-AF65-F5344CB8AC3E}">
        <p14:creationId xmlns:p14="http://schemas.microsoft.com/office/powerpoint/2010/main" xmlns="" val="3725430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a:endParaRPr lang="en-US" sz="1800" dirty="0" smtClean="0">
              <a:solidFill>
                <a:srgbClr val="000000"/>
              </a:solidFill>
            </a:endParaRPr>
          </a:p>
        </p:txBody>
      </p:sp>
      <p:sp>
        <p:nvSpPr>
          <p:cNvPr id="5" name="Rectangle 3"/>
          <p:cNvSpPr txBox="1">
            <a:spLocks noChangeArrowheads="1"/>
          </p:cNvSpPr>
          <p:nvPr/>
        </p:nvSpPr>
        <p:spPr>
          <a:xfrm>
            <a:off x="-37204" y="1219200"/>
            <a:ext cx="9143999" cy="5502766"/>
          </a:xfrm>
          <a:prstGeom prst="rect">
            <a:avLst/>
          </a:prstGeom>
        </p:spPr>
        <p:txBody>
          <a:bodyPr/>
          <a:lstStyle/>
          <a:p>
            <a:pPr marL="393700" indent="-285750" algn="l">
              <a:spcBef>
                <a:spcPts val="600"/>
              </a:spcBef>
              <a:buFont typeface="Wingdings" charset="2"/>
              <a:buChar char="q"/>
            </a:pPr>
            <a:r>
              <a:rPr lang="en-GB" sz="1600" b="1" dirty="0" smtClean="0">
                <a:latin typeface="Arial"/>
                <a:ea typeface="MS Mincho"/>
                <a:cs typeface="Arial"/>
              </a:rPr>
              <a:t>Information</a:t>
            </a:r>
            <a:endParaRPr lang="en-US" sz="1600" dirty="0">
              <a:solidFill>
                <a:srgbClr val="FF0000"/>
              </a:solidFill>
              <a:latin typeface="Arial"/>
              <a:cs typeface="Arial"/>
            </a:endParaRPr>
          </a:p>
          <a:p>
            <a:pPr marL="107950" algn="ctr">
              <a:spcBef>
                <a:spcPts val="600"/>
              </a:spcBef>
            </a:pPr>
            <a:r>
              <a:rPr lang="en-US" sz="1600" dirty="0" smtClean="0">
                <a:solidFill>
                  <a:srgbClr val="FF0000"/>
                </a:solidFill>
                <a:latin typeface="Arial"/>
                <a:cs typeface="Arial"/>
              </a:rPr>
              <a:t>VC</a:t>
            </a:r>
            <a:r>
              <a:rPr lang="en-US" sz="1600" dirty="0">
                <a:solidFill>
                  <a:srgbClr val="FF0000"/>
                </a:solidFill>
                <a:latin typeface="Arial"/>
                <a:cs typeface="Arial"/>
              </a:rPr>
              <a:t>-8:  Action Plan for GEO Blue Planet Components           </a:t>
            </a:r>
            <a:r>
              <a:rPr lang="en-US" sz="1600" dirty="0" smtClean="0">
                <a:solidFill>
                  <a:srgbClr val="FF0000"/>
                </a:solidFill>
                <a:latin typeface="Arial"/>
                <a:cs typeface="Arial"/>
              </a:rPr>
              <a:t>Q3 </a:t>
            </a:r>
            <a:r>
              <a:rPr lang="en-US" sz="1600" dirty="0" smtClean="0">
                <a:solidFill>
                  <a:srgbClr val="FF0000"/>
                </a:solidFill>
                <a:latin typeface="Arial"/>
                <a:cs typeface="Arial"/>
              </a:rPr>
              <a:t>2015                                                                           </a:t>
            </a:r>
            <a:endParaRPr lang="en-GB" sz="1600" dirty="0" smtClean="0">
              <a:solidFill>
                <a:srgbClr val="002569"/>
              </a:solidFill>
              <a:latin typeface="Arial"/>
              <a:cs typeface="Arial"/>
            </a:endParaRPr>
          </a:p>
          <a:p>
            <a:pPr marL="107950">
              <a:spcBef>
                <a:spcPts val="600"/>
              </a:spcBef>
            </a:pPr>
            <a:r>
              <a:rPr lang="en-GB" sz="400" dirty="0">
                <a:solidFill>
                  <a:srgbClr val="002569"/>
                </a:solidFill>
                <a:latin typeface="Arial"/>
                <a:cs typeface="Arial"/>
              </a:rPr>
              <a:t>	</a:t>
            </a:r>
            <a:endParaRPr lang="en-GB" sz="400" dirty="0" smtClean="0">
              <a:solidFill>
                <a:srgbClr val="002569"/>
              </a:solidFill>
              <a:latin typeface="Arial"/>
              <a:cs typeface="Arial"/>
            </a:endParaRPr>
          </a:p>
          <a:p>
            <a:pPr marL="107950">
              <a:spcBef>
                <a:spcPts val="600"/>
              </a:spcBef>
            </a:pPr>
            <a:r>
              <a:rPr lang="en-GB" sz="1600" dirty="0" smtClean="0">
                <a:solidFill>
                  <a:srgbClr val="002569"/>
                </a:solidFill>
                <a:latin typeface="Arial"/>
                <a:cs typeface="Arial"/>
              </a:rPr>
              <a:t>The </a:t>
            </a:r>
            <a:r>
              <a:rPr lang="en-GB" sz="1600" dirty="0">
                <a:solidFill>
                  <a:srgbClr val="002569"/>
                </a:solidFill>
                <a:latin typeface="Arial"/>
                <a:cs typeface="Arial"/>
              </a:rPr>
              <a:t>components to the GEO Blue Planet task are drawn from the new Blue Planet structure as per the GEO Work </a:t>
            </a:r>
            <a:r>
              <a:rPr lang="en-GB" sz="1600" dirty="0" smtClean="0">
                <a:solidFill>
                  <a:srgbClr val="002569"/>
                </a:solidFill>
                <a:latin typeface="Arial"/>
                <a:cs typeface="Arial"/>
              </a:rPr>
              <a:t>Plan:  </a:t>
            </a:r>
            <a:r>
              <a:rPr lang="en-GB" sz="1600" dirty="0" smtClean="0">
                <a:solidFill>
                  <a:srgbClr val="002569"/>
                </a:solidFill>
                <a:latin typeface="Arial"/>
                <a:cs typeface="Arial"/>
                <a:hlinkClick r:id="rId3"/>
              </a:rPr>
              <a:t>http</a:t>
            </a:r>
            <a:r>
              <a:rPr lang="en-GB" sz="1600" dirty="0">
                <a:solidFill>
                  <a:srgbClr val="002569"/>
                </a:solidFill>
                <a:latin typeface="Arial"/>
                <a:cs typeface="Arial"/>
                <a:hlinkClick r:id="rId3"/>
              </a:rPr>
              <a:t>://www.earthobservations.org/docshow.php?id=129</a:t>
            </a:r>
            <a:r>
              <a:rPr lang="en-GB" sz="1600" dirty="0">
                <a:solidFill>
                  <a:srgbClr val="002569"/>
                </a:solidFill>
                <a:latin typeface="Arial"/>
                <a:cs typeface="Arial"/>
              </a:rPr>
              <a:t> </a:t>
            </a:r>
            <a:r>
              <a:rPr lang="en-GB" sz="1600" dirty="0" smtClean="0">
                <a:solidFill>
                  <a:srgbClr val="002569"/>
                </a:solidFill>
                <a:latin typeface="Arial"/>
                <a:cs typeface="Arial"/>
              </a:rPr>
              <a:t>that </a:t>
            </a:r>
            <a:r>
              <a:rPr lang="en-GB" sz="1600" dirty="0">
                <a:solidFill>
                  <a:srgbClr val="002569"/>
                </a:solidFill>
                <a:latin typeface="Arial"/>
                <a:cs typeface="Arial"/>
              </a:rPr>
              <a:t>calls out:</a:t>
            </a:r>
          </a:p>
          <a:p>
            <a:pPr marL="107950">
              <a:spcBef>
                <a:spcPts val="600"/>
              </a:spcBef>
            </a:pPr>
            <a:r>
              <a:rPr lang="en-GB" sz="1600" dirty="0">
                <a:solidFill>
                  <a:srgbClr val="002569"/>
                </a:solidFill>
                <a:latin typeface="Arial"/>
                <a:cs typeface="Arial"/>
              </a:rPr>
              <a:t>C1: Sustained Ocean Observations;</a:t>
            </a:r>
          </a:p>
          <a:p>
            <a:pPr marL="107950">
              <a:spcBef>
                <a:spcPts val="600"/>
              </a:spcBef>
            </a:pPr>
            <a:r>
              <a:rPr lang="en-GB" sz="1600" dirty="0">
                <a:solidFill>
                  <a:srgbClr val="002569"/>
                </a:solidFill>
                <a:latin typeface="Arial"/>
                <a:cs typeface="Arial"/>
              </a:rPr>
              <a:t>C2: Sustained Ecosystems and Food Security;</a:t>
            </a:r>
          </a:p>
          <a:p>
            <a:pPr marL="107950">
              <a:spcBef>
                <a:spcPts val="600"/>
              </a:spcBef>
            </a:pPr>
            <a:r>
              <a:rPr lang="en-GB" sz="1600" dirty="0">
                <a:solidFill>
                  <a:srgbClr val="002569"/>
                </a:solidFill>
                <a:latin typeface="Arial"/>
                <a:cs typeface="Arial"/>
              </a:rPr>
              <a:t>C3: Ocean Forecasting;</a:t>
            </a:r>
          </a:p>
          <a:p>
            <a:pPr marL="107950">
              <a:spcBef>
                <a:spcPts val="600"/>
              </a:spcBef>
            </a:pPr>
            <a:r>
              <a:rPr lang="en-GB" sz="1600" dirty="0">
                <a:solidFill>
                  <a:srgbClr val="002569"/>
                </a:solidFill>
                <a:latin typeface="Arial"/>
                <a:cs typeface="Arial"/>
              </a:rPr>
              <a:t>C4: Services for the Coastal Zone;</a:t>
            </a:r>
          </a:p>
          <a:p>
            <a:pPr marL="107950">
              <a:spcBef>
                <a:spcPts val="600"/>
              </a:spcBef>
            </a:pPr>
            <a:r>
              <a:rPr lang="en-GB" sz="1600" dirty="0">
                <a:solidFill>
                  <a:srgbClr val="002569"/>
                </a:solidFill>
                <a:latin typeface="Arial"/>
                <a:cs typeface="Arial"/>
              </a:rPr>
              <a:t>C5: Climate and Carbon;</a:t>
            </a:r>
          </a:p>
          <a:p>
            <a:pPr marL="107950">
              <a:spcBef>
                <a:spcPts val="600"/>
              </a:spcBef>
            </a:pPr>
            <a:r>
              <a:rPr lang="en-GB" sz="1600" dirty="0">
                <a:solidFill>
                  <a:srgbClr val="002569"/>
                </a:solidFill>
                <a:latin typeface="Arial"/>
                <a:cs typeface="Arial"/>
              </a:rPr>
              <a:t>C6: Developing Capacity and Societal Awareness.</a:t>
            </a:r>
          </a:p>
          <a:p>
            <a:pPr marL="107950">
              <a:spcBef>
                <a:spcPts val="600"/>
              </a:spcBef>
              <a:buFont typeface="Wingdings"/>
              <a:buChar char="Ø"/>
            </a:pPr>
            <a:r>
              <a:rPr lang="en-GB" sz="1600" dirty="0">
                <a:latin typeface="Arial"/>
                <a:cs typeface="Arial"/>
              </a:rPr>
              <a:t> IOCCG/OCR-VC agencies are and will continue to make significant contributions to all of the above components.</a:t>
            </a:r>
          </a:p>
          <a:p>
            <a:pPr marL="107950">
              <a:spcBef>
                <a:spcPts val="600"/>
              </a:spcBef>
              <a:buFont typeface="Wingdings"/>
              <a:buChar char="Ø"/>
            </a:pPr>
            <a:r>
              <a:rPr lang="en-GB" sz="1600" dirty="0">
                <a:latin typeface="Arial"/>
                <a:cs typeface="Arial"/>
              </a:rPr>
              <a:t> OCR-VC agencies are fully in support of the GEO Blue Planet Components, and the nature of the contributions vary according to the mission of each agency (e.g., research and development contributions from ESA and NASA; enabling applications and services from EUMETSAT and NOAA).  </a:t>
            </a:r>
          </a:p>
          <a:p>
            <a:pPr marL="107950">
              <a:spcBef>
                <a:spcPts val="600"/>
              </a:spcBef>
              <a:buFont typeface="Wingdings"/>
              <a:buChar char="Ø"/>
            </a:pPr>
            <a:r>
              <a:rPr lang="en-GB" sz="1600" dirty="0">
                <a:latin typeface="Arial"/>
                <a:cs typeface="Arial"/>
              </a:rPr>
              <a:t> OCR-VC members serve in active leadership roles for several of the above components (e.g., C3 &amp; C4/NOAA and C5/JRC), and will broadly contribute to the Blue Planet Symposium to be held in Cairns, Australia in May 2015 (hosted by CSIRO) </a:t>
            </a:r>
          </a:p>
          <a:p>
            <a:pPr marL="107950">
              <a:spcBef>
                <a:spcPts val="600"/>
              </a:spcBef>
            </a:pPr>
            <a:endParaRPr lang="en-GB" sz="1600" dirty="0" smtClean="0">
              <a:solidFill>
                <a:srgbClr val="002569"/>
              </a:solidFill>
              <a:latin typeface="Arial"/>
              <a:cs typeface="Arial"/>
            </a:endParaRPr>
          </a:p>
          <a:p>
            <a:pPr marL="107950">
              <a:spcBef>
                <a:spcPts val="600"/>
              </a:spcBef>
            </a:pPr>
            <a:endParaRPr lang="en-GB" sz="1600" dirty="0">
              <a:solidFill>
                <a:srgbClr val="002569"/>
              </a:solidFill>
              <a:latin typeface="Arial"/>
              <a:cs typeface="Arial"/>
            </a:endParaRPr>
          </a:p>
          <a:p>
            <a:pPr marL="107950">
              <a:spcBef>
                <a:spcPts val="600"/>
              </a:spcBef>
            </a:pPr>
            <a:endParaRPr lang="en-GB" sz="1600" dirty="0">
              <a:solidFill>
                <a:srgbClr val="002569"/>
              </a:solidFill>
              <a:latin typeface="Arial"/>
              <a:cs typeface="Arial"/>
            </a:endParaRPr>
          </a:p>
          <a:p>
            <a:pPr marL="107950">
              <a:spcBef>
                <a:spcPts val="600"/>
              </a:spcBef>
            </a:pPr>
            <a:endParaRPr lang="en-GB" sz="1600" dirty="0">
              <a:solidFill>
                <a:srgbClr val="002569"/>
              </a:solidFill>
              <a:latin typeface="Arial"/>
              <a:cs typeface="Arial"/>
            </a:endParaRPr>
          </a:p>
        </p:txBody>
      </p:sp>
    </p:spTree>
    <p:extLst>
      <p:ext uri="{BB962C8B-B14F-4D97-AF65-F5344CB8AC3E}">
        <p14:creationId xmlns:p14="http://schemas.microsoft.com/office/powerpoint/2010/main" xmlns="" val="3382302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9413</TotalTime>
  <Words>1167</Words>
  <Application>Microsoft Office PowerPoint</Application>
  <PresentationFormat>On-screen Show (4:3)</PresentationFormat>
  <Paragraphs>196</Paragraphs>
  <Slides>15</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Default</vt:lpstr>
      <vt:lpstr>Document</vt:lpstr>
      <vt:lpstr>Update on IOCCG/OCR-VC Meeting Outcomes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pauld</cp:lastModifiedBy>
  <cp:revision>50</cp:revision>
  <dcterms:modified xsi:type="dcterms:W3CDTF">2015-03-31T08:20:55Z</dcterms:modified>
</cp:coreProperties>
</file>