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256" r:id="rId2"/>
    <p:sldId id="259" r:id="rId3"/>
    <p:sldId id="260" r:id="rId4"/>
    <p:sldId id="261" r:id="rId5"/>
    <p:sldId id="262" r:id="rId6"/>
    <p:sldId id="263" r:id="rId7"/>
    <p:sldId id="264" r:id="rId8"/>
    <p:sldId id="265" r:id="rId9"/>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664"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87FA6F7-16CE-8842-8E49-F6A866AB45D2}" type="datetimeFigureOut">
              <a:rPr lang="en-US" smtClean="0"/>
              <a:t>3/19/2015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38E12DE-20EB-5A4D-8498-E0AC1D34DF58}" type="slidenum">
              <a:rPr lang="en-US" smtClean="0"/>
              <a:t>‹#›</a:t>
            </a:fld>
            <a:endParaRPr lang="en-US"/>
          </a:p>
        </p:txBody>
      </p:sp>
    </p:spTree>
    <p:extLst>
      <p:ext uri="{BB962C8B-B14F-4D97-AF65-F5344CB8AC3E}">
        <p14:creationId xmlns:p14="http://schemas.microsoft.com/office/powerpoint/2010/main" val="21816215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hf hdr="0" ftr="0" dt="0"/>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xfrm>
            <a:off x="3884613" y="8685213"/>
            <a:ext cx="2971800" cy="457200"/>
          </a:xfrm>
          <a:prstGeom prst="rect">
            <a:avLst/>
          </a:prstGeom>
          <a:noFill/>
          <a:ln>
            <a:miter lim="800000"/>
            <a:headEnd/>
            <a:tailEnd/>
          </a:ln>
        </p:spPr>
        <p:txBody>
          <a:bodyPr/>
          <a:lstStyle/>
          <a:p>
            <a:fld id="{47D10890-62FC-4A72-AC60-97757228D65B}" type="slidenum">
              <a:rPr lang="en-US" smtClean="0">
                <a:solidFill>
                  <a:srgbClr val="000000"/>
                </a:solidFill>
              </a:rPr>
              <a:pPr/>
              <a:t>2</a:t>
            </a:fld>
            <a:endParaRPr lang="en-US" smtClean="0">
              <a:solidFill>
                <a:srgbClr val="000000"/>
              </a:solidFill>
            </a:endParaRPr>
          </a:p>
        </p:txBody>
      </p:sp>
      <p:sp>
        <p:nvSpPr>
          <p:cNvPr id="5125" name="Header Placeholder 4"/>
          <p:cNvSpPr>
            <a:spLocks noGrp="1"/>
          </p:cNvSpPr>
          <p:nvPr>
            <p:ph type="hdr" sz="quarter"/>
          </p:nvPr>
        </p:nvSpPr>
        <p:spPr bwMode="auto">
          <a:xfrm>
            <a:off x="0" y="0"/>
            <a:ext cx="2971800" cy="457200"/>
          </a:xfrm>
          <a:prstGeom prst="rect">
            <a:avLst/>
          </a:prstGeom>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extLst>
      <p:ext uri="{BB962C8B-B14F-4D97-AF65-F5344CB8AC3E}">
        <p14:creationId xmlns:p14="http://schemas.microsoft.com/office/powerpoint/2010/main" val="56580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xfrm>
            <a:off x="3884613" y="8685213"/>
            <a:ext cx="2971800" cy="457200"/>
          </a:xfrm>
          <a:prstGeom prst="rect">
            <a:avLst/>
          </a:prstGeom>
          <a:noFill/>
          <a:ln>
            <a:miter lim="800000"/>
            <a:headEnd/>
            <a:tailEnd/>
          </a:ln>
        </p:spPr>
        <p:txBody>
          <a:bodyPr/>
          <a:lstStyle/>
          <a:p>
            <a:fld id="{47D10890-62FC-4A72-AC60-97757228D65B}" type="slidenum">
              <a:rPr lang="en-US" smtClean="0">
                <a:solidFill>
                  <a:srgbClr val="000000"/>
                </a:solidFill>
              </a:rPr>
              <a:pPr/>
              <a:t>3</a:t>
            </a:fld>
            <a:endParaRPr lang="en-US" smtClean="0">
              <a:solidFill>
                <a:srgbClr val="000000"/>
              </a:solidFill>
            </a:endParaRPr>
          </a:p>
        </p:txBody>
      </p:sp>
      <p:sp>
        <p:nvSpPr>
          <p:cNvPr id="5125" name="Header Placeholder 4"/>
          <p:cNvSpPr>
            <a:spLocks noGrp="1"/>
          </p:cNvSpPr>
          <p:nvPr>
            <p:ph type="hdr" sz="quarter"/>
          </p:nvPr>
        </p:nvSpPr>
        <p:spPr bwMode="auto">
          <a:xfrm>
            <a:off x="0" y="0"/>
            <a:ext cx="2971800" cy="457200"/>
          </a:xfrm>
          <a:prstGeom prst="rect">
            <a:avLst/>
          </a:prstGeom>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extLst>
      <p:ext uri="{BB962C8B-B14F-4D97-AF65-F5344CB8AC3E}">
        <p14:creationId xmlns:p14="http://schemas.microsoft.com/office/powerpoint/2010/main" val="2818618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xfrm>
            <a:off x="3884613" y="8685213"/>
            <a:ext cx="2971800" cy="457200"/>
          </a:xfrm>
          <a:prstGeom prst="rect">
            <a:avLst/>
          </a:prstGeom>
          <a:noFill/>
          <a:ln>
            <a:miter lim="800000"/>
            <a:headEnd/>
            <a:tailEnd/>
          </a:ln>
        </p:spPr>
        <p:txBody>
          <a:bodyPr/>
          <a:lstStyle/>
          <a:p>
            <a:fld id="{47D10890-62FC-4A72-AC60-97757228D65B}" type="slidenum">
              <a:rPr lang="en-US" smtClean="0">
                <a:solidFill>
                  <a:srgbClr val="000000"/>
                </a:solidFill>
              </a:rPr>
              <a:pPr/>
              <a:t>4</a:t>
            </a:fld>
            <a:endParaRPr lang="en-US" smtClean="0">
              <a:solidFill>
                <a:srgbClr val="000000"/>
              </a:solidFill>
            </a:endParaRPr>
          </a:p>
        </p:txBody>
      </p:sp>
      <p:sp>
        <p:nvSpPr>
          <p:cNvPr id="5125" name="Header Placeholder 4"/>
          <p:cNvSpPr>
            <a:spLocks noGrp="1"/>
          </p:cNvSpPr>
          <p:nvPr>
            <p:ph type="hdr" sz="quarter"/>
          </p:nvPr>
        </p:nvSpPr>
        <p:spPr bwMode="auto">
          <a:xfrm>
            <a:off x="0" y="0"/>
            <a:ext cx="2971800" cy="457200"/>
          </a:xfrm>
          <a:prstGeom prst="rect">
            <a:avLst/>
          </a:prstGeom>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extLst>
      <p:ext uri="{BB962C8B-B14F-4D97-AF65-F5344CB8AC3E}">
        <p14:creationId xmlns:p14="http://schemas.microsoft.com/office/powerpoint/2010/main" val="261256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xfrm>
            <a:off x="3884613" y="8685213"/>
            <a:ext cx="2971800" cy="457200"/>
          </a:xfrm>
          <a:prstGeom prst="rect">
            <a:avLst/>
          </a:prstGeom>
          <a:noFill/>
          <a:ln>
            <a:miter lim="800000"/>
            <a:headEnd/>
            <a:tailEnd/>
          </a:ln>
        </p:spPr>
        <p:txBody>
          <a:bodyPr/>
          <a:lstStyle/>
          <a:p>
            <a:fld id="{47D10890-62FC-4A72-AC60-97757228D65B}" type="slidenum">
              <a:rPr lang="en-US" smtClean="0">
                <a:solidFill>
                  <a:srgbClr val="000000"/>
                </a:solidFill>
              </a:rPr>
              <a:pPr/>
              <a:t>5</a:t>
            </a:fld>
            <a:endParaRPr lang="en-US" smtClean="0">
              <a:solidFill>
                <a:srgbClr val="000000"/>
              </a:solidFill>
            </a:endParaRPr>
          </a:p>
        </p:txBody>
      </p:sp>
      <p:sp>
        <p:nvSpPr>
          <p:cNvPr id="5125" name="Header Placeholder 4"/>
          <p:cNvSpPr>
            <a:spLocks noGrp="1"/>
          </p:cNvSpPr>
          <p:nvPr>
            <p:ph type="hdr" sz="quarter"/>
          </p:nvPr>
        </p:nvSpPr>
        <p:spPr bwMode="auto">
          <a:xfrm>
            <a:off x="0" y="0"/>
            <a:ext cx="2971800" cy="457200"/>
          </a:xfrm>
          <a:prstGeom prst="rect">
            <a:avLst/>
          </a:prstGeom>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extLst>
      <p:ext uri="{BB962C8B-B14F-4D97-AF65-F5344CB8AC3E}">
        <p14:creationId xmlns:p14="http://schemas.microsoft.com/office/powerpoint/2010/main" val="1262518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xfrm>
            <a:off x="3884613" y="8685213"/>
            <a:ext cx="2971800" cy="457200"/>
          </a:xfrm>
          <a:prstGeom prst="rect">
            <a:avLst/>
          </a:prstGeom>
          <a:noFill/>
          <a:ln>
            <a:miter lim="800000"/>
            <a:headEnd/>
            <a:tailEnd/>
          </a:ln>
        </p:spPr>
        <p:txBody>
          <a:bodyPr/>
          <a:lstStyle/>
          <a:p>
            <a:fld id="{47D10890-62FC-4A72-AC60-97757228D65B}" type="slidenum">
              <a:rPr lang="en-US" smtClean="0">
                <a:solidFill>
                  <a:srgbClr val="000000"/>
                </a:solidFill>
              </a:rPr>
              <a:pPr/>
              <a:t>6</a:t>
            </a:fld>
            <a:endParaRPr lang="en-US" smtClean="0">
              <a:solidFill>
                <a:srgbClr val="000000"/>
              </a:solidFill>
            </a:endParaRPr>
          </a:p>
        </p:txBody>
      </p:sp>
      <p:sp>
        <p:nvSpPr>
          <p:cNvPr id="5125" name="Header Placeholder 4"/>
          <p:cNvSpPr>
            <a:spLocks noGrp="1"/>
          </p:cNvSpPr>
          <p:nvPr>
            <p:ph type="hdr" sz="quarter"/>
          </p:nvPr>
        </p:nvSpPr>
        <p:spPr bwMode="auto">
          <a:xfrm>
            <a:off x="0" y="0"/>
            <a:ext cx="2971800" cy="457200"/>
          </a:xfrm>
          <a:prstGeom prst="rect">
            <a:avLst/>
          </a:prstGeom>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extLst>
      <p:ext uri="{BB962C8B-B14F-4D97-AF65-F5344CB8AC3E}">
        <p14:creationId xmlns:p14="http://schemas.microsoft.com/office/powerpoint/2010/main" val="2734051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xfrm>
            <a:off x="3884613" y="8685213"/>
            <a:ext cx="2971800" cy="457200"/>
          </a:xfrm>
          <a:prstGeom prst="rect">
            <a:avLst/>
          </a:prstGeom>
          <a:noFill/>
          <a:ln>
            <a:miter lim="800000"/>
            <a:headEnd/>
            <a:tailEnd/>
          </a:ln>
        </p:spPr>
        <p:txBody>
          <a:bodyPr/>
          <a:lstStyle/>
          <a:p>
            <a:fld id="{47D10890-62FC-4A72-AC60-97757228D65B}" type="slidenum">
              <a:rPr lang="en-US" smtClean="0">
                <a:solidFill>
                  <a:srgbClr val="000000"/>
                </a:solidFill>
              </a:rPr>
              <a:pPr/>
              <a:t>7</a:t>
            </a:fld>
            <a:endParaRPr lang="en-US" smtClean="0">
              <a:solidFill>
                <a:srgbClr val="000000"/>
              </a:solidFill>
            </a:endParaRPr>
          </a:p>
        </p:txBody>
      </p:sp>
      <p:sp>
        <p:nvSpPr>
          <p:cNvPr id="5125" name="Header Placeholder 4"/>
          <p:cNvSpPr>
            <a:spLocks noGrp="1"/>
          </p:cNvSpPr>
          <p:nvPr>
            <p:ph type="hdr" sz="quarter"/>
          </p:nvPr>
        </p:nvSpPr>
        <p:spPr bwMode="auto">
          <a:xfrm>
            <a:off x="0" y="0"/>
            <a:ext cx="2971800" cy="457200"/>
          </a:xfrm>
          <a:prstGeom prst="rect">
            <a:avLst/>
          </a:prstGeom>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extLst>
      <p:ext uri="{BB962C8B-B14F-4D97-AF65-F5344CB8AC3E}">
        <p14:creationId xmlns:p14="http://schemas.microsoft.com/office/powerpoint/2010/main" val="3880478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xfrm>
            <a:off x="3884613" y="8685213"/>
            <a:ext cx="2971800" cy="457200"/>
          </a:xfrm>
          <a:prstGeom prst="rect">
            <a:avLst/>
          </a:prstGeom>
          <a:noFill/>
          <a:ln>
            <a:miter lim="800000"/>
            <a:headEnd/>
            <a:tailEnd/>
          </a:ln>
        </p:spPr>
        <p:txBody>
          <a:bodyPr/>
          <a:lstStyle/>
          <a:p>
            <a:fld id="{47D10890-62FC-4A72-AC60-97757228D65B}" type="slidenum">
              <a:rPr lang="en-US" smtClean="0">
                <a:solidFill>
                  <a:srgbClr val="000000"/>
                </a:solidFill>
              </a:rPr>
              <a:pPr/>
              <a:t>8</a:t>
            </a:fld>
            <a:endParaRPr lang="en-US" smtClean="0">
              <a:solidFill>
                <a:srgbClr val="000000"/>
              </a:solidFill>
            </a:endParaRPr>
          </a:p>
        </p:txBody>
      </p:sp>
      <p:sp>
        <p:nvSpPr>
          <p:cNvPr id="5125" name="Header Placeholder 4"/>
          <p:cNvSpPr>
            <a:spLocks noGrp="1"/>
          </p:cNvSpPr>
          <p:nvPr>
            <p:ph type="hdr" sz="quarter"/>
          </p:nvPr>
        </p:nvSpPr>
        <p:spPr bwMode="auto">
          <a:xfrm>
            <a:off x="0" y="0"/>
            <a:ext cx="2971800" cy="457200"/>
          </a:xfrm>
          <a:prstGeom prst="rect">
            <a:avLst/>
          </a:prstGeom>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extLst>
      <p:ext uri="{BB962C8B-B14F-4D97-AF65-F5344CB8AC3E}">
        <p14:creationId xmlns:p14="http://schemas.microsoft.com/office/powerpoint/2010/main" val="7843299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3" name="Shape 3"/>
          <p:cNvSpPr/>
          <p:nvPr userDrawn="1"/>
        </p:nvSpPr>
        <p:spPr>
          <a:xfrm>
            <a:off x="2130871" y="190714"/>
            <a:ext cx="2974529" cy="69249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AU" sz="1500" dirty="0" smtClean="0">
                <a:solidFill>
                  <a:srgbClr val="FFFFFF"/>
                </a:solidFill>
                <a:latin typeface="Proxima Nova Regular"/>
                <a:ea typeface="Proxima Nova Regular"/>
                <a:cs typeface="Proxima Nova Regular"/>
                <a:sym typeface="Proxima Nova Regular"/>
              </a:rPr>
              <a:t>SIT-30</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sz="1500" dirty="0" smtClean="0">
                <a:solidFill>
                  <a:srgbClr val="FFFFFF"/>
                </a:solidFill>
                <a:latin typeface="Proxima Nova Regular"/>
                <a:ea typeface="Proxima Nova Regular"/>
                <a:cs typeface="Proxima Nova Regular"/>
                <a:sym typeface="Proxima Nova Regular"/>
              </a:rPr>
              <a:t>CNES</a:t>
            </a:r>
            <a:r>
              <a:rPr lang="en-AU" sz="1500" dirty="0" smtClean="0">
                <a:solidFill>
                  <a:srgbClr val="FFFFFF"/>
                </a:solidFill>
                <a:latin typeface="Proxima Nova Regular"/>
                <a:ea typeface="Proxima Nova Regular"/>
                <a:cs typeface="Proxima Nova Regular"/>
                <a:sym typeface="Proxima Nova Regular"/>
              </a:rPr>
              <a:t> Headquarters</a:t>
            </a:r>
            <a:r>
              <a:rPr sz="1500" dirty="0" smtClean="0">
                <a:solidFill>
                  <a:srgbClr val="FFFFFF"/>
                </a:solidFill>
                <a:latin typeface="Proxima Nova Regular"/>
                <a:ea typeface="Proxima Nova Regular"/>
                <a:cs typeface="Proxima Nova Regular"/>
                <a:sym typeface="Proxima Nova Regular"/>
              </a:rPr>
              <a:t>, </a:t>
            </a:r>
            <a:r>
              <a:rPr lang="en-AU" sz="1500" dirty="0" smtClean="0">
                <a:solidFill>
                  <a:srgbClr val="FFFFFF"/>
                </a:solidFill>
                <a:latin typeface="Proxima Nova Regular"/>
                <a:ea typeface="Proxima Nova Regular"/>
                <a:cs typeface="Proxima Nova Regular"/>
                <a:sym typeface="Proxima Nova Regular"/>
              </a:rPr>
              <a:t>Paris</a:t>
            </a:r>
            <a:r>
              <a:rPr sz="1500" dirty="0" smtClean="0">
                <a:solidFill>
                  <a:srgbClr val="FFFFFF"/>
                </a:solidFill>
                <a:latin typeface="Proxima Nova Regular"/>
                <a:ea typeface="Proxima Nova Regular"/>
                <a:cs typeface="Proxima Nova Regular"/>
                <a:sym typeface="Proxima Nova Regular"/>
              </a:rPr>
              <a:t>, </a:t>
            </a:r>
            <a:r>
              <a:rPr sz="1500" dirty="0">
                <a:solidFill>
                  <a:srgbClr val="FFFFFF"/>
                </a:solidFill>
                <a:latin typeface="Proxima Nova Regular"/>
                <a:ea typeface="Proxima Nova Regular"/>
                <a:cs typeface="Proxima Nova Regular"/>
                <a:sym typeface="Proxima Nova Regular"/>
              </a:rPr>
              <a:t>France</a:t>
            </a:r>
            <a:br>
              <a:rPr sz="1500" dirty="0">
                <a:solidFill>
                  <a:srgbClr val="FFFFFF"/>
                </a:solidFill>
                <a:latin typeface="Proxima Nova Regular"/>
                <a:ea typeface="Proxima Nova Regular"/>
                <a:cs typeface="Proxima Nova Regular"/>
                <a:sym typeface="Proxima Nova Regular"/>
              </a:rPr>
            </a:br>
            <a:r>
              <a:rPr lang="en-AU" sz="1500" dirty="0" smtClean="0">
                <a:solidFill>
                  <a:srgbClr val="FFFFFF"/>
                </a:solidFill>
                <a:latin typeface="Proxima Nova Regular"/>
                <a:ea typeface="Proxima Nova Regular"/>
                <a:cs typeface="Proxima Nova Regular"/>
                <a:sym typeface="Proxima Nova Regular"/>
              </a:rPr>
              <a:t>31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March – 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April 2015</a:t>
            </a:r>
            <a:endParaRPr sz="1500" dirty="0">
              <a:solidFill>
                <a:srgbClr val="FFFFFF"/>
              </a:solidFill>
              <a:latin typeface="Proxima Nova Regular"/>
              <a:ea typeface="Proxima Nova Regular"/>
              <a:cs typeface="Proxima Nova Regular"/>
              <a:sym typeface="Proxima Nova Regular"/>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
        <p:nvSpPr>
          <p:cNvPr id="3" name="Shape 3"/>
          <p:cNvSpPr/>
          <p:nvPr userDrawn="1"/>
        </p:nvSpPr>
        <p:spPr>
          <a:xfrm>
            <a:off x="2130871" y="190714"/>
            <a:ext cx="2974529" cy="69249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AU" sz="1500" dirty="0" smtClean="0">
                <a:solidFill>
                  <a:srgbClr val="FFFFFF"/>
                </a:solidFill>
                <a:latin typeface="Proxima Nova Regular"/>
                <a:ea typeface="Proxima Nova Regular"/>
                <a:cs typeface="Proxima Nova Regular"/>
                <a:sym typeface="Proxima Nova Regular"/>
              </a:rPr>
              <a:t>SIT-30</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sz="1500" dirty="0" smtClean="0">
                <a:solidFill>
                  <a:srgbClr val="FFFFFF"/>
                </a:solidFill>
                <a:latin typeface="Proxima Nova Regular"/>
                <a:ea typeface="Proxima Nova Regular"/>
                <a:cs typeface="Proxima Nova Regular"/>
                <a:sym typeface="Proxima Nova Regular"/>
              </a:rPr>
              <a:t>CNES</a:t>
            </a:r>
            <a:r>
              <a:rPr lang="en-AU" sz="1500" dirty="0" smtClean="0">
                <a:solidFill>
                  <a:srgbClr val="FFFFFF"/>
                </a:solidFill>
                <a:latin typeface="Proxima Nova Regular"/>
                <a:ea typeface="Proxima Nova Regular"/>
                <a:cs typeface="Proxima Nova Regular"/>
                <a:sym typeface="Proxima Nova Regular"/>
              </a:rPr>
              <a:t> Headquarters</a:t>
            </a:r>
            <a:r>
              <a:rPr sz="1500" dirty="0" smtClean="0">
                <a:solidFill>
                  <a:srgbClr val="FFFFFF"/>
                </a:solidFill>
                <a:latin typeface="Proxima Nova Regular"/>
                <a:ea typeface="Proxima Nova Regular"/>
                <a:cs typeface="Proxima Nova Regular"/>
                <a:sym typeface="Proxima Nova Regular"/>
              </a:rPr>
              <a:t>, </a:t>
            </a:r>
            <a:r>
              <a:rPr lang="en-AU" sz="1500" dirty="0" smtClean="0">
                <a:solidFill>
                  <a:srgbClr val="FFFFFF"/>
                </a:solidFill>
                <a:latin typeface="Proxima Nova Regular"/>
                <a:ea typeface="Proxima Nova Regular"/>
                <a:cs typeface="Proxima Nova Regular"/>
                <a:sym typeface="Proxima Nova Regular"/>
              </a:rPr>
              <a:t>Paris</a:t>
            </a:r>
            <a:r>
              <a:rPr sz="1500" dirty="0" smtClean="0">
                <a:solidFill>
                  <a:srgbClr val="FFFFFF"/>
                </a:solidFill>
                <a:latin typeface="Proxima Nova Regular"/>
                <a:ea typeface="Proxima Nova Regular"/>
                <a:cs typeface="Proxima Nova Regular"/>
                <a:sym typeface="Proxima Nova Regular"/>
              </a:rPr>
              <a:t>, </a:t>
            </a:r>
            <a:r>
              <a:rPr sz="1500" dirty="0">
                <a:solidFill>
                  <a:srgbClr val="FFFFFF"/>
                </a:solidFill>
                <a:latin typeface="Proxima Nova Regular"/>
                <a:ea typeface="Proxima Nova Regular"/>
                <a:cs typeface="Proxima Nova Regular"/>
                <a:sym typeface="Proxima Nova Regular"/>
              </a:rPr>
              <a:t>France</a:t>
            </a:r>
            <a:br>
              <a:rPr sz="1500" dirty="0">
                <a:solidFill>
                  <a:srgbClr val="FFFFFF"/>
                </a:solidFill>
                <a:latin typeface="Proxima Nova Regular"/>
                <a:ea typeface="Proxima Nova Regular"/>
                <a:cs typeface="Proxima Nova Regular"/>
                <a:sym typeface="Proxima Nova Regular"/>
              </a:rPr>
            </a:br>
            <a:r>
              <a:rPr lang="en-AU" sz="1500" dirty="0" smtClean="0">
                <a:solidFill>
                  <a:srgbClr val="FFFFFF"/>
                </a:solidFill>
                <a:latin typeface="Proxima Nova Regular"/>
                <a:ea typeface="Proxima Nova Regular"/>
                <a:cs typeface="Proxima Nova Regular"/>
                <a:sym typeface="Proxima Nova Regular"/>
              </a:rPr>
              <a:t>31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March – 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April 2015</a:t>
            </a:r>
            <a:endParaRPr sz="1500" dirty="0">
              <a:solidFill>
                <a:srgbClr val="FFFFFF"/>
              </a:solidFill>
              <a:latin typeface="Proxima Nova Regular"/>
              <a:ea typeface="Proxima Nova Regular"/>
              <a:cs typeface="Proxima Nova Regular"/>
              <a:sym typeface="Proxima Nova Regul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09600" y="2209800"/>
            <a:ext cx="7086600"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dirty="0" smtClean="0">
                <a:solidFill>
                  <a:srgbClr val="FFFFFF"/>
                </a:solidFill>
              </a:rPr>
              <a:t>ACC-VC Status and Issues</a:t>
            </a:r>
            <a:endParaRPr sz="4200" b="1" dirty="0">
              <a:solidFill>
                <a:srgbClr val="FFFFFF"/>
              </a:solidFill>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Richard Eckman, NASA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Arial Bold"/>
                <a:ea typeface="Arial Bold"/>
                <a:cs typeface="Arial Bold"/>
                <a:sym typeface="Arial Bold"/>
              </a:rPr>
              <a:t>SIT</a:t>
            </a:r>
            <a:r>
              <a:rPr lang="en-AU" dirty="0" smtClean="0">
                <a:solidFill>
                  <a:srgbClr val="FFFFFF"/>
                </a:solidFill>
                <a:latin typeface="Arial Bold"/>
                <a:ea typeface="Arial Bold"/>
                <a:cs typeface="Arial Bold"/>
                <a:sym typeface="Arial Bold"/>
              </a:rPr>
              <a:t>-30 </a:t>
            </a:r>
            <a:r>
              <a:rPr dirty="0" smtClean="0">
                <a:solidFill>
                  <a:srgbClr val="FFFFFF"/>
                </a:solidFill>
                <a:latin typeface="Arial Bold"/>
                <a:ea typeface="Arial Bold"/>
                <a:cs typeface="Arial Bold"/>
                <a:sym typeface="Arial Bold"/>
              </a:rPr>
              <a:t>Agenda </a:t>
            </a:r>
            <a:r>
              <a:rPr dirty="0">
                <a:solidFill>
                  <a:srgbClr val="FFFFFF"/>
                </a:solidFill>
                <a:latin typeface="Arial Bold"/>
                <a:ea typeface="Arial Bold"/>
                <a:cs typeface="Arial Bold"/>
                <a:sym typeface="Arial Bold"/>
              </a:rPr>
              <a:t>Item </a:t>
            </a:r>
            <a:r>
              <a:rPr dirty="0" smtClean="0">
                <a:solidFill>
                  <a:srgbClr val="FFFFFF"/>
                </a:solidFill>
                <a:latin typeface="Arial Bold"/>
                <a:ea typeface="Arial Bold"/>
                <a:cs typeface="Arial Bold"/>
                <a:sym typeface="Arial Bold"/>
              </a:rPr>
              <a:t>#</a:t>
            </a:r>
            <a:r>
              <a:rPr lang="en-US" dirty="0" smtClean="0">
                <a:solidFill>
                  <a:srgbClr val="FFFFFF"/>
                </a:solidFill>
                <a:latin typeface="Arial Bold"/>
                <a:ea typeface="Arial Bold"/>
                <a:cs typeface="Arial Bold"/>
                <a:sym typeface="Arial Bold"/>
              </a:rPr>
              <a:t>8</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a:solidFill>
                  <a:srgbClr val="FFFFFF"/>
                </a:solidFill>
                <a:latin typeface="Arial Bold"/>
                <a:ea typeface="Arial Bold"/>
                <a:cs typeface="Arial Bold"/>
                <a:sym typeface="Arial Bold"/>
              </a:rPr>
              <a:t>CEOS Action / Work Plan Reference</a:t>
            </a: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30</a:t>
            </a:r>
            <a:r>
              <a:rPr lang="en-AU" baseline="30000" dirty="0" smtClean="0">
                <a:solidFill>
                  <a:srgbClr val="FFFFFF"/>
                </a:solidFill>
                <a:latin typeface="Arial Bold"/>
                <a:ea typeface="Arial Bold"/>
                <a:cs typeface="Arial Bold"/>
                <a:sym typeface="Arial Bold"/>
              </a:rPr>
              <a:t>th</a:t>
            </a:r>
            <a:r>
              <a:rPr lang="en-AU" dirty="0" smtClean="0">
                <a:solidFill>
                  <a:srgbClr val="FFFFFF"/>
                </a:solidFill>
                <a:latin typeface="Arial Bold"/>
                <a:ea typeface="Arial Bold"/>
                <a:cs typeface="Arial Bold"/>
                <a:sym typeface="Arial Bold"/>
              </a:rPr>
              <a:t> </a:t>
            </a:r>
            <a:r>
              <a:rPr dirty="0" smtClean="0">
                <a:solidFill>
                  <a:srgbClr val="FFFFFF"/>
                </a:solidFill>
                <a:latin typeface="Arial Bold"/>
                <a:ea typeface="Arial Bold"/>
                <a:cs typeface="Arial Bold"/>
                <a:sym typeface="Arial Bold"/>
              </a:rPr>
              <a:t>CEOS SI</a:t>
            </a:r>
            <a:r>
              <a:rPr lang="en-AU" dirty="0" smtClean="0">
                <a:solidFill>
                  <a:srgbClr val="FFFFFF"/>
                </a:solidFill>
                <a:latin typeface="Arial Bold"/>
                <a:ea typeface="Arial Bold"/>
                <a:cs typeface="Arial Bold"/>
                <a:sym typeface="Arial Bold"/>
              </a:rPr>
              <a:t>T Meeting</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Arial Bold"/>
                <a:ea typeface="Arial Bold"/>
                <a:cs typeface="Arial Bold"/>
                <a:sym typeface="Arial Bold"/>
              </a:rPr>
              <a:t>CNES</a:t>
            </a:r>
            <a:r>
              <a:rPr lang="en-AU" dirty="0" smtClean="0">
                <a:solidFill>
                  <a:srgbClr val="FFFFFF"/>
                </a:solidFill>
                <a:latin typeface="Arial Bold"/>
                <a:ea typeface="Arial Bold"/>
                <a:cs typeface="Arial Bold"/>
                <a:sym typeface="Arial Bold"/>
              </a:rPr>
              <a:t> Headquarters</a:t>
            </a:r>
            <a:r>
              <a:rPr dirty="0" smtClean="0">
                <a:solidFill>
                  <a:srgbClr val="FFFFFF"/>
                </a:solidFill>
                <a:latin typeface="Arial Bold"/>
                <a:ea typeface="Arial Bold"/>
                <a:cs typeface="Arial Bold"/>
                <a:sym typeface="Arial Bold"/>
              </a:rPr>
              <a:t>, </a:t>
            </a:r>
            <a:r>
              <a:rPr lang="en-AU" dirty="0" smtClean="0">
                <a:solidFill>
                  <a:srgbClr val="FFFFFF"/>
                </a:solidFill>
                <a:latin typeface="Arial Bold"/>
                <a:ea typeface="Arial Bold"/>
                <a:cs typeface="Arial Bold"/>
                <a:sym typeface="Arial Bold"/>
              </a:rPr>
              <a:t>Paris</a:t>
            </a:r>
            <a:r>
              <a:rPr dirty="0" smtClean="0">
                <a:solidFill>
                  <a:srgbClr val="FFFFFF"/>
                </a:solidFill>
                <a:latin typeface="Arial Bold"/>
                <a:ea typeface="Arial Bold"/>
                <a:cs typeface="Arial Bold"/>
                <a:sym typeface="Arial Bold"/>
              </a:rPr>
              <a:t>, </a:t>
            </a:r>
            <a:r>
              <a:rPr dirty="0">
                <a:solidFill>
                  <a:srgbClr val="FFFFFF"/>
                </a:solidFill>
                <a:latin typeface="Arial Bold"/>
                <a:ea typeface="Arial Bold"/>
                <a:cs typeface="Arial Bold"/>
                <a:sym typeface="Arial Bold"/>
              </a:rPr>
              <a:t>France</a:t>
            </a: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31</a:t>
            </a:r>
            <a:r>
              <a:rPr lang="en-AU" baseline="30000" dirty="0" smtClean="0">
                <a:solidFill>
                  <a:srgbClr val="FFFFFF"/>
                </a:solidFill>
                <a:latin typeface="Arial Bold"/>
                <a:ea typeface="Arial Bold"/>
                <a:cs typeface="Arial Bold"/>
                <a:sym typeface="Arial Bold"/>
              </a:rPr>
              <a:t>st</a:t>
            </a:r>
            <a:r>
              <a:rPr lang="en-AU" dirty="0" smtClean="0">
                <a:solidFill>
                  <a:srgbClr val="FFFFFF"/>
                </a:solidFill>
                <a:latin typeface="Arial Bold"/>
                <a:ea typeface="Arial Bold"/>
                <a:cs typeface="Arial Bold"/>
                <a:sym typeface="Arial Bold"/>
              </a:rPr>
              <a:t> March – 1</a:t>
            </a:r>
            <a:r>
              <a:rPr lang="en-AU" baseline="30000" dirty="0" smtClean="0">
                <a:solidFill>
                  <a:srgbClr val="FFFFFF"/>
                </a:solidFill>
                <a:latin typeface="Arial Bold"/>
                <a:ea typeface="Arial Bold"/>
                <a:cs typeface="Arial Bold"/>
                <a:sym typeface="Arial Bold"/>
              </a:rPr>
              <a:t>st</a:t>
            </a:r>
            <a:r>
              <a:rPr lang="en-AU" dirty="0" smtClean="0">
                <a:solidFill>
                  <a:srgbClr val="FFFFFF"/>
                </a:solidFill>
                <a:latin typeface="Arial Bold"/>
                <a:ea typeface="Arial Bold"/>
                <a:cs typeface="Arial Bold"/>
                <a:sym typeface="Arial Bold"/>
              </a:rPr>
              <a:t> April 2015</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4294967295"/>
          </p:nvPr>
        </p:nvSpPr>
        <p:spPr bwMode="auto">
          <a:xfrm>
            <a:off x="7239000" y="6546850"/>
            <a:ext cx="1905000" cy="311150"/>
          </a:xfrm>
          <a:prstGeom prst="rect">
            <a:avLst/>
          </a:prstGeom>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2</a:t>
            </a:fld>
            <a:endParaRPr lang="en-US" smtClean="0"/>
          </a:p>
        </p:txBody>
      </p:sp>
      <p:sp>
        <p:nvSpPr>
          <p:cNvPr id="5" name="Rectangle 3"/>
          <p:cNvSpPr txBox="1">
            <a:spLocks noChangeArrowheads="1"/>
          </p:cNvSpPr>
          <p:nvPr/>
        </p:nvSpPr>
        <p:spPr>
          <a:xfrm>
            <a:off x="147037" y="1416908"/>
            <a:ext cx="8832205" cy="5129942"/>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endParaRPr lang="en-GB" altLang="ja-JP" sz="2400" b="1" dirty="0" smtClean="0">
              <a:solidFill>
                <a:schemeClr val="tx1">
                  <a:lumMod val="75000"/>
                </a:schemeClr>
              </a:solidFill>
              <a:latin typeface="Arial" pitchFamily="34" charset="0"/>
              <a:ea typeface="ＭＳ Ｐゴシック" pitchFamily="50" charset="-128"/>
              <a:cs typeface="Arial" pitchFamily="34" charset="0"/>
            </a:endParaRPr>
          </a:p>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r>
              <a:rPr lang="en-GB" altLang="ja-JP" sz="2400" b="1" u="sng" dirty="0" smtClean="0">
                <a:solidFill>
                  <a:schemeClr val="tx1">
                    <a:lumMod val="75000"/>
                  </a:schemeClr>
                </a:solidFill>
                <a:latin typeface="Arial" pitchFamily="34" charset="0"/>
                <a:ea typeface="ＭＳ Ｐゴシック" pitchFamily="50" charset="-128"/>
                <a:cs typeface="Arial" pitchFamily="34" charset="0"/>
              </a:rPr>
              <a:t>3-Year Outcomes</a:t>
            </a:r>
          </a:p>
          <a:p>
            <a:pPr marR="0" lvl="0" algn="l" defTabSz="914400" rtl="0" eaLnBrk="1" fontAlgn="base" latinLnBrk="0" hangingPunct="1">
              <a:lnSpc>
                <a:spcPct val="90000"/>
              </a:lnSpc>
              <a:spcBef>
                <a:spcPct val="20000"/>
              </a:spcBef>
              <a:spcAft>
                <a:spcPct val="0"/>
              </a:spcAft>
              <a:buClrTx/>
              <a:buSzTx/>
              <a:tabLst/>
              <a:defRPr/>
            </a:pPr>
            <a:endParaRPr lang="en-GB" altLang="ja-JP" sz="1000" b="1" dirty="0" smtClean="0">
              <a:solidFill>
                <a:schemeClr val="tx1">
                  <a:lumMod val="75000"/>
                </a:schemeClr>
              </a:solidFill>
              <a:latin typeface="Arial" pitchFamily="34" charset="0"/>
              <a:ea typeface="ＭＳ Ｐゴシック" pitchFamily="50" charset="-128"/>
              <a:cs typeface="Arial" pitchFamily="34" charset="0"/>
            </a:endParaRPr>
          </a:p>
          <a:p>
            <a:pPr marL="800100" lvl="1" indent="-342900" defTabSz="914400">
              <a:lnSpc>
                <a:spcPct val="90000"/>
              </a:lnSpc>
              <a:spcBef>
                <a:spcPct val="20000"/>
              </a:spcBef>
              <a:spcAft>
                <a:spcPts val="600"/>
              </a:spcAft>
              <a:buFont typeface="Wingdings" panose="05000000000000000000" pitchFamily="2" charset="2"/>
              <a:buChar char="§"/>
              <a:tabLst>
                <a:tab pos="1314450" algn="l"/>
              </a:tabLst>
              <a:defRPr/>
            </a:pPr>
            <a:r>
              <a:rPr lang="en-US" altLang="ja-JP" sz="2400" b="1" dirty="0">
                <a:solidFill>
                  <a:schemeClr val="tx1">
                    <a:lumMod val="75000"/>
                  </a:schemeClr>
                </a:solidFill>
                <a:latin typeface="Arial" pitchFamily="34" charset="0"/>
                <a:ea typeface="ＭＳ Ｐゴシック" pitchFamily="50" charset="-128"/>
                <a:cs typeface="Arial" pitchFamily="34" charset="0"/>
              </a:rPr>
              <a:t>Total ozone ECV validation &amp; </a:t>
            </a:r>
            <a:r>
              <a:rPr lang="en-US" altLang="ja-JP" sz="2400" b="1" dirty="0" smtClean="0">
                <a:solidFill>
                  <a:schemeClr val="tx1">
                    <a:lumMod val="75000"/>
                  </a:schemeClr>
                </a:solidFill>
                <a:latin typeface="Arial" pitchFamily="34" charset="0"/>
                <a:ea typeface="ＭＳ Ｐゴシック" pitchFamily="50" charset="-128"/>
                <a:cs typeface="Arial" pitchFamily="34" charset="0"/>
              </a:rPr>
              <a:t>harmonization</a:t>
            </a:r>
            <a:endParaRPr lang="en-GB" altLang="ja-JP" sz="2400" b="1" dirty="0" smtClean="0">
              <a:solidFill>
                <a:schemeClr val="tx1">
                  <a:lumMod val="75000"/>
                </a:schemeClr>
              </a:solidFill>
              <a:latin typeface="Arial" pitchFamily="34" charset="0"/>
              <a:ea typeface="ＭＳ Ｐゴシック" pitchFamily="50" charset="-128"/>
              <a:cs typeface="Arial" pitchFamily="34" charset="0"/>
            </a:endParaRPr>
          </a:p>
          <a:p>
            <a:pPr marL="800100" lvl="1" indent="-342900" defTabSz="914400">
              <a:lnSpc>
                <a:spcPct val="90000"/>
              </a:lnSpc>
              <a:spcBef>
                <a:spcPct val="20000"/>
              </a:spcBef>
              <a:spcAft>
                <a:spcPts val="600"/>
              </a:spcAft>
              <a:buFont typeface="Wingdings" panose="05000000000000000000" pitchFamily="2" charset="2"/>
              <a:buChar char="§"/>
              <a:defRPr/>
            </a:pPr>
            <a:r>
              <a:rPr lang="en-US" altLang="ja-JP" sz="2400" b="1" dirty="0" smtClean="0">
                <a:solidFill>
                  <a:schemeClr val="tx1">
                    <a:lumMod val="75000"/>
                  </a:schemeClr>
                </a:solidFill>
                <a:latin typeface="Arial" pitchFamily="34" charset="0"/>
                <a:ea typeface="ＭＳ Ｐゴシック" pitchFamily="50" charset="-128"/>
                <a:cs typeface="Arial" pitchFamily="34" charset="0"/>
              </a:rPr>
              <a:t>Geostationary </a:t>
            </a:r>
            <a:r>
              <a:rPr lang="en-US" altLang="ja-JP" sz="2400" b="1" dirty="0">
                <a:solidFill>
                  <a:schemeClr val="tx1">
                    <a:lumMod val="75000"/>
                  </a:schemeClr>
                </a:solidFill>
                <a:latin typeface="Arial" pitchFamily="34" charset="0"/>
                <a:ea typeface="ＭＳ Ｐゴシック" pitchFamily="50" charset="-128"/>
                <a:cs typeface="Arial" pitchFamily="34" charset="0"/>
              </a:rPr>
              <a:t>Air Quality constellation </a:t>
            </a:r>
            <a:r>
              <a:rPr lang="en-US" altLang="ja-JP" sz="2400" b="1" dirty="0" smtClean="0">
                <a:solidFill>
                  <a:schemeClr val="tx1">
                    <a:lumMod val="75000"/>
                  </a:schemeClr>
                </a:solidFill>
                <a:latin typeface="Arial" pitchFamily="34" charset="0"/>
                <a:ea typeface="ＭＳ Ｐゴシック" pitchFamily="50" charset="-128"/>
                <a:cs typeface="Arial" pitchFamily="34" charset="0"/>
              </a:rPr>
              <a:t>coordination</a:t>
            </a:r>
          </a:p>
          <a:p>
            <a:pPr marL="800100" lvl="1" indent="-342900" defTabSz="914400">
              <a:lnSpc>
                <a:spcPct val="90000"/>
              </a:lnSpc>
              <a:spcBef>
                <a:spcPct val="20000"/>
              </a:spcBef>
              <a:spcAft>
                <a:spcPts val="600"/>
              </a:spcAft>
              <a:buFont typeface="Wingdings" panose="05000000000000000000" pitchFamily="2" charset="2"/>
              <a:buChar char="§"/>
              <a:defRPr/>
            </a:pPr>
            <a:r>
              <a:rPr lang="en-US" altLang="ja-JP" sz="2400" b="1" dirty="0">
                <a:solidFill>
                  <a:schemeClr val="tx1">
                    <a:lumMod val="75000"/>
                  </a:schemeClr>
                </a:solidFill>
                <a:latin typeface="Arial" pitchFamily="34" charset="0"/>
                <a:ea typeface="ＭＳ Ｐゴシック" pitchFamily="50" charset="-128"/>
                <a:cs typeface="Arial" pitchFamily="34" charset="0"/>
              </a:rPr>
              <a:t>Multi-sensor volcanic eruption alert </a:t>
            </a:r>
            <a:r>
              <a:rPr lang="en-US" altLang="ja-JP" sz="2400" b="1" dirty="0" smtClean="0">
                <a:solidFill>
                  <a:schemeClr val="tx1">
                    <a:lumMod val="75000"/>
                  </a:schemeClr>
                </a:solidFill>
                <a:latin typeface="Arial" pitchFamily="34" charset="0"/>
                <a:ea typeface="ＭＳ Ｐゴシック" pitchFamily="50" charset="-128"/>
                <a:cs typeface="Arial" pitchFamily="34" charset="0"/>
              </a:rPr>
              <a:t>system</a:t>
            </a:r>
            <a:endParaRPr lang="en-US" altLang="ja-JP" sz="2400" b="1" dirty="0">
              <a:solidFill>
                <a:schemeClr val="tx1">
                  <a:lumMod val="75000"/>
                </a:schemeClr>
              </a:solidFill>
              <a:latin typeface="Arial" pitchFamily="34" charset="0"/>
              <a:ea typeface="ＭＳ Ｐゴシック" pitchFamily="50" charset="-128"/>
              <a:cs typeface="Arial" pitchFamily="34" charset="0"/>
            </a:endParaRPr>
          </a:p>
          <a:p>
            <a:pPr marL="800100" lvl="1" indent="-342900" defTabSz="914400">
              <a:lnSpc>
                <a:spcPct val="90000"/>
              </a:lnSpc>
              <a:spcBef>
                <a:spcPct val="20000"/>
              </a:spcBef>
              <a:spcAft>
                <a:spcPts val="600"/>
              </a:spcAft>
              <a:buFont typeface="Wingdings" panose="05000000000000000000" pitchFamily="2" charset="2"/>
              <a:buChar char="§"/>
              <a:defRPr/>
            </a:pPr>
            <a:r>
              <a:rPr lang="en-US" altLang="ja-JP" sz="2400" b="1" dirty="0" smtClean="0">
                <a:solidFill>
                  <a:schemeClr val="tx1">
                    <a:lumMod val="75000"/>
                  </a:schemeClr>
                </a:solidFill>
                <a:latin typeface="Arial" pitchFamily="34" charset="0"/>
                <a:ea typeface="ＭＳ Ｐゴシック" pitchFamily="50" charset="-128"/>
                <a:cs typeface="Arial" pitchFamily="34" charset="0"/>
              </a:rPr>
              <a:t>Greenhouse </a:t>
            </a:r>
            <a:r>
              <a:rPr lang="en-US" altLang="ja-JP" sz="2400" b="1" dirty="0">
                <a:solidFill>
                  <a:schemeClr val="tx1">
                    <a:lumMod val="75000"/>
                  </a:schemeClr>
                </a:solidFill>
                <a:latin typeface="Arial" pitchFamily="34" charset="0"/>
                <a:ea typeface="ＭＳ Ｐゴシック" pitchFamily="50" charset="-128"/>
                <a:cs typeface="Arial" pitchFamily="34" charset="0"/>
              </a:rPr>
              <a:t>gas (GHG) </a:t>
            </a:r>
            <a:r>
              <a:rPr lang="en-US" altLang="ja-JP" sz="2400" b="1" dirty="0" smtClean="0">
                <a:solidFill>
                  <a:schemeClr val="tx1">
                    <a:lumMod val="75000"/>
                  </a:schemeClr>
                </a:solidFill>
                <a:latin typeface="Arial" pitchFamily="34" charset="0"/>
                <a:ea typeface="ＭＳ Ｐゴシック" pitchFamily="50" charset="-128"/>
                <a:cs typeface="Arial" pitchFamily="34" charset="0"/>
              </a:rPr>
              <a:t>constellation</a:t>
            </a:r>
            <a:endParaRPr lang="en-US" altLang="ja-JP" sz="2400" b="1" dirty="0">
              <a:solidFill>
                <a:schemeClr val="tx1">
                  <a:lumMod val="75000"/>
                </a:schemeClr>
              </a:solidFill>
              <a:latin typeface="Arial" pitchFamily="34" charset="0"/>
              <a:ea typeface="ＭＳ Ｐゴシック" pitchFamily="50" charset="-128"/>
              <a:cs typeface="Arial" pitchFamily="34" charset="0"/>
            </a:endParaRPr>
          </a:p>
          <a:p>
            <a:pPr marL="800100" lvl="1" indent="-342900" defTabSz="914400">
              <a:lnSpc>
                <a:spcPct val="90000"/>
              </a:lnSpc>
              <a:spcBef>
                <a:spcPct val="20000"/>
              </a:spcBef>
              <a:buFont typeface="Wingdings" panose="05000000000000000000" pitchFamily="2" charset="2"/>
              <a:buChar char="§"/>
              <a:defRPr/>
            </a:pPr>
            <a:endParaRPr lang="en-US" altLang="ja-JP" sz="2400" b="1" dirty="0">
              <a:solidFill>
                <a:schemeClr val="tx1">
                  <a:lumMod val="75000"/>
                </a:schemeClr>
              </a:solidFill>
              <a:latin typeface="Arial" pitchFamily="34" charset="0"/>
              <a:ea typeface="ＭＳ Ｐゴシック" pitchFamily="50" charset="-128"/>
              <a:cs typeface="Arial" pitchFamily="34" charset="0"/>
            </a:endParaRPr>
          </a:p>
          <a:p>
            <a:pPr marL="800100" lvl="1" indent="-342900" defTabSz="914400">
              <a:lnSpc>
                <a:spcPct val="90000"/>
              </a:lnSpc>
              <a:spcBef>
                <a:spcPct val="20000"/>
              </a:spcBef>
              <a:buFont typeface="Arial" charset="0"/>
              <a:buChar char="•"/>
              <a:defRPr/>
            </a:pPr>
            <a:endParaRPr lang="en-GB" altLang="ja-JP" sz="2400" b="1" dirty="0" smtClean="0">
              <a:solidFill>
                <a:schemeClr val="tx1">
                  <a:lumMod val="75000"/>
                </a:schemeClr>
              </a:solidFill>
              <a:latin typeface="Arial" pitchFamily="34" charset="0"/>
              <a:ea typeface="ＭＳ Ｐゴシック" pitchFamily="50" charset="-128"/>
              <a:cs typeface="Arial" pitchFamily="34" charset="0"/>
            </a:endParaRPr>
          </a:p>
          <a:p>
            <a:pPr lvl="1" defTabSz="914400">
              <a:lnSpc>
                <a:spcPct val="90000"/>
              </a:lnSpc>
              <a:spcBef>
                <a:spcPct val="20000"/>
              </a:spcBef>
            </a:pPr>
            <a:endParaRPr lang="en-GB" altLang="ja-JP" b="1" dirty="0" smtClean="0">
              <a:solidFill>
                <a:schemeClr val="tx1">
                  <a:lumMod val="75000"/>
                </a:schemeClr>
              </a:solidFill>
              <a:latin typeface="Arial" pitchFamily="34" charset="0"/>
              <a:ea typeface="ＭＳ Ｐゴシック" pitchFamily="50" charset="-128"/>
              <a:cs typeface="Arial" pitchFamily="34" charset="0"/>
            </a:endParaRPr>
          </a:p>
          <a:p>
            <a:pPr defTabSz="914400" eaLnBrk="0" hangingPunct="0">
              <a:spcBef>
                <a:spcPts val="600"/>
              </a:spcBef>
            </a:pPr>
            <a:endParaRPr lang="en-GB" sz="2000" b="1" dirty="0" smtClean="0">
              <a:solidFill>
                <a:schemeClr val="tx1">
                  <a:lumMod val="75000"/>
                </a:schemeClr>
              </a:solidFill>
              <a:latin typeface="Arial" pitchFamily="34" charset="0"/>
              <a:cs typeface="Arial" pitchFamily="34" charset="0"/>
            </a:endParaRPr>
          </a:p>
          <a:p>
            <a:pPr marL="742950" marR="0" lvl="1" indent="-285750" algn="l" defTabSz="914400" rtl="0" eaLnBrk="1" fontAlgn="base" latinLnBrk="0" hangingPunct="1">
              <a:lnSpc>
                <a:spcPct val="90000"/>
              </a:lnSpc>
              <a:spcBef>
                <a:spcPct val="20000"/>
              </a:spcBef>
              <a:spcAft>
                <a:spcPct val="0"/>
              </a:spcAft>
              <a:buClrTx/>
              <a:buSzTx/>
              <a:buFont typeface="Arial" charset="0"/>
              <a:buChar char="•"/>
              <a:tabLst/>
              <a:defRPr/>
            </a:pPr>
            <a:endParaRPr kumimoji="0" lang="en-US" altLang="ja-JP" sz="2200" b="1" i="0" u="none" strike="noStrike" kern="0" cap="none" spc="0" normalizeH="0" baseline="0" noProof="0" dirty="0" smtClean="0">
              <a:ln>
                <a:noFill/>
              </a:ln>
              <a:solidFill>
                <a:schemeClr val="tx1">
                  <a:lumMod val="75000"/>
                </a:schemeClr>
              </a:solidFill>
              <a:effectLst/>
              <a:uLnTx/>
              <a:uFillTx/>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val="1202141928"/>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4294967295"/>
          </p:nvPr>
        </p:nvSpPr>
        <p:spPr bwMode="auto">
          <a:xfrm>
            <a:off x="7239000" y="6546850"/>
            <a:ext cx="1905000" cy="311150"/>
          </a:xfrm>
          <a:prstGeom prst="rect">
            <a:avLst/>
          </a:prstGeom>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3</a:t>
            </a:fld>
            <a:endParaRPr lang="en-US" smtClean="0"/>
          </a:p>
        </p:txBody>
      </p:sp>
      <p:sp>
        <p:nvSpPr>
          <p:cNvPr id="5" name="Rectangle 3"/>
          <p:cNvSpPr txBox="1">
            <a:spLocks noChangeArrowheads="1"/>
          </p:cNvSpPr>
          <p:nvPr/>
        </p:nvSpPr>
        <p:spPr>
          <a:xfrm>
            <a:off x="147037" y="1416908"/>
            <a:ext cx="8832205" cy="5129942"/>
          </a:xfrm>
          <a:prstGeom prst="rect">
            <a:avLst/>
          </a:prstGeom>
        </p:spPr>
        <p:txBody>
          <a:bodyPr/>
          <a:lstStyle/>
          <a:p>
            <a:pPr marR="0" lvl="0" algn="l" defTabSz="914400" rtl="0" eaLnBrk="1" fontAlgn="base" latinLnBrk="0" hangingPunct="1">
              <a:lnSpc>
                <a:spcPct val="90000"/>
              </a:lnSpc>
              <a:spcBef>
                <a:spcPct val="20000"/>
              </a:spcBef>
              <a:spcAft>
                <a:spcPct val="0"/>
              </a:spcAft>
              <a:buClrTx/>
              <a:buSzTx/>
              <a:tabLst/>
              <a:defRPr/>
            </a:pPr>
            <a:r>
              <a:rPr lang="en-GB" altLang="ja-JP" sz="2400" b="1" u="sng" dirty="0" smtClean="0">
                <a:solidFill>
                  <a:schemeClr val="tx1">
                    <a:lumMod val="75000"/>
                  </a:schemeClr>
                </a:solidFill>
                <a:latin typeface="Arial" pitchFamily="34" charset="0"/>
                <a:ea typeface="ＭＳ Ｐゴシック" pitchFamily="50" charset="-128"/>
                <a:cs typeface="Arial" pitchFamily="34" charset="0"/>
              </a:rPr>
              <a:t>Main Accomplishments</a:t>
            </a:r>
          </a:p>
          <a:p>
            <a:pPr marR="0" lvl="0" algn="l" defTabSz="914400" rtl="0" eaLnBrk="1" fontAlgn="base" latinLnBrk="0" hangingPunct="1">
              <a:lnSpc>
                <a:spcPct val="90000"/>
              </a:lnSpc>
              <a:spcBef>
                <a:spcPct val="20000"/>
              </a:spcBef>
              <a:spcAft>
                <a:spcPct val="0"/>
              </a:spcAft>
              <a:buClrTx/>
              <a:buSzTx/>
              <a:tabLst/>
              <a:defRPr/>
            </a:pPr>
            <a:endParaRPr lang="en-GB" altLang="ja-JP" sz="1000" b="1" dirty="0" smtClean="0">
              <a:solidFill>
                <a:schemeClr val="tx1">
                  <a:lumMod val="75000"/>
                </a:schemeClr>
              </a:solidFill>
              <a:latin typeface="Arial" pitchFamily="34" charset="0"/>
              <a:ea typeface="ＭＳ Ｐゴシック" pitchFamily="50" charset="-128"/>
              <a:cs typeface="Arial" pitchFamily="34" charset="0"/>
            </a:endParaRPr>
          </a:p>
          <a:p>
            <a:pPr lvl="1" defTabSz="914400">
              <a:lnSpc>
                <a:spcPct val="90000"/>
              </a:lnSpc>
              <a:spcBef>
                <a:spcPct val="20000"/>
              </a:spcBef>
              <a:spcAft>
                <a:spcPts val="600"/>
              </a:spcAft>
              <a:tabLst>
                <a:tab pos="1314450" algn="l"/>
              </a:tabLst>
              <a:defRPr/>
            </a:pPr>
            <a:r>
              <a:rPr lang="en-US" altLang="ja-JP" sz="2000" b="1" u="sng" dirty="0" smtClean="0">
                <a:solidFill>
                  <a:schemeClr val="tx1">
                    <a:lumMod val="75000"/>
                  </a:schemeClr>
                </a:solidFill>
                <a:latin typeface="Arial" pitchFamily="34" charset="0"/>
                <a:ea typeface="ＭＳ Ｐゴシック" pitchFamily="50" charset="-128"/>
                <a:cs typeface="Arial" pitchFamily="34" charset="0"/>
              </a:rPr>
              <a:t>ACC-10 workshop</a:t>
            </a:r>
            <a:r>
              <a:rPr lang="en-US" altLang="ja-JP" sz="2000" b="1" dirty="0" smtClean="0">
                <a:solidFill>
                  <a:schemeClr val="tx1">
                    <a:lumMod val="75000"/>
                  </a:schemeClr>
                </a:solidFill>
                <a:latin typeface="Arial" pitchFamily="34" charset="0"/>
                <a:ea typeface="ＭＳ Ｐゴシック" pitchFamily="50" charset="-128"/>
                <a:cs typeface="Arial" pitchFamily="34" charset="0"/>
              </a:rPr>
              <a:t> was </a:t>
            </a:r>
            <a:r>
              <a:rPr lang="en-US" altLang="ja-JP" sz="2000" b="1" dirty="0">
                <a:solidFill>
                  <a:schemeClr val="tx1">
                    <a:lumMod val="75000"/>
                  </a:schemeClr>
                </a:solidFill>
                <a:latin typeface="Arial" pitchFamily="34" charset="0"/>
                <a:ea typeface="ＭＳ Ｐゴシック" pitchFamily="50" charset="-128"/>
                <a:cs typeface="Arial" pitchFamily="34" charset="0"/>
              </a:rPr>
              <a:t>held at </a:t>
            </a:r>
            <a:r>
              <a:rPr lang="en-US" altLang="ja-JP" sz="2000" b="1" dirty="0" smtClean="0">
                <a:solidFill>
                  <a:schemeClr val="tx1">
                    <a:lumMod val="75000"/>
                  </a:schemeClr>
                </a:solidFill>
                <a:latin typeface="Arial" pitchFamily="34" charset="0"/>
                <a:ea typeface="ＭＳ Ｐゴシック" pitchFamily="50" charset="-128"/>
                <a:cs typeface="Arial" pitchFamily="34" charset="0"/>
              </a:rPr>
              <a:t>NOAA NCWCP in College Park, Md. </a:t>
            </a:r>
            <a:r>
              <a:rPr lang="en-US" altLang="ja-JP" sz="2000" b="1" dirty="0">
                <a:solidFill>
                  <a:schemeClr val="tx1">
                    <a:lumMod val="75000"/>
                  </a:schemeClr>
                </a:solidFill>
                <a:latin typeface="Arial" pitchFamily="34" charset="0"/>
                <a:ea typeface="ＭＳ Ｐゴシック" pitchFamily="50" charset="-128"/>
                <a:cs typeface="Arial" pitchFamily="34" charset="0"/>
              </a:rPr>
              <a:t>on </a:t>
            </a:r>
            <a:r>
              <a:rPr lang="en-US" altLang="ja-JP" sz="2000" b="1" dirty="0" smtClean="0">
                <a:solidFill>
                  <a:schemeClr val="tx1">
                    <a:lumMod val="75000"/>
                  </a:schemeClr>
                </a:solidFill>
                <a:latin typeface="Arial" pitchFamily="34" charset="0"/>
                <a:ea typeface="ＭＳ Ｐゴシック" pitchFamily="50" charset="-128"/>
                <a:cs typeface="Arial" pitchFamily="34" charset="0"/>
              </a:rPr>
              <a:t>4-5 </a:t>
            </a:r>
            <a:r>
              <a:rPr lang="en-US" altLang="ja-JP" sz="2000" b="1" smtClean="0">
                <a:solidFill>
                  <a:schemeClr val="tx1">
                    <a:lumMod val="75000"/>
                  </a:schemeClr>
                </a:solidFill>
                <a:latin typeface="Arial" pitchFamily="34" charset="0"/>
                <a:ea typeface="ＭＳ Ｐゴシック" pitchFamily="50" charset="-128"/>
                <a:cs typeface="Arial" pitchFamily="34" charset="0"/>
              </a:rPr>
              <a:t>June 2014: </a:t>
            </a:r>
            <a:r>
              <a:rPr lang="en-US" altLang="ja-JP" sz="2000" b="1" dirty="0" smtClean="0">
                <a:solidFill>
                  <a:schemeClr val="tx1">
                    <a:lumMod val="75000"/>
                  </a:schemeClr>
                </a:solidFill>
                <a:latin typeface="Arial" pitchFamily="34" charset="0"/>
                <a:ea typeface="ＭＳ Ｐゴシック" pitchFamily="50" charset="-128"/>
                <a:cs typeface="Arial" pitchFamily="34" charset="0"/>
              </a:rPr>
              <a:t>~30 participants from Europe, Asia, and North America</a:t>
            </a:r>
            <a:endParaRPr lang="en-US" altLang="ja-JP" sz="2000" b="1" dirty="0">
              <a:solidFill>
                <a:schemeClr val="tx1">
                  <a:lumMod val="75000"/>
                </a:schemeClr>
              </a:solidFill>
              <a:latin typeface="Arial" pitchFamily="34" charset="0"/>
              <a:ea typeface="ＭＳ Ｐゴシック" pitchFamily="50" charset="-128"/>
              <a:cs typeface="Arial" pitchFamily="34" charset="0"/>
            </a:endParaRPr>
          </a:p>
          <a:p>
            <a:pPr marL="800100" lvl="1" indent="-342900" defTabSz="914400">
              <a:lnSpc>
                <a:spcPct val="90000"/>
              </a:lnSpc>
              <a:spcBef>
                <a:spcPct val="20000"/>
              </a:spcBef>
              <a:spcAft>
                <a:spcPts val="600"/>
              </a:spcAft>
              <a:buFont typeface="Wingdings" panose="05000000000000000000" pitchFamily="2" charset="2"/>
              <a:buChar char="§"/>
              <a:tabLst>
                <a:tab pos="1314450" algn="l"/>
              </a:tabLst>
              <a:defRPr/>
            </a:pPr>
            <a:r>
              <a:rPr lang="en-US" altLang="ja-JP" sz="2000" b="1" dirty="0" smtClean="0">
                <a:solidFill>
                  <a:schemeClr val="tx1">
                    <a:lumMod val="75000"/>
                  </a:schemeClr>
                </a:solidFill>
                <a:latin typeface="Arial" pitchFamily="34" charset="0"/>
                <a:ea typeface="ＭＳ Ｐゴシック" pitchFamily="50" charset="-128"/>
                <a:cs typeface="Arial" pitchFamily="34" charset="0"/>
              </a:rPr>
              <a:t>Total </a:t>
            </a:r>
            <a:r>
              <a:rPr lang="en-US" altLang="ja-JP" sz="2000" b="1" dirty="0">
                <a:solidFill>
                  <a:schemeClr val="tx1">
                    <a:lumMod val="75000"/>
                  </a:schemeClr>
                </a:solidFill>
                <a:latin typeface="Arial" pitchFamily="34" charset="0"/>
                <a:ea typeface="ＭＳ Ｐゴシック" pitchFamily="50" charset="-128"/>
                <a:cs typeface="Arial" pitchFamily="34" charset="0"/>
              </a:rPr>
              <a:t>ozone ECV validation &amp; </a:t>
            </a:r>
            <a:r>
              <a:rPr lang="en-US" altLang="ja-JP" sz="2000" b="1" dirty="0" smtClean="0">
                <a:solidFill>
                  <a:schemeClr val="tx1">
                    <a:lumMod val="75000"/>
                  </a:schemeClr>
                </a:solidFill>
                <a:latin typeface="Arial" pitchFamily="34" charset="0"/>
                <a:ea typeface="ＭＳ Ｐゴシック" pitchFamily="50" charset="-128"/>
                <a:cs typeface="Arial" pitchFamily="34" charset="0"/>
              </a:rPr>
              <a:t>harmonization:</a:t>
            </a:r>
          </a:p>
          <a:p>
            <a:pPr marL="1200150" lvl="2" indent="-285750" defTabSz="914400">
              <a:lnSpc>
                <a:spcPct val="90000"/>
              </a:lnSpc>
              <a:spcBef>
                <a:spcPct val="20000"/>
              </a:spcBef>
              <a:spcAft>
                <a:spcPts val="600"/>
              </a:spcAft>
              <a:buFont typeface="Arial" panose="020B0604020202020204" pitchFamily="34" charset="0"/>
              <a:buChar char="•"/>
              <a:tabLst>
                <a:tab pos="1314450" algn="l"/>
              </a:tabLst>
              <a:defRPr/>
            </a:pPr>
            <a:r>
              <a:rPr lang="en-US" altLang="ja-JP" b="1" dirty="0" smtClean="0">
                <a:solidFill>
                  <a:schemeClr val="tx1">
                    <a:lumMod val="75000"/>
                  </a:schemeClr>
                </a:solidFill>
                <a:latin typeface="Arial" pitchFamily="34" charset="0"/>
                <a:ea typeface="ＭＳ Ｐゴシック" pitchFamily="50" charset="-128"/>
                <a:cs typeface="Arial" pitchFamily="34" charset="0"/>
              </a:rPr>
              <a:t>Results </a:t>
            </a:r>
            <a:r>
              <a:rPr lang="en-US" altLang="ja-JP" b="1" dirty="0">
                <a:solidFill>
                  <a:schemeClr val="tx1">
                    <a:lumMod val="75000"/>
                  </a:schemeClr>
                </a:solidFill>
                <a:latin typeface="Arial" pitchFamily="34" charset="0"/>
                <a:ea typeface="ＭＳ Ｐゴシック" pitchFamily="50" charset="-128"/>
                <a:cs typeface="Arial" pitchFamily="34" charset="0"/>
              </a:rPr>
              <a:t>of recent total ozone intercomparison and validation activities were discussed. Intensive activities </a:t>
            </a:r>
            <a:r>
              <a:rPr lang="en-US" altLang="ja-JP" b="1" dirty="0" smtClean="0">
                <a:solidFill>
                  <a:schemeClr val="tx1">
                    <a:lumMod val="75000"/>
                  </a:schemeClr>
                </a:solidFill>
                <a:latin typeface="Arial" pitchFamily="34" charset="0"/>
                <a:ea typeface="ＭＳ Ｐゴシック" pitchFamily="50" charset="-128"/>
                <a:cs typeface="Arial" pitchFamily="34" charset="0"/>
              </a:rPr>
              <a:t>have </a:t>
            </a:r>
            <a:r>
              <a:rPr lang="en-US" altLang="ja-JP" b="1" dirty="0">
                <a:solidFill>
                  <a:schemeClr val="tx1">
                    <a:lumMod val="75000"/>
                  </a:schemeClr>
                </a:solidFill>
                <a:latin typeface="Arial" pitchFamily="34" charset="0"/>
                <a:ea typeface="ＭＳ Ｐゴシック" pitchFamily="50" charset="-128"/>
                <a:cs typeface="Arial" pitchFamily="34" charset="0"/>
              </a:rPr>
              <a:t>enabled advances in error quantification and comparisons between multiple data sets and ground based data. </a:t>
            </a:r>
          </a:p>
          <a:p>
            <a:pPr marL="1200150" lvl="2" indent="-285750" defTabSz="914400">
              <a:lnSpc>
                <a:spcPct val="90000"/>
              </a:lnSpc>
              <a:spcBef>
                <a:spcPct val="20000"/>
              </a:spcBef>
              <a:spcAft>
                <a:spcPts val="600"/>
              </a:spcAft>
              <a:buFont typeface="Arial" panose="020B0604020202020204" pitchFamily="34" charset="0"/>
              <a:buChar char="•"/>
              <a:tabLst>
                <a:tab pos="1314450" algn="l"/>
              </a:tabLst>
              <a:defRPr/>
            </a:pPr>
            <a:r>
              <a:rPr lang="en-US" altLang="ja-JP" b="1" dirty="0" smtClean="0">
                <a:solidFill>
                  <a:schemeClr val="tx1">
                    <a:lumMod val="75000"/>
                  </a:schemeClr>
                </a:solidFill>
                <a:latin typeface="Arial" pitchFamily="34" charset="0"/>
                <a:ea typeface="ＭＳ Ｐゴシック" pitchFamily="50" charset="-128"/>
                <a:cs typeface="Arial" pitchFamily="34" charset="0"/>
              </a:rPr>
              <a:t>The </a:t>
            </a:r>
            <a:r>
              <a:rPr lang="en-US" altLang="ja-JP" b="1" dirty="0">
                <a:solidFill>
                  <a:schemeClr val="tx1">
                    <a:lumMod val="75000"/>
                  </a:schemeClr>
                </a:solidFill>
                <a:latin typeface="Arial" pitchFamily="34" charset="0"/>
                <a:ea typeface="ＭＳ Ｐゴシック" pitchFamily="50" charset="-128"/>
                <a:cs typeface="Arial" pitchFamily="34" charset="0"/>
              </a:rPr>
              <a:t>integration of infrared sensor data, e.g., IASI and AIRS, was discussed.  Key benefits include the ability to expand measurement coverage to polar regions and fill in other missing data obtained from the UV sensors.</a:t>
            </a:r>
          </a:p>
          <a:p>
            <a:pPr marL="1200150" lvl="2" indent="-285750" defTabSz="914400">
              <a:lnSpc>
                <a:spcPct val="90000"/>
              </a:lnSpc>
              <a:spcBef>
                <a:spcPct val="20000"/>
              </a:spcBef>
              <a:spcAft>
                <a:spcPts val="600"/>
              </a:spcAft>
              <a:buFont typeface="Arial" panose="020B0604020202020204" pitchFamily="34" charset="0"/>
              <a:buChar char="•"/>
              <a:tabLst>
                <a:tab pos="1314450" algn="l"/>
              </a:tabLst>
              <a:defRPr/>
            </a:pPr>
            <a:r>
              <a:rPr lang="en-US" altLang="ja-JP" b="1" dirty="0" smtClean="0">
                <a:solidFill>
                  <a:schemeClr val="tx1">
                    <a:lumMod val="75000"/>
                  </a:schemeClr>
                </a:solidFill>
                <a:latin typeface="Arial" pitchFamily="34" charset="0"/>
                <a:ea typeface="ＭＳ Ｐゴシック" pitchFamily="50" charset="-128"/>
                <a:cs typeface="Arial" pitchFamily="34" charset="0"/>
              </a:rPr>
              <a:t>Proposal </a:t>
            </a:r>
            <a:r>
              <a:rPr lang="en-US" altLang="ja-JP" b="1" dirty="0">
                <a:solidFill>
                  <a:schemeClr val="tx1">
                    <a:lumMod val="75000"/>
                  </a:schemeClr>
                </a:solidFill>
                <a:latin typeface="Arial" pitchFamily="34" charset="0"/>
                <a:ea typeface="ＭＳ Ｐゴシック" pitchFamily="50" charset="-128"/>
                <a:cs typeface="Arial" pitchFamily="34" charset="0"/>
              </a:rPr>
              <a:t>to produce a combined monthly zonal mean total ozone set and a combined gridded product were discussed, recognizing the science needs for these </a:t>
            </a:r>
            <a:r>
              <a:rPr lang="en-US" altLang="ja-JP" b="1" dirty="0" smtClean="0">
                <a:solidFill>
                  <a:schemeClr val="tx1">
                    <a:lumMod val="75000"/>
                  </a:schemeClr>
                </a:solidFill>
                <a:latin typeface="Arial" pitchFamily="34" charset="0"/>
                <a:ea typeface="ＭＳ Ｐゴシック" pitchFamily="50" charset="-128"/>
                <a:cs typeface="Arial" pitchFamily="34" charset="0"/>
              </a:rPr>
              <a:t>products was accepted </a:t>
            </a:r>
          </a:p>
          <a:p>
            <a:pPr lvl="1" defTabSz="914400">
              <a:lnSpc>
                <a:spcPct val="90000"/>
              </a:lnSpc>
              <a:spcBef>
                <a:spcPct val="20000"/>
              </a:spcBef>
              <a:spcAft>
                <a:spcPts val="600"/>
              </a:spcAft>
              <a:tabLst>
                <a:tab pos="1314450" algn="l"/>
              </a:tabLst>
              <a:defRPr/>
            </a:pPr>
            <a:endParaRPr lang="en-US" altLang="ja-JP" sz="2000" b="1" dirty="0" smtClean="0">
              <a:solidFill>
                <a:schemeClr val="tx1">
                  <a:lumMod val="75000"/>
                </a:schemeClr>
              </a:solidFill>
              <a:latin typeface="Arial" pitchFamily="34" charset="0"/>
              <a:ea typeface="ＭＳ Ｐゴシック" pitchFamily="50" charset="-128"/>
              <a:cs typeface="Arial" pitchFamily="34" charset="0"/>
            </a:endParaRPr>
          </a:p>
          <a:p>
            <a:pPr lvl="1" defTabSz="914400">
              <a:lnSpc>
                <a:spcPct val="90000"/>
              </a:lnSpc>
              <a:spcBef>
                <a:spcPct val="20000"/>
              </a:spcBef>
              <a:spcAft>
                <a:spcPts val="600"/>
              </a:spcAft>
              <a:tabLst>
                <a:tab pos="1314450" algn="l"/>
              </a:tabLst>
              <a:defRPr/>
            </a:pPr>
            <a:endParaRPr lang="en-GB" altLang="ja-JP" sz="2000" b="1" dirty="0" smtClean="0">
              <a:solidFill>
                <a:schemeClr val="tx1">
                  <a:lumMod val="75000"/>
                </a:schemeClr>
              </a:solidFill>
              <a:latin typeface="Arial" pitchFamily="34" charset="0"/>
              <a:ea typeface="ＭＳ Ｐゴシック" pitchFamily="50" charset="-128"/>
              <a:cs typeface="Arial" pitchFamily="34" charset="0"/>
            </a:endParaRPr>
          </a:p>
          <a:p>
            <a:pPr lvl="1" defTabSz="914400">
              <a:lnSpc>
                <a:spcPct val="90000"/>
              </a:lnSpc>
              <a:spcBef>
                <a:spcPct val="20000"/>
              </a:spcBef>
              <a:defRPr/>
            </a:pPr>
            <a:endParaRPr lang="en-US" altLang="ja-JP" sz="2400" b="1" dirty="0">
              <a:solidFill>
                <a:schemeClr val="tx1">
                  <a:lumMod val="75000"/>
                </a:schemeClr>
              </a:solidFill>
              <a:latin typeface="Arial" pitchFamily="34" charset="0"/>
              <a:ea typeface="ＭＳ Ｐゴシック" pitchFamily="50" charset="-128"/>
              <a:cs typeface="Arial" pitchFamily="34" charset="0"/>
            </a:endParaRPr>
          </a:p>
          <a:p>
            <a:pPr marL="800100" lvl="1" indent="-342900" defTabSz="914400">
              <a:lnSpc>
                <a:spcPct val="90000"/>
              </a:lnSpc>
              <a:spcBef>
                <a:spcPct val="20000"/>
              </a:spcBef>
              <a:buFont typeface="Arial" charset="0"/>
              <a:buChar char="•"/>
              <a:defRPr/>
            </a:pPr>
            <a:endParaRPr lang="en-GB" altLang="ja-JP" sz="2400" b="1" dirty="0" smtClean="0">
              <a:solidFill>
                <a:schemeClr val="tx1">
                  <a:lumMod val="75000"/>
                </a:schemeClr>
              </a:solidFill>
              <a:latin typeface="Arial" pitchFamily="34" charset="0"/>
              <a:ea typeface="ＭＳ Ｐゴシック" pitchFamily="50" charset="-128"/>
              <a:cs typeface="Arial" pitchFamily="34" charset="0"/>
            </a:endParaRPr>
          </a:p>
          <a:p>
            <a:pPr lvl="1" defTabSz="914400">
              <a:lnSpc>
                <a:spcPct val="90000"/>
              </a:lnSpc>
              <a:spcBef>
                <a:spcPct val="20000"/>
              </a:spcBef>
            </a:pPr>
            <a:endParaRPr lang="en-GB" altLang="ja-JP" b="1" dirty="0" smtClean="0">
              <a:solidFill>
                <a:schemeClr val="tx1">
                  <a:lumMod val="75000"/>
                </a:schemeClr>
              </a:solidFill>
              <a:latin typeface="Arial" pitchFamily="34" charset="0"/>
              <a:ea typeface="ＭＳ Ｐゴシック" pitchFamily="50" charset="-128"/>
              <a:cs typeface="Arial" pitchFamily="34" charset="0"/>
            </a:endParaRPr>
          </a:p>
          <a:p>
            <a:pPr defTabSz="914400" eaLnBrk="0" hangingPunct="0">
              <a:spcBef>
                <a:spcPts val="600"/>
              </a:spcBef>
            </a:pPr>
            <a:endParaRPr lang="en-GB" sz="2000" b="1" dirty="0" smtClean="0">
              <a:solidFill>
                <a:schemeClr val="tx1">
                  <a:lumMod val="75000"/>
                </a:schemeClr>
              </a:solidFill>
              <a:latin typeface="Arial" pitchFamily="34" charset="0"/>
              <a:cs typeface="Arial" pitchFamily="34" charset="0"/>
            </a:endParaRPr>
          </a:p>
          <a:p>
            <a:pPr marL="742950" marR="0" lvl="1" indent="-285750" algn="l" defTabSz="914400" rtl="0" eaLnBrk="1" fontAlgn="base" latinLnBrk="0" hangingPunct="1">
              <a:lnSpc>
                <a:spcPct val="90000"/>
              </a:lnSpc>
              <a:spcBef>
                <a:spcPct val="20000"/>
              </a:spcBef>
              <a:spcAft>
                <a:spcPct val="0"/>
              </a:spcAft>
              <a:buClrTx/>
              <a:buSzTx/>
              <a:buFont typeface="Arial" charset="0"/>
              <a:buChar char="•"/>
              <a:tabLst/>
              <a:defRPr/>
            </a:pPr>
            <a:endParaRPr kumimoji="0" lang="en-US" altLang="ja-JP" sz="2200" b="1" i="0" u="none" strike="noStrike" kern="0" cap="none" spc="0" normalizeH="0" baseline="0" noProof="0" dirty="0" smtClean="0">
              <a:ln>
                <a:noFill/>
              </a:ln>
              <a:solidFill>
                <a:schemeClr val="tx1">
                  <a:lumMod val="75000"/>
                </a:schemeClr>
              </a:solidFill>
              <a:effectLst/>
              <a:uLnTx/>
              <a:uFillTx/>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val="2572657993"/>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4294967295"/>
          </p:nvPr>
        </p:nvSpPr>
        <p:spPr bwMode="auto">
          <a:xfrm>
            <a:off x="7239000" y="6546850"/>
            <a:ext cx="1905000" cy="311150"/>
          </a:xfrm>
          <a:prstGeom prst="rect">
            <a:avLst/>
          </a:prstGeom>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4</a:t>
            </a:fld>
            <a:endParaRPr lang="en-US" smtClean="0"/>
          </a:p>
        </p:txBody>
      </p:sp>
      <p:sp>
        <p:nvSpPr>
          <p:cNvPr id="5" name="Rectangle 3"/>
          <p:cNvSpPr txBox="1">
            <a:spLocks noChangeArrowheads="1"/>
          </p:cNvSpPr>
          <p:nvPr/>
        </p:nvSpPr>
        <p:spPr>
          <a:xfrm>
            <a:off x="147037" y="1416908"/>
            <a:ext cx="8832205" cy="5129942"/>
          </a:xfrm>
          <a:prstGeom prst="rect">
            <a:avLst/>
          </a:prstGeom>
        </p:spPr>
        <p:txBody>
          <a:bodyPr/>
          <a:lstStyle/>
          <a:p>
            <a:pPr marR="0" lvl="0" algn="l" defTabSz="914400" rtl="0" eaLnBrk="1" fontAlgn="base" latinLnBrk="0" hangingPunct="1">
              <a:lnSpc>
                <a:spcPct val="90000"/>
              </a:lnSpc>
              <a:spcBef>
                <a:spcPct val="20000"/>
              </a:spcBef>
              <a:spcAft>
                <a:spcPct val="0"/>
              </a:spcAft>
              <a:buClrTx/>
              <a:buSzTx/>
              <a:tabLst/>
              <a:defRPr/>
            </a:pPr>
            <a:r>
              <a:rPr lang="en-GB" altLang="ja-JP" sz="2400" b="1" u="sng" dirty="0" smtClean="0">
                <a:solidFill>
                  <a:schemeClr val="tx1">
                    <a:lumMod val="75000"/>
                  </a:schemeClr>
                </a:solidFill>
                <a:latin typeface="Arial" pitchFamily="34" charset="0"/>
                <a:ea typeface="ＭＳ Ｐゴシック" pitchFamily="50" charset="-128"/>
                <a:cs typeface="Arial" pitchFamily="34" charset="0"/>
              </a:rPr>
              <a:t>Main Accomplishments</a:t>
            </a:r>
            <a:r>
              <a:rPr lang="en-GB" altLang="ja-JP" sz="2400" b="1" dirty="0" smtClean="0">
                <a:solidFill>
                  <a:schemeClr val="tx1">
                    <a:lumMod val="75000"/>
                  </a:schemeClr>
                </a:solidFill>
                <a:latin typeface="Arial" pitchFamily="34" charset="0"/>
                <a:ea typeface="ＭＳ Ｐゴシック" pitchFamily="50" charset="-128"/>
                <a:cs typeface="Arial" pitchFamily="34" charset="0"/>
              </a:rPr>
              <a:t> (cont’d.)</a:t>
            </a:r>
          </a:p>
          <a:p>
            <a:pPr marR="0" lvl="0" algn="l" defTabSz="914400" rtl="0" eaLnBrk="1" fontAlgn="base" latinLnBrk="0" hangingPunct="1">
              <a:lnSpc>
                <a:spcPct val="90000"/>
              </a:lnSpc>
              <a:spcBef>
                <a:spcPct val="20000"/>
              </a:spcBef>
              <a:spcAft>
                <a:spcPct val="0"/>
              </a:spcAft>
              <a:buClrTx/>
              <a:buSzTx/>
              <a:tabLst/>
              <a:defRPr/>
            </a:pPr>
            <a:endParaRPr lang="en-GB" altLang="ja-JP" sz="1000" b="1" dirty="0" smtClean="0">
              <a:solidFill>
                <a:schemeClr val="tx1">
                  <a:lumMod val="75000"/>
                </a:schemeClr>
              </a:solidFill>
              <a:latin typeface="Arial" pitchFamily="34" charset="0"/>
              <a:ea typeface="ＭＳ Ｐゴシック" pitchFamily="50" charset="-128"/>
              <a:cs typeface="Arial" pitchFamily="34" charset="0"/>
            </a:endParaRPr>
          </a:p>
          <a:p>
            <a:pPr marL="800100" lvl="1" indent="-342900" defTabSz="914400">
              <a:lnSpc>
                <a:spcPct val="90000"/>
              </a:lnSpc>
              <a:spcBef>
                <a:spcPct val="20000"/>
              </a:spcBef>
              <a:spcAft>
                <a:spcPts val="600"/>
              </a:spcAft>
              <a:buFont typeface="Wingdings" panose="05000000000000000000" pitchFamily="2" charset="2"/>
              <a:buChar char="§"/>
              <a:tabLst>
                <a:tab pos="1314450" algn="l"/>
              </a:tabLst>
              <a:defRPr/>
            </a:pPr>
            <a:r>
              <a:rPr lang="en-US" altLang="ja-JP" sz="2000" b="1" dirty="0">
                <a:solidFill>
                  <a:schemeClr val="tx1">
                    <a:lumMod val="75000"/>
                  </a:schemeClr>
                </a:solidFill>
                <a:latin typeface="Arial" pitchFamily="34" charset="0"/>
                <a:ea typeface="ＭＳ Ｐゴシック" pitchFamily="50" charset="-128"/>
                <a:cs typeface="Arial" pitchFamily="34" charset="0"/>
              </a:rPr>
              <a:t>Geostationary Air Quality constellation coordination</a:t>
            </a:r>
          </a:p>
          <a:p>
            <a:pPr marL="1200150" lvl="2" indent="-285750" defTabSz="914400">
              <a:lnSpc>
                <a:spcPct val="110000"/>
              </a:lnSpc>
              <a:spcBef>
                <a:spcPct val="20000"/>
              </a:spcBef>
              <a:spcAft>
                <a:spcPts val="600"/>
              </a:spcAft>
              <a:buFont typeface="Arial" panose="020B0604020202020204" pitchFamily="34" charset="0"/>
              <a:buChar char="•"/>
              <a:tabLst>
                <a:tab pos="1314450" algn="l"/>
              </a:tabLst>
              <a:defRPr/>
            </a:pPr>
            <a:r>
              <a:rPr lang="en-US" altLang="ja-JP" b="1" dirty="0" smtClean="0">
                <a:solidFill>
                  <a:schemeClr val="tx1">
                    <a:lumMod val="75000"/>
                  </a:schemeClr>
                </a:solidFill>
                <a:latin typeface="Arial" pitchFamily="34" charset="0"/>
                <a:ea typeface="ＭＳ Ｐゴシック" pitchFamily="50" charset="-128"/>
                <a:cs typeface="Arial" pitchFamily="34" charset="0"/>
              </a:rPr>
              <a:t>Progress </a:t>
            </a:r>
            <a:r>
              <a:rPr lang="en-US" altLang="ja-JP" b="1" dirty="0">
                <a:solidFill>
                  <a:schemeClr val="tx1">
                    <a:lumMod val="75000"/>
                  </a:schemeClr>
                </a:solidFill>
                <a:latin typeface="Arial" pitchFamily="34" charset="0"/>
                <a:ea typeface="ＭＳ Ｐゴシック" pitchFamily="50" charset="-128"/>
                <a:cs typeface="Arial" pitchFamily="34" charset="0"/>
              </a:rPr>
              <a:t>continues with implementing the recommendations enumerated in the ACC-produced position </a:t>
            </a:r>
            <a:r>
              <a:rPr lang="en-US" altLang="ja-JP" b="1" dirty="0" smtClean="0">
                <a:solidFill>
                  <a:schemeClr val="tx1">
                    <a:lumMod val="75000"/>
                  </a:schemeClr>
                </a:solidFill>
                <a:latin typeface="Arial" pitchFamily="34" charset="0"/>
                <a:ea typeface="ＭＳ Ｐゴシック" pitchFamily="50" charset="-128"/>
                <a:cs typeface="Arial" pitchFamily="34" charset="0"/>
              </a:rPr>
              <a:t>paper endorsed </a:t>
            </a:r>
            <a:r>
              <a:rPr lang="en-US" altLang="ja-JP" b="1" dirty="0">
                <a:solidFill>
                  <a:schemeClr val="tx1">
                    <a:lumMod val="75000"/>
                  </a:schemeClr>
                </a:solidFill>
                <a:latin typeface="Arial" pitchFamily="34" charset="0"/>
                <a:ea typeface="ＭＳ Ｐゴシック" pitchFamily="50" charset="-128"/>
                <a:cs typeface="Arial" pitchFamily="34" charset="0"/>
              </a:rPr>
              <a:t>by SIT-26. </a:t>
            </a:r>
          </a:p>
          <a:p>
            <a:pPr marL="1200150" lvl="2" indent="-285750" defTabSz="914400">
              <a:lnSpc>
                <a:spcPct val="110000"/>
              </a:lnSpc>
              <a:spcBef>
                <a:spcPct val="20000"/>
              </a:spcBef>
              <a:spcAft>
                <a:spcPts val="600"/>
              </a:spcAft>
              <a:buFont typeface="Arial" panose="020B0604020202020204" pitchFamily="34" charset="0"/>
              <a:buChar char="•"/>
              <a:tabLst>
                <a:tab pos="1314450" algn="l"/>
              </a:tabLst>
              <a:defRPr/>
            </a:pPr>
            <a:r>
              <a:rPr lang="en-US" altLang="ja-JP" b="1" dirty="0" smtClean="0">
                <a:solidFill>
                  <a:schemeClr val="tx1">
                    <a:lumMod val="75000"/>
                  </a:schemeClr>
                </a:solidFill>
                <a:latin typeface="Arial" pitchFamily="34" charset="0"/>
                <a:ea typeface="ＭＳ Ｐゴシック" pitchFamily="50" charset="-128"/>
                <a:cs typeface="Arial" pitchFamily="34" charset="0"/>
              </a:rPr>
              <a:t>Summaries </a:t>
            </a:r>
            <a:r>
              <a:rPr lang="en-US" altLang="ja-JP" b="1" dirty="0">
                <a:solidFill>
                  <a:schemeClr val="tx1">
                    <a:lumMod val="75000"/>
                  </a:schemeClr>
                </a:solidFill>
                <a:latin typeface="Arial" pitchFamily="34" charset="0"/>
                <a:ea typeface="ＭＳ Ｐゴシック" pitchFamily="50" charset="-128"/>
                <a:cs typeface="Arial" pitchFamily="34" charset="0"/>
              </a:rPr>
              <a:t>of the key missions - Europe Sentinel 4, Korea GEMS, NASA TEMPO, and Europe Sentinel 5P (LEO orbit) - were presented. </a:t>
            </a:r>
          </a:p>
          <a:p>
            <a:pPr marL="1200150" lvl="2" indent="-285750" defTabSz="914400">
              <a:lnSpc>
                <a:spcPct val="110000"/>
              </a:lnSpc>
              <a:spcBef>
                <a:spcPct val="20000"/>
              </a:spcBef>
              <a:spcAft>
                <a:spcPts val="600"/>
              </a:spcAft>
              <a:buFont typeface="Arial" panose="020B0604020202020204" pitchFamily="34" charset="0"/>
              <a:buChar char="•"/>
              <a:tabLst>
                <a:tab pos="1314450" algn="l"/>
              </a:tabLst>
              <a:defRPr/>
            </a:pPr>
            <a:r>
              <a:rPr lang="en-US" altLang="ja-JP" b="1" dirty="0" smtClean="0">
                <a:solidFill>
                  <a:schemeClr val="tx1">
                    <a:lumMod val="75000"/>
                  </a:schemeClr>
                </a:solidFill>
                <a:latin typeface="Arial" pitchFamily="34" charset="0"/>
                <a:ea typeface="ＭＳ Ｐゴシック" pitchFamily="50" charset="-128"/>
                <a:cs typeface="Arial" pitchFamily="34" charset="0"/>
              </a:rPr>
              <a:t>The </a:t>
            </a:r>
            <a:r>
              <a:rPr lang="en-US" altLang="ja-JP" b="1" dirty="0">
                <a:solidFill>
                  <a:schemeClr val="tx1">
                    <a:lumMod val="75000"/>
                  </a:schemeClr>
                </a:solidFill>
                <a:latin typeface="Arial" pitchFamily="34" charset="0"/>
                <a:ea typeface="ＭＳ Ｐゴシック" pitchFamily="50" charset="-128"/>
                <a:cs typeface="Arial" pitchFamily="34" charset="0"/>
              </a:rPr>
              <a:t>next near-term Constellation activity planned is harmonization to improve data product quality and </a:t>
            </a:r>
            <a:r>
              <a:rPr lang="en-US" altLang="ja-JP" b="1" dirty="0" smtClean="0">
                <a:solidFill>
                  <a:schemeClr val="tx1">
                    <a:lumMod val="75000"/>
                  </a:schemeClr>
                </a:solidFill>
                <a:latin typeface="Arial" pitchFamily="34" charset="0"/>
                <a:ea typeface="ＭＳ Ｐゴシック" pitchFamily="50" charset="-128"/>
                <a:cs typeface="Arial" pitchFamily="34" charset="0"/>
              </a:rPr>
              <a:t>usage. This </a:t>
            </a:r>
            <a:r>
              <a:rPr lang="en-US" altLang="ja-JP" b="1" dirty="0" smtClean="0">
                <a:solidFill>
                  <a:schemeClr val="tx1">
                    <a:lumMod val="75000"/>
                  </a:schemeClr>
                </a:solidFill>
                <a:latin typeface="Arial" pitchFamily="34" charset="0"/>
                <a:ea typeface="ＭＳ Ｐゴシック" pitchFamily="50" charset="-128"/>
                <a:cs typeface="Arial" pitchFamily="34" charset="0"/>
              </a:rPr>
              <a:t>includes </a:t>
            </a:r>
            <a:r>
              <a:rPr lang="en-US" altLang="ja-JP" b="1" dirty="0">
                <a:solidFill>
                  <a:schemeClr val="tx1">
                    <a:lumMod val="75000"/>
                  </a:schemeClr>
                </a:solidFill>
                <a:latin typeface="Arial" pitchFamily="34" charset="0"/>
                <a:ea typeface="ＭＳ Ｐゴシック" pitchFamily="50" charset="-128"/>
                <a:cs typeface="Arial" pitchFamily="34" charset="0"/>
              </a:rPr>
              <a:t>an Open Data Policy and common </a:t>
            </a:r>
            <a:r>
              <a:rPr lang="en-US" altLang="ja-JP" b="1" dirty="0" err="1">
                <a:solidFill>
                  <a:schemeClr val="tx1">
                    <a:lumMod val="75000"/>
                  </a:schemeClr>
                </a:solidFill>
                <a:latin typeface="Arial" pitchFamily="34" charset="0"/>
                <a:ea typeface="ＭＳ Ｐゴシック" pitchFamily="50" charset="-128"/>
                <a:cs typeface="Arial" pitchFamily="34" charset="0"/>
              </a:rPr>
              <a:t>cal</a:t>
            </a:r>
            <a:r>
              <a:rPr lang="en-US" altLang="ja-JP" b="1" dirty="0">
                <a:solidFill>
                  <a:schemeClr val="tx1">
                    <a:lumMod val="75000"/>
                  </a:schemeClr>
                </a:solidFill>
                <a:latin typeface="Arial" pitchFamily="34" charset="0"/>
                <a:ea typeface="ＭＳ Ｐゴシック" pitchFamily="50" charset="-128"/>
                <a:cs typeface="Arial" pitchFamily="34" charset="0"/>
              </a:rPr>
              <a:t>/</a:t>
            </a:r>
            <a:r>
              <a:rPr lang="en-US" altLang="ja-JP" b="1" dirty="0" err="1">
                <a:solidFill>
                  <a:schemeClr val="tx1">
                    <a:lumMod val="75000"/>
                  </a:schemeClr>
                </a:solidFill>
                <a:latin typeface="Arial" pitchFamily="34" charset="0"/>
                <a:ea typeface="ＭＳ Ｐゴシック" pitchFamily="50" charset="-128"/>
                <a:cs typeface="Arial" pitchFamily="34" charset="0"/>
              </a:rPr>
              <a:t>val</a:t>
            </a:r>
            <a:r>
              <a:rPr lang="en-US" altLang="ja-JP" b="1" dirty="0">
                <a:solidFill>
                  <a:schemeClr val="tx1">
                    <a:lumMod val="75000"/>
                  </a:schemeClr>
                </a:solidFill>
                <a:latin typeface="Arial" pitchFamily="34" charset="0"/>
                <a:ea typeface="ＭＳ Ｐゴシック" pitchFamily="50" charset="-128"/>
                <a:cs typeface="Arial" pitchFamily="34" charset="0"/>
              </a:rPr>
              <a:t> standards. The sharing of instrument requirements is taking place, which is influencing instrument specifications and which should ultimately improve harmonization of data products. Discussions on sharing L1B and L2 format specifications to easily exchange data are underway.</a:t>
            </a:r>
          </a:p>
          <a:p>
            <a:pPr marL="1200150" lvl="2" indent="-285750" defTabSz="914400">
              <a:lnSpc>
                <a:spcPct val="110000"/>
              </a:lnSpc>
              <a:spcBef>
                <a:spcPct val="20000"/>
              </a:spcBef>
              <a:spcAft>
                <a:spcPts val="600"/>
              </a:spcAft>
              <a:buFont typeface="Arial" panose="020B0604020202020204" pitchFamily="34" charset="0"/>
              <a:buChar char="•"/>
              <a:tabLst>
                <a:tab pos="1314450" algn="l"/>
              </a:tabLst>
              <a:defRPr/>
            </a:pPr>
            <a:endParaRPr lang="en-GB" altLang="ja-JP" b="1" dirty="0" smtClean="0">
              <a:solidFill>
                <a:schemeClr val="tx1">
                  <a:lumMod val="75000"/>
                </a:schemeClr>
              </a:solidFill>
              <a:latin typeface="Arial" pitchFamily="34" charset="0"/>
              <a:ea typeface="ＭＳ Ｐゴシック" pitchFamily="50" charset="-128"/>
              <a:cs typeface="Arial" pitchFamily="34" charset="0"/>
            </a:endParaRPr>
          </a:p>
          <a:p>
            <a:pPr defTabSz="914400" eaLnBrk="0" hangingPunct="0">
              <a:spcBef>
                <a:spcPts val="600"/>
              </a:spcBef>
            </a:pPr>
            <a:endParaRPr lang="en-GB" sz="2000" b="1" dirty="0" smtClean="0">
              <a:solidFill>
                <a:schemeClr val="tx1">
                  <a:lumMod val="75000"/>
                </a:schemeClr>
              </a:solidFill>
              <a:latin typeface="Arial" pitchFamily="34" charset="0"/>
              <a:cs typeface="Arial" pitchFamily="34" charset="0"/>
            </a:endParaRPr>
          </a:p>
          <a:p>
            <a:pPr marL="742950" marR="0" lvl="1" indent="-285750" algn="l" defTabSz="914400" rtl="0" eaLnBrk="1" fontAlgn="base" latinLnBrk="0" hangingPunct="1">
              <a:lnSpc>
                <a:spcPct val="90000"/>
              </a:lnSpc>
              <a:spcBef>
                <a:spcPct val="20000"/>
              </a:spcBef>
              <a:spcAft>
                <a:spcPct val="0"/>
              </a:spcAft>
              <a:buClrTx/>
              <a:buSzTx/>
              <a:buFont typeface="Arial" charset="0"/>
              <a:buChar char="•"/>
              <a:tabLst/>
              <a:defRPr/>
            </a:pPr>
            <a:endParaRPr kumimoji="0" lang="en-US" altLang="ja-JP" sz="2200" b="1" i="0" u="none" strike="noStrike" kern="0" cap="none" spc="0" normalizeH="0" baseline="0" noProof="0" dirty="0" smtClean="0">
              <a:ln>
                <a:noFill/>
              </a:ln>
              <a:solidFill>
                <a:schemeClr val="tx1">
                  <a:lumMod val="75000"/>
                </a:schemeClr>
              </a:solidFill>
              <a:effectLst/>
              <a:uLnTx/>
              <a:uFillTx/>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val="2453272955"/>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4294967295"/>
          </p:nvPr>
        </p:nvSpPr>
        <p:spPr bwMode="auto">
          <a:xfrm>
            <a:off x="7239000" y="6546850"/>
            <a:ext cx="1905000" cy="311150"/>
          </a:xfrm>
          <a:prstGeom prst="rect">
            <a:avLst/>
          </a:prstGeom>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5</a:t>
            </a:fld>
            <a:endParaRPr lang="en-US" smtClean="0"/>
          </a:p>
        </p:txBody>
      </p:sp>
      <p:sp>
        <p:nvSpPr>
          <p:cNvPr id="5" name="Rectangle 3"/>
          <p:cNvSpPr txBox="1">
            <a:spLocks noChangeArrowheads="1"/>
          </p:cNvSpPr>
          <p:nvPr/>
        </p:nvSpPr>
        <p:spPr>
          <a:xfrm>
            <a:off x="147037" y="1416908"/>
            <a:ext cx="8832205" cy="5129942"/>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endParaRPr lang="en-GB" altLang="ja-JP" sz="2400" b="1" dirty="0" smtClean="0">
              <a:solidFill>
                <a:schemeClr val="tx1">
                  <a:lumMod val="75000"/>
                </a:schemeClr>
              </a:solidFill>
              <a:latin typeface="Arial" pitchFamily="34" charset="0"/>
              <a:ea typeface="ＭＳ Ｐゴシック" pitchFamily="50" charset="-128"/>
              <a:cs typeface="Arial" pitchFamily="34" charset="0"/>
            </a:endParaRPr>
          </a:p>
          <a:p>
            <a:pPr marR="0" lvl="0" algn="l" defTabSz="914400" rtl="0" eaLnBrk="1" fontAlgn="base" latinLnBrk="0" hangingPunct="1">
              <a:lnSpc>
                <a:spcPct val="90000"/>
              </a:lnSpc>
              <a:spcBef>
                <a:spcPct val="20000"/>
              </a:spcBef>
              <a:spcAft>
                <a:spcPct val="0"/>
              </a:spcAft>
              <a:buClrTx/>
              <a:buSzTx/>
              <a:tabLst/>
              <a:defRPr/>
            </a:pPr>
            <a:r>
              <a:rPr lang="en-GB" altLang="ja-JP" sz="2400" b="1" u="sng" dirty="0" smtClean="0">
                <a:solidFill>
                  <a:schemeClr val="tx1">
                    <a:lumMod val="75000"/>
                  </a:schemeClr>
                </a:solidFill>
                <a:latin typeface="Arial" pitchFamily="34" charset="0"/>
                <a:ea typeface="ＭＳ Ｐゴシック" pitchFamily="50" charset="-128"/>
                <a:cs typeface="Arial" pitchFamily="34" charset="0"/>
              </a:rPr>
              <a:t>Main Accomplishments</a:t>
            </a:r>
            <a:r>
              <a:rPr lang="en-GB" altLang="ja-JP" sz="2400" b="1" dirty="0" smtClean="0">
                <a:solidFill>
                  <a:schemeClr val="tx1">
                    <a:lumMod val="75000"/>
                  </a:schemeClr>
                </a:solidFill>
                <a:latin typeface="Arial" pitchFamily="34" charset="0"/>
                <a:ea typeface="ＭＳ Ｐゴシック" pitchFamily="50" charset="-128"/>
                <a:cs typeface="Arial" pitchFamily="34" charset="0"/>
              </a:rPr>
              <a:t> (cont’d.)</a:t>
            </a:r>
          </a:p>
          <a:p>
            <a:pPr marR="0" lvl="0" algn="l" defTabSz="914400" rtl="0" eaLnBrk="1" fontAlgn="base" latinLnBrk="0" hangingPunct="1">
              <a:lnSpc>
                <a:spcPct val="90000"/>
              </a:lnSpc>
              <a:spcBef>
                <a:spcPct val="20000"/>
              </a:spcBef>
              <a:spcAft>
                <a:spcPct val="0"/>
              </a:spcAft>
              <a:buClrTx/>
              <a:buSzTx/>
              <a:tabLst/>
              <a:defRPr/>
            </a:pPr>
            <a:endParaRPr lang="en-GB" altLang="ja-JP" sz="1000" b="1" dirty="0" smtClean="0">
              <a:solidFill>
                <a:schemeClr val="tx1">
                  <a:lumMod val="75000"/>
                </a:schemeClr>
              </a:solidFill>
              <a:latin typeface="Arial" pitchFamily="34" charset="0"/>
              <a:ea typeface="ＭＳ Ｐゴシック" pitchFamily="50" charset="-128"/>
              <a:cs typeface="Arial" pitchFamily="34" charset="0"/>
            </a:endParaRPr>
          </a:p>
          <a:p>
            <a:pPr marL="800100" lvl="1" indent="-342900" defTabSz="914400">
              <a:lnSpc>
                <a:spcPct val="90000"/>
              </a:lnSpc>
              <a:spcBef>
                <a:spcPct val="20000"/>
              </a:spcBef>
              <a:spcAft>
                <a:spcPts val="600"/>
              </a:spcAft>
              <a:buFont typeface="Wingdings" panose="05000000000000000000" pitchFamily="2" charset="2"/>
              <a:buChar char="§"/>
              <a:tabLst>
                <a:tab pos="1314450" algn="l"/>
              </a:tabLst>
              <a:defRPr/>
            </a:pPr>
            <a:r>
              <a:rPr lang="en-US" altLang="ja-JP" sz="2000" b="1" u="sng" dirty="0">
                <a:solidFill>
                  <a:schemeClr val="tx1">
                    <a:lumMod val="75000"/>
                  </a:schemeClr>
                </a:solidFill>
                <a:latin typeface="Arial" pitchFamily="34" charset="0"/>
                <a:ea typeface="ＭＳ Ｐゴシック" pitchFamily="50" charset="-128"/>
                <a:cs typeface="Arial" pitchFamily="34" charset="0"/>
              </a:rPr>
              <a:t>Multi-sensor volcanic eruption alert system</a:t>
            </a:r>
          </a:p>
          <a:p>
            <a:pPr marL="1200150" lvl="2" indent="-285750" defTabSz="914400">
              <a:lnSpc>
                <a:spcPct val="110000"/>
              </a:lnSpc>
              <a:spcBef>
                <a:spcPct val="20000"/>
              </a:spcBef>
              <a:spcAft>
                <a:spcPts val="600"/>
              </a:spcAft>
              <a:buFont typeface="Arial" panose="020B0604020202020204" pitchFamily="34" charset="0"/>
              <a:buChar char="•"/>
              <a:tabLst>
                <a:tab pos="1314450" algn="l"/>
              </a:tabLst>
              <a:defRPr/>
            </a:pPr>
            <a:r>
              <a:rPr lang="en-US" altLang="ja-JP" b="1" dirty="0" smtClean="0">
                <a:solidFill>
                  <a:schemeClr val="tx1">
                    <a:lumMod val="75000"/>
                  </a:schemeClr>
                </a:solidFill>
                <a:latin typeface="Arial" pitchFamily="34" charset="0"/>
                <a:ea typeface="ＭＳ Ｐゴシック" pitchFamily="50" charset="-128"/>
                <a:cs typeface="Arial" pitchFamily="34" charset="0"/>
              </a:rPr>
              <a:t>Detailed </a:t>
            </a:r>
            <a:r>
              <a:rPr lang="en-US" altLang="ja-JP" b="1" dirty="0">
                <a:solidFill>
                  <a:schemeClr val="tx1">
                    <a:lumMod val="75000"/>
                  </a:schemeClr>
                </a:solidFill>
                <a:latin typeface="Arial" pitchFamily="34" charset="0"/>
                <a:ea typeface="ＭＳ Ｐゴシック" pitchFamily="50" charset="-128"/>
                <a:cs typeface="Arial" pitchFamily="34" charset="0"/>
              </a:rPr>
              <a:t>discussions of monitoring volcanic ash from space-based observations were presented. Activities in both the US and in Europe were discussed. Emerging services, such as the ESA-sponsored Support to Aviation Control Service (SACS) project continue to produce accurate notifications of detection to end-users and other stakeholders, particularly in the aviation sector.</a:t>
            </a:r>
          </a:p>
          <a:p>
            <a:pPr marL="1200150" lvl="2" indent="-285750" defTabSz="914400">
              <a:lnSpc>
                <a:spcPct val="110000"/>
              </a:lnSpc>
              <a:spcBef>
                <a:spcPct val="20000"/>
              </a:spcBef>
              <a:spcAft>
                <a:spcPts val="600"/>
              </a:spcAft>
              <a:buFont typeface="Arial" panose="020B0604020202020204" pitchFamily="34" charset="0"/>
              <a:buChar char="•"/>
              <a:tabLst>
                <a:tab pos="1314450" algn="l"/>
              </a:tabLst>
              <a:defRPr/>
            </a:pPr>
            <a:r>
              <a:rPr lang="en-US" altLang="ja-JP" b="1" dirty="0" smtClean="0">
                <a:solidFill>
                  <a:schemeClr val="tx1">
                    <a:lumMod val="75000"/>
                  </a:schemeClr>
                </a:solidFill>
                <a:latin typeface="Arial" pitchFamily="34" charset="0"/>
                <a:ea typeface="ＭＳ Ｐゴシック" pitchFamily="50" charset="-128"/>
                <a:cs typeface="Arial" pitchFamily="34" charset="0"/>
              </a:rPr>
              <a:t>The </a:t>
            </a:r>
            <a:r>
              <a:rPr lang="en-US" altLang="ja-JP" b="1" dirty="0">
                <a:solidFill>
                  <a:schemeClr val="tx1">
                    <a:lumMod val="75000"/>
                  </a:schemeClr>
                </a:solidFill>
                <a:latin typeface="Arial" pitchFamily="34" charset="0"/>
                <a:ea typeface="ＭＳ Ｐゴシック" pitchFamily="50" charset="-128"/>
                <a:cs typeface="Arial" pitchFamily="34" charset="0"/>
              </a:rPr>
              <a:t>inclusion of measurements from new sensors (e.g., OMPS and </a:t>
            </a:r>
            <a:r>
              <a:rPr lang="en-US" altLang="ja-JP" b="1" dirty="0" err="1">
                <a:solidFill>
                  <a:schemeClr val="tx1">
                    <a:lumMod val="75000"/>
                  </a:schemeClr>
                </a:solidFill>
                <a:latin typeface="Arial" pitchFamily="34" charset="0"/>
                <a:ea typeface="ＭＳ Ｐゴシック" pitchFamily="50" charset="-128"/>
                <a:cs typeface="Arial" pitchFamily="34" charset="0"/>
              </a:rPr>
              <a:t>CrIS</a:t>
            </a:r>
            <a:r>
              <a:rPr lang="en-US" altLang="ja-JP" b="1" dirty="0">
                <a:solidFill>
                  <a:schemeClr val="tx1">
                    <a:lumMod val="75000"/>
                  </a:schemeClr>
                </a:solidFill>
                <a:latin typeface="Arial" pitchFamily="34" charset="0"/>
                <a:ea typeface="ＭＳ Ｐゴシック" pitchFamily="50" charset="-128"/>
                <a:cs typeface="Arial" pitchFamily="34" charset="0"/>
              </a:rPr>
              <a:t> on </a:t>
            </a:r>
            <a:r>
              <a:rPr lang="en-US" altLang="ja-JP" b="1" dirty="0" smtClean="0">
                <a:solidFill>
                  <a:schemeClr val="tx1">
                    <a:lumMod val="75000"/>
                  </a:schemeClr>
                </a:solidFill>
                <a:latin typeface="Arial" pitchFamily="34" charset="0"/>
                <a:ea typeface="ＭＳ Ｐゴシック" pitchFamily="50" charset="-128"/>
                <a:cs typeface="Arial" pitchFamily="34" charset="0"/>
              </a:rPr>
              <a:t>Suomi-NPP) </a:t>
            </a:r>
            <a:r>
              <a:rPr lang="en-US" altLang="ja-JP" b="1" dirty="0">
                <a:solidFill>
                  <a:schemeClr val="tx1">
                    <a:lumMod val="75000"/>
                  </a:schemeClr>
                </a:solidFill>
                <a:latin typeface="Arial" pitchFamily="34" charset="0"/>
                <a:ea typeface="ＭＳ Ｐゴシック" pitchFamily="50" charset="-128"/>
                <a:cs typeface="Arial" pitchFamily="34" charset="0"/>
              </a:rPr>
              <a:t>was welcomed</a:t>
            </a:r>
            <a:r>
              <a:rPr lang="en-US" altLang="ja-JP" b="1" dirty="0" smtClean="0">
                <a:solidFill>
                  <a:schemeClr val="tx1">
                    <a:lumMod val="75000"/>
                  </a:schemeClr>
                </a:solidFill>
                <a:latin typeface="Arial" pitchFamily="34" charset="0"/>
                <a:ea typeface="ＭＳ Ｐゴシック" pitchFamily="50" charset="-128"/>
                <a:cs typeface="Arial" pitchFamily="34" charset="0"/>
              </a:rPr>
              <a:t>.</a:t>
            </a:r>
          </a:p>
          <a:p>
            <a:pPr marL="1200150" lvl="2" indent="-285750" defTabSz="914400">
              <a:lnSpc>
                <a:spcPct val="110000"/>
              </a:lnSpc>
              <a:spcBef>
                <a:spcPct val="20000"/>
              </a:spcBef>
              <a:spcAft>
                <a:spcPts val="600"/>
              </a:spcAft>
              <a:buFont typeface="Arial" panose="020B0604020202020204" pitchFamily="34" charset="0"/>
              <a:buChar char="•"/>
              <a:tabLst>
                <a:tab pos="1314450" algn="l"/>
              </a:tabLst>
              <a:defRPr/>
            </a:pPr>
            <a:r>
              <a:rPr lang="en-US" altLang="ja-JP" b="1" dirty="0" smtClean="0">
                <a:solidFill>
                  <a:schemeClr val="tx1">
                    <a:lumMod val="75000"/>
                  </a:schemeClr>
                </a:solidFill>
                <a:latin typeface="Arial" pitchFamily="34" charset="0"/>
                <a:ea typeface="ＭＳ Ｐゴシック" pitchFamily="50" charset="-128"/>
                <a:cs typeface="Arial" pitchFamily="34" charset="0"/>
              </a:rPr>
              <a:t>The potential utility of future DSCOVR volcanic ash observations was noted.</a:t>
            </a:r>
            <a:endParaRPr lang="en-US" altLang="ja-JP" b="1" dirty="0">
              <a:solidFill>
                <a:schemeClr val="tx1">
                  <a:lumMod val="75000"/>
                </a:schemeClr>
              </a:solidFill>
              <a:latin typeface="Arial" pitchFamily="34" charset="0"/>
              <a:ea typeface="ＭＳ Ｐゴシック" pitchFamily="50" charset="-128"/>
              <a:cs typeface="Arial" pitchFamily="34" charset="0"/>
            </a:endParaRPr>
          </a:p>
          <a:p>
            <a:pPr lvl="2" defTabSz="914400">
              <a:lnSpc>
                <a:spcPct val="110000"/>
              </a:lnSpc>
              <a:spcBef>
                <a:spcPct val="20000"/>
              </a:spcBef>
              <a:spcAft>
                <a:spcPts val="600"/>
              </a:spcAft>
              <a:tabLst>
                <a:tab pos="1314450" algn="l"/>
              </a:tabLst>
              <a:defRPr/>
            </a:pPr>
            <a:endParaRPr lang="en-GB" sz="2000" b="1" dirty="0" smtClean="0">
              <a:solidFill>
                <a:schemeClr val="tx1">
                  <a:lumMod val="75000"/>
                </a:schemeClr>
              </a:solidFill>
              <a:latin typeface="Arial" pitchFamily="34" charset="0"/>
              <a:cs typeface="Arial" pitchFamily="34" charset="0"/>
            </a:endParaRPr>
          </a:p>
          <a:p>
            <a:pPr marL="742950" marR="0" lvl="1" indent="-285750" algn="l" defTabSz="914400" rtl="0" eaLnBrk="1" fontAlgn="base" latinLnBrk="0" hangingPunct="1">
              <a:lnSpc>
                <a:spcPct val="90000"/>
              </a:lnSpc>
              <a:spcBef>
                <a:spcPct val="20000"/>
              </a:spcBef>
              <a:spcAft>
                <a:spcPct val="0"/>
              </a:spcAft>
              <a:buClrTx/>
              <a:buSzTx/>
              <a:buFont typeface="Arial" charset="0"/>
              <a:buChar char="•"/>
              <a:tabLst/>
              <a:defRPr/>
            </a:pPr>
            <a:endParaRPr kumimoji="0" lang="en-US" altLang="ja-JP" sz="2200" b="1" i="0" u="none" strike="noStrike" kern="0" cap="none" spc="0" normalizeH="0" baseline="0" noProof="0" dirty="0" smtClean="0">
              <a:ln>
                <a:noFill/>
              </a:ln>
              <a:solidFill>
                <a:schemeClr val="tx1">
                  <a:lumMod val="75000"/>
                </a:schemeClr>
              </a:solidFill>
              <a:effectLst/>
              <a:uLnTx/>
              <a:uFillTx/>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val="371086923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4294967295"/>
          </p:nvPr>
        </p:nvSpPr>
        <p:spPr bwMode="auto">
          <a:xfrm>
            <a:off x="7239000" y="6546850"/>
            <a:ext cx="1905000" cy="311150"/>
          </a:xfrm>
          <a:prstGeom prst="rect">
            <a:avLst/>
          </a:prstGeom>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6</a:t>
            </a:fld>
            <a:endParaRPr lang="en-US" smtClean="0"/>
          </a:p>
        </p:txBody>
      </p:sp>
      <p:sp>
        <p:nvSpPr>
          <p:cNvPr id="5" name="Rectangle 3"/>
          <p:cNvSpPr txBox="1">
            <a:spLocks noChangeArrowheads="1"/>
          </p:cNvSpPr>
          <p:nvPr/>
        </p:nvSpPr>
        <p:spPr>
          <a:xfrm>
            <a:off x="147037" y="1416908"/>
            <a:ext cx="8832205" cy="5129942"/>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endParaRPr lang="en-GB" altLang="ja-JP" sz="2400" b="1" dirty="0" smtClean="0">
              <a:solidFill>
                <a:schemeClr val="tx1">
                  <a:lumMod val="75000"/>
                </a:schemeClr>
              </a:solidFill>
              <a:latin typeface="Arial" pitchFamily="34" charset="0"/>
              <a:ea typeface="ＭＳ Ｐゴシック" pitchFamily="50" charset="-128"/>
              <a:cs typeface="Arial" pitchFamily="34" charset="0"/>
            </a:endParaRPr>
          </a:p>
          <a:p>
            <a:pPr marR="0" lvl="0" algn="l" defTabSz="914400" rtl="0" eaLnBrk="1" fontAlgn="base" latinLnBrk="0" hangingPunct="1">
              <a:lnSpc>
                <a:spcPct val="90000"/>
              </a:lnSpc>
              <a:spcBef>
                <a:spcPct val="20000"/>
              </a:spcBef>
              <a:spcAft>
                <a:spcPct val="0"/>
              </a:spcAft>
              <a:buClrTx/>
              <a:buSzTx/>
              <a:tabLst/>
              <a:defRPr/>
            </a:pPr>
            <a:r>
              <a:rPr lang="en-GB" altLang="ja-JP" sz="2400" b="1" u="sng" dirty="0" smtClean="0">
                <a:solidFill>
                  <a:schemeClr val="tx1">
                    <a:lumMod val="75000"/>
                  </a:schemeClr>
                </a:solidFill>
                <a:latin typeface="Arial" pitchFamily="34" charset="0"/>
                <a:ea typeface="ＭＳ Ｐゴシック" pitchFamily="50" charset="-128"/>
                <a:cs typeface="Arial" pitchFamily="34" charset="0"/>
              </a:rPr>
              <a:t>Main Accomplishments</a:t>
            </a:r>
            <a:r>
              <a:rPr lang="en-GB" altLang="ja-JP" sz="2400" b="1" dirty="0" smtClean="0">
                <a:solidFill>
                  <a:schemeClr val="tx1">
                    <a:lumMod val="75000"/>
                  </a:schemeClr>
                </a:solidFill>
                <a:latin typeface="Arial" pitchFamily="34" charset="0"/>
                <a:ea typeface="ＭＳ Ｐゴシック" pitchFamily="50" charset="-128"/>
                <a:cs typeface="Arial" pitchFamily="34" charset="0"/>
              </a:rPr>
              <a:t> (cont’d.)</a:t>
            </a:r>
          </a:p>
          <a:p>
            <a:pPr marR="0" lvl="0" algn="l" defTabSz="914400" rtl="0" eaLnBrk="1" fontAlgn="base" latinLnBrk="0" hangingPunct="1">
              <a:lnSpc>
                <a:spcPct val="90000"/>
              </a:lnSpc>
              <a:spcBef>
                <a:spcPct val="20000"/>
              </a:spcBef>
              <a:spcAft>
                <a:spcPct val="0"/>
              </a:spcAft>
              <a:buClrTx/>
              <a:buSzTx/>
              <a:tabLst/>
              <a:defRPr/>
            </a:pPr>
            <a:endParaRPr lang="en-GB" altLang="ja-JP" sz="1000" b="1" dirty="0" smtClean="0">
              <a:solidFill>
                <a:schemeClr val="tx1">
                  <a:lumMod val="75000"/>
                </a:schemeClr>
              </a:solidFill>
              <a:latin typeface="Arial" pitchFamily="34" charset="0"/>
              <a:ea typeface="ＭＳ Ｐゴシック" pitchFamily="50" charset="-128"/>
              <a:cs typeface="Arial" pitchFamily="34" charset="0"/>
            </a:endParaRPr>
          </a:p>
          <a:p>
            <a:pPr marL="800100" lvl="1" indent="-342900" defTabSz="914400">
              <a:lnSpc>
                <a:spcPct val="90000"/>
              </a:lnSpc>
              <a:spcBef>
                <a:spcPct val="20000"/>
              </a:spcBef>
              <a:spcAft>
                <a:spcPts val="600"/>
              </a:spcAft>
              <a:buFont typeface="Wingdings" panose="05000000000000000000" pitchFamily="2" charset="2"/>
              <a:buChar char="§"/>
              <a:tabLst>
                <a:tab pos="1314450" algn="l"/>
              </a:tabLst>
              <a:defRPr/>
            </a:pPr>
            <a:r>
              <a:rPr lang="en-US" altLang="ja-JP" sz="2000" b="1" u="sng" dirty="0">
                <a:solidFill>
                  <a:schemeClr val="tx1">
                    <a:lumMod val="75000"/>
                  </a:schemeClr>
                </a:solidFill>
                <a:latin typeface="Arial" pitchFamily="34" charset="0"/>
                <a:ea typeface="ＭＳ Ｐゴシック" pitchFamily="50" charset="-128"/>
                <a:cs typeface="Arial" pitchFamily="34" charset="0"/>
              </a:rPr>
              <a:t>Greenhouse gas (GHG) constellation</a:t>
            </a:r>
          </a:p>
          <a:p>
            <a:pPr marL="1200150" lvl="2" indent="-285750" defTabSz="914400">
              <a:lnSpc>
                <a:spcPct val="110000"/>
              </a:lnSpc>
              <a:spcBef>
                <a:spcPct val="20000"/>
              </a:spcBef>
              <a:spcAft>
                <a:spcPts val="600"/>
              </a:spcAft>
              <a:buFont typeface="Arial" panose="020B0604020202020204" pitchFamily="34" charset="0"/>
              <a:buChar char="•"/>
              <a:tabLst>
                <a:tab pos="1314450" algn="l"/>
              </a:tabLst>
              <a:defRPr/>
            </a:pPr>
            <a:r>
              <a:rPr lang="en-US" altLang="ja-JP" b="1" dirty="0" smtClean="0">
                <a:solidFill>
                  <a:schemeClr val="tx1">
                    <a:lumMod val="75000"/>
                  </a:schemeClr>
                </a:solidFill>
                <a:latin typeface="Arial" pitchFamily="34" charset="0"/>
                <a:ea typeface="ＭＳ Ｐゴシック" pitchFamily="50" charset="-128"/>
                <a:cs typeface="Arial" pitchFamily="34" charset="0"/>
              </a:rPr>
              <a:t>Presentations </a:t>
            </a:r>
            <a:r>
              <a:rPr lang="en-US" altLang="ja-JP" b="1" dirty="0">
                <a:solidFill>
                  <a:schemeClr val="tx1">
                    <a:lumMod val="75000"/>
                  </a:schemeClr>
                </a:solidFill>
                <a:latin typeface="Arial" pitchFamily="34" charset="0"/>
                <a:ea typeface="ＭＳ Ｐゴシック" pitchFamily="50" charset="-128"/>
                <a:cs typeface="Arial" pitchFamily="34" charset="0"/>
              </a:rPr>
              <a:t>were made that described GHG missions in formulation, development, and operation (e.g., OCO-2, GOSAT and GOSAT-2, Merlin, </a:t>
            </a:r>
            <a:r>
              <a:rPr lang="en-US" altLang="ja-JP" b="1" dirty="0" err="1">
                <a:solidFill>
                  <a:schemeClr val="tx1">
                    <a:lumMod val="75000"/>
                  </a:schemeClr>
                </a:solidFill>
                <a:latin typeface="Arial" pitchFamily="34" charset="0"/>
                <a:ea typeface="ＭＳ Ｐゴシック" pitchFamily="50" charset="-128"/>
                <a:cs typeface="Arial" pitchFamily="34" charset="0"/>
              </a:rPr>
              <a:t>TanSat</a:t>
            </a:r>
            <a:r>
              <a:rPr lang="en-US" altLang="ja-JP" b="1" dirty="0">
                <a:solidFill>
                  <a:schemeClr val="tx1">
                    <a:lumMod val="75000"/>
                  </a:schemeClr>
                </a:solidFill>
                <a:latin typeface="Arial" pitchFamily="34" charset="0"/>
                <a:ea typeface="ＭＳ Ｐゴシック" pitchFamily="50" charset="-128"/>
                <a:cs typeface="Arial" pitchFamily="34" charset="0"/>
              </a:rPr>
              <a:t>, IRS, and IASI-NG) were made.</a:t>
            </a:r>
          </a:p>
          <a:p>
            <a:pPr marL="1200150" lvl="2" indent="-285750" defTabSz="914400">
              <a:lnSpc>
                <a:spcPct val="110000"/>
              </a:lnSpc>
              <a:spcBef>
                <a:spcPct val="20000"/>
              </a:spcBef>
              <a:spcAft>
                <a:spcPts val="600"/>
              </a:spcAft>
              <a:buFont typeface="Arial" panose="020B0604020202020204" pitchFamily="34" charset="0"/>
              <a:buChar char="•"/>
              <a:tabLst>
                <a:tab pos="1314450" algn="l"/>
              </a:tabLst>
              <a:defRPr/>
            </a:pPr>
            <a:r>
              <a:rPr lang="en-US" altLang="ja-JP" b="1" dirty="0" smtClean="0">
                <a:solidFill>
                  <a:schemeClr val="tx1">
                    <a:lumMod val="75000"/>
                  </a:schemeClr>
                </a:solidFill>
                <a:latin typeface="Arial" pitchFamily="34" charset="0"/>
                <a:ea typeface="ＭＳ Ｐゴシック" pitchFamily="50" charset="-128"/>
                <a:cs typeface="Arial" pitchFamily="34" charset="0"/>
              </a:rPr>
              <a:t>The </a:t>
            </a:r>
            <a:r>
              <a:rPr lang="en-US" altLang="ja-JP" b="1" dirty="0">
                <a:solidFill>
                  <a:schemeClr val="tx1">
                    <a:lumMod val="75000"/>
                  </a:schemeClr>
                </a:solidFill>
                <a:latin typeface="Arial" pitchFamily="34" charset="0"/>
                <a:ea typeface="ＭＳ Ｐゴシック" pitchFamily="50" charset="-128"/>
                <a:cs typeface="Arial" pitchFamily="34" charset="0"/>
              </a:rPr>
              <a:t>recently released CEOS Carbon Task Force, CEOS Strategy for Carbon Observations from Space, was summarized and there was discussion on the recommended actions relevant to ACC. It was agreed that a single “constellation” activity for forthcoming LEO and GEO constellations of GHG-measuring missions would be created and coordinated by ACC, mirroring the successful Air Quality constellation activities.</a:t>
            </a:r>
          </a:p>
          <a:p>
            <a:pPr marL="1200150" lvl="2" indent="-285750" defTabSz="914400">
              <a:lnSpc>
                <a:spcPct val="110000"/>
              </a:lnSpc>
              <a:spcBef>
                <a:spcPct val="20000"/>
              </a:spcBef>
              <a:spcAft>
                <a:spcPts val="600"/>
              </a:spcAft>
              <a:buFont typeface="Arial" panose="020B0604020202020204" pitchFamily="34" charset="0"/>
              <a:buChar char="•"/>
              <a:tabLst>
                <a:tab pos="1314450" algn="l"/>
              </a:tabLst>
              <a:defRPr/>
            </a:pPr>
            <a:endParaRPr kumimoji="0" lang="en-US" altLang="ja-JP" sz="2200" b="1" i="0" u="none" strike="noStrike" kern="0" cap="none" spc="0" normalizeH="0" baseline="0" noProof="0" dirty="0" smtClean="0">
              <a:ln>
                <a:noFill/>
              </a:ln>
              <a:solidFill>
                <a:schemeClr val="tx1">
                  <a:lumMod val="75000"/>
                </a:schemeClr>
              </a:solidFill>
              <a:effectLst/>
              <a:uLnTx/>
              <a:uFillTx/>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val="327087340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4294967295"/>
          </p:nvPr>
        </p:nvSpPr>
        <p:spPr bwMode="auto">
          <a:xfrm>
            <a:off x="7239000" y="6546850"/>
            <a:ext cx="1905000" cy="311150"/>
          </a:xfrm>
          <a:prstGeom prst="rect">
            <a:avLst/>
          </a:prstGeom>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7</a:t>
            </a:fld>
            <a:endParaRPr lang="en-US" smtClean="0"/>
          </a:p>
        </p:txBody>
      </p:sp>
      <p:sp>
        <p:nvSpPr>
          <p:cNvPr id="5" name="Rectangle 3"/>
          <p:cNvSpPr txBox="1">
            <a:spLocks noChangeArrowheads="1"/>
          </p:cNvSpPr>
          <p:nvPr/>
        </p:nvSpPr>
        <p:spPr>
          <a:xfrm>
            <a:off x="147037" y="1416908"/>
            <a:ext cx="8832205" cy="5129942"/>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endParaRPr lang="en-GB" altLang="ja-JP" sz="2400" b="1" dirty="0" smtClean="0">
              <a:solidFill>
                <a:schemeClr val="tx1">
                  <a:lumMod val="75000"/>
                </a:schemeClr>
              </a:solidFill>
              <a:latin typeface="Arial" pitchFamily="34" charset="0"/>
              <a:ea typeface="ＭＳ Ｐゴシック" pitchFamily="50" charset="-128"/>
              <a:cs typeface="Arial" pitchFamily="34" charset="0"/>
            </a:endParaRPr>
          </a:p>
          <a:p>
            <a:pPr lvl="0" defTabSz="914400">
              <a:lnSpc>
                <a:spcPct val="90000"/>
              </a:lnSpc>
              <a:spcBef>
                <a:spcPct val="20000"/>
              </a:spcBef>
              <a:defRPr/>
            </a:pPr>
            <a:r>
              <a:rPr lang="en-US" altLang="ja-JP" sz="2400" b="1" u="sng" dirty="0" smtClean="0">
                <a:solidFill>
                  <a:schemeClr val="tx1">
                    <a:lumMod val="75000"/>
                  </a:schemeClr>
                </a:solidFill>
                <a:latin typeface="Arial" pitchFamily="34" charset="0"/>
                <a:ea typeface="ＭＳ Ｐゴシック" pitchFamily="50" charset="-128"/>
                <a:cs typeface="Arial" pitchFamily="34" charset="0"/>
              </a:rPr>
              <a:t>Participation/Leadership </a:t>
            </a:r>
            <a:r>
              <a:rPr lang="en-US" altLang="ja-JP" sz="2400" b="1" u="sng" dirty="0" smtClean="0">
                <a:solidFill>
                  <a:schemeClr val="tx1">
                    <a:lumMod val="75000"/>
                  </a:schemeClr>
                </a:solidFill>
                <a:latin typeface="Arial" pitchFamily="34" charset="0"/>
                <a:ea typeface="ＭＳ Ｐゴシック" pitchFamily="50" charset="-128"/>
                <a:cs typeface="Arial" pitchFamily="34" charset="0"/>
              </a:rPr>
              <a:t>update</a:t>
            </a:r>
          </a:p>
          <a:p>
            <a:pPr lvl="0" defTabSz="914400">
              <a:lnSpc>
                <a:spcPct val="90000"/>
              </a:lnSpc>
              <a:spcBef>
                <a:spcPct val="20000"/>
              </a:spcBef>
              <a:defRPr/>
            </a:pPr>
            <a:endParaRPr lang="en-US" altLang="ja-JP" sz="1000" b="1" u="sng" dirty="0" smtClean="0">
              <a:solidFill>
                <a:schemeClr val="tx1">
                  <a:lumMod val="75000"/>
                </a:schemeClr>
              </a:solidFill>
              <a:latin typeface="Arial" pitchFamily="34" charset="0"/>
              <a:ea typeface="ＭＳ Ｐゴシック" pitchFamily="50" charset="-128"/>
              <a:cs typeface="Arial" pitchFamily="34" charset="0"/>
            </a:endParaRPr>
          </a:p>
          <a:p>
            <a:pPr marL="342900" lvl="0" indent="-342900" defTabSz="914400">
              <a:lnSpc>
                <a:spcPct val="90000"/>
              </a:lnSpc>
              <a:spcBef>
                <a:spcPct val="20000"/>
              </a:spcBef>
              <a:buFont typeface="Arial" panose="020B0604020202020204" pitchFamily="34" charset="0"/>
              <a:buChar char="•"/>
              <a:defRPr/>
            </a:pPr>
            <a:r>
              <a:rPr lang="en-US" altLang="ja-JP" sz="2400" b="1" dirty="0" smtClean="0">
                <a:solidFill>
                  <a:schemeClr val="tx1">
                    <a:lumMod val="75000"/>
                  </a:schemeClr>
                </a:solidFill>
                <a:latin typeface="Arial" pitchFamily="34" charset="0"/>
                <a:ea typeface="ＭＳ Ｐゴシック" pitchFamily="50" charset="-128"/>
                <a:cs typeface="Arial" pitchFamily="34" charset="0"/>
              </a:rPr>
              <a:t>Richard Eckman will step down as ACC-VC co-chair after 6 years</a:t>
            </a:r>
            <a:r>
              <a:rPr lang="en-US" altLang="ja-JP" sz="2400" b="1" dirty="0" smtClean="0">
                <a:solidFill>
                  <a:schemeClr val="tx1">
                    <a:lumMod val="75000"/>
                  </a:schemeClr>
                </a:solidFill>
                <a:latin typeface="Arial" pitchFamily="34" charset="0"/>
                <a:ea typeface="ＭＳ Ｐゴシック" pitchFamily="50" charset="-128"/>
                <a:cs typeface="Arial" pitchFamily="34" charset="0"/>
              </a:rPr>
              <a:t>.</a:t>
            </a:r>
          </a:p>
          <a:p>
            <a:pPr lvl="0" defTabSz="914400">
              <a:lnSpc>
                <a:spcPct val="90000"/>
              </a:lnSpc>
              <a:spcBef>
                <a:spcPct val="20000"/>
              </a:spcBef>
              <a:defRPr/>
            </a:pPr>
            <a:endParaRPr lang="en-US" altLang="ja-JP" sz="2400" b="1" dirty="0" smtClean="0">
              <a:solidFill>
                <a:schemeClr val="tx1">
                  <a:lumMod val="75000"/>
                </a:schemeClr>
              </a:solidFill>
              <a:latin typeface="Arial" pitchFamily="34" charset="0"/>
              <a:ea typeface="ＭＳ Ｐゴシック" pitchFamily="50" charset="-128"/>
              <a:cs typeface="Arial" pitchFamily="34" charset="0"/>
            </a:endParaRPr>
          </a:p>
          <a:p>
            <a:pPr marL="342900" lvl="0" indent="-342900" defTabSz="914400">
              <a:lnSpc>
                <a:spcPct val="90000"/>
              </a:lnSpc>
              <a:spcBef>
                <a:spcPct val="20000"/>
              </a:spcBef>
              <a:buFont typeface="Arial" panose="020B0604020202020204" pitchFamily="34" charset="0"/>
              <a:buChar char="•"/>
              <a:defRPr/>
            </a:pPr>
            <a:r>
              <a:rPr lang="en-US" altLang="ja-JP" sz="2400" b="1" dirty="0" smtClean="0">
                <a:solidFill>
                  <a:schemeClr val="tx1">
                    <a:lumMod val="75000"/>
                  </a:schemeClr>
                </a:solidFill>
                <a:latin typeface="Arial" pitchFamily="34" charset="0"/>
                <a:ea typeface="ＭＳ Ｐゴシック" pitchFamily="50" charset="-128"/>
                <a:cs typeface="Arial" pitchFamily="34" charset="0"/>
              </a:rPr>
              <a:t>New co-chair is </a:t>
            </a:r>
            <a:r>
              <a:rPr lang="en-US" altLang="ja-JP" sz="2400" b="1" u="sng" dirty="0" smtClean="0">
                <a:solidFill>
                  <a:schemeClr val="tx1">
                    <a:lumMod val="75000"/>
                  </a:schemeClr>
                </a:solidFill>
                <a:latin typeface="Arial" pitchFamily="34" charset="0"/>
                <a:ea typeface="ＭＳ Ｐゴシック" pitchFamily="50" charset="-128"/>
                <a:cs typeface="Arial" pitchFamily="34" charset="0"/>
              </a:rPr>
              <a:t>Jay Al-Saadi</a:t>
            </a:r>
            <a:r>
              <a:rPr lang="en-US" altLang="ja-JP" sz="2400" b="1" dirty="0">
                <a:solidFill>
                  <a:schemeClr val="tx1">
                    <a:lumMod val="75000"/>
                  </a:schemeClr>
                </a:solidFill>
                <a:latin typeface="Arial" pitchFamily="34" charset="0"/>
                <a:ea typeface="ＭＳ Ｐゴシック" pitchFamily="50" charset="-128"/>
                <a:cs typeface="Arial" pitchFamily="34" charset="0"/>
              </a:rPr>
              <a:t> </a:t>
            </a:r>
            <a:r>
              <a:rPr lang="en-US" altLang="ja-JP" sz="2400" b="1" dirty="0" smtClean="0">
                <a:solidFill>
                  <a:schemeClr val="tx1">
                    <a:lumMod val="75000"/>
                  </a:schemeClr>
                </a:solidFill>
                <a:latin typeface="Arial" pitchFamily="34" charset="0"/>
                <a:ea typeface="ＭＳ Ｐゴシック" pitchFamily="50" charset="-128"/>
                <a:cs typeface="Arial" pitchFamily="34" charset="0"/>
              </a:rPr>
              <a:t>(NASA Langley), who has been involved with ACC activities since </a:t>
            </a:r>
            <a:r>
              <a:rPr lang="en-US" altLang="ja-JP" sz="2400" b="1" dirty="0" smtClean="0">
                <a:solidFill>
                  <a:schemeClr val="tx1">
                    <a:lumMod val="75000"/>
                  </a:schemeClr>
                </a:solidFill>
                <a:latin typeface="Arial" pitchFamily="34" charset="0"/>
                <a:ea typeface="ＭＳ Ｐゴシック" pitchFamily="50" charset="-128"/>
                <a:cs typeface="Arial" pitchFamily="34" charset="0"/>
              </a:rPr>
              <a:t>~2008</a:t>
            </a:r>
            <a:r>
              <a:rPr lang="en-US" altLang="ja-JP" sz="2400" b="1" dirty="0" smtClean="0">
                <a:solidFill>
                  <a:schemeClr val="tx1">
                    <a:lumMod val="75000"/>
                  </a:schemeClr>
                </a:solidFill>
                <a:latin typeface="Arial" pitchFamily="34" charset="0"/>
                <a:ea typeface="ＭＳ Ｐゴシック" pitchFamily="50" charset="-128"/>
                <a:cs typeface="Arial" pitchFamily="34" charset="0"/>
              </a:rPr>
              <a:t>.</a:t>
            </a:r>
          </a:p>
          <a:p>
            <a:pPr lvl="0" defTabSz="914400">
              <a:lnSpc>
                <a:spcPct val="90000"/>
              </a:lnSpc>
              <a:spcBef>
                <a:spcPct val="20000"/>
              </a:spcBef>
              <a:defRPr/>
            </a:pPr>
            <a:endParaRPr lang="en-US" altLang="ja-JP" sz="2400" b="1" u="sng" dirty="0">
              <a:solidFill>
                <a:schemeClr val="tx1">
                  <a:lumMod val="75000"/>
                </a:scheme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val="2961768872"/>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4294967295"/>
          </p:nvPr>
        </p:nvSpPr>
        <p:spPr bwMode="auto">
          <a:xfrm>
            <a:off x="7239000" y="6546850"/>
            <a:ext cx="1905000" cy="311150"/>
          </a:xfrm>
          <a:prstGeom prst="rect">
            <a:avLst/>
          </a:prstGeom>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8</a:t>
            </a:fld>
            <a:endParaRPr lang="en-US" smtClean="0"/>
          </a:p>
        </p:txBody>
      </p:sp>
      <p:sp>
        <p:nvSpPr>
          <p:cNvPr id="5" name="Rectangle 3"/>
          <p:cNvSpPr txBox="1">
            <a:spLocks noChangeArrowheads="1"/>
          </p:cNvSpPr>
          <p:nvPr/>
        </p:nvSpPr>
        <p:spPr>
          <a:xfrm>
            <a:off x="147037" y="1416908"/>
            <a:ext cx="8832205" cy="5129942"/>
          </a:xfrm>
          <a:prstGeom prst="rect">
            <a:avLst/>
          </a:prstGeom>
        </p:spPr>
        <p:txBody>
          <a:bodyPr/>
          <a:lstStyle/>
          <a:p>
            <a:pPr lvl="0" defTabSz="914400">
              <a:lnSpc>
                <a:spcPct val="90000"/>
              </a:lnSpc>
              <a:spcBef>
                <a:spcPct val="20000"/>
              </a:spcBef>
              <a:defRPr/>
            </a:pPr>
            <a:endParaRPr lang="en-US" altLang="ja-JP" sz="2400" b="1" u="sng" dirty="0">
              <a:solidFill>
                <a:schemeClr val="tx1">
                  <a:lumMod val="75000"/>
                </a:schemeClr>
              </a:solidFill>
              <a:latin typeface="Arial" pitchFamily="34" charset="0"/>
              <a:ea typeface="ＭＳ Ｐゴシック" pitchFamily="50" charset="-128"/>
              <a:cs typeface="Arial" pitchFamily="34" charset="0"/>
            </a:endParaRPr>
          </a:p>
          <a:p>
            <a:pPr lvl="0" defTabSz="914400">
              <a:lnSpc>
                <a:spcPct val="90000"/>
              </a:lnSpc>
              <a:spcBef>
                <a:spcPct val="20000"/>
              </a:spcBef>
              <a:defRPr/>
            </a:pPr>
            <a:r>
              <a:rPr lang="en-US" altLang="ja-JP" sz="2400" b="1" u="sng" dirty="0" smtClean="0">
                <a:solidFill>
                  <a:schemeClr val="tx1">
                    <a:lumMod val="75000"/>
                  </a:schemeClr>
                </a:solidFill>
                <a:latin typeface="Arial" pitchFamily="34" charset="0"/>
                <a:ea typeface="ＭＳ Ｐゴシック" pitchFamily="50" charset="-128"/>
                <a:cs typeface="Arial" pitchFamily="34" charset="0"/>
              </a:rPr>
              <a:t>Next Meeting</a:t>
            </a:r>
          </a:p>
          <a:p>
            <a:pPr lvl="0" defTabSz="914400">
              <a:lnSpc>
                <a:spcPct val="90000"/>
              </a:lnSpc>
              <a:spcBef>
                <a:spcPct val="20000"/>
              </a:spcBef>
              <a:defRPr/>
            </a:pPr>
            <a:endParaRPr lang="en-US" altLang="ja-JP" sz="1000" b="1" u="sng" dirty="0">
              <a:solidFill>
                <a:schemeClr val="tx1">
                  <a:lumMod val="75000"/>
                </a:schemeClr>
              </a:solidFill>
              <a:latin typeface="Arial" pitchFamily="34" charset="0"/>
              <a:ea typeface="ＭＳ Ｐゴシック" pitchFamily="50" charset="-128"/>
              <a:cs typeface="Arial" pitchFamily="34" charset="0"/>
            </a:endParaRPr>
          </a:p>
          <a:p>
            <a:pPr marL="342900" lvl="0" indent="-342900" defTabSz="914400">
              <a:lnSpc>
                <a:spcPct val="90000"/>
              </a:lnSpc>
              <a:spcBef>
                <a:spcPct val="20000"/>
              </a:spcBef>
              <a:buFont typeface="Arial" panose="020B0604020202020204" pitchFamily="34" charset="0"/>
              <a:buChar char="•"/>
              <a:defRPr/>
            </a:pPr>
            <a:r>
              <a:rPr lang="en-US" altLang="ja-JP" sz="2400" b="1" dirty="0" smtClean="0">
                <a:solidFill>
                  <a:schemeClr val="tx1">
                    <a:lumMod val="75000"/>
                  </a:schemeClr>
                </a:solidFill>
                <a:latin typeface="Arial" pitchFamily="34" charset="0"/>
                <a:ea typeface="ＭＳ Ｐゴシック" pitchFamily="50" charset="-128"/>
                <a:cs typeface="Arial" pitchFamily="34" charset="0"/>
              </a:rPr>
              <a:t>ACC-11 to be held 28-30 April 2015, hosted by ESA in Frascati</a:t>
            </a:r>
            <a:r>
              <a:rPr lang="en-US" altLang="ja-JP" sz="2400" b="1" smtClean="0">
                <a:solidFill>
                  <a:schemeClr val="tx1">
                    <a:lumMod val="75000"/>
                  </a:schemeClr>
                </a:solidFill>
                <a:latin typeface="Arial" pitchFamily="34" charset="0"/>
                <a:ea typeface="ＭＳ Ｐゴシック" pitchFamily="50" charset="-128"/>
                <a:cs typeface="Arial" pitchFamily="34" charset="0"/>
              </a:rPr>
              <a:t>, </a:t>
            </a:r>
            <a:r>
              <a:rPr lang="en-US" altLang="ja-JP" sz="2400" b="1" smtClean="0">
                <a:solidFill>
                  <a:schemeClr val="tx1">
                    <a:lumMod val="75000"/>
                  </a:schemeClr>
                </a:solidFill>
                <a:latin typeface="Arial" pitchFamily="34" charset="0"/>
                <a:ea typeface="ＭＳ Ｐゴシック" pitchFamily="50" charset="-128"/>
                <a:cs typeface="Arial" pitchFamily="34" charset="0"/>
              </a:rPr>
              <a:t>Italy:</a:t>
            </a:r>
            <a:endParaRPr lang="en-US" altLang="ja-JP" sz="2400" b="1" dirty="0" smtClean="0">
              <a:solidFill>
                <a:schemeClr val="tx1">
                  <a:lumMod val="75000"/>
                </a:schemeClr>
              </a:solidFill>
              <a:latin typeface="Arial" pitchFamily="34" charset="0"/>
              <a:ea typeface="ＭＳ Ｐゴシック" pitchFamily="50" charset="-128"/>
              <a:cs typeface="Arial" pitchFamily="34" charset="0"/>
            </a:endParaRPr>
          </a:p>
          <a:p>
            <a:pPr marL="976313" lvl="3" indent="-461963" defTabSz="914400">
              <a:lnSpc>
                <a:spcPct val="90000"/>
              </a:lnSpc>
              <a:spcBef>
                <a:spcPct val="20000"/>
              </a:spcBef>
              <a:buSzPct val="85000"/>
              <a:buFont typeface="Courier New" panose="02070309020205020404" pitchFamily="49" charset="0"/>
              <a:buChar char="o"/>
              <a:tabLst>
                <a:tab pos="3997325" algn="l"/>
              </a:tabLst>
              <a:defRPr/>
            </a:pPr>
            <a:r>
              <a:rPr lang="en-US" altLang="ja-JP" sz="2400" b="1" dirty="0" smtClean="0">
                <a:solidFill>
                  <a:schemeClr val="tx1">
                    <a:lumMod val="75000"/>
                  </a:schemeClr>
                </a:solidFill>
                <a:latin typeface="Arial" pitchFamily="34" charset="0"/>
                <a:ea typeface="ＭＳ Ｐゴシック" pitchFamily="50" charset="-128"/>
                <a:cs typeface="Arial" pitchFamily="34" charset="0"/>
              </a:rPr>
              <a:t>Full-day session on geostationary air quality constellation </a:t>
            </a:r>
            <a:r>
              <a:rPr lang="en-US" altLang="ja-JP" sz="2400" b="1" dirty="0" smtClean="0">
                <a:solidFill>
                  <a:schemeClr val="tx1">
                    <a:lumMod val="75000"/>
                  </a:schemeClr>
                </a:solidFill>
                <a:latin typeface="Arial" pitchFamily="34" charset="0"/>
                <a:ea typeface="ＭＳ Ｐゴシック" pitchFamily="50" charset="-128"/>
                <a:cs typeface="Arial" pitchFamily="34" charset="0"/>
              </a:rPr>
              <a:t>coordination </a:t>
            </a:r>
            <a:r>
              <a:rPr lang="en-US" altLang="ja-JP" sz="2400" b="1" dirty="0" smtClean="0">
                <a:solidFill>
                  <a:schemeClr val="tx1">
                    <a:lumMod val="75000"/>
                  </a:schemeClr>
                </a:solidFill>
                <a:latin typeface="Arial" pitchFamily="34" charset="0"/>
                <a:ea typeface="ＭＳ Ｐゴシック" pitchFamily="50" charset="-128"/>
                <a:cs typeface="Arial" pitchFamily="34" charset="0"/>
              </a:rPr>
              <a:t>activities</a:t>
            </a:r>
          </a:p>
          <a:p>
            <a:pPr marL="976313" lvl="3" indent="-461963" defTabSz="914400">
              <a:lnSpc>
                <a:spcPct val="90000"/>
              </a:lnSpc>
              <a:spcBef>
                <a:spcPct val="20000"/>
              </a:spcBef>
              <a:buSzPct val="85000"/>
              <a:buFont typeface="Courier New" panose="02070309020205020404" pitchFamily="49" charset="0"/>
              <a:buChar char="o"/>
              <a:tabLst>
                <a:tab pos="3997325" algn="l"/>
              </a:tabLst>
              <a:defRPr/>
            </a:pPr>
            <a:r>
              <a:rPr lang="en-US" altLang="ja-JP" sz="2400" b="1" dirty="0" smtClean="0">
                <a:solidFill>
                  <a:schemeClr val="tx1">
                    <a:lumMod val="75000"/>
                  </a:schemeClr>
                </a:solidFill>
                <a:latin typeface="Arial" pitchFamily="34" charset="0"/>
                <a:ea typeface="ＭＳ Ｐゴシック" pitchFamily="50" charset="-128"/>
                <a:cs typeface="Arial" pitchFamily="34" charset="0"/>
              </a:rPr>
              <a:t>Half-day session on total ozone harmonization: approaches to construction of merged data sets, use of nadir observations</a:t>
            </a:r>
          </a:p>
          <a:p>
            <a:pPr marL="976313" lvl="3" indent="-461963" defTabSz="914400">
              <a:lnSpc>
                <a:spcPct val="90000"/>
              </a:lnSpc>
              <a:spcBef>
                <a:spcPct val="20000"/>
              </a:spcBef>
              <a:buSzPct val="85000"/>
              <a:buFont typeface="Courier New" panose="02070309020205020404" pitchFamily="49" charset="0"/>
              <a:buChar char="o"/>
              <a:tabLst>
                <a:tab pos="3997325" algn="l"/>
              </a:tabLst>
              <a:defRPr/>
            </a:pPr>
            <a:r>
              <a:rPr lang="en-US" altLang="ja-JP" sz="2400" b="1" dirty="0" smtClean="0">
                <a:solidFill>
                  <a:schemeClr val="tx1">
                    <a:lumMod val="75000"/>
                  </a:schemeClr>
                </a:solidFill>
                <a:latin typeface="Arial" pitchFamily="34" charset="0"/>
                <a:ea typeface="ＭＳ Ｐゴシック" pitchFamily="50" charset="-128"/>
                <a:cs typeface="Arial" pitchFamily="34" charset="0"/>
              </a:rPr>
              <a:t>Half-day session on GHG constellation activities; responding to CEOS Carbon Strategy</a:t>
            </a:r>
            <a:endParaRPr lang="en-US" altLang="ja-JP" sz="2400" b="1" dirty="0">
              <a:solidFill>
                <a:schemeClr val="tx1">
                  <a:lumMod val="75000"/>
                </a:schemeClr>
              </a:solidFill>
              <a:latin typeface="Arial" pitchFamily="34" charset="0"/>
              <a:ea typeface="ＭＳ Ｐゴシック" pitchFamily="50" charset="-128"/>
              <a:cs typeface="Arial" pitchFamily="34" charset="0"/>
            </a:endParaRPr>
          </a:p>
        </p:txBody>
      </p:sp>
    </p:spTree>
    <p:extLst>
      <p:ext uri="{BB962C8B-B14F-4D97-AF65-F5344CB8AC3E}">
        <p14:creationId xmlns:p14="http://schemas.microsoft.com/office/powerpoint/2010/main" val="4034072835"/>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8818</TotalTime>
  <Words>639</Words>
  <Application>Microsoft Office PowerPoint</Application>
  <PresentationFormat>On-screen Show (4:3)</PresentationFormat>
  <Paragraphs>77</Paragraphs>
  <Slides>8</Slides>
  <Notes>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ＭＳ Ｐゴシック</vt:lpstr>
      <vt:lpstr>Arial</vt:lpstr>
      <vt:lpstr>Arial Bold</vt:lpstr>
      <vt:lpstr>Avenir Roman</vt:lpstr>
      <vt:lpstr>Calibri</vt:lpstr>
      <vt:lpstr>Courier New</vt:lpstr>
      <vt:lpstr>Droid Serif</vt:lpstr>
      <vt:lpstr>Proxima Nova Regular</vt:lpstr>
      <vt:lpstr>Times New Roman</vt:lpstr>
      <vt:lpstr>Wingdings</vt:lpstr>
      <vt:lpstr>Default</vt:lpstr>
      <vt:lpstr>ACC-VC Status and Issues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Richard Eckman</cp:lastModifiedBy>
  <cp:revision>25</cp:revision>
  <dcterms:modified xsi:type="dcterms:W3CDTF">2015-03-19T15:17:57Z</dcterms:modified>
</cp:coreProperties>
</file>