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inm" initials="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3-18T16:36:07.544" idx="1">
    <p:pos x="3369" y="3030"/>
    <p:text>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A6F7-16CE-8842-8E49-F6A866AB45D2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E12DE-20EB-5A4D-8498-E0AC1D34DF5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1621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30218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0"/>
          </p:nvPr>
        </p:nvSpPr>
        <p:spPr>
          <a:xfrm>
            <a:off x="609600" y="1905000"/>
            <a:ext cx="8001000" cy="44958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001000" cy="533400"/>
          </a:xfrm>
          <a:prstGeom prst="rect">
            <a:avLst/>
          </a:prstGeo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1638" y="188913"/>
            <a:ext cx="7396162" cy="50165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863" y="1457325"/>
            <a:ext cx="8445500" cy="4864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8188325" y="6494463"/>
            <a:ext cx="7742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noProof="0" smtClean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DD4001B4-5F58-42B4-8831-C1ACE5A3B145}" type="slidenum">
              <a:rPr lang="en-US" sz="1200" noProof="0" smtClean="0">
                <a:solidFill>
                  <a:srgbClr val="5F758D"/>
                </a:solidFill>
                <a:latin typeface="Century Gothic" pitchFamily="34" charset="0"/>
              </a:rPr>
              <a:pPr/>
              <a:t>‹N°›</a:t>
            </a:fld>
            <a:endParaRPr lang="en-US" sz="1200" noProof="0">
              <a:solidFill>
                <a:srgbClr val="5F758D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402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fr-FR" sz="3600" b="1" dirty="0" smtClean="0">
                <a:solidFill>
                  <a:srgbClr val="FFFFFF"/>
                </a:solidFill>
              </a:rPr>
              <a:t>WG and VC Session Objectives and Content</a:t>
            </a:r>
            <a:endParaRPr sz="36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J.-L. Fellous, SIT Chair Team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-30 </a:t>
            </a: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Session 3 – Agenda Item 7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30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SI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 Meeting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CNES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Headquarters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Paris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France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 – 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April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1800" dirty="0" smtClean="0"/>
              <a:t>Eleven </a:t>
            </a:r>
            <a:r>
              <a:rPr lang="en-US" sz="1800" dirty="0" err="1" smtClean="0"/>
              <a:t>telecons</a:t>
            </a:r>
            <a:r>
              <a:rPr lang="en-US" sz="1800" dirty="0" smtClean="0"/>
              <a:t> were held in late January-early February involving participation of SIT Chair and her team (and occasionally the CEO/DCEO and a representative of CEOS Chair) with the leaders of the five WGs and six VCs</a:t>
            </a:r>
            <a:br>
              <a:rPr lang="en-US" sz="1800" dirty="0" smtClean="0"/>
            </a:br>
            <a:endParaRPr lang="en-US" sz="800" dirty="0" smtClean="0"/>
          </a:p>
          <a:p>
            <a:pPr lvl="1"/>
            <a:r>
              <a:rPr lang="en-US" sz="1800" dirty="0" smtClean="0"/>
              <a:t>Four objectives were pursued:</a:t>
            </a:r>
          </a:p>
          <a:p>
            <a:pPr lvl="2"/>
            <a:r>
              <a:rPr lang="en-US" sz="1800" dirty="0" smtClean="0"/>
              <a:t>Review progress made since the CEOS Plenary in Tromsø with regard to the action items relevant to each VC/WG</a:t>
            </a:r>
            <a:endParaRPr lang="fr-FR" sz="1800" dirty="0" smtClean="0"/>
          </a:p>
          <a:p>
            <a:pPr lvl="2"/>
            <a:r>
              <a:rPr lang="en-US" sz="1800" dirty="0" smtClean="0"/>
              <a:t>Review progress with respect to each VC/WG action items in the Work Plan 2014-2016 &amp; 2015-2017</a:t>
            </a:r>
            <a:endParaRPr lang="fr-FR" sz="1800" dirty="0" smtClean="0"/>
          </a:p>
          <a:p>
            <a:pPr lvl="2"/>
            <a:r>
              <a:rPr lang="en-US" sz="1800" dirty="0" smtClean="0"/>
              <a:t>Start preparation of SIT-30 on 31 March-1 April in Paris – including an exchange of ideas re: each VC/WG specific inputs in view of the COP-21 in December; and,</a:t>
            </a:r>
            <a:endParaRPr lang="fr-FR" sz="1800" dirty="0" smtClean="0"/>
          </a:p>
          <a:p>
            <a:pPr lvl="2"/>
            <a:r>
              <a:rPr lang="en-US" sz="1800" dirty="0" smtClean="0"/>
              <a:t>Start planning for the VC/WG Day to be held back-to-back to the Technical workshop in September in Darmstadt</a:t>
            </a:r>
            <a:br>
              <a:rPr lang="en-US" sz="1800" dirty="0" smtClean="0"/>
            </a:br>
            <a:endParaRPr lang="en-US" sz="800" dirty="0" smtClean="0"/>
          </a:p>
          <a:p>
            <a:r>
              <a:rPr lang="en-US" sz="1800" dirty="0" smtClean="0"/>
              <a:t>Short reports on tag-up </a:t>
            </a:r>
            <a:r>
              <a:rPr lang="en-US" sz="1800" dirty="0" err="1" smtClean="0"/>
              <a:t>telecons</a:t>
            </a:r>
            <a:r>
              <a:rPr lang="en-US" sz="1800" dirty="0" smtClean="0"/>
              <a:t> were distributed on March 2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 of VC-WG </a:t>
            </a:r>
            <a:r>
              <a:rPr lang="en-US" b="1" dirty="0" err="1" smtClean="0"/>
              <a:t>telecons</a:t>
            </a:r>
            <a:endParaRPr lang="en-US" b="1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pPr lvl="0"/>
              <a:t>11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 smtClean="0"/>
              <a:t>Feedback from the VC/WG </a:t>
            </a:r>
            <a:r>
              <a:rPr lang="en-US" sz="2000" dirty="0" err="1" smtClean="0"/>
              <a:t>telecon</a:t>
            </a:r>
            <a:r>
              <a:rPr lang="en-US" sz="2000" dirty="0" smtClean="0"/>
              <a:t> resulted in these agenda items for the SIT-30 session on WGs and VCs:</a:t>
            </a:r>
            <a:br>
              <a:rPr lang="en-US" sz="2000" dirty="0" smtClean="0"/>
            </a:br>
            <a:endParaRPr lang="en-US" sz="800" dirty="0" smtClean="0"/>
          </a:p>
          <a:p>
            <a:pPr lvl="1"/>
            <a:r>
              <a:rPr lang="en-GB" sz="2000" b="1" dirty="0" smtClean="0"/>
              <a:t>OSVW-VC</a:t>
            </a:r>
            <a:r>
              <a:rPr lang="en-GB" sz="2000" dirty="0" smtClean="0"/>
              <a:t>: Roadmap update, broadened engagement (</a:t>
            </a:r>
            <a:r>
              <a:rPr lang="en-GB" sz="2000" dirty="0" err="1" smtClean="0"/>
              <a:t>Figa</a:t>
            </a:r>
            <a:r>
              <a:rPr lang="en-GB" sz="2000" dirty="0" smtClean="0"/>
              <a:t>, TBC)</a:t>
            </a:r>
            <a:br>
              <a:rPr lang="en-GB" sz="2000" dirty="0" smtClean="0"/>
            </a:br>
            <a:endParaRPr lang="fr-FR" sz="800" dirty="0" smtClean="0"/>
          </a:p>
          <a:p>
            <a:pPr lvl="1"/>
            <a:r>
              <a:rPr lang="en-GB" sz="2000" b="1" dirty="0" smtClean="0"/>
              <a:t>OST-VC</a:t>
            </a:r>
            <a:r>
              <a:rPr lang="en-GB" sz="2000" dirty="0" smtClean="0"/>
              <a:t>: Roadmap update, interaction with OSTST (</a:t>
            </a:r>
            <a:r>
              <a:rPr lang="en-GB" sz="2000" dirty="0" err="1" smtClean="0"/>
              <a:t>Bonekamp</a:t>
            </a:r>
            <a:r>
              <a:rPr lang="en-GB" sz="2000" dirty="0" smtClean="0"/>
              <a:t>, TBC)</a:t>
            </a:r>
            <a:br>
              <a:rPr lang="en-GB" sz="2000" dirty="0" smtClean="0"/>
            </a:br>
            <a:endParaRPr lang="fr-FR" sz="800" dirty="0" smtClean="0"/>
          </a:p>
          <a:p>
            <a:pPr lvl="1"/>
            <a:r>
              <a:rPr lang="en-GB" sz="2000" b="1" dirty="0" smtClean="0"/>
              <a:t>OCR-VC</a:t>
            </a:r>
            <a:r>
              <a:rPr lang="en-GB" sz="2000" dirty="0" smtClean="0"/>
              <a:t>: Update on IOCCG/OCR-VC meeting outcomes (TBD)</a:t>
            </a:r>
            <a:br>
              <a:rPr lang="en-GB" sz="2000" dirty="0" smtClean="0"/>
            </a:br>
            <a:endParaRPr lang="fr-FR" sz="800" dirty="0" smtClean="0"/>
          </a:p>
          <a:p>
            <a:pPr lvl="1"/>
            <a:r>
              <a:rPr lang="en-GB" sz="2000" b="1" dirty="0" smtClean="0"/>
              <a:t>P-VC</a:t>
            </a:r>
            <a:r>
              <a:rPr lang="en-GB" sz="2000" dirty="0" smtClean="0"/>
              <a:t>: Roadmap update, NRT GPM products (</a:t>
            </a:r>
            <a:r>
              <a:rPr lang="en-GB" sz="2000" dirty="0" err="1" smtClean="0"/>
              <a:t>Neeck</a:t>
            </a:r>
            <a:r>
              <a:rPr lang="en-GB" sz="2000" dirty="0" smtClean="0"/>
              <a:t>)</a:t>
            </a:r>
            <a:br>
              <a:rPr lang="en-GB" sz="2000" dirty="0" smtClean="0"/>
            </a:br>
            <a:endParaRPr lang="fr-FR" sz="800" dirty="0" smtClean="0"/>
          </a:p>
          <a:p>
            <a:pPr lvl="1"/>
            <a:r>
              <a:rPr lang="en-GB" sz="2000" b="1" dirty="0" smtClean="0"/>
              <a:t>ACC-VC</a:t>
            </a:r>
            <a:r>
              <a:rPr lang="en-GB" sz="2000" dirty="0" smtClean="0"/>
              <a:t>: Air quality &amp; GHG Constellations, VC leadership (</a:t>
            </a:r>
            <a:r>
              <a:rPr lang="en-GB" sz="2000" dirty="0" err="1" smtClean="0"/>
              <a:t>Eckman</a:t>
            </a:r>
            <a:r>
              <a:rPr lang="en-GB" sz="2000" dirty="0" smtClean="0"/>
              <a:t>)</a:t>
            </a:r>
            <a:br>
              <a:rPr lang="en-GB" sz="2000" dirty="0" smtClean="0"/>
            </a:br>
            <a:endParaRPr lang="fr-FR" sz="800" dirty="0" smtClean="0"/>
          </a:p>
          <a:p>
            <a:pPr lvl="1"/>
            <a:r>
              <a:rPr lang="en-GB" sz="2000" b="1" dirty="0" smtClean="0"/>
              <a:t>SST-VC</a:t>
            </a:r>
            <a:r>
              <a:rPr lang="en-GB" sz="2000" dirty="0" smtClean="0"/>
              <a:t>: Roadmap update, new GHRSST products (TBD</a:t>
            </a:r>
            <a:r>
              <a:rPr lang="en-GB" sz="2000" dirty="0" smtClean="0"/>
              <a:t>)</a:t>
            </a:r>
            <a:endParaRPr lang="en-US" sz="2000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VC-WG </a:t>
            </a:r>
            <a:r>
              <a:rPr lang="en-US" b="1" dirty="0" err="1" smtClean="0"/>
              <a:t>telecon</a:t>
            </a:r>
            <a:r>
              <a:rPr lang="en-US" b="1" dirty="0" smtClean="0"/>
              <a:t> outcome</a:t>
            </a:r>
            <a:endParaRPr lang="en-US" b="1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pPr lvl="0"/>
              <a:t>12</a:t>
            </a:fld>
            <a:endParaRPr lang="fr-FR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quarter" idx="10"/>
          </p:nvPr>
        </p:nvGraphicFramePr>
        <p:xfrm>
          <a:off x="609600" y="1905000"/>
          <a:ext cx="800100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4419600"/>
                <a:gridCol w="25146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MS Mincho"/>
                          <a:cs typeface="Times New Roman"/>
                        </a:rPr>
                        <a:t>9:00</a:t>
                      </a:r>
                      <a:endParaRPr lang="fr-F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Opening, introduction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SIT Chair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MS Mincho"/>
                          <a:cs typeface="Times New Roman"/>
                        </a:rPr>
                        <a:t>9:15-9:30</a:t>
                      </a:r>
                      <a:endParaRPr lang="fr-F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CGMS presentation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EUMETSAT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MS Mincho"/>
                          <a:cs typeface="Times New Roman"/>
                        </a:rPr>
                        <a:t>9:30-10:00</a:t>
                      </a:r>
                      <a:endParaRPr lang="fr-F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Recent relevant missions: objectives, early results, relationship with VC roadmap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VCs – 3-5 min each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MS Mincho"/>
                          <a:cs typeface="Times New Roman"/>
                        </a:rPr>
                        <a:t>10:00-10:30</a:t>
                      </a:r>
                      <a:endParaRPr lang="fr-F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Mechanism for collaboration between VCs and WGs. Training strategy, etc.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Open discussion led by Eric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MS Mincho"/>
                          <a:cs typeface="Times New Roman"/>
                        </a:rPr>
                        <a:t>10:30-11:00</a:t>
                      </a:r>
                      <a:endParaRPr lang="fr-F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Coffee break – Poster session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MS Mincho"/>
                          <a:cs typeface="Times New Roman"/>
                        </a:rPr>
                        <a:t>11:00-12:30</a:t>
                      </a:r>
                      <a:endParaRPr lang="fr-F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latin typeface="Times New Roman"/>
                          <a:ea typeface="MS Mincho"/>
                          <a:cs typeface="Times New Roman"/>
                        </a:rPr>
                        <a:t>WGDisasters</a:t>
                      </a: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, VCs and </a:t>
                      </a:r>
                      <a:r>
                        <a:rPr lang="en-GB" sz="1600" dirty="0" err="1">
                          <a:latin typeface="Times New Roman"/>
                          <a:ea typeface="MS Mincho"/>
                          <a:cs typeface="Times New Roman"/>
                        </a:rPr>
                        <a:t>hydrometeorological</a:t>
                      </a: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 hazards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Discussion led by Ivan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MS Mincho"/>
                          <a:cs typeface="Times New Roman"/>
                        </a:rPr>
                        <a:t>12:30-14:00</a:t>
                      </a:r>
                      <a:endParaRPr lang="fr-F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Lunch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MS Mincho"/>
                          <a:cs typeface="Times New Roman"/>
                        </a:rPr>
                        <a:t>14:00-15:30</a:t>
                      </a:r>
                      <a:endParaRPr lang="fr-FR" sz="16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CEOS Strategy for Carbon Observation: VCs and WGs contributions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Discussion led by Stephen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MS Mincho"/>
                          <a:cs typeface="Times New Roman"/>
                        </a:rPr>
                        <a:t>15:30-16:00</a:t>
                      </a:r>
                      <a:endParaRPr lang="fr-F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Coffee break – Poster session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MS Mincho"/>
                          <a:cs typeface="Times New Roman"/>
                        </a:rPr>
                        <a:t>16:00-17:30</a:t>
                      </a:r>
                      <a:endParaRPr lang="fr-FR" sz="16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Integrated products (e.g. ocean surface data), cross-calibration and validation, etc.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Discussion led by Julia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MS Mincho"/>
                          <a:cs typeface="Times New Roman"/>
                        </a:rPr>
                        <a:t>17:30-18:00</a:t>
                      </a:r>
                      <a:endParaRPr lang="fr-FR" sz="16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Wrap-up, end of meeting.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MS Mincho"/>
                          <a:cs typeface="Times New Roman"/>
                        </a:rPr>
                        <a:t>SIT Chair</a:t>
                      </a:r>
                      <a:endParaRPr lang="fr-FR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VC-WG Special Day – Proposed agenda</a:t>
            </a:r>
            <a:endParaRPr lang="en-US" b="1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xmlns="" val="1133662794"/>
              </p:ext>
            </p:extLst>
          </p:nvPr>
        </p:nvGraphicFramePr>
        <p:xfrm>
          <a:off x="609600" y="1905000"/>
          <a:ext cx="8077200" cy="4485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5992"/>
                <a:gridCol w="76112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WG and VC Session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–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VC focus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(15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mins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per topic)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VC Co-Leads will review briefly the current status and issues for SIT decision/action of their respective VC.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OSVW-VC	Roadmap update, broadened engagement		</a:t>
                      </a: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P Counet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OST-VC		Roadmap update, interaction with OSTST		</a:t>
                      </a: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J Lambin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OCR-VC	Update on IOCCG/OCR-VC meeting outcomes	</a:t>
                      </a: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P DiGiacomo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P-VC		Roadmap update, NRT GPM products			S Neeck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ACC-VC		Air quality &amp; GHG Constellations, VC leadership	R Eckman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SST-VC		Roadmap update, new GHRSST products		</a:t>
                      </a: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C Donlon </a:t>
                      </a:r>
                      <a:r>
                        <a:rPr lang="en-US" sz="1600" i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(</a:t>
                      </a:r>
                      <a:r>
                        <a:rPr lang="en-US" sz="1600" i="1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GtM</a:t>
                      </a:r>
                      <a:r>
                        <a:rPr lang="en-US" sz="1600" i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)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WG and VC Session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(continued) (15mins per topic)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Cross cutting subjects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VC Day before next SIT Technical WS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Discussion and Synthesis 					(J-L Fellous, moderator)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/>
                        <a:t>- LSI-VC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(15mins)</a:t>
                      </a:r>
                      <a:r>
                        <a:rPr lang="fr-FR" sz="1600" dirty="0" smtClean="0"/>
                        <a:t>										</a:t>
                      </a:r>
                      <a:r>
                        <a:rPr lang="fr-FR" sz="1600" i="1" dirty="0" smtClean="0"/>
                        <a:t>T Cecere</a:t>
                      </a:r>
                      <a:endParaRPr lang="fr-FR" sz="16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WG and VC Session – VC Focus</a:t>
            </a:r>
            <a:endParaRPr lang="fr-FR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pPr lvl="0"/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WG and VC Session – WG Focus</a:t>
            </a:r>
            <a:endParaRPr lang="fr-FR" dirty="0"/>
          </a:p>
        </p:txBody>
      </p:sp>
      <p:graphicFrame>
        <p:nvGraphicFramePr>
          <p:cNvPr id="5" name="Espace réservé du contenu 9"/>
          <p:cNvGraphicFramePr>
            <a:graphicFrameLocks noGrp="1"/>
          </p:cNvGraphicFramePr>
          <p:nvPr>
            <p:ph sz="quarter" idx="10"/>
          </p:nvPr>
        </p:nvGraphicFramePr>
        <p:xfrm>
          <a:off x="609600" y="1905000"/>
          <a:ext cx="8077200" cy="287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5992"/>
                <a:gridCol w="76112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VC and WG Session –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WG focus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(15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mins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per topic)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WG Chair or Vice-chair will review briefly issues for SIT decision/action of their respective WG.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WGISS 									R Moreno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WGCV 	 								A von </a:t>
                      </a:r>
                      <a:r>
                        <a:rPr lang="en-US" sz="1600" i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Bargen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</a:t>
                      </a:r>
                      <a:r>
                        <a:rPr lang="en-US" sz="1600" i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WGCapD</a:t>
                      </a: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								J Olwoch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</a:t>
                      </a:r>
                      <a:r>
                        <a:rPr lang="en-US" sz="1600" i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WGDisasters</a:t>
                      </a: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 							I Petiteville</a:t>
                      </a:r>
                      <a:endParaRPr lang="fr-FR" sz="1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/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- </a:t>
                      </a:r>
                      <a:r>
                        <a:rPr lang="en-US" sz="1600" i="1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WGClimate</a:t>
                      </a: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  								J Bates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Brief review and wrap (30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mins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)				</a:t>
                      </a:r>
                      <a:r>
                        <a:rPr lang="en-GB" sz="1600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SIT Chair Team</a:t>
                      </a:r>
                      <a:endParaRPr lang="fr-FR" sz="160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Two lines of action were followed:</a:t>
            </a:r>
            <a:br>
              <a:rPr lang="en-US" dirty="0" smtClean="0"/>
            </a:b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Encourage more focused exchanges and collaboration between WGs and VCs to support and develop the VCs and thematic </a:t>
            </a:r>
            <a:r>
              <a:rPr lang="en-US" dirty="0" smtClean="0"/>
              <a:t>WGs</a:t>
            </a:r>
            <a:br>
              <a:rPr lang="en-US" dirty="0" smtClean="0"/>
            </a:b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Highlight promising examples involving some WGs and VCs</a:t>
            </a:r>
          </a:p>
          <a:p>
            <a:pPr>
              <a:spcBef>
                <a:spcPts val="0"/>
              </a:spcBef>
            </a:pPr>
            <a:endParaRPr lang="en-US" b="1" dirty="0" smtClean="0"/>
          </a:p>
          <a:p>
            <a:pPr>
              <a:spcBef>
                <a:spcPts val="0"/>
              </a:spcBef>
            </a:pPr>
            <a:r>
              <a:rPr lang="en-US" b="1" dirty="0" smtClean="0"/>
              <a:t>SIT-30 Goal</a:t>
            </a:r>
          </a:p>
          <a:p>
            <a:pPr lvl="1">
              <a:spcBef>
                <a:spcPts val="0"/>
              </a:spcBef>
            </a:pPr>
            <a:r>
              <a:rPr lang="en-US" b="1" dirty="0" smtClean="0"/>
              <a:t>Review progress made </a:t>
            </a:r>
            <a:r>
              <a:rPr lang="en-US" b="1" dirty="0" err="1" smtClean="0"/>
              <a:t>wrt</a:t>
            </a:r>
            <a:r>
              <a:rPr lang="en-US" b="1" dirty="0" smtClean="0"/>
              <a:t> objective #1</a:t>
            </a:r>
            <a:endParaRPr lang="en-US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Last year’s Objective #1: Synergy VCs &amp; WGs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5778406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Two lines of action were followed: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>
                <a:ea typeface="ＭＳ Ｐゴシック"/>
              </a:rPr>
              <a:t>Interact with GEO during the development of the next Implementation Plan/Work </a:t>
            </a:r>
            <a:r>
              <a:rPr lang="en-US" dirty="0" smtClean="0">
                <a:ea typeface="ＭＳ Ｐゴシック"/>
              </a:rPr>
              <a:t>plan</a:t>
            </a:r>
            <a:br>
              <a:rPr lang="en-US" dirty="0" smtClean="0">
                <a:ea typeface="ＭＳ Ｐゴシック"/>
              </a:rPr>
            </a:br>
            <a:endParaRPr lang="en-US" dirty="0" smtClean="0">
              <a:ea typeface="ＭＳ Ｐゴシック"/>
            </a:endParaRPr>
          </a:p>
          <a:p>
            <a:pPr lvl="1"/>
            <a:r>
              <a:rPr lang="en-US" dirty="0" smtClean="0">
                <a:ea typeface="ＭＳ Ｐゴシック"/>
              </a:rPr>
              <a:t>Seek alignment with GEOSS post 2015 10-year plan</a:t>
            </a:r>
          </a:p>
          <a:p>
            <a:endParaRPr lang="en-US" b="1" dirty="0" smtClean="0"/>
          </a:p>
          <a:p>
            <a:r>
              <a:rPr lang="en-US" b="1" dirty="0" smtClean="0"/>
              <a:t>SIT-30 Goal</a:t>
            </a:r>
          </a:p>
          <a:p>
            <a:pPr lvl="1"/>
            <a:r>
              <a:rPr lang="en-US" b="1" dirty="0" smtClean="0"/>
              <a:t>Review progress made </a:t>
            </a:r>
            <a:r>
              <a:rPr lang="en-US" b="1" dirty="0" err="1" smtClean="0"/>
              <a:t>wrt</a:t>
            </a:r>
            <a:r>
              <a:rPr lang="en-US" b="1" dirty="0" smtClean="0"/>
              <a:t> objective #2</a:t>
            </a:r>
            <a:endParaRPr lang="en-US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Last year’s Objective #2: Focus on deliverables</a:t>
            </a:r>
            <a:endParaRPr lang="en-US" b="1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Two lines of action were followed: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Engage more agencies into WG and VC leadership and </a:t>
            </a:r>
            <a:r>
              <a:rPr lang="en-US" dirty="0" smtClean="0"/>
              <a:t>activities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Revitalize </a:t>
            </a:r>
            <a:r>
              <a:rPr lang="en-US" dirty="0" smtClean="0"/>
              <a:t>the LSI-VC</a:t>
            </a:r>
          </a:p>
          <a:p>
            <a:endParaRPr lang="en-US" b="1" dirty="0" smtClean="0"/>
          </a:p>
          <a:p>
            <a:r>
              <a:rPr lang="en-US" b="1" dirty="0" smtClean="0"/>
              <a:t>SIT-30 Goal</a:t>
            </a:r>
          </a:p>
          <a:p>
            <a:pPr lvl="1"/>
            <a:r>
              <a:rPr lang="en-US" b="1" dirty="0" smtClean="0"/>
              <a:t>Review progress made </a:t>
            </a:r>
            <a:r>
              <a:rPr lang="en-US" b="1" dirty="0" err="1" smtClean="0"/>
              <a:t>wrt</a:t>
            </a:r>
            <a:r>
              <a:rPr lang="en-US" b="1" dirty="0" smtClean="0"/>
              <a:t> objective #3</a:t>
            </a:r>
          </a:p>
          <a:p>
            <a:endParaRPr lang="en-US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Last year’s Objective #3: broaden participation</a:t>
            </a:r>
            <a:endParaRPr lang="en-US" b="1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Two lines of action were followed: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Identify gaps and/or hurdles in these </a:t>
            </a:r>
            <a:r>
              <a:rPr lang="en-US" dirty="0" smtClean="0"/>
              <a:t>linkages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Work with the sponsors of the relevant scientific groups with a view to build on complementarity, commonalities, and to improve overall coordination and efficiency</a:t>
            </a:r>
          </a:p>
          <a:p>
            <a:endParaRPr lang="en-US" b="1" dirty="0" smtClean="0"/>
          </a:p>
          <a:p>
            <a:r>
              <a:rPr lang="en-US" b="1" dirty="0" smtClean="0"/>
              <a:t>SIT-30 Goal</a:t>
            </a:r>
          </a:p>
          <a:p>
            <a:pPr lvl="1"/>
            <a:r>
              <a:rPr lang="en-US" b="1" dirty="0" smtClean="0"/>
              <a:t>Review progress made </a:t>
            </a:r>
            <a:r>
              <a:rPr lang="en-US" b="1" dirty="0" err="1" smtClean="0"/>
              <a:t>wrt</a:t>
            </a:r>
            <a:r>
              <a:rPr lang="en-US" b="1" dirty="0" smtClean="0"/>
              <a:t> objective #4</a:t>
            </a:r>
            <a:endParaRPr lang="en-US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Last year’s Objective #4: linking VCs &amp; Science</a:t>
            </a:r>
            <a:endParaRPr lang="en-US" b="1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pPr lvl="0"/>
              <a:t>8</a:t>
            </a:fld>
            <a:endParaRPr lang="fr-FR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Consolidate progress made so far</a:t>
            </a:r>
            <a:br>
              <a:rPr lang="en-US" dirty="0" smtClean="0"/>
            </a:br>
            <a:endParaRPr lang="en-US" sz="800" dirty="0" smtClean="0"/>
          </a:p>
          <a:p>
            <a:pPr lvl="1"/>
            <a:r>
              <a:rPr lang="en-US" dirty="0" smtClean="0"/>
              <a:t>Prepare for the </a:t>
            </a:r>
            <a:r>
              <a:rPr lang="en-US" b="1" dirty="0" smtClean="0"/>
              <a:t>VC/WG Day </a:t>
            </a:r>
            <a:r>
              <a:rPr lang="en-US" dirty="0" smtClean="0"/>
              <a:t>in September 2015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Insert VC/WG activities in the context of the preparation of COP-21</a:t>
            </a:r>
            <a:br>
              <a:rPr lang="en-US" dirty="0" smtClean="0"/>
            </a:br>
            <a:endParaRPr lang="en-US" sz="800" dirty="0" smtClean="0"/>
          </a:p>
          <a:p>
            <a:pPr lvl="1"/>
            <a:r>
              <a:rPr lang="en-US" dirty="0" smtClean="0"/>
              <a:t>Investigate </a:t>
            </a:r>
            <a:r>
              <a:rPr lang="en-US" b="1" dirty="0" smtClean="0"/>
              <a:t>potential inputs </a:t>
            </a:r>
            <a:r>
              <a:rPr lang="en-US" dirty="0" smtClean="0"/>
              <a:t>from all VCs and WGs that could be highlighted in that context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Objectives</a:t>
            </a:r>
            <a:endParaRPr lang="en-US" b="1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9</a:t>
            </a:fld>
            <a:endParaRPr lang="en-US" dirty="0" smtClean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xmlns="" val="2130571609"/>
              </p:ext>
            </p:extLst>
          </p:nvPr>
        </p:nvGraphicFramePr>
        <p:xfrm>
          <a:off x="609600" y="1905000"/>
          <a:ext cx="8000999" cy="4495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866"/>
                <a:gridCol w="2068449"/>
                <a:gridCol w="2139166"/>
                <a:gridCol w="1546518"/>
              </a:tblGrid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Working Groups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86627" marR="86627">
                    <a:solidFill>
                      <a:srgbClr val="FF9A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Chair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86627" marR="86627">
                    <a:solidFill>
                      <a:srgbClr val="FF9A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Vice-Chair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86627" marR="86627">
                    <a:solidFill>
                      <a:srgbClr val="FF9A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fr-FR" sz="1400"/>
                    </a:p>
                  </a:txBody>
                  <a:tcPr marL="86627" marR="86627">
                    <a:solidFill>
                      <a:srgbClr val="FF9A00"/>
                    </a:solidFill>
                  </a:tcPr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WGCV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Von </a:t>
                      </a:r>
                      <a:r>
                        <a:rPr lang="en-US" sz="1400" dirty="0" err="1" smtClean="0"/>
                        <a:t>Bargen</a:t>
                      </a:r>
                      <a:r>
                        <a:rPr lang="en-US" sz="1400" dirty="0" smtClean="0"/>
                        <a:t> (DLR)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err="1" smtClean="0"/>
                        <a:t>Thome</a:t>
                      </a:r>
                      <a:r>
                        <a:rPr lang="en-US" sz="1400" dirty="0" smtClean="0"/>
                        <a:t> (NASA)</a:t>
                      </a:r>
                      <a:endParaRPr lang="en-US" sz="1400" dirty="0"/>
                    </a:p>
                  </a:txBody>
                  <a:tcPr marL="86627" marR="86627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fr-FR" sz="1400" dirty="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WGISS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Moreno (CNES)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Mitchell (NASA)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fr-FR" sz="140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err="1" smtClean="0"/>
                        <a:t>WDCapD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Wood (USGS)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Olwoch (SANSA)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fr-FR" sz="1400" dirty="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err="1" smtClean="0"/>
                        <a:t>WGDisasters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Petiteville (ESA)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Chalifoux (CSA)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fr-FR" sz="1400" dirty="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err="1" smtClean="0"/>
                        <a:t>WGClimate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Bates (NOAA-CGMS)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Lecomte (ESA-CEOS)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fr-FR" sz="1400" dirty="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Virtual Constellations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86627" marR="86627">
                    <a:solidFill>
                      <a:srgbClr val="FF9A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Co-Leads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86627" marR="86627">
                    <a:solidFill>
                      <a:srgbClr val="FF9A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ACC-VC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Eckman (NASA)</a:t>
                      </a:r>
                      <a:endParaRPr lang="en-US" sz="1400" dirty="0"/>
                    </a:p>
                  </a:txBody>
                  <a:tcPr marL="86627" marR="8662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Zehner (ESA)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fr-FR" sz="1400" dirty="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SST-VC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Donlon (ESA)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Casey (NOAA)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fr-FR" sz="140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OST-VC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Lambin (CNES)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Bonekamp (</a:t>
                      </a:r>
                      <a:r>
                        <a:rPr lang="en-US" sz="1400" dirty="0" err="1" smtClean="0"/>
                        <a:t>Eumetsat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en-US" sz="1400" dirty="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OSVW-VC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Figa (</a:t>
                      </a:r>
                      <a:r>
                        <a:rPr lang="en-US" sz="1400" dirty="0" err="1" smtClean="0"/>
                        <a:t>Eumetsat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Chang (NOAA)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Gohil</a:t>
                      </a:r>
                      <a:r>
                        <a:rPr lang="en-US" sz="1400" baseline="0" dirty="0" smtClean="0"/>
                        <a:t>  (ISRO)</a:t>
                      </a:r>
                      <a:endParaRPr lang="en-US" sz="1400" dirty="0" smtClean="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OCR-VC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DiGiacomo (NOAA)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Bontempi (NASA)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Regner (ESA)</a:t>
                      </a:r>
                      <a:endParaRPr lang="en-US" sz="1400" dirty="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P-VC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Neeck (NASA)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Oki (JAXA)</a:t>
                      </a:r>
                      <a:endParaRPr lang="en-US" sz="1400" dirty="0"/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fr-FR" sz="1400" dirty="0"/>
                    </a:p>
                  </a:txBody>
                  <a:tcPr marL="86627" marR="86627"/>
                </a:tc>
              </a:tr>
              <a:tr h="3211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i="1" dirty="0" smtClean="0"/>
                        <a:t>LSI-VC</a:t>
                      </a:r>
                      <a:endParaRPr lang="en-US" sz="1400" i="1" dirty="0"/>
                    </a:p>
                  </a:txBody>
                  <a:tcPr marL="86627" marR="86627">
                    <a:solidFill>
                      <a:srgbClr val="E9E3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i="1" dirty="0" err="1" smtClean="0"/>
                        <a:t>Cecere</a:t>
                      </a:r>
                      <a:r>
                        <a:rPr lang="en-US" sz="1400" i="1" dirty="0" smtClean="0"/>
                        <a:t> (USGS)</a:t>
                      </a:r>
                      <a:endParaRPr lang="en-US" sz="1400" i="1" dirty="0"/>
                    </a:p>
                  </a:txBody>
                  <a:tcPr marL="86627" marR="86627">
                    <a:solidFill>
                      <a:srgbClr val="E9E3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1400" i="1" dirty="0" smtClean="0"/>
                        <a:t>Ross (G </a:t>
                      </a:r>
                      <a:r>
                        <a:rPr lang="en-US" sz="1400" i="1" dirty="0" err="1" smtClean="0"/>
                        <a:t>Austalia</a:t>
                      </a:r>
                      <a:r>
                        <a:rPr lang="en-US" sz="1400" i="1" dirty="0" smtClean="0"/>
                        <a:t>)</a:t>
                      </a:r>
                      <a:endParaRPr lang="en-US" sz="1400" i="1" dirty="0"/>
                    </a:p>
                  </a:txBody>
                  <a:tcPr marL="86627" marR="86627">
                    <a:solidFill>
                      <a:srgbClr val="E9E3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en-US" sz="1400" i="1" dirty="0"/>
                    </a:p>
                  </a:txBody>
                  <a:tcPr marL="86627" marR="86627">
                    <a:solidFill>
                      <a:srgbClr val="E9E3E1"/>
                    </a:solidFill>
                  </a:tcPr>
                </a:tc>
              </a:tr>
            </a:tbl>
          </a:graphicData>
        </a:graphic>
      </p:graphicFrame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WGs’ and VCs’ Leadership</a:t>
            </a:r>
            <a:endParaRPr lang="en-US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8907</TotalTime>
  <Words>566</Words>
  <Application>Microsoft Office PowerPoint</Application>
  <PresentationFormat>Affichage à l'écran (4:3)</PresentationFormat>
  <Paragraphs>167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Default</vt:lpstr>
      <vt:lpstr>WG and VC Session Objectives and Content</vt:lpstr>
      <vt:lpstr>WG and VC Session – VC Focus</vt:lpstr>
      <vt:lpstr>WG and VC Session – WG Focus</vt:lpstr>
      <vt:lpstr>Last year’s Objective #1: Synergy VCs &amp; WGs</vt:lpstr>
      <vt:lpstr>Last year’s Objective #2: Focus on deliverables</vt:lpstr>
      <vt:lpstr>Last year’s Objective #3: broaden participation</vt:lpstr>
      <vt:lpstr>Last year’s Objective #4: linking VCs &amp; Science</vt:lpstr>
      <vt:lpstr>New Objectives</vt:lpstr>
      <vt:lpstr>WGs’ and VCs’ Leadership</vt:lpstr>
      <vt:lpstr>Overview of VC-WG telecons</vt:lpstr>
      <vt:lpstr>VC-WG telecon outcome</vt:lpstr>
      <vt:lpstr>VC-WG Special Day – Proposed agenda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Jean-Louis Fellous</cp:lastModifiedBy>
  <cp:revision>30</cp:revision>
  <dcterms:modified xsi:type="dcterms:W3CDTF">2015-03-22T09:06:44Z</dcterms:modified>
</cp:coreProperties>
</file>