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Lst>
  <p:notesMasterIdLst>
    <p:notesMasterId r:id="rId29"/>
  </p:notesMasterIdLst>
  <p:sldIdLst>
    <p:sldId id="317" r:id="rId3"/>
    <p:sldId id="355" r:id="rId4"/>
    <p:sldId id="323" r:id="rId5"/>
    <p:sldId id="352" r:id="rId6"/>
    <p:sldId id="326" r:id="rId7"/>
    <p:sldId id="351" r:id="rId8"/>
    <p:sldId id="327" r:id="rId9"/>
    <p:sldId id="331" r:id="rId10"/>
    <p:sldId id="329" r:id="rId11"/>
    <p:sldId id="330" r:id="rId12"/>
    <p:sldId id="342" r:id="rId13"/>
    <p:sldId id="332" r:id="rId14"/>
    <p:sldId id="334" r:id="rId15"/>
    <p:sldId id="335" r:id="rId16"/>
    <p:sldId id="346" r:id="rId17"/>
    <p:sldId id="339" r:id="rId18"/>
    <p:sldId id="348" r:id="rId19"/>
    <p:sldId id="349" r:id="rId20"/>
    <p:sldId id="357" r:id="rId21"/>
    <p:sldId id="358" r:id="rId22"/>
    <p:sldId id="359" r:id="rId23"/>
    <p:sldId id="361" r:id="rId24"/>
    <p:sldId id="362" r:id="rId25"/>
    <p:sldId id="368" r:id="rId26"/>
    <p:sldId id="369" r:id="rId27"/>
    <p:sldId id="370" r:id="rId28"/>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FAA"/>
    <a:srgbClr val="3595B7"/>
    <a:srgbClr val="E02F0C"/>
    <a:srgbClr val="E01D0E"/>
    <a:srgbClr val="008C7D"/>
    <a:srgbClr val="6EAAB4"/>
    <a:srgbClr val="5D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22" autoAdjust="0"/>
  </p:normalViewPr>
  <p:slideViewPr>
    <p:cSldViewPr>
      <p:cViewPr>
        <p:scale>
          <a:sx n="75" d="100"/>
          <a:sy n="75" d="100"/>
        </p:scale>
        <p:origin x="-1304" y="-19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386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MULUS-LX\USR\USERS\OOCHIAI\Desktop\2014_geoss_resources_graph.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siris\AppData\Local\Microsoft\Windows\Temporary%20Internet%20Files\Content.Outlook\J8XK5W4Y\Graphique%20final.xlsx" TargetMode="External"/><Relationship Id="rId4" Type="http://schemas.openxmlformats.org/officeDocument/2006/relationships/chartUserShapes" Target="../drawings/drawing1.xml"/><Relationship Id="rId1" Type="http://schemas.openxmlformats.org/officeDocument/2006/relationships/themeOverride" Target="../theme/themeOverride2.xml"/><Relationship Id="rId2" Type="http://schemas.openxmlformats.org/officeDocument/2006/relationships/image" Target="../media/image185.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ja-JP" sz="1950" b="1" i="0" u="none" strike="noStrike" baseline="0">
                <a:solidFill>
                  <a:srgbClr val="008080"/>
                </a:solidFill>
                <a:latin typeface="Arial Narrow"/>
                <a:ea typeface="Arial Narrow"/>
                <a:cs typeface="Arial Narrow"/>
              </a:defRPr>
            </a:pPr>
            <a:r>
              <a:rPr lang="en-US"/>
              <a:t>GEOSS Resources</a:t>
            </a:r>
          </a:p>
        </c:rich>
      </c:tx>
      <c:layout>
        <c:manualLayout>
          <c:xMode val="edge"/>
          <c:yMode val="edge"/>
          <c:x val="0.365753712292813"/>
          <c:y val="0.0310421286031042"/>
        </c:manualLayout>
      </c:layout>
      <c:overlay val="0"/>
      <c:spPr>
        <a:noFill/>
        <a:ln w="25400">
          <a:noFill/>
        </a:ln>
      </c:spPr>
    </c:title>
    <c:autoTitleDeleted val="0"/>
    <c:plotArea>
      <c:layout>
        <c:manualLayout>
          <c:layoutTarget val="inner"/>
          <c:xMode val="edge"/>
          <c:yMode val="edge"/>
          <c:x val="0.16849326338644"/>
          <c:y val="0.147080794501574"/>
          <c:w val="0.812329310472837"/>
          <c:h val="0.72431703243303"/>
        </c:manualLayout>
      </c:layout>
      <c:barChart>
        <c:barDir val="col"/>
        <c:grouping val="clustered"/>
        <c:varyColors val="0"/>
        <c:ser>
          <c:idx val="0"/>
          <c:order val="0"/>
          <c:tx>
            <c:v>Resources</c:v>
          </c:tx>
          <c:spPr>
            <a:solidFill>
              <a:srgbClr val="0066CC"/>
            </a:solidFill>
            <a:ln w="25400">
              <a:noFill/>
            </a:ln>
          </c:spPr>
          <c:invertIfNegative val="0"/>
          <c:trendline>
            <c:spPr>
              <a:ln w="25400">
                <a:solidFill>
                  <a:srgbClr val="FF9900"/>
                </a:solidFill>
                <a:prstDash val="lgDash"/>
              </a:ln>
            </c:spPr>
            <c:trendlineType val="power"/>
            <c:dispRSqr val="0"/>
            <c:dispEq val="0"/>
          </c:trendline>
          <c:cat>
            <c:strRef>
              <c:f>Sheet1!$B$7:$F$7</c:f>
              <c:strCache>
                <c:ptCount val="5"/>
                <c:pt idx="0">
                  <c:v>2010</c:v>
                </c:pt>
                <c:pt idx="1">
                  <c:v>2011 (Sep)</c:v>
                </c:pt>
                <c:pt idx="2">
                  <c:v>2011 (Nov)</c:v>
                </c:pt>
                <c:pt idx="3">
                  <c:v>2012 (Nov)</c:v>
                </c:pt>
                <c:pt idx="4">
                  <c:v>2015 (Mar)</c:v>
                </c:pt>
              </c:strCache>
            </c:strRef>
          </c:cat>
          <c:val>
            <c:numRef>
              <c:f>Sheet1!$B$8:$F$8</c:f>
              <c:numCache>
                <c:formatCode>_(* #,##0_);_(* \(#,##0\);_(* "-"??_);_(@_)</c:formatCode>
                <c:ptCount val="5"/>
                <c:pt idx="0">
                  <c:v>300.0</c:v>
                </c:pt>
                <c:pt idx="1">
                  <c:v>100000.0</c:v>
                </c:pt>
                <c:pt idx="2">
                  <c:v>1.002E6</c:v>
                </c:pt>
                <c:pt idx="3">
                  <c:v>1.4E7</c:v>
                </c:pt>
                <c:pt idx="4">
                  <c:v>8.2E7</c:v>
                </c:pt>
              </c:numCache>
            </c:numRef>
          </c:val>
        </c:ser>
        <c:dLbls>
          <c:showLegendKey val="0"/>
          <c:showVal val="0"/>
          <c:showCatName val="0"/>
          <c:showSerName val="0"/>
          <c:showPercent val="0"/>
          <c:showBubbleSize val="0"/>
        </c:dLbls>
        <c:gapWidth val="150"/>
        <c:axId val="2137873096"/>
        <c:axId val="2137876344"/>
      </c:barChart>
      <c:catAx>
        <c:axId val="213787309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lang="ja-JP" sz="900" b="0" i="0" u="none" strike="noStrike" baseline="0">
                <a:solidFill>
                  <a:srgbClr val="000000"/>
                </a:solidFill>
                <a:latin typeface="Arial"/>
                <a:ea typeface="Arial"/>
                <a:cs typeface="Arial"/>
              </a:defRPr>
            </a:pPr>
            <a:endParaRPr lang="en-US"/>
          </a:p>
        </c:txPr>
        <c:crossAx val="2137876344"/>
        <c:crosses val="autoZero"/>
        <c:auto val="1"/>
        <c:lblAlgn val="ctr"/>
        <c:lblOffset val="100"/>
        <c:tickMarkSkip val="1"/>
        <c:noMultiLvlLbl val="0"/>
      </c:catAx>
      <c:valAx>
        <c:axId val="2137876344"/>
        <c:scaling>
          <c:orientation val="minMax"/>
          <c:max val="7.5E7"/>
        </c:scaling>
        <c:delete val="0"/>
        <c:axPos val="l"/>
        <c:majorGridlines>
          <c:spPr>
            <a:ln w="3175">
              <a:solidFill>
                <a:srgbClr val="C0C0C0"/>
              </a:solidFill>
              <a:prstDash val="solid"/>
            </a:ln>
          </c:spPr>
        </c:majorGridlines>
        <c:title>
          <c:tx>
            <c:rich>
              <a:bodyPr/>
              <a:lstStyle/>
              <a:p>
                <a:pPr>
                  <a:defRPr lang="ja-JP" sz="1075" b="1" i="0" u="none" strike="noStrike" baseline="0">
                    <a:solidFill>
                      <a:srgbClr val="000000"/>
                    </a:solidFill>
                    <a:latin typeface="Verdana"/>
                    <a:ea typeface="Verdana"/>
                    <a:cs typeface="Verdana"/>
                  </a:defRPr>
                </a:pPr>
                <a:r>
                  <a:rPr lang="en-US"/>
                  <a:t>Resources</a:t>
                </a:r>
              </a:p>
            </c:rich>
          </c:tx>
          <c:layout>
            <c:manualLayout>
              <c:xMode val="edge"/>
              <c:yMode val="edge"/>
              <c:x val="0.0219178082191781"/>
              <c:y val="0.439024855817635"/>
            </c:manualLayout>
          </c:layout>
          <c:overlay val="0"/>
          <c:spPr>
            <a:noFill/>
            <a:ln w="25400">
              <a:noFill/>
            </a:ln>
          </c:spPr>
        </c:title>
        <c:numFmt formatCode="_(* #,##0_);_(* \(#,##0\);_(* &quot;-&quot;??_);_(@_)" sourceLinked="1"/>
        <c:majorTickMark val="out"/>
        <c:minorTickMark val="none"/>
        <c:tickLblPos val="nextTo"/>
        <c:spPr>
          <a:ln w="3175">
            <a:solidFill>
              <a:srgbClr val="000000"/>
            </a:solidFill>
            <a:prstDash val="solid"/>
          </a:ln>
        </c:spPr>
        <c:txPr>
          <a:bodyPr rot="0" vert="horz"/>
          <a:lstStyle/>
          <a:p>
            <a:pPr>
              <a:defRPr lang="ja-JP" sz="900" b="0" i="0" u="none" strike="noStrike" baseline="0">
                <a:solidFill>
                  <a:srgbClr val="000000"/>
                </a:solidFill>
                <a:latin typeface="Arial"/>
                <a:ea typeface="Arial"/>
                <a:cs typeface="Arial"/>
              </a:defRPr>
            </a:pPr>
            <a:endParaRPr lang="en-US"/>
          </a:p>
        </c:txPr>
        <c:crossAx val="2137873096"/>
        <c:crosses val="autoZero"/>
        <c:crossBetween val="between"/>
      </c:valAx>
      <c:dTable>
        <c:showHorzBorder val="1"/>
        <c:showVertBorder val="1"/>
        <c:showOutline val="1"/>
        <c:showKeys val="1"/>
        <c:spPr>
          <a:ln w="3175">
            <a:solidFill>
              <a:srgbClr val="000000"/>
            </a:solidFill>
            <a:prstDash val="solid"/>
          </a:ln>
        </c:spPr>
        <c:txPr>
          <a:bodyPr/>
          <a:lstStyle/>
          <a:p>
            <a:pPr rtl="0">
              <a:defRPr lang="ja-JP" sz="900" b="0" i="0" u="none" strike="noStrike" baseline="0">
                <a:solidFill>
                  <a:srgbClr val="000000"/>
                </a:solidFill>
                <a:latin typeface="Arial"/>
                <a:ea typeface="Arial"/>
                <a:cs typeface="Arial"/>
              </a:defRPr>
            </a:pPr>
            <a:endParaRPr lang="en-US"/>
          </a:p>
        </c:txPr>
      </c:dTable>
      <c:spPr>
        <a:solidFill>
          <a:srgbClr val="CC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000" b="1" dirty="0">
                <a:solidFill>
                  <a:schemeClr val="accent2"/>
                </a:solidFill>
                <a:latin typeface="Arial Narrow"/>
                <a:cs typeface="Arial Narrow"/>
              </a:rPr>
              <a:t>RADARSAT Images Acquired by the Government of Canada</a:t>
            </a:r>
            <a:endParaRPr lang="en-CA" sz="2000" b="1" dirty="0">
              <a:solidFill>
                <a:schemeClr val="accent2"/>
              </a:solidFill>
              <a:latin typeface="Arial Narrow"/>
              <a:cs typeface="Arial Narrow"/>
            </a:endParaRPr>
          </a:p>
        </c:rich>
      </c:tx>
      <c:layout>
        <c:manualLayout>
          <c:xMode val="edge"/>
          <c:yMode val="edge"/>
          <c:x val="0.165674069339119"/>
          <c:y val="0.0479834358517085"/>
        </c:manualLayout>
      </c:layout>
      <c:overlay val="0"/>
    </c:title>
    <c:autoTitleDeleted val="0"/>
    <c:plotArea>
      <c:layout>
        <c:manualLayout>
          <c:layoutTarget val="inner"/>
          <c:xMode val="edge"/>
          <c:yMode val="edge"/>
          <c:x val="0.0998067968776636"/>
          <c:y val="0.200006374914711"/>
          <c:w val="0.856903187101612"/>
          <c:h val="0.665089472924048"/>
        </c:manualLayout>
      </c:layout>
      <c:barChart>
        <c:barDir val="col"/>
        <c:grouping val="clustered"/>
        <c:varyColors val="0"/>
        <c:ser>
          <c:idx val="0"/>
          <c:order val="0"/>
          <c:spPr>
            <a:effectLst>
              <a:outerShdw blurRad="50800" dist="38100" dir="2700000" algn="tl" rotWithShape="0">
                <a:prstClr val="black">
                  <a:alpha val="40000"/>
                </a:prstClr>
              </a:outerShdw>
            </a:effectLst>
          </c:spPr>
          <c:invertIfNegative val="0"/>
          <c:dPt>
            <c:idx val="16"/>
            <c:invertIfNegative val="0"/>
            <c:bubble3D val="0"/>
            <c:spPr>
              <a:solidFill>
                <a:schemeClr val="accent1">
                  <a:lumMod val="40000"/>
                  <a:lumOff val="60000"/>
                </a:schemeClr>
              </a:solidFill>
              <a:effectLst>
                <a:outerShdw blurRad="50800" dist="38100" dir="2700000" algn="tl" rotWithShape="0">
                  <a:prstClr val="black">
                    <a:alpha val="40000"/>
                  </a:prstClr>
                </a:outerShdw>
              </a:effectLst>
            </c:spPr>
          </c:dPt>
          <c:cat>
            <c:strRef>
              <c:f>Feuil1!$B$1:$R$1</c:f>
              <c:strCache>
                <c:ptCount val="17"/>
                <c:pt idx="0">
                  <c:v>96-97</c:v>
                </c:pt>
                <c:pt idx="1">
                  <c:v>97-98</c:v>
                </c:pt>
                <c:pt idx="2">
                  <c:v>98-99</c:v>
                </c:pt>
                <c:pt idx="3">
                  <c:v>99-00</c:v>
                </c:pt>
                <c:pt idx="4">
                  <c:v>00-01</c:v>
                </c:pt>
                <c:pt idx="5">
                  <c:v>01-02</c:v>
                </c:pt>
                <c:pt idx="6">
                  <c:v>02-03</c:v>
                </c:pt>
                <c:pt idx="7">
                  <c:v>03-04</c:v>
                </c:pt>
                <c:pt idx="8">
                  <c:v>04-05</c:v>
                </c:pt>
                <c:pt idx="9">
                  <c:v>05-06</c:v>
                </c:pt>
                <c:pt idx="10">
                  <c:v>06-07</c:v>
                </c:pt>
                <c:pt idx="11">
                  <c:v>07-08</c:v>
                </c:pt>
                <c:pt idx="12">
                  <c:v>08-09</c:v>
                </c:pt>
                <c:pt idx="13">
                  <c:v>09-10</c:v>
                </c:pt>
                <c:pt idx="14">
                  <c:v>10-11</c:v>
                </c:pt>
                <c:pt idx="15">
                  <c:v>11-12</c:v>
                </c:pt>
                <c:pt idx="16">
                  <c:v>12-13</c:v>
                </c:pt>
              </c:strCache>
            </c:strRef>
          </c:cat>
          <c:val>
            <c:numRef>
              <c:f>Feuil1!$B$5:$R$5</c:f>
              <c:numCache>
                <c:formatCode>General</c:formatCode>
                <c:ptCount val="17"/>
                <c:pt idx="0">
                  <c:v>3660.0</c:v>
                </c:pt>
                <c:pt idx="1">
                  <c:v>4066.0</c:v>
                </c:pt>
                <c:pt idx="2">
                  <c:v>5878.0</c:v>
                </c:pt>
                <c:pt idx="3">
                  <c:v>5258.0</c:v>
                </c:pt>
                <c:pt idx="4">
                  <c:v>4836.0</c:v>
                </c:pt>
                <c:pt idx="5">
                  <c:v>5262.0</c:v>
                </c:pt>
                <c:pt idx="6">
                  <c:v>4996.0</c:v>
                </c:pt>
                <c:pt idx="7">
                  <c:v>4881.0</c:v>
                </c:pt>
                <c:pt idx="8">
                  <c:v>5142.0</c:v>
                </c:pt>
                <c:pt idx="9">
                  <c:v>5625.0</c:v>
                </c:pt>
                <c:pt idx="10">
                  <c:v>7436.0</c:v>
                </c:pt>
                <c:pt idx="11">
                  <c:v>7910.0</c:v>
                </c:pt>
                <c:pt idx="12">
                  <c:v>14466.0</c:v>
                </c:pt>
                <c:pt idx="13">
                  <c:v>21691.0</c:v>
                </c:pt>
                <c:pt idx="14">
                  <c:v>27543.0</c:v>
                </c:pt>
                <c:pt idx="15">
                  <c:v>36461.0</c:v>
                </c:pt>
                <c:pt idx="16">
                  <c:v>42700.0</c:v>
                </c:pt>
              </c:numCache>
            </c:numRef>
          </c:val>
        </c:ser>
        <c:dLbls>
          <c:showLegendKey val="0"/>
          <c:showVal val="0"/>
          <c:showCatName val="0"/>
          <c:showSerName val="0"/>
          <c:showPercent val="0"/>
          <c:showBubbleSize val="0"/>
        </c:dLbls>
        <c:gapWidth val="150"/>
        <c:axId val="2132165352"/>
        <c:axId val="2132147880"/>
      </c:barChart>
      <c:catAx>
        <c:axId val="2132165352"/>
        <c:scaling>
          <c:orientation val="minMax"/>
        </c:scaling>
        <c:delete val="0"/>
        <c:axPos val="b"/>
        <c:majorTickMark val="out"/>
        <c:minorTickMark val="none"/>
        <c:tickLblPos val="nextTo"/>
        <c:crossAx val="2132147880"/>
        <c:crosses val="autoZero"/>
        <c:auto val="1"/>
        <c:lblAlgn val="ctr"/>
        <c:lblOffset val="100"/>
        <c:noMultiLvlLbl val="0"/>
      </c:catAx>
      <c:valAx>
        <c:axId val="2132147880"/>
        <c:scaling>
          <c:orientation val="minMax"/>
        </c:scaling>
        <c:delete val="0"/>
        <c:axPos val="l"/>
        <c:majorGridlines/>
        <c:numFmt formatCode="General" sourceLinked="1"/>
        <c:majorTickMark val="none"/>
        <c:minorTickMark val="none"/>
        <c:tickLblPos val="nextTo"/>
        <c:crossAx val="2132165352"/>
        <c:crosses val="autoZero"/>
        <c:crossBetween val="between"/>
      </c:valAx>
      <c:spPr>
        <a:noFill/>
      </c:spPr>
    </c:plotArea>
    <c:plotVisOnly val="1"/>
    <c:dispBlanksAs val="gap"/>
    <c:showDLblsOverMax val="0"/>
  </c:chart>
  <c:spPr>
    <a:blipFill>
      <a:blip xmlns:r="http://schemas.openxmlformats.org/officeDocument/2006/relationships" r:embed="rId2"/>
      <a:stretch>
        <a:fillRect/>
      </a:stretch>
    </a:blipFill>
    <a:ln>
      <a:solidFill>
        <a:schemeClr val="tx1"/>
      </a:solidFill>
    </a:ln>
  </c:spPr>
  <c:txPr>
    <a:bodyPr/>
    <a:lstStyle/>
    <a:p>
      <a:pPr>
        <a:defRPr baseline="0"/>
      </a:pPr>
      <a:endParaRPr lang="en-US"/>
    </a:p>
  </c:txPr>
  <c:externalData r:id="rId3">
    <c:autoUpdate val="0"/>
  </c:externalData>
  <c:userShapes r:id="rId4"/>
</c:chartSpace>
</file>

<file path=ppt/drawings/drawing1.xml><?xml version="1.0" encoding="utf-8"?>
<c:userShapes xmlns:c="http://schemas.openxmlformats.org/drawingml/2006/chart">
  <cdr:relSizeAnchor xmlns:cdr="http://schemas.openxmlformats.org/drawingml/2006/chartDrawing">
    <cdr:from>
      <cdr:x>0.7026</cdr:x>
      <cdr:y>0.3852</cdr:y>
    </cdr:from>
    <cdr:to>
      <cdr:x>0.75839</cdr:x>
      <cdr:y>0.3852</cdr:y>
    </cdr:to>
    <cdr:sp macro="" textlink="">
      <cdr:nvSpPr>
        <cdr:cNvPr id="23" name="Straight Arrow Connector 22"/>
        <cdr:cNvSpPr/>
      </cdr:nvSpPr>
      <cdr:spPr>
        <a:xfrm xmlns:a="http://schemas.openxmlformats.org/drawingml/2006/main" flipH="1">
          <a:off x="5440811" y="1911565"/>
          <a:ext cx="432000" cy="0"/>
        </a:xfrm>
        <a:prstGeom xmlns:a="http://schemas.openxmlformats.org/drawingml/2006/main" prst="straightConnector1">
          <a:avLst/>
        </a:prstGeom>
        <a:ln xmlns:a="http://schemas.openxmlformats.org/drawingml/2006/main" w="12700" cmpd="sng">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0.75701</cdr:x>
      <cdr:y>0.35863</cdr:y>
    </cdr:from>
    <cdr:to>
      <cdr:x>0.85518</cdr:x>
      <cdr:y>0.41242</cdr:y>
    </cdr:to>
    <cdr:sp macro="" textlink="">
      <cdr:nvSpPr>
        <cdr:cNvPr id="8" name="Rectangle 7"/>
        <cdr:cNvSpPr/>
      </cdr:nvSpPr>
      <cdr:spPr>
        <a:xfrm xmlns:a="http://schemas.openxmlformats.org/drawingml/2006/main">
          <a:off x="5862151" y="1779710"/>
          <a:ext cx="760212" cy="266935"/>
        </a:xfrm>
        <a:prstGeom xmlns:a="http://schemas.openxmlformats.org/drawingml/2006/main" prst="rect">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200" dirty="0">
              <a:solidFill>
                <a:sysClr val="windowText" lastClr="000000"/>
              </a:solidFill>
            </a:rPr>
            <a:t>R1</a:t>
          </a:r>
          <a:r>
            <a:rPr lang="en-US" sz="1200" baseline="0" dirty="0">
              <a:solidFill>
                <a:sysClr val="windowText" lastClr="000000"/>
              </a:solidFill>
            </a:rPr>
            <a:t> </a:t>
          </a:r>
          <a:r>
            <a:rPr lang="en-US" sz="1200" dirty="0">
              <a:solidFill>
                <a:sysClr val="windowText" lastClr="000000"/>
              </a:solidFill>
            </a:rPr>
            <a:t>+ R2</a:t>
          </a:r>
        </a:p>
      </cdr:txBody>
    </cdr:sp>
  </cdr:relSizeAnchor>
  <cdr:relSizeAnchor xmlns:cdr="http://schemas.openxmlformats.org/drawingml/2006/chartDrawing">
    <cdr:from>
      <cdr:x>0.36883</cdr:x>
      <cdr:y>0.35863</cdr:y>
    </cdr:from>
    <cdr:to>
      <cdr:x>0.467</cdr:x>
      <cdr:y>0.41242</cdr:y>
    </cdr:to>
    <cdr:sp macro="" textlink="">
      <cdr:nvSpPr>
        <cdr:cNvPr id="4" name="Rectangle 3"/>
        <cdr:cNvSpPr/>
      </cdr:nvSpPr>
      <cdr:spPr>
        <a:xfrm xmlns:a="http://schemas.openxmlformats.org/drawingml/2006/main">
          <a:off x="2856163" y="1789978"/>
          <a:ext cx="760208" cy="268463"/>
        </a:xfrm>
        <a:prstGeom xmlns:a="http://schemas.openxmlformats.org/drawingml/2006/main" prst="rect">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400">
              <a:solidFill>
                <a:sysClr val="windowText" lastClr="000000"/>
              </a:solidFill>
            </a:rPr>
            <a:t>R1</a:t>
          </a:r>
          <a:r>
            <a:rPr lang="en-US" sz="1400" baseline="0">
              <a:solidFill>
                <a:sysClr val="windowText" lastClr="000000"/>
              </a:solidFill>
            </a:rPr>
            <a:t> </a:t>
          </a:r>
          <a:r>
            <a:rPr lang="en-US" sz="1400">
              <a:solidFill>
                <a:sysClr val="windowText" lastClr="000000"/>
              </a:solidFill>
            </a:rPr>
            <a:t>Only</a:t>
          </a:r>
        </a:p>
      </cdr:txBody>
    </cdr:sp>
  </cdr:relSizeAnchor>
  <cdr:relSizeAnchor xmlns:cdr="http://schemas.openxmlformats.org/drawingml/2006/chartDrawing">
    <cdr:from>
      <cdr:x>0.0974</cdr:x>
      <cdr:y>0.3852</cdr:y>
    </cdr:from>
    <cdr:to>
      <cdr:x>0.36737</cdr:x>
      <cdr:y>0.3852</cdr:y>
    </cdr:to>
    <cdr:sp macro="" textlink="">
      <cdr:nvSpPr>
        <cdr:cNvPr id="17" name="Straight Arrow Connector 16"/>
        <cdr:cNvSpPr/>
      </cdr:nvSpPr>
      <cdr:spPr>
        <a:xfrm xmlns:a="http://schemas.openxmlformats.org/drawingml/2006/main" flipH="1">
          <a:off x="754269" y="1922569"/>
          <a:ext cx="2090571" cy="0"/>
        </a:xfrm>
        <a:prstGeom xmlns:a="http://schemas.openxmlformats.org/drawingml/2006/main" prst="straightConnector1">
          <a:avLst/>
        </a:prstGeom>
        <a:ln xmlns:a="http://schemas.openxmlformats.org/drawingml/2006/main" w="12700">
          <a:solidFill>
            <a:schemeClr val="tx1"/>
          </a:solidFill>
          <a:headEnd type="non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0.46883</cdr:x>
      <cdr:y>0.3852</cdr:y>
    </cdr:from>
    <cdr:to>
      <cdr:x>0.70444</cdr:x>
      <cdr:y>0.3852</cdr:y>
    </cdr:to>
    <cdr:sp macro="" textlink="">
      <cdr:nvSpPr>
        <cdr:cNvPr id="21" name="Straight Arrow Connector 20"/>
        <cdr:cNvSpPr/>
      </cdr:nvSpPr>
      <cdr:spPr>
        <a:xfrm xmlns:a="http://schemas.openxmlformats.org/drawingml/2006/main">
          <a:off x="3630547" y="1922569"/>
          <a:ext cx="1824498" cy="0"/>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0.95818</cdr:x>
      <cdr:y>0.43702</cdr:y>
    </cdr:from>
    <cdr:to>
      <cdr:x>0.98401</cdr:x>
      <cdr:y>0.75573</cdr:y>
    </cdr:to>
    <cdr:sp macro="" textlink="">
      <cdr:nvSpPr>
        <cdr:cNvPr id="25" name="Rectangle 24"/>
        <cdr:cNvSpPr/>
      </cdr:nvSpPr>
      <cdr:spPr>
        <a:xfrm xmlns:a="http://schemas.openxmlformats.org/drawingml/2006/main">
          <a:off x="7419975" y="2181225"/>
          <a:ext cx="200025" cy="159067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0.92005</cdr:x>
      <cdr:y>0.39155</cdr:y>
    </cdr:from>
    <cdr:to>
      <cdr:x>0.94097</cdr:x>
      <cdr:y>0.84645</cdr:y>
    </cdr:to>
    <cdr:sp macro="" textlink="">
      <cdr:nvSpPr>
        <cdr:cNvPr id="26" name="Rectangle 25"/>
        <cdr:cNvSpPr/>
      </cdr:nvSpPr>
      <cdr:spPr>
        <a:xfrm xmlns:a="http://schemas.openxmlformats.org/drawingml/2006/main">
          <a:off x="7124706" y="1943083"/>
          <a:ext cx="162000" cy="2257452"/>
        </a:xfrm>
        <a:prstGeom xmlns:a="http://schemas.openxmlformats.org/drawingml/2006/main" prst="rect">
          <a:avLst/>
        </a:prstGeom>
        <a:noFill xmlns:a="http://schemas.openxmlformats.org/drawingml/2006/main"/>
        <a:ln xmlns:a="http://schemas.openxmlformats.org/drawingml/2006/main" w="127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wordArtVert"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400" b="1" cap="small" baseline="0">
              <a:solidFill>
                <a:sysClr val="windowText" lastClr="000000"/>
              </a:solidFill>
            </a:rPr>
            <a:t>Estimated</a:t>
          </a:r>
        </a:p>
      </cdr:txBody>
    </cdr:sp>
  </cdr:relSizeAnchor>
  <cdr:relSizeAnchor xmlns:cdr="http://schemas.openxmlformats.org/drawingml/2006/chartDrawing">
    <cdr:from>
      <cdr:x>0.46883</cdr:x>
      <cdr:y>0.3852</cdr:y>
    </cdr:from>
    <cdr:to>
      <cdr:x>0.70444</cdr:x>
      <cdr:y>0.3852</cdr:y>
    </cdr:to>
    <cdr:sp macro="" textlink="">
      <cdr:nvSpPr>
        <cdr:cNvPr id="14" name="Straight Arrow Connector 20"/>
        <cdr:cNvSpPr/>
      </cdr:nvSpPr>
      <cdr:spPr>
        <a:xfrm xmlns:a="http://schemas.openxmlformats.org/drawingml/2006/main">
          <a:off x="3630537" y="1911565"/>
          <a:ext cx="1824523" cy="0"/>
        </a:xfrm>
        <a:prstGeom xmlns:a="http://schemas.openxmlformats.org/drawingml/2006/main" prst="straightConnector1">
          <a:avLst/>
        </a:prstGeom>
        <a:noFill xmlns:a="http://schemas.openxmlformats.org/drawingml/2006/main"/>
        <a:ln xmlns:a="http://schemas.openxmlformats.org/drawingml/2006/main" w="12700" cap="flat" cmpd="sng" algn="ctr">
          <a:solidFill>
            <a:sysClr val="windowText" lastClr="000000"/>
          </a:solidFill>
          <a:prstDash val="solid"/>
          <a:tailEnd type="triangle"/>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dr:relSizeAnchor xmlns:cdr="http://schemas.openxmlformats.org/drawingml/2006/chartDrawing">
    <cdr:from>
      <cdr:x>0.85505</cdr:x>
      <cdr:y>0.38712</cdr:y>
    </cdr:from>
    <cdr:to>
      <cdr:x>0.95965</cdr:x>
      <cdr:y>0.38712</cdr:y>
    </cdr:to>
    <cdr:sp macro="" textlink="">
      <cdr:nvSpPr>
        <cdr:cNvPr id="16" name="Straight Arrow Connector 20"/>
        <cdr:cNvSpPr/>
      </cdr:nvSpPr>
      <cdr:spPr>
        <a:xfrm xmlns:a="http://schemas.openxmlformats.org/drawingml/2006/main">
          <a:off x="6621387" y="1921090"/>
          <a:ext cx="810000" cy="0"/>
        </a:xfrm>
        <a:prstGeom xmlns:a="http://schemas.openxmlformats.org/drawingml/2006/main" prst="straightConnector1">
          <a:avLst/>
        </a:prstGeom>
        <a:noFill xmlns:a="http://schemas.openxmlformats.org/drawingml/2006/main"/>
        <a:ln xmlns:a="http://schemas.openxmlformats.org/drawingml/2006/main" w="12700" cap="flat" cmpd="sng" algn="ctr">
          <a:solidFill>
            <a:sysClr val="windowText" lastClr="000000"/>
          </a:solidFill>
          <a:prstDash val="solid"/>
          <a:tailEnd type="triangle"/>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smtClean="0"/>
            </a:lvl1pPr>
          </a:lstStyle>
          <a:p>
            <a:pPr>
              <a:defRPr/>
            </a:pPr>
            <a:endParaRPr lang="en-US" altLang="en-US"/>
          </a:p>
        </p:txBody>
      </p:sp>
      <p:sp>
        <p:nvSpPr>
          <p:cNvPr id="36867"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en-US" altLang="en-US"/>
          </a:p>
        </p:txBody>
      </p:sp>
      <p:sp>
        <p:nvSpPr>
          <p:cNvPr id="11268"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6870"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smtClean="0"/>
            </a:lvl1pPr>
          </a:lstStyle>
          <a:p>
            <a:pPr>
              <a:defRPr/>
            </a:pPr>
            <a:endParaRPr lang="en-US" altLang="en-US"/>
          </a:p>
        </p:txBody>
      </p:sp>
      <p:sp>
        <p:nvSpPr>
          <p:cNvPr id="36871"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A1709E57-6E7A-488E-A672-085C9194CF9D}" type="slidenum">
              <a:rPr lang="en-US" altLang="en-US"/>
              <a:pPr>
                <a:defRPr/>
              </a:pPr>
              <a:t>‹#›</a:t>
            </a:fld>
            <a:endParaRPr lang="en-US" altLang="en-US"/>
          </a:p>
        </p:txBody>
      </p:sp>
    </p:spTree>
    <p:extLst>
      <p:ext uri="{BB962C8B-B14F-4D97-AF65-F5344CB8AC3E}">
        <p14:creationId xmlns:p14="http://schemas.microsoft.com/office/powerpoint/2010/main" val="2013069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u="sng">
                <a:solidFill>
                  <a:schemeClr val="tx2"/>
                </a:solidFill>
                <a:latin typeface="Tahoma" charset="0"/>
                <a:ea typeface="ＭＳ Ｐゴシック" charset="0"/>
                <a:cs typeface="ＭＳ Ｐゴシック" charset="0"/>
              </a:defRPr>
            </a:lvl1pPr>
            <a:lvl2pPr marL="769993" indent="-296151" eaLnBrk="0" hangingPunct="0">
              <a:defRPr sz="2100" b="1" u="sng">
                <a:solidFill>
                  <a:schemeClr val="tx2"/>
                </a:solidFill>
                <a:latin typeface="Tahoma" charset="0"/>
                <a:ea typeface="ＭＳ Ｐゴシック" charset="0"/>
              </a:defRPr>
            </a:lvl2pPr>
            <a:lvl3pPr marL="1184605" indent="-236921" eaLnBrk="0" hangingPunct="0">
              <a:defRPr sz="2100" b="1" u="sng">
                <a:solidFill>
                  <a:schemeClr val="tx2"/>
                </a:solidFill>
                <a:latin typeface="Tahoma" charset="0"/>
                <a:ea typeface="ＭＳ Ｐゴシック" charset="0"/>
              </a:defRPr>
            </a:lvl3pPr>
            <a:lvl4pPr marL="1658447" indent="-236921" eaLnBrk="0" hangingPunct="0">
              <a:defRPr sz="2100" b="1" u="sng">
                <a:solidFill>
                  <a:schemeClr val="tx2"/>
                </a:solidFill>
                <a:latin typeface="Tahoma" charset="0"/>
                <a:ea typeface="ＭＳ Ｐゴシック" charset="0"/>
              </a:defRPr>
            </a:lvl4pPr>
            <a:lvl5pPr marL="2132289" indent="-236921" eaLnBrk="0" hangingPunct="0">
              <a:defRPr sz="2100" b="1" u="sng">
                <a:solidFill>
                  <a:schemeClr val="tx2"/>
                </a:solidFill>
                <a:latin typeface="Tahoma" charset="0"/>
                <a:ea typeface="ＭＳ Ｐゴシック" charset="0"/>
              </a:defRPr>
            </a:lvl5pPr>
            <a:lvl6pPr marL="2606131" indent="-236921" algn="ctr" eaLnBrk="0" fontAlgn="base" hangingPunct="0">
              <a:spcBef>
                <a:spcPct val="0"/>
              </a:spcBef>
              <a:spcAft>
                <a:spcPct val="0"/>
              </a:spcAft>
              <a:defRPr sz="2100" b="1" u="sng">
                <a:solidFill>
                  <a:schemeClr val="tx2"/>
                </a:solidFill>
                <a:latin typeface="Tahoma" charset="0"/>
                <a:ea typeface="ＭＳ Ｐゴシック" charset="0"/>
              </a:defRPr>
            </a:lvl6pPr>
            <a:lvl7pPr marL="3079974" indent="-236921" algn="ctr" eaLnBrk="0" fontAlgn="base" hangingPunct="0">
              <a:spcBef>
                <a:spcPct val="0"/>
              </a:spcBef>
              <a:spcAft>
                <a:spcPct val="0"/>
              </a:spcAft>
              <a:defRPr sz="2100" b="1" u="sng">
                <a:solidFill>
                  <a:schemeClr val="tx2"/>
                </a:solidFill>
                <a:latin typeface="Tahoma" charset="0"/>
                <a:ea typeface="ＭＳ Ｐゴシック" charset="0"/>
              </a:defRPr>
            </a:lvl7pPr>
            <a:lvl8pPr marL="3553816" indent="-236921" algn="ctr" eaLnBrk="0" fontAlgn="base" hangingPunct="0">
              <a:spcBef>
                <a:spcPct val="0"/>
              </a:spcBef>
              <a:spcAft>
                <a:spcPct val="0"/>
              </a:spcAft>
              <a:defRPr sz="2100" b="1" u="sng">
                <a:solidFill>
                  <a:schemeClr val="tx2"/>
                </a:solidFill>
                <a:latin typeface="Tahoma" charset="0"/>
                <a:ea typeface="ＭＳ Ｐゴシック" charset="0"/>
              </a:defRPr>
            </a:lvl8pPr>
            <a:lvl9pPr marL="4027658" indent="-236921" algn="ctr" eaLnBrk="0" fontAlgn="base" hangingPunct="0">
              <a:spcBef>
                <a:spcPct val="0"/>
              </a:spcBef>
              <a:spcAft>
                <a:spcPct val="0"/>
              </a:spcAft>
              <a:defRPr sz="2100" b="1" u="sng">
                <a:solidFill>
                  <a:schemeClr val="tx2"/>
                </a:solidFill>
                <a:latin typeface="Tahoma" charset="0"/>
                <a:ea typeface="ＭＳ Ｐゴシック" charset="0"/>
              </a:defRPr>
            </a:lvl9pPr>
          </a:lstStyle>
          <a:p>
            <a:pPr eaLnBrk="1" hangingPunct="1"/>
            <a:fld id="{06428E55-F180-5143-A6D1-B21C0FF09CA2}" type="slidenum">
              <a:rPr lang="en-US" sz="1200" b="0" u="none">
                <a:solidFill>
                  <a:schemeClr val="tx1"/>
                </a:solidFill>
                <a:latin typeface="Arial" charset="0"/>
              </a:rPr>
              <a:pPr eaLnBrk="1" hangingPunct="1"/>
              <a:t>2</a:t>
            </a:fld>
            <a:endParaRPr lang="en-US" sz="1200" b="0" u="none">
              <a:solidFill>
                <a:schemeClr val="tx1"/>
              </a:solidFill>
              <a:latin typeface="Arial" charset="0"/>
            </a:endParaRPr>
          </a:p>
        </p:txBody>
      </p:sp>
      <p:sp>
        <p:nvSpPr>
          <p:cNvPr id="34818" name="Rectangle 2"/>
          <p:cNvSpPr>
            <a:spLocks noGrp="1" noRot="1" noChangeAspect="1" noChangeArrowheads="1" noTextEdit="1"/>
          </p:cNvSpPr>
          <p:nvPr>
            <p:ph type="sldImg"/>
          </p:nvPr>
        </p:nvSpPr>
        <p:spPr>
          <a:xfrm>
            <a:off x="1519238" y="568325"/>
            <a:ext cx="4065587" cy="3048000"/>
          </a:xfrm>
          <a:ln/>
        </p:spPr>
      </p:sp>
      <p:sp>
        <p:nvSpPr>
          <p:cNvPr id="34819" name="Rectangle 3"/>
          <p:cNvSpPr>
            <a:spLocks noGrp="1" noChangeArrowheads="1"/>
          </p:cNvSpPr>
          <p:nvPr>
            <p:ph type="body" idx="1"/>
          </p:nvPr>
        </p:nvSpPr>
        <p:spPr>
          <a:xfrm>
            <a:off x="631050" y="3749138"/>
            <a:ext cx="5837202" cy="59755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36921" indent="-236921">
              <a:buClr>
                <a:schemeClr val="tx1"/>
              </a:buClr>
            </a:pPr>
            <a:endParaRPr lang="en-US" sz="15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ln>
            <a:miter lim="800000"/>
            <a:headEnd/>
            <a:tailEnd/>
          </a:ln>
        </p:spPr>
        <p:txBody>
          <a:bodyPr/>
          <a:lstStyle/>
          <a:p>
            <a:pPr>
              <a:defRPr/>
            </a:pPr>
            <a:fld id="{30181E78-6A99-476B-85E4-93CFCC6AEDD7}" type="slidenum">
              <a:rPr lang="en-US" smtClean="0">
                <a:solidFill>
                  <a:srgbClr val="1F497D"/>
                </a:solidFill>
              </a:rPr>
              <a:pPr>
                <a:defRPr/>
              </a:pPr>
              <a:t>16</a:t>
            </a:fld>
            <a:endParaRPr lang="en-US" smtClean="0">
              <a:solidFill>
                <a:srgbClr val="1F497D"/>
              </a:solidFill>
            </a:endParaRPr>
          </a:p>
        </p:txBody>
      </p:sp>
      <p:sp>
        <p:nvSpPr>
          <p:cNvPr id="86018" name="Rectangle 2"/>
          <p:cNvSpPr>
            <a:spLocks noGrp="1" noRot="1" noChangeAspect="1" noChangeArrowheads="1" noTextEdit="1"/>
          </p:cNvSpPr>
          <p:nvPr>
            <p:ph type="sldImg"/>
          </p:nvPr>
        </p:nvSpPr>
        <p:spPr>
          <a:xfrm>
            <a:off x="1520825" y="568325"/>
            <a:ext cx="4064000" cy="3048000"/>
          </a:xfrm>
          <a:ln/>
        </p:spPr>
      </p:sp>
      <p:sp>
        <p:nvSpPr>
          <p:cNvPr id="86019" name="Rectangle 3"/>
          <p:cNvSpPr>
            <a:spLocks noGrp="1" noChangeArrowheads="1"/>
          </p:cNvSpPr>
          <p:nvPr>
            <p:ph type="body" idx="1"/>
          </p:nvPr>
        </p:nvSpPr>
        <p:spPr>
          <a:xfrm>
            <a:off x="631676" y="3749801"/>
            <a:ext cx="5835950" cy="5974146"/>
          </a:xfrm>
          <a:noFill/>
        </p:spPr>
        <p:txBody>
          <a:bodyPr/>
          <a:lstStyle/>
          <a:p>
            <a:pPr marL="236921" indent="-236921">
              <a:buClr>
                <a:schemeClr val="tx1"/>
              </a:buClr>
            </a:pPr>
            <a:endParaRPr lang="en-US" sz="1500">
              <a:ea typeface="ＭＳ Ｐゴシック" pitchFamily="34" charset="-128"/>
            </a:endParaRPr>
          </a:p>
        </p:txBody>
      </p:sp>
    </p:spTree>
    <p:extLst>
      <p:ext uri="{BB962C8B-B14F-4D97-AF65-F5344CB8AC3E}">
        <p14:creationId xmlns:p14="http://schemas.microsoft.com/office/powerpoint/2010/main" val="83621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739775" y="833438"/>
            <a:ext cx="5556250" cy="4167187"/>
          </a:xfrm>
          <a:ln/>
        </p:spPr>
      </p:sp>
      <p:sp>
        <p:nvSpPr>
          <p:cNvPr id="18434" name="Notes Placeholder 2"/>
          <p:cNvSpPr>
            <a:spLocks noGrp="1"/>
          </p:cNvSpPr>
          <p:nvPr>
            <p:ph type="body" idx="1"/>
          </p:nvPr>
        </p:nvSpPr>
        <p:spPr>
          <a:xfrm>
            <a:off x="709599" y="4924989"/>
            <a:ext cx="5680103" cy="4029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ja-JP">
                <a:latin typeface="Arial" charset="0"/>
              </a:rPr>
              <a:t>Added GEOSS Clearinghouse, IDN, and CWIC, moved NOAA, added JAXA</a:t>
            </a:r>
          </a:p>
        </p:txBody>
      </p:sp>
      <p:sp>
        <p:nvSpPr>
          <p:cNvPr id="18435" name="Slide Number Placeholder 3"/>
          <p:cNvSpPr txBox="1">
            <a:spLocks noGrp="1"/>
          </p:cNvSpPr>
          <p:nvPr/>
        </p:nvSpPr>
        <p:spPr bwMode="auto">
          <a:xfrm>
            <a:off x="4020506" y="9720673"/>
            <a:ext cx="3077137" cy="51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pPr algn="r"/>
            <a:fld id="{51617D4A-89D3-904D-A85B-BAE99276BFE9}" type="slidenum">
              <a:rPr lang="en-ZA" altLang="ja-JP" sz="1200" b="0" u="none">
                <a:solidFill>
                  <a:srgbClr val="000000"/>
                </a:solidFill>
                <a:latin typeface="Arial" charset="0"/>
                <a:cs typeface="Arial" charset="0"/>
              </a:rPr>
              <a:pPr algn="r"/>
              <a:t>19</a:t>
            </a:fld>
            <a:endParaRPr lang="en-ZA" altLang="ja-JP" sz="1200" b="0" u="none">
              <a:solidFill>
                <a:srgbClr val="000000"/>
              </a:solidFill>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704626" y="833108"/>
            <a:ext cx="5627049" cy="4167171"/>
          </a:xfrm>
          <a:ln/>
        </p:spPr>
      </p:sp>
      <p:sp>
        <p:nvSpPr>
          <p:cNvPr id="21506" name="Notes Placeholder 2"/>
          <p:cNvSpPr>
            <a:spLocks noGrp="1"/>
          </p:cNvSpPr>
          <p:nvPr>
            <p:ph type="body" idx="1"/>
          </p:nvPr>
        </p:nvSpPr>
        <p:spPr>
          <a:xfrm>
            <a:off x="709599" y="4924989"/>
            <a:ext cx="5680103" cy="4029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ja-JP">
                <a:latin typeface="Arial" charset="0"/>
              </a:rPr>
              <a:t>It will be important to demonstrate the accuracy of these numbers. We have had difficulty tracking the source of large reported numbers in the past and verifying that they were actually accessible. The phrase </a:t>
            </a:r>
            <a:r>
              <a:rPr lang="en-US">
                <a:latin typeface="Arial" charset="0"/>
              </a:rPr>
              <a:t>“</a:t>
            </a:r>
            <a:r>
              <a:rPr lang="en-US" altLang="ja-JP">
                <a:latin typeface="Arial" charset="0"/>
              </a:rPr>
              <a:t>potentially Discoverable</a:t>
            </a:r>
            <a:r>
              <a:rPr lang="en-US">
                <a:latin typeface="Arial" charset="0"/>
              </a:rPr>
              <a:t>”</a:t>
            </a:r>
            <a:r>
              <a:rPr lang="en-US" altLang="ja-JP">
                <a:latin typeface="Arial" charset="0"/>
              </a:rPr>
              <a:t> should be defended in the demo.</a:t>
            </a:r>
          </a:p>
        </p:txBody>
      </p:sp>
      <p:sp>
        <p:nvSpPr>
          <p:cNvPr id="21507" name="Slide Number Placeholder 3"/>
          <p:cNvSpPr txBox="1">
            <a:spLocks noGrp="1"/>
          </p:cNvSpPr>
          <p:nvPr/>
        </p:nvSpPr>
        <p:spPr bwMode="auto">
          <a:xfrm>
            <a:off x="4020506" y="9720673"/>
            <a:ext cx="3077137" cy="51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pPr algn="r"/>
            <a:fld id="{FF7FD578-A8EA-B848-9896-9D509C57A568}" type="slidenum">
              <a:rPr lang="en-ZA" altLang="ja-JP" sz="1200" b="0" u="none">
                <a:solidFill>
                  <a:srgbClr val="000000"/>
                </a:solidFill>
                <a:latin typeface="Arial" charset="0"/>
                <a:cs typeface="Arial" charset="0"/>
              </a:rPr>
              <a:pPr algn="r"/>
              <a:t>21</a:t>
            </a:fld>
            <a:endParaRPr lang="en-ZA" altLang="ja-JP" sz="1200" b="0" u="none">
              <a:solidFill>
                <a:srgbClr val="000000"/>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30" name="Rectangle 10"/>
          <p:cNvSpPr>
            <a:spLocks noGrp="1" noChangeArrowheads="1"/>
          </p:cNvSpPr>
          <p:nvPr>
            <p:ph type="ctrTitle"/>
          </p:nvPr>
        </p:nvSpPr>
        <p:spPr>
          <a:xfrm>
            <a:off x="685800" y="2895600"/>
            <a:ext cx="4953000" cy="1143000"/>
          </a:xfrm>
        </p:spPr>
        <p:txBody>
          <a:bodyPr/>
          <a:lstStyle>
            <a:lvl1pPr>
              <a:defRPr sz="3600"/>
            </a:lvl1pPr>
          </a:lstStyle>
          <a:p>
            <a:pPr lvl="0"/>
            <a:r>
              <a:rPr lang="en-US" altLang="en-US" noProof="0" smtClean="0"/>
              <a:t>Click to edit Master title style</a:t>
            </a:r>
          </a:p>
        </p:txBody>
      </p:sp>
      <p:sp>
        <p:nvSpPr>
          <p:cNvPr id="5131" name="Rectangle 11"/>
          <p:cNvSpPr>
            <a:spLocks noGrp="1" noChangeArrowheads="1"/>
          </p:cNvSpPr>
          <p:nvPr>
            <p:ph type="subTitle" idx="1"/>
          </p:nvPr>
        </p:nvSpPr>
        <p:spPr>
          <a:xfrm>
            <a:off x="685800" y="4191000"/>
            <a:ext cx="6400800" cy="1752600"/>
          </a:xfrm>
        </p:spPr>
        <p:txBody>
          <a:bodyPr/>
          <a:lstStyle>
            <a:lvl1pPr marL="0" indent="0">
              <a:buFontTx/>
              <a:buNone/>
              <a:defRPr sz="1800"/>
            </a:lvl1pPr>
          </a:lstStyle>
          <a:p>
            <a:pPr lvl="0"/>
            <a:r>
              <a:rPr lang="en-US" altLang="en-US" noProof="0" smtClean="0"/>
              <a:t>Click to edit Master subtitle style</a:t>
            </a:r>
          </a:p>
        </p:txBody>
      </p:sp>
      <p:sp>
        <p:nvSpPr>
          <p:cNvPr id="4" name="Date Placeholder 3"/>
          <p:cNvSpPr>
            <a:spLocks noGrp="1" noChangeArrowheads="1"/>
          </p:cNvSpPr>
          <p:nvPr>
            <p:ph type="dt" sz="half" idx="10"/>
          </p:nvPr>
        </p:nvSpPr>
        <p:spPr bwMode="auto">
          <a:xfrm>
            <a:off x="685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5" name="Footer Placeholder 4"/>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6" name="Slide Number Placeholder 5"/>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4305A26-9276-4C5A-A26F-28AEB30E199A}" type="slidenum">
              <a:rPr lang="en-US" altLang="en-US"/>
              <a:pPr>
                <a:defRPr/>
              </a:pPr>
              <a:t>‹#›</a:t>
            </a:fld>
            <a:endParaRPr lang="en-US" altLang="en-US"/>
          </a:p>
        </p:txBody>
      </p:sp>
    </p:spTree>
    <p:extLst>
      <p:ext uri="{BB962C8B-B14F-4D97-AF65-F5344CB8AC3E}">
        <p14:creationId xmlns:p14="http://schemas.microsoft.com/office/powerpoint/2010/main" val="188710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5020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69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320689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marL="177800" indent="-177800">
              <a:tabLst/>
              <a:defRPr b="1">
                <a:solidFill>
                  <a:srgbClr val="005FAA"/>
                </a:solidFill>
                <a:latin typeface="Arial Narrow" panose="020B0606020202030204" pitchFamily="34" charset="0"/>
              </a:defRPr>
            </a:lvl1pPr>
            <a:lvl2pPr>
              <a:defRPr b="1">
                <a:solidFill>
                  <a:srgbClr val="005FAA"/>
                </a:solidFill>
                <a:latin typeface="Arial Narrow" panose="020B0606020202030204" pitchFamily="34" charset="0"/>
              </a:defRPr>
            </a:lvl2pPr>
            <a:lvl3pPr>
              <a:defRPr b="1">
                <a:solidFill>
                  <a:srgbClr val="005FAA"/>
                </a:solidFill>
                <a:latin typeface="Arial Narrow" panose="020B0606020202030204" pitchFamily="34" charset="0"/>
              </a:defRPr>
            </a:lvl3pPr>
            <a:lvl4pPr>
              <a:defRPr b="1">
                <a:solidFill>
                  <a:srgbClr val="005FAA"/>
                </a:solidFill>
                <a:latin typeface="Arial Narrow" panose="020B0606020202030204" pitchFamily="34" charset="0"/>
              </a:defRPr>
            </a:lvl4pPr>
            <a:lvl5pPr>
              <a:defRPr b="1">
                <a:solidFill>
                  <a:srgbClr val="005FAA"/>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3541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11844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58858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0547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27209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414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836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19847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8727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7617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29335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838200"/>
            <a:ext cx="7772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961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697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5303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597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4466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8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83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07869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15"/>
          <p:cNvSpPr>
            <a:spLocks noGrp="1" noChangeArrowheads="1"/>
          </p:cNvSpPr>
          <p:nvPr>
            <p:ph type="body" idx="1"/>
          </p:nvPr>
        </p:nvSpPr>
        <p:spPr bwMode="auto">
          <a:xfrm>
            <a:off x="685800" y="20574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64"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rtl="0" eaLnBrk="0" fontAlgn="base" hangingPunct="0">
        <a:spcBef>
          <a:spcPct val="0"/>
        </a:spcBef>
        <a:spcAft>
          <a:spcPct val="0"/>
        </a:spcAft>
        <a:defRPr sz="28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defRPr>
      </a:lvl2pPr>
      <a:lvl3pPr algn="l" rtl="0" eaLnBrk="0" fontAlgn="base" hangingPunct="0">
        <a:spcBef>
          <a:spcPct val="0"/>
        </a:spcBef>
        <a:spcAft>
          <a:spcPct val="0"/>
        </a:spcAft>
        <a:defRPr sz="2800" b="1">
          <a:solidFill>
            <a:srgbClr val="005FAA"/>
          </a:solidFill>
          <a:latin typeface="Arial" charset="0"/>
        </a:defRPr>
      </a:lvl3pPr>
      <a:lvl4pPr algn="l" rtl="0" eaLnBrk="0" fontAlgn="base" hangingPunct="0">
        <a:spcBef>
          <a:spcPct val="0"/>
        </a:spcBef>
        <a:spcAft>
          <a:spcPct val="0"/>
        </a:spcAft>
        <a:defRPr sz="2800" b="1">
          <a:solidFill>
            <a:srgbClr val="005FAA"/>
          </a:solidFill>
          <a:latin typeface="Arial" charset="0"/>
        </a:defRPr>
      </a:lvl4pPr>
      <a:lvl5pPr algn="l" rtl="0" eaLnBrk="0" fontAlgn="base" hangingPunct="0">
        <a:spcBef>
          <a:spcPct val="0"/>
        </a:spcBef>
        <a:spcAft>
          <a:spcPct val="0"/>
        </a:spcAft>
        <a:defRPr sz="2800" b="1">
          <a:solidFill>
            <a:srgbClr val="005FAA"/>
          </a:solidFill>
          <a:latin typeface="Arial" charset="0"/>
        </a:defRPr>
      </a:lvl5pPr>
      <a:lvl6pPr marL="457200" algn="l" rtl="0" fontAlgn="base">
        <a:spcBef>
          <a:spcPct val="0"/>
        </a:spcBef>
        <a:spcAft>
          <a:spcPct val="0"/>
        </a:spcAft>
        <a:defRPr sz="2800" b="1">
          <a:solidFill>
            <a:srgbClr val="005FAA"/>
          </a:solidFill>
          <a:latin typeface="Arial" charset="0"/>
        </a:defRPr>
      </a:lvl6pPr>
      <a:lvl7pPr marL="914400" algn="l" rtl="0" fontAlgn="base">
        <a:spcBef>
          <a:spcPct val="0"/>
        </a:spcBef>
        <a:spcAft>
          <a:spcPct val="0"/>
        </a:spcAft>
        <a:defRPr sz="2800" b="1">
          <a:solidFill>
            <a:srgbClr val="005FAA"/>
          </a:solidFill>
          <a:latin typeface="Arial" charset="0"/>
        </a:defRPr>
      </a:lvl7pPr>
      <a:lvl8pPr marL="1371600" algn="l" rtl="0" fontAlgn="base">
        <a:spcBef>
          <a:spcPct val="0"/>
        </a:spcBef>
        <a:spcAft>
          <a:spcPct val="0"/>
        </a:spcAft>
        <a:defRPr sz="2800" b="1">
          <a:solidFill>
            <a:srgbClr val="005FAA"/>
          </a:solidFill>
          <a:latin typeface="Arial" charset="0"/>
        </a:defRPr>
      </a:lvl8pPr>
      <a:lvl9pPr marL="1828800" algn="l" rtl="0" fontAlgn="base">
        <a:spcBef>
          <a:spcPct val="0"/>
        </a:spcBef>
        <a:spcAft>
          <a:spcPct val="0"/>
        </a:spcAft>
        <a:defRPr sz="2800" b="1">
          <a:solidFill>
            <a:srgbClr val="005FAA"/>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685800" y="20574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5" r:id="rId12"/>
  </p:sldLayoutIdLst>
  <p:txStyles>
    <p:titleStyle>
      <a:lvl1pPr algn="l" rtl="0" eaLnBrk="0" fontAlgn="base" hangingPunct="0">
        <a:spcBef>
          <a:spcPct val="0"/>
        </a:spcBef>
        <a:spcAft>
          <a:spcPct val="0"/>
        </a:spcAft>
        <a:defRPr sz="28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cs typeface="Arial" charset="0"/>
        </a:defRPr>
      </a:lvl2pPr>
      <a:lvl3pPr algn="l" rtl="0" eaLnBrk="0" fontAlgn="base" hangingPunct="0">
        <a:spcBef>
          <a:spcPct val="0"/>
        </a:spcBef>
        <a:spcAft>
          <a:spcPct val="0"/>
        </a:spcAft>
        <a:defRPr sz="2800" b="1">
          <a:solidFill>
            <a:srgbClr val="005FAA"/>
          </a:solidFill>
          <a:latin typeface="Arial" charset="0"/>
          <a:cs typeface="Arial" charset="0"/>
        </a:defRPr>
      </a:lvl3pPr>
      <a:lvl4pPr algn="l" rtl="0" eaLnBrk="0" fontAlgn="base" hangingPunct="0">
        <a:spcBef>
          <a:spcPct val="0"/>
        </a:spcBef>
        <a:spcAft>
          <a:spcPct val="0"/>
        </a:spcAft>
        <a:defRPr sz="2800" b="1">
          <a:solidFill>
            <a:srgbClr val="005FAA"/>
          </a:solidFill>
          <a:latin typeface="Arial" charset="0"/>
          <a:cs typeface="Arial" charset="0"/>
        </a:defRPr>
      </a:lvl4pPr>
      <a:lvl5pPr algn="l" rtl="0" eaLnBrk="0" fontAlgn="base" hangingPunct="0">
        <a:spcBef>
          <a:spcPct val="0"/>
        </a:spcBef>
        <a:spcAft>
          <a:spcPct val="0"/>
        </a:spcAft>
        <a:defRPr sz="2800" b="1">
          <a:solidFill>
            <a:srgbClr val="005FAA"/>
          </a:solidFill>
          <a:latin typeface="Arial" charset="0"/>
          <a:cs typeface="Arial" charset="0"/>
        </a:defRPr>
      </a:lvl5pPr>
      <a:lvl6pPr marL="457200" algn="l" rtl="0" fontAlgn="base">
        <a:spcBef>
          <a:spcPct val="0"/>
        </a:spcBef>
        <a:spcAft>
          <a:spcPct val="0"/>
        </a:spcAft>
        <a:defRPr sz="2800" b="1">
          <a:solidFill>
            <a:srgbClr val="005FAA"/>
          </a:solidFill>
          <a:latin typeface="Arial" charset="0"/>
          <a:cs typeface="Arial" charset="0"/>
        </a:defRPr>
      </a:lvl6pPr>
      <a:lvl7pPr marL="914400" algn="l" rtl="0" fontAlgn="base">
        <a:spcBef>
          <a:spcPct val="0"/>
        </a:spcBef>
        <a:spcAft>
          <a:spcPct val="0"/>
        </a:spcAft>
        <a:defRPr sz="2800" b="1">
          <a:solidFill>
            <a:srgbClr val="005FAA"/>
          </a:solidFill>
          <a:latin typeface="Arial" charset="0"/>
          <a:cs typeface="Arial" charset="0"/>
        </a:defRPr>
      </a:lvl7pPr>
      <a:lvl8pPr marL="1371600" algn="l" rtl="0" fontAlgn="base">
        <a:spcBef>
          <a:spcPct val="0"/>
        </a:spcBef>
        <a:spcAft>
          <a:spcPct val="0"/>
        </a:spcAft>
        <a:defRPr sz="2800" b="1">
          <a:solidFill>
            <a:srgbClr val="005FAA"/>
          </a:solidFill>
          <a:latin typeface="Arial" charset="0"/>
          <a:cs typeface="Arial" charset="0"/>
        </a:defRPr>
      </a:lvl8pPr>
      <a:lvl9pPr marL="1828800" algn="l" rtl="0" fontAlgn="base">
        <a:spcBef>
          <a:spcPct val="0"/>
        </a:spcBef>
        <a:spcAft>
          <a:spcPct val="0"/>
        </a:spcAft>
        <a:defRPr sz="2800" b="1">
          <a:solidFill>
            <a:srgbClr val="005FAA"/>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85.png"/><Relationship Id="rId20" Type="http://schemas.openxmlformats.org/officeDocument/2006/relationships/image" Target="../media/image38.png"/><Relationship Id="rId21" Type="http://schemas.openxmlformats.org/officeDocument/2006/relationships/image" Target="../media/image63.png"/><Relationship Id="rId22" Type="http://schemas.openxmlformats.org/officeDocument/2006/relationships/image" Target="../media/image125.png"/><Relationship Id="rId10" Type="http://schemas.openxmlformats.org/officeDocument/2006/relationships/image" Target="../media/image76.png"/><Relationship Id="rId11" Type="http://schemas.openxmlformats.org/officeDocument/2006/relationships/image" Target="../media/image122.jpeg"/><Relationship Id="rId12" Type="http://schemas.openxmlformats.org/officeDocument/2006/relationships/image" Target="../media/image59.jpeg"/><Relationship Id="rId13" Type="http://schemas.openxmlformats.org/officeDocument/2006/relationships/image" Target="../media/image70.jpeg"/><Relationship Id="rId14" Type="http://schemas.openxmlformats.org/officeDocument/2006/relationships/image" Target="../media/image20.png"/><Relationship Id="rId15" Type="http://schemas.openxmlformats.org/officeDocument/2006/relationships/image" Target="../media/image12.png"/><Relationship Id="rId16" Type="http://schemas.openxmlformats.org/officeDocument/2006/relationships/image" Target="../media/image25.jpeg"/><Relationship Id="rId17" Type="http://schemas.openxmlformats.org/officeDocument/2006/relationships/image" Target="../media/image35.png"/><Relationship Id="rId18" Type="http://schemas.openxmlformats.org/officeDocument/2006/relationships/image" Target="../media/image123.jpeg"/><Relationship Id="rId19" Type="http://schemas.openxmlformats.org/officeDocument/2006/relationships/image" Target="../media/image124.png"/><Relationship Id="rId1" Type="http://schemas.openxmlformats.org/officeDocument/2006/relationships/slideLayout" Target="../slideLayouts/slideLayout13.xml"/><Relationship Id="rId2" Type="http://schemas.openxmlformats.org/officeDocument/2006/relationships/image" Target="../media/image120.png"/><Relationship Id="rId3" Type="http://schemas.openxmlformats.org/officeDocument/2006/relationships/image" Target="../media/image66.png"/><Relationship Id="rId4" Type="http://schemas.openxmlformats.org/officeDocument/2006/relationships/image" Target="../media/image79.png"/><Relationship Id="rId5" Type="http://schemas.openxmlformats.org/officeDocument/2006/relationships/image" Target="../media/image69.jpeg"/><Relationship Id="rId6" Type="http://schemas.openxmlformats.org/officeDocument/2006/relationships/image" Target="../media/image67.jpeg"/><Relationship Id="rId7" Type="http://schemas.openxmlformats.org/officeDocument/2006/relationships/image" Target="../media/image74.png"/><Relationship Id="rId8" Type="http://schemas.openxmlformats.org/officeDocument/2006/relationships/image" Target="../media/image1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131.jpeg"/><Relationship Id="rId1" Type="http://schemas.openxmlformats.org/officeDocument/2006/relationships/slideLayout" Target="../slideLayouts/slideLayout13.xml"/><Relationship Id="rId2" Type="http://schemas.openxmlformats.org/officeDocument/2006/relationships/image" Target="../media/image126.gif"/></Relationships>
</file>

<file path=ppt/slides/_rels/slide13.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13.xml"/><Relationship Id="rId2" Type="http://schemas.openxmlformats.org/officeDocument/2006/relationships/image" Target="../media/image132.png"/></Relationships>
</file>

<file path=ppt/slides/_rels/slide14.xml.rels><?xml version="1.0" encoding="UTF-8" standalone="yes"?>
<Relationships xmlns="http://schemas.openxmlformats.org/package/2006/relationships"><Relationship Id="rId11" Type="http://schemas.openxmlformats.org/officeDocument/2006/relationships/image" Target="../media/image144.jpeg"/><Relationship Id="rId12" Type="http://schemas.openxmlformats.org/officeDocument/2006/relationships/image" Target="../media/image145.jpeg"/><Relationship Id="rId13" Type="http://schemas.openxmlformats.org/officeDocument/2006/relationships/image" Target="../media/image146.jpeg"/><Relationship Id="rId14" Type="http://schemas.openxmlformats.org/officeDocument/2006/relationships/image" Target="../media/image147.jpeg"/><Relationship Id="rId1" Type="http://schemas.openxmlformats.org/officeDocument/2006/relationships/slideLayout" Target="../slideLayouts/slideLayout12.xml"/><Relationship Id="rId2" Type="http://schemas.openxmlformats.org/officeDocument/2006/relationships/image" Target="../media/image135.jpeg"/><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jpeg"/><Relationship Id="rId6" Type="http://schemas.openxmlformats.org/officeDocument/2006/relationships/image" Target="../media/image139.jpeg"/><Relationship Id="rId7" Type="http://schemas.openxmlformats.org/officeDocument/2006/relationships/image" Target="../media/image140.jpeg"/><Relationship Id="rId8" Type="http://schemas.openxmlformats.org/officeDocument/2006/relationships/image" Target="../media/image141.jpeg"/><Relationship Id="rId9" Type="http://schemas.openxmlformats.org/officeDocument/2006/relationships/image" Target="../media/image142.jpeg"/><Relationship Id="rId10" Type="http://schemas.openxmlformats.org/officeDocument/2006/relationships/image" Target="../media/image1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image" Target="../media/image148.png"/></Relationships>
</file>

<file path=ppt/slides/_rels/slide18.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57.jpeg"/><Relationship Id="rId1" Type="http://schemas.openxmlformats.org/officeDocument/2006/relationships/slideLayout" Target="../slideLayouts/slideLayout13.xml"/><Relationship Id="rId2" Type="http://schemas.openxmlformats.org/officeDocument/2006/relationships/image" Target="../media/image154.png"/></Relationships>
</file>

<file path=ppt/slides/_rels/slide19.xml.rels><?xml version="1.0" encoding="UTF-8" standalone="yes"?>
<Relationships xmlns="http://schemas.openxmlformats.org/package/2006/relationships"><Relationship Id="rId11" Type="http://schemas.openxmlformats.org/officeDocument/2006/relationships/image" Target="../media/image166.png"/><Relationship Id="rId12" Type="http://schemas.openxmlformats.org/officeDocument/2006/relationships/image" Target="../media/image167.png"/><Relationship Id="rId13" Type="http://schemas.openxmlformats.org/officeDocument/2006/relationships/image" Target="../media/image168.png"/><Relationship Id="rId14" Type="http://schemas.openxmlformats.org/officeDocument/2006/relationships/image" Target="../media/image169.png"/><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jpeg"/><Relationship Id="rId10" Type="http://schemas.openxmlformats.org/officeDocument/2006/relationships/image" Target="../media/image1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1" Type="http://schemas.openxmlformats.org/officeDocument/2006/relationships/image" Target="../media/image178.png"/><Relationship Id="rId12" Type="http://schemas.openxmlformats.org/officeDocument/2006/relationships/image" Target="../media/image179.png"/><Relationship Id="rId13" Type="http://schemas.openxmlformats.org/officeDocument/2006/relationships/image" Target="../media/image180.png"/><Relationship Id="rId14" Type="http://schemas.openxmlformats.org/officeDocument/2006/relationships/image" Target="../media/image181.png"/><Relationship Id="rId15" Type="http://schemas.openxmlformats.org/officeDocument/2006/relationships/image" Target="../media/image182.png"/><Relationship Id="rId16" Type="http://schemas.openxmlformats.org/officeDocument/2006/relationships/image" Target="../media/image183.png"/><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70.jpe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jpeg"/><Relationship Id="rId7" Type="http://schemas.openxmlformats.org/officeDocument/2006/relationships/image" Target="../media/image174.png"/><Relationship Id="rId8" Type="http://schemas.openxmlformats.org/officeDocument/2006/relationships/image" Target="../media/image175.jpeg"/><Relationship Id="rId9" Type="http://schemas.openxmlformats.org/officeDocument/2006/relationships/image" Target="../media/image176.jpeg"/><Relationship Id="rId10" Type="http://schemas.openxmlformats.org/officeDocument/2006/relationships/image" Target="../media/image17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hyperlink" Target="mailto:bryan@geosec.org" TargetMode="External"/><Relationship Id="rId4" Type="http://schemas.openxmlformats.org/officeDocument/2006/relationships/hyperlink" Target="mailto:oochiai@geosec.org" TargetMode="External"/><Relationship Id="rId1" Type="http://schemas.openxmlformats.org/officeDocument/2006/relationships/slideLayout" Target="../slideLayouts/slideLayout14.xml"/><Relationship Id="rId2" Type="http://schemas.openxmlformats.org/officeDocument/2006/relationships/image" Target="../media/image18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jpe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jpeg"/><Relationship Id="rId19" Type="http://schemas.openxmlformats.org/officeDocument/2006/relationships/image" Target="../media/image29.png"/><Relationship Id="rId30" Type="http://schemas.openxmlformats.org/officeDocument/2006/relationships/image" Target="../media/image40.png"/><Relationship Id="rId31" Type="http://schemas.openxmlformats.org/officeDocument/2006/relationships/image" Target="../media/image41.jpeg"/><Relationship Id="rId32" Type="http://schemas.openxmlformats.org/officeDocument/2006/relationships/image" Target="../media/image42.png"/><Relationship Id="rId33" Type="http://schemas.openxmlformats.org/officeDocument/2006/relationships/image" Target="../media/image43.png"/><Relationship Id="rId34" Type="http://schemas.openxmlformats.org/officeDocument/2006/relationships/image" Target="../media/image44.png"/><Relationship Id="rId35" Type="http://schemas.openxmlformats.org/officeDocument/2006/relationships/image" Target="../media/image45.jpeg"/><Relationship Id="rId36" Type="http://schemas.openxmlformats.org/officeDocument/2006/relationships/image" Target="../media/image46.png"/><Relationship Id="rId37" Type="http://schemas.openxmlformats.org/officeDocument/2006/relationships/image" Target="../media/image47.jpeg"/><Relationship Id="rId38" Type="http://schemas.openxmlformats.org/officeDocument/2006/relationships/image" Target="../media/image48.jpeg"/><Relationship Id="rId39" Type="http://schemas.openxmlformats.org/officeDocument/2006/relationships/image" Target="../media/image49.png"/><Relationship Id="rId50" Type="http://schemas.openxmlformats.org/officeDocument/2006/relationships/image" Target="../media/image60.png"/><Relationship Id="rId51" Type="http://schemas.openxmlformats.org/officeDocument/2006/relationships/image" Target="../media/image61.jpeg"/><Relationship Id="rId52" Type="http://schemas.openxmlformats.org/officeDocument/2006/relationships/image" Target="../media/image62.jpeg"/><Relationship Id="rId53" Type="http://schemas.openxmlformats.org/officeDocument/2006/relationships/image" Target="../media/image63.png"/><Relationship Id="rId54" Type="http://schemas.openxmlformats.org/officeDocument/2006/relationships/image" Target="../media/image64.png"/><Relationship Id="rId55" Type="http://schemas.openxmlformats.org/officeDocument/2006/relationships/image" Target="../media/image65.png"/><Relationship Id="rId56" Type="http://schemas.openxmlformats.org/officeDocument/2006/relationships/image" Target="../media/image66.png"/><Relationship Id="rId57" Type="http://schemas.openxmlformats.org/officeDocument/2006/relationships/image" Target="../media/image67.jpeg"/><Relationship Id="rId58" Type="http://schemas.openxmlformats.org/officeDocument/2006/relationships/image" Target="../media/image68.jpeg"/><Relationship Id="rId59" Type="http://schemas.openxmlformats.org/officeDocument/2006/relationships/image" Target="../media/image69.jpeg"/><Relationship Id="rId70" Type="http://schemas.openxmlformats.org/officeDocument/2006/relationships/image" Target="../media/image80.png"/><Relationship Id="rId71" Type="http://schemas.openxmlformats.org/officeDocument/2006/relationships/image" Target="../media/image81.png"/><Relationship Id="rId72" Type="http://schemas.openxmlformats.org/officeDocument/2006/relationships/image" Target="../media/image82.png"/><Relationship Id="rId73" Type="http://schemas.openxmlformats.org/officeDocument/2006/relationships/image" Target="../media/image83.png"/><Relationship Id="rId74" Type="http://schemas.openxmlformats.org/officeDocument/2006/relationships/image" Target="../media/image84.png"/><Relationship Id="rId75" Type="http://schemas.openxmlformats.org/officeDocument/2006/relationships/image" Target="../media/image85.png"/><Relationship Id="rId76" Type="http://schemas.openxmlformats.org/officeDocument/2006/relationships/image" Target="../media/image86.png"/><Relationship Id="rId77" Type="http://schemas.openxmlformats.org/officeDocument/2006/relationships/image" Target="../media/image87.png"/><Relationship Id="rId78" Type="http://schemas.openxmlformats.org/officeDocument/2006/relationships/image" Target="../media/image88.png"/><Relationship Id="rId79" Type="http://schemas.openxmlformats.org/officeDocument/2006/relationships/image" Target="../media/image89.png"/><Relationship Id="rId90" Type="http://schemas.openxmlformats.org/officeDocument/2006/relationships/image" Target="../media/image100.png"/><Relationship Id="rId20" Type="http://schemas.openxmlformats.org/officeDocument/2006/relationships/image" Target="../media/image30.png"/><Relationship Id="rId21" Type="http://schemas.openxmlformats.org/officeDocument/2006/relationships/image" Target="../media/image31.png"/><Relationship Id="rId22" Type="http://schemas.openxmlformats.org/officeDocument/2006/relationships/image" Target="../media/image32.png"/><Relationship Id="rId23" Type="http://schemas.openxmlformats.org/officeDocument/2006/relationships/image" Target="../media/image33.jpeg"/><Relationship Id="rId24" Type="http://schemas.openxmlformats.org/officeDocument/2006/relationships/image" Target="../media/image34.png"/><Relationship Id="rId25" Type="http://schemas.openxmlformats.org/officeDocument/2006/relationships/image" Target="../media/image35.png"/><Relationship Id="rId26" Type="http://schemas.openxmlformats.org/officeDocument/2006/relationships/image" Target="../media/image36.jpeg"/><Relationship Id="rId27" Type="http://schemas.openxmlformats.org/officeDocument/2006/relationships/image" Target="../media/image37.jpeg"/><Relationship Id="rId28" Type="http://schemas.openxmlformats.org/officeDocument/2006/relationships/image" Target="../media/image38.png"/><Relationship Id="rId29" Type="http://schemas.openxmlformats.org/officeDocument/2006/relationships/image" Target="../media/image39.png"/><Relationship Id="rId40" Type="http://schemas.openxmlformats.org/officeDocument/2006/relationships/image" Target="../media/image50.jpeg"/><Relationship Id="rId41" Type="http://schemas.openxmlformats.org/officeDocument/2006/relationships/image" Target="../media/image51.png"/><Relationship Id="rId42" Type="http://schemas.openxmlformats.org/officeDocument/2006/relationships/image" Target="../media/image52.png"/><Relationship Id="rId43" Type="http://schemas.openxmlformats.org/officeDocument/2006/relationships/image" Target="../media/image53.png"/><Relationship Id="rId44" Type="http://schemas.openxmlformats.org/officeDocument/2006/relationships/image" Target="../media/image54.png"/><Relationship Id="rId45" Type="http://schemas.openxmlformats.org/officeDocument/2006/relationships/image" Target="../media/image55.png"/><Relationship Id="rId46" Type="http://schemas.openxmlformats.org/officeDocument/2006/relationships/image" Target="../media/image56.jpeg"/><Relationship Id="rId47" Type="http://schemas.openxmlformats.org/officeDocument/2006/relationships/image" Target="../media/image57.png"/><Relationship Id="rId48" Type="http://schemas.openxmlformats.org/officeDocument/2006/relationships/image" Target="../media/image58.jpeg"/><Relationship Id="rId49" Type="http://schemas.openxmlformats.org/officeDocument/2006/relationships/image" Target="../media/image59.jpeg"/><Relationship Id="rId60" Type="http://schemas.openxmlformats.org/officeDocument/2006/relationships/image" Target="../media/image70.jpeg"/><Relationship Id="rId61" Type="http://schemas.openxmlformats.org/officeDocument/2006/relationships/image" Target="../media/image71.png"/><Relationship Id="rId62" Type="http://schemas.openxmlformats.org/officeDocument/2006/relationships/image" Target="../media/image72.jpeg"/><Relationship Id="rId63" Type="http://schemas.openxmlformats.org/officeDocument/2006/relationships/image" Target="../media/image73.png"/><Relationship Id="rId64" Type="http://schemas.openxmlformats.org/officeDocument/2006/relationships/image" Target="../media/image74.png"/><Relationship Id="rId65" Type="http://schemas.openxmlformats.org/officeDocument/2006/relationships/image" Target="../media/image75.png"/><Relationship Id="rId66" Type="http://schemas.openxmlformats.org/officeDocument/2006/relationships/image" Target="../media/image76.png"/><Relationship Id="rId67" Type="http://schemas.openxmlformats.org/officeDocument/2006/relationships/image" Target="../media/image77.png"/><Relationship Id="rId68" Type="http://schemas.openxmlformats.org/officeDocument/2006/relationships/image" Target="../media/image78.png"/><Relationship Id="rId69" Type="http://schemas.openxmlformats.org/officeDocument/2006/relationships/image" Target="../media/image79.png"/><Relationship Id="rId80" Type="http://schemas.openxmlformats.org/officeDocument/2006/relationships/image" Target="../media/image90.png"/><Relationship Id="rId81" Type="http://schemas.openxmlformats.org/officeDocument/2006/relationships/image" Target="../media/image91.png"/><Relationship Id="rId82" Type="http://schemas.openxmlformats.org/officeDocument/2006/relationships/image" Target="../media/image92.png"/><Relationship Id="rId83" Type="http://schemas.openxmlformats.org/officeDocument/2006/relationships/image" Target="../media/image93.png"/><Relationship Id="rId84" Type="http://schemas.openxmlformats.org/officeDocument/2006/relationships/image" Target="../media/image94.png"/><Relationship Id="rId85" Type="http://schemas.openxmlformats.org/officeDocument/2006/relationships/image" Target="../media/image95.png"/><Relationship Id="rId86" Type="http://schemas.openxmlformats.org/officeDocument/2006/relationships/image" Target="../media/image96.png"/><Relationship Id="rId87" Type="http://schemas.openxmlformats.org/officeDocument/2006/relationships/image" Target="../media/image97.png"/><Relationship Id="rId88" Type="http://schemas.openxmlformats.org/officeDocument/2006/relationships/image" Target="../media/image98.jpeg"/><Relationship Id="rId89" Type="http://schemas.openxmlformats.org/officeDocument/2006/relationships/image" Target="../media/image99.png"/></Relationships>
</file>

<file path=ppt/slides/_rels/slide8.xml.rels><?xml version="1.0" encoding="UTF-8" standalone="yes"?>
<Relationships xmlns="http://schemas.openxmlformats.org/package/2006/relationships"><Relationship Id="rId20" Type="http://schemas.openxmlformats.org/officeDocument/2006/relationships/image" Target="../media/image106.png"/><Relationship Id="rId21" Type="http://schemas.openxmlformats.org/officeDocument/2006/relationships/image" Target="../media/image19.png"/><Relationship Id="rId22" Type="http://schemas.openxmlformats.org/officeDocument/2006/relationships/image" Target="../media/image24.png"/><Relationship Id="rId23" Type="http://schemas.openxmlformats.org/officeDocument/2006/relationships/image" Target="../media/image107.jpeg"/><Relationship Id="rId24" Type="http://schemas.openxmlformats.org/officeDocument/2006/relationships/image" Target="../media/image34.png"/><Relationship Id="rId25" Type="http://schemas.openxmlformats.org/officeDocument/2006/relationships/image" Target="../media/image22.png"/><Relationship Id="rId26" Type="http://schemas.openxmlformats.org/officeDocument/2006/relationships/image" Target="../media/image108.png"/><Relationship Id="rId27" Type="http://schemas.openxmlformats.org/officeDocument/2006/relationships/image" Target="../media/image109.png"/><Relationship Id="rId28" Type="http://schemas.openxmlformats.org/officeDocument/2006/relationships/image" Target="../media/image110.png"/><Relationship Id="rId29"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image" Target="../media/image101.png"/><Relationship Id="rId3" Type="http://schemas.openxmlformats.org/officeDocument/2006/relationships/image" Target="../media/image27.png"/><Relationship Id="rId4" Type="http://schemas.openxmlformats.org/officeDocument/2006/relationships/image" Target="../media/image102.png"/><Relationship Id="rId5" Type="http://schemas.openxmlformats.org/officeDocument/2006/relationships/image" Target="../media/image103.png"/><Relationship Id="rId30" Type="http://schemas.openxmlformats.org/officeDocument/2006/relationships/image" Target="../media/image111.png"/><Relationship Id="rId31" Type="http://schemas.openxmlformats.org/officeDocument/2006/relationships/image" Target="../media/image15.png"/><Relationship Id="rId32" Type="http://schemas.openxmlformats.org/officeDocument/2006/relationships/image" Target="../media/image14.png"/><Relationship Id="rId9" Type="http://schemas.openxmlformats.org/officeDocument/2006/relationships/image" Target="../media/image55.png"/><Relationship Id="rId6" Type="http://schemas.openxmlformats.org/officeDocument/2006/relationships/image" Target="../media/image61.jpeg"/><Relationship Id="rId7" Type="http://schemas.openxmlformats.org/officeDocument/2006/relationships/image" Target="../media/image78.png"/><Relationship Id="rId8" Type="http://schemas.openxmlformats.org/officeDocument/2006/relationships/image" Target="../media/image64.png"/><Relationship Id="rId33" Type="http://schemas.openxmlformats.org/officeDocument/2006/relationships/image" Target="../media/image62.jpeg"/><Relationship Id="rId34" Type="http://schemas.openxmlformats.org/officeDocument/2006/relationships/image" Target="../media/image26.png"/><Relationship Id="rId35" Type="http://schemas.openxmlformats.org/officeDocument/2006/relationships/image" Target="../media/image112.png"/><Relationship Id="rId36" Type="http://schemas.openxmlformats.org/officeDocument/2006/relationships/image" Target="../media/image113.png"/><Relationship Id="rId10" Type="http://schemas.openxmlformats.org/officeDocument/2006/relationships/image" Target="../media/image40.png"/><Relationship Id="rId11" Type="http://schemas.openxmlformats.org/officeDocument/2006/relationships/image" Target="../media/image53.png"/><Relationship Id="rId12" Type="http://schemas.openxmlformats.org/officeDocument/2006/relationships/image" Target="../media/image18.png"/><Relationship Id="rId13" Type="http://schemas.openxmlformats.org/officeDocument/2006/relationships/image" Target="../media/image65.png"/><Relationship Id="rId14" Type="http://schemas.openxmlformats.org/officeDocument/2006/relationships/image" Target="../media/image104.png"/><Relationship Id="rId15" Type="http://schemas.openxmlformats.org/officeDocument/2006/relationships/image" Target="../media/image105.png"/><Relationship Id="rId16" Type="http://schemas.openxmlformats.org/officeDocument/2006/relationships/image" Target="../media/image16.png"/><Relationship Id="rId17" Type="http://schemas.openxmlformats.org/officeDocument/2006/relationships/image" Target="../media/image57.png"/><Relationship Id="rId18" Type="http://schemas.openxmlformats.org/officeDocument/2006/relationships/image" Target="../media/image39.png"/><Relationship Id="rId19" Type="http://schemas.openxmlformats.org/officeDocument/2006/relationships/image" Target="../media/image28.jpeg"/></Relationships>
</file>

<file path=ppt/slides/_rels/slide9.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52.png"/><Relationship Id="rId13" Type="http://schemas.openxmlformats.org/officeDocument/2006/relationships/image" Target="../media/image117.png"/><Relationship Id="rId14" Type="http://schemas.openxmlformats.org/officeDocument/2006/relationships/image" Target="../media/image73.png"/><Relationship Id="rId15" Type="http://schemas.openxmlformats.org/officeDocument/2006/relationships/image" Target="../media/image42.png"/><Relationship Id="rId16" Type="http://schemas.openxmlformats.org/officeDocument/2006/relationships/image" Target="../media/image58.jpeg"/><Relationship Id="rId17" Type="http://schemas.openxmlformats.org/officeDocument/2006/relationships/image" Target="../media/image86.png"/><Relationship Id="rId18" Type="http://schemas.openxmlformats.org/officeDocument/2006/relationships/image" Target="../media/image118.png"/><Relationship Id="rId19" Type="http://schemas.openxmlformats.org/officeDocument/2006/relationships/image" Target="../media/image119.png"/><Relationship Id="rId1" Type="http://schemas.openxmlformats.org/officeDocument/2006/relationships/slideLayout" Target="../slideLayouts/slideLayout13.xml"/><Relationship Id="rId2" Type="http://schemas.openxmlformats.org/officeDocument/2006/relationships/image" Target="../media/image114.jpeg"/><Relationship Id="rId3" Type="http://schemas.openxmlformats.org/officeDocument/2006/relationships/image" Target="../media/image115.jpeg"/><Relationship Id="rId4" Type="http://schemas.openxmlformats.org/officeDocument/2006/relationships/image" Target="../media/image48.jpeg"/><Relationship Id="rId5" Type="http://schemas.openxmlformats.org/officeDocument/2006/relationships/image" Target="../media/image45.jpeg"/><Relationship Id="rId6" Type="http://schemas.openxmlformats.org/officeDocument/2006/relationships/image" Target="../media/image68.jpeg"/><Relationship Id="rId7" Type="http://schemas.openxmlformats.org/officeDocument/2006/relationships/image" Target="../media/image116.png"/><Relationship Id="rId8" Type="http://schemas.openxmlformats.org/officeDocument/2006/relationships/image" Target="../media/image54.png"/><Relationship Id="rId9" Type="http://schemas.openxmlformats.org/officeDocument/2006/relationships/image" Target="../media/image46.png"/><Relationship Id="rId10"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408"/>
            <a:ext cx="96012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323850" y="548680"/>
            <a:ext cx="9217025" cy="5661025"/>
          </a:xfrm>
        </p:spPr>
        <p:txBody>
          <a:bodyPr/>
          <a:lstStyle/>
          <a:p>
            <a:pPr eaLnBrk="1" hangingPunct="1"/>
            <a:r>
              <a:rPr lang="fr-CH" altLang="en-US" sz="4400" dirty="0" smtClean="0">
                <a:solidFill>
                  <a:schemeClr val="accent2"/>
                </a:solidFill>
              </a:rPr>
              <a:t/>
            </a:r>
            <a:br>
              <a:rPr lang="fr-CH" altLang="en-US" sz="4400" dirty="0" smtClean="0">
                <a:solidFill>
                  <a:schemeClr val="accent2"/>
                </a:solidFill>
              </a:rPr>
            </a:br>
            <a:r>
              <a:rPr lang="fr-CH" altLang="en-US" sz="4800" dirty="0" smtClean="0">
                <a:solidFill>
                  <a:schemeClr val="accent2"/>
                </a:solidFill>
              </a:rPr>
              <a:t>Group on Earth Observations (GEO) Developments</a:t>
            </a:r>
            <a:br>
              <a:rPr lang="fr-CH" altLang="en-US" sz="4800" dirty="0" smtClean="0">
                <a:solidFill>
                  <a:schemeClr val="accent2"/>
                </a:solidFill>
              </a:rPr>
            </a:br>
            <a:r>
              <a:rPr lang="fr-CH" altLang="en-US" sz="4400" dirty="0">
                <a:solidFill>
                  <a:schemeClr val="accent2"/>
                </a:solidFill>
              </a:rPr>
              <a:t/>
            </a:r>
            <a:br>
              <a:rPr lang="fr-CH" altLang="en-US" sz="4400" dirty="0">
                <a:solidFill>
                  <a:schemeClr val="accent2"/>
                </a:solidFill>
              </a:rPr>
            </a:br>
            <a:r>
              <a:rPr lang="fr-CH" altLang="en-US" sz="3200" dirty="0" smtClean="0"/>
              <a:t>CEOS SIT-30</a:t>
            </a:r>
            <a:br>
              <a:rPr lang="fr-CH" altLang="en-US" sz="3200" dirty="0" smtClean="0"/>
            </a:br>
            <a:r>
              <a:rPr lang="fr-CH" altLang="en-US" sz="3200" dirty="0" smtClean="0"/>
              <a:t>Paris</a:t>
            </a:r>
            <a:r>
              <a:rPr lang="fr-CH" altLang="en-US" sz="3200" dirty="0" smtClean="0"/>
              <a:t/>
            </a:r>
            <a:br>
              <a:rPr lang="fr-CH" altLang="en-US" sz="3200" dirty="0" smtClean="0"/>
            </a:br>
            <a:r>
              <a:rPr lang="fr-CH" altLang="en-US" sz="3200" dirty="0" smtClean="0"/>
              <a:t>Agenda Item </a:t>
            </a:r>
            <a:r>
              <a:rPr lang="fr-CH" altLang="en-US" sz="3200" dirty="0" smtClean="0"/>
              <a:t>5</a:t>
            </a:r>
            <a:r>
              <a:rPr lang="fr-CH" altLang="en-US" sz="3200" dirty="0" smtClean="0">
                <a:solidFill>
                  <a:srgbClr val="3595B7"/>
                </a:solidFill>
              </a:rPr>
              <a:t/>
            </a:r>
            <a:br>
              <a:rPr lang="fr-CH" altLang="en-US" sz="3200" dirty="0" smtClean="0">
                <a:solidFill>
                  <a:srgbClr val="3595B7"/>
                </a:solidFill>
              </a:rPr>
            </a:br>
            <a:r>
              <a:rPr lang="fr-CH" altLang="en-US" sz="3200" dirty="0">
                <a:solidFill>
                  <a:srgbClr val="3595B7"/>
                </a:solidFill>
              </a:rPr>
              <a:t/>
            </a:r>
            <a:br>
              <a:rPr lang="fr-CH" altLang="en-US" sz="3200" dirty="0">
                <a:solidFill>
                  <a:srgbClr val="3595B7"/>
                </a:solidFill>
              </a:rPr>
            </a:br>
            <a:r>
              <a:rPr lang="fr-CH" altLang="en-US" sz="3200" dirty="0" smtClean="0">
                <a:solidFill>
                  <a:srgbClr val="3595B7"/>
                </a:solidFill>
              </a:rPr>
              <a:t/>
            </a:r>
            <a:br>
              <a:rPr lang="fr-CH" altLang="en-US" sz="3200" dirty="0" smtClean="0">
                <a:solidFill>
                  <a:srgbClr val="3595B7"/>
                </a:solidFill>
              </a:rPr>
            </a:br>
            <a:r>
              <a:rPr lang="fr-CH" altLang="en-US" sz="3200" dirty="0" smtClean="0">
                <a:solidFill>
                  <a:srgbClr val="3595B7"/>
                </a:solidFill>
                <a:latin typeface="Arial Narrow"/>
                <a:cs typeface="Arial Narrow"/>
              </a:rPr>
              <a:t>Barbara </a:t>
            </a:r>
            <a:r>
              <a:rPr lang="fr-CH" altLang="en-US" sz="3200" dirty="0" smtClean="0">
                <a:solidFill>
                  <a:srgbClr val="3595B7"/>
                </a:solidFill>
                <a:latin typeface="Arial Narrow"/>
                <a:cs typeface="Arial Narrow"/>
              </a:rPr>
              <a:t>Ryan</a:t>
            </a:r>
            <a:br>
              <a:rPr lang="fr-CH" altLang="en-US" sz="3200" dirty="0" smtClean="0">
                <a:solidFill>
                  <a:srgbClr val="3595B7"/>
                </a:solidFill>
                <a:latin typeface="Arial Narrow"/>
                <a:cs typeface="Arial Narrow"/>
              </a:rPr>
            </a:br>
            <a:r>
              <a:rPr lang="fr-CH" altLang="en-US" sz="3200" dirty="0" smtClean="0">
                <a:solidFill>
                  <a:srgbClr val="3595B7"/>
                </a:solidFill>
                <a:latin typeface="Arial Narrow"/>
                <a:cs typeface="Arial Narrow"/>
              </a:rPr>
              <a:t>30</a:t>
            </a:r>
            <a:r>
              <a:rPr lang="fr-CH" altLang="en-US" sz="3200" dirty="0" smtClean="0">
                <a:solidFill>
                  <a:srgbClr val="3595B7"/>
                </a:solidFill>
                <a:latin typeface="Arial Narrow"/>
                <a:cs typeface="Arial Narrow"/>
              </a:rPr>
              <a:t> </a:t>
            </a:r>
            <a:r>
              <a:rPr lang="fr-CH" altLang="en-US" sz="3200" dirty="0" smtClean="0">
                <a:solidFill>
                  <a:srgbClr val="3595B7"/>
                </a:solidFill>
                <a:latin typeface="Arial Narrow"/>
                <a:cs typeface="Arial Narrow"/>
              </a:rPr>
              <a:t>March 2015</a:t>
            </a:r>
            <a:endParaRPr lang="en-US" altLang="en-US" sz="3200" dirty="0" smtClean="0">
              <a:solidFill>
                <a:srgbClr val="3595B7"/>
              </a:solidFill>
              <a:latin typeface="Arial Narrow"/>
              <a:cs typeface="Arial Narrow"/>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95536" y="764704"/>
            <a:ext cx="8352928" cy="1143000"/>
          </a:xfrm>
        </p:spPr>
        <p:txBody>
          <a:bodyPr/>
          <a:lstStyle/>
          <a:p>
            <a:pPr algn="ctr"/>
            <a:r>
              <a:rPr lang="en-US" altLang="en-US" sz="3600" dirty="0" smtClean="0">
                <a:solidFill>
                  <a:schemeClr val="accent2"/>
                </a:solidFill>
              </a:rPr>
              <a:t>International </a:t>
            </a:r>
            <a:r>
              <a:rPr lang="en-US" altLang="en-US" sz="3600" dirty="0">
                <a:solidFill>
                  <a:schemeClr val="accent2"/>
                </a:solidFill>
              </a:rPr>
              <a:t>Scientific </a:t>
            </a:r>
            <a:r>
              <a:rPr lang="en-US" altLang="en-US" sz="3600" dirty="0" smtClean="0">
                <a:solidFill>
                  <a:schemeClr val="accent2"/>
                </a:solidFill>
              </a:rPr>
              <a:t>Organizations</a:t>
            </a:r>
          </a:p>
        </p:txBody>
      </p:sp>
      <p:sp>
        <p:nvSpPr>
          <p:cNvPr id="26" name="Content Placeholder 3"/>
          <p:cNvSpPr>
            <a:spLocks noGrp="1"/>
          </p:cNvSpPr>
          <p:nvPr>
            <p:ph idx="1"/>
          </p:nvPr>
        </p:nvSpPr>
        <p:spPr>
          <a:xfrm>
            <a:off x="395536" y="5188024"/>
            <a:ext cx="8712968" cy="2057400"/>
          </a:xfrm>
        </p:spPr>
        <p:txBody>
          <a:bodyPr/>
          <a:lstStyle/>
          <a:p>
            <a:pPr marL="0" indent="0">
              <a:buNone/>
            </a:pPr>
            <a:r>
              <a:rPr lang="en-US" b="1" dirty="0" smtClean="0">
                <a:solidFill>
                  <a:schemeClr val="accent2"/>
                </a:solidFill>
              </a:rPr>
              <a:t>Value Proposition</a:t>
            </a:r>
            <a:r>
              <a:rPr lang="en-US" b="1" dirty="0" smtClean="0"/>
              <a:t>:</a:t>
            </a:r>
            <a:r>
              <a:rPr lang="en-US" dirty="0" smtClean="0"/>
              <a:t> Leverage existing expertise, capacity and coordination/representation of selected communities, and increase visibility for importance of sustained observing systems.</a:t>
            </a:r>
            <a:endParaRPr lang="en-US" dirty="0"/>
          </a:p>
        </p:txBody>
      </p:sp>
      <p:grpSp>
        <p:nvGrpSpPr>
          <p:cNvPr id="27" name="Group 26"/>
          <p:cNvGrpSpPr/>
          <p:nvPr/>
        </p:nvGrpSpPr>
        <p:grpSpPr>
          <a:xfrm>
            <a:off x="971600" y="1988840"/>
            <a:ext cx="7086600" cy="2697196"/>
            <a:chOff x="1181100" y="1981200"/>
            <a:chExt cx="6781800" cy="3733800"/>
          </a:xfrm>
        </p:grpSpPr>
        <p:pic>
          <p:nvPicPr>
            <p:cNvPr id="28" name="Picture 6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8083" y="2324438"/>
              <a:ext cx="1020619" cy="4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8856" y="1981200"/>
              <a:ext cx="1779845" cy="80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7" descr="IA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92" y="1984083"/>
              <a:ext cx="884011" cy="80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1100" y="2866698"/>
              <a:ext cx="1373962" cy="91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3892" y="4108413"/>
              <a:ext cx="949688" cy="67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2" descr="IUG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3522" y="2921500"/>
              <a:ext cx="1226845" cy="60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8857" y="3616630"/>
              <a:ext cx="696176" cy="32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p:cNvPicPr>
            <p:nvPr/>
          </p:nvPicPr>
          <p:blipFill>
            <a:blip r:embed="rId9">
              <a:extLst>
                <a:ext uri="{28A0092B-C50C-407E-A947-70E740481C1C}">
                  <a14:useLocalDpi xmlns:a14="http://schemas.microsoft.com/office/drawing/2010/main" val="0"/>
                </a:ext>
              </a:extLst>
            </a:blip>
            <a:srcRect r="73514"/>
            <a:stretch>
              <a:fillRect/>
            </a:stretch>
          </p:blipFill>
          <p:spPr bwMode="auto">
            <a:xfrm>
              <a:off x="2435528" y="3473854"/>
              <a:ext cx="945748" cy="85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4" descr="M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7358" y="2661907"/>
              <a:ext cx="1049518" cy="65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41590" y="4246862"/>
              <a:ext cx="2921310" cy="4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02122" y="4241093"/>
              <a:ext cx="1130957" cy="41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04231" y="4986699"/>
              <a:ext cx="727701" cy="72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41590" y="3400304"/>
              <a:ext cx="461053" cy="54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539299" y="2086479"/>
              <a:ext cx="738209" cy="71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27476" y="4458862"/>
              <a:ext cx="761853" cy="10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600639" y="4787680"/>
              <a:ext cx="932613" cy="91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8"/>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50901" y="2158588"/>
              <a:ext cx="1832387" cy="3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9" descr="ESIP"/>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13096" y="2758534"/>
              <a:ext cx="706684" cy="46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10640" y="3473854"/>
              <a:ext cx="911596" cy="39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6"/>
            <p:cNvPicPr>
              <a:picLocks noChangeAspect="1"/>
            </p:cNvPicPr>
            <p:nvPr/>
          </p:nvPicPr>
          <p:blipFill>
            <a:blip r:embed="rId21">
              <a:extLst>
                <a:ext uri="{28A0092B-C50C-407E-A947-70E740481C1C}">
                  <a14:useLocalDpi xmlns:a14="http://schemas.microsoft.com/office/drawing/2010/main" val="0"/>
                </a:ext>
              </a:extLst>
            </a:blip>
            <a:srcRect b="50000"/>
            <a:stretch>
              <a:fillRect/>
            </a:stretch>
          </p:blipFill>
          <p:spPr bwMode="auto">
            <a:xfrm>
              <a:off x="4853755" y="4986699"/>
              <a:ext cx="838038" cy="25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796876" y="5172741"/>
              <a:ext cx="1909886" cy="3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572545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9552" y="2564904"/>
            <a:ext cx="7772400" cy="1143000"/>
          </a:xfrm>
        </p:spPr>
        <p:txBody>
          <a:bodyPr/>
          <a:lstStyle/>
          <a:p>
            <a:pPr algn="ctr"/>
            <a:r>
              <a:rPr lang="en-US" altLang="en-US" sz="4000" dirty="0" smtClean="0">
                <a:solidFill>
                  <a:schemeClr val="accent2"/>
                </a:solidFill>
                <a:latin typeface="Arial Narrow"/>
                <a:cs typeface="Arial Narrow"/>
              </a:rPr>
              <a:t>Emerging Partnerships or </a:t>
            </a:r>
            <a:br>
              <a:rPr lang="en-US" altLang="en-US" sz="4000" dirty="0" smtClean="0">
                <a:solidFill>
                  <a:schemeClr val="accent2"/>
                </a:solidFill>
                <a:latin typeface="Arial Narrow"/>
                <a:cs typeface="Arial Narrow"/>
              </a:rPr>
            </a:br>
            <a:r>
              <a:rPr lang="en-US" altLang="en-US" sz="4000" dirty="0" smtClean="0">
                <a:solidFill>
                  <a:schemeClr val="accent2"/>
                </a:solidFill>
                <a:latin typeface="Arial Narrow"/>
                <a:cs typeface="Arial Narrow"/>
              </a:rPr>
              <a:t>New </a:t>
            </a:r>
            <a:r>
              <a:rPr lang="en-US" altLang="en-US" sz="4000" dirty="0" smtClean="0">
                <a:solidFill>
                  <a:schemeClr val="accent2"/>
                </a:solidFill>
                <a:latin typeface="Arial Narrow"/>
                <a:cs typeface="Arial Narrow"/>
              </a:rPr>
              <a:t>Communities</a:t>
            </a:r>
            <a:endParaRPr lang="en-US" altLang="en-US" sz="4000" dirty="0" smtClean="0">
              <a:solidFill>
                <a:schemeClr val="accent2"/>
              </a:solidFill>
              <a:latin typeface="Arial Narrow"/>
              <a:cs typeface="Arial Narrow"/>
            </a:endParaRPr>
          </a:p>
        </p:txBody>
      </p:sp>
      <p:sp>
        <p:nvSpPr>
          <p:cNvPr id="5123" name="Content Placeholder 2"/>
          <p:cNvSpPr>
            <a:spLocks noGrp="1"/>
          </p:cNvSpPr>
          <p:nvPr>
            <p:ph idx="1"/>
          </p:nvPr>
        </p:nvSpPr>
        <p:spPr>
          <a:xfrm>
            <a:off x="467544" y="1700808"/>
            <a:ext cx="8424936" cy="3810000"/>
          </a:xfrm>
        </p:spPr>
        <p:txBody>
          <a:bodyPr/>
          <a:lstStyle/>
          <a:p>
            <a:endParaRPr lang="en-US" altLang="en-US" sz="2800" dirty="0"/>
          </a:p>
          <a:p>
            <a:endParaRPr lang="en-US" altLang="en-US" dirty="0" smtClean="0"/>
          </a:p>
          <a:p>
            <a:endParaRPr lang="en-US" altLang="en-US" dirty="0"/>
          </a:p>
          <a:p>
            <a:endParaRPr lang="en-US" altLang="en-US" dirty="0" smtClean="0"/>
          </a:p>
          <a:p>
            <a:endParaRPr lang="en-US" altLang="en-US" dirty="0" smtClean="0"/>
          </a:p>
          <a:p>
            <a:pPr>
              <a:buFontTx/>
              <a:buNone/>
            </a:pPr>
            <a:r>
              <a:rPr lang="en-US" altLang="en-US" dirty="0" smtClean="0"/>
              <a:t> </a:t>
            </a:r>
          </a:p>
          <a:p>
            <a:endParaRPr lang="en-US" altLang="en-US" dirty="0" smtClean="0"/>
          </a:p>
          <a:p>
            <a:pPr>
              <a:buFontTx/>
              <a:buNone/>
            </a:pPr>
            <a:endParaRPr lang="en-US" altLang="en-US" dirty="0" smtClean="0"/>
          </a:p>
        </p:txBody>
      </p:sp>
    </p:spTree>
    <p:extLst>
      <p:ext uri="{BB962C8B-B14F-4D97-AF65-F5344CB8AC3E}">
        <p14:creationId xmlns:p14="http://schemas.microsoft.com/office/powerpoint/2010/main" val="9526050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8" y="1268760"/>
            <a:ext cx="7690048" cy="408831"/>
          </a:xfrm>
        </p:spPr>
        <p:txBody>
          <a:bodyPr/>
          <a:lstStyle/>
          <a:p>
            <a:pPr algn="ctr"/>
            <a:r>
              <a:rPr lang="en-US" sz="3600" dirty="0">
                <a:solidFill>
                  <a:schemeClr val="accent2"/>
                </a:solidFill>
              </a:rPr>
              <a:t>International Development Banks</a:t>
            </a:r>
            <a:endParaRPr lang="en-US" altLang="en-US" sz="3600" dirty="0">
              <a:solidFill>
                <a:schemeClr val="accent2"/>
              </a:solidFill>
            </a:endParaRPr>
          </a:p>
        </p:txBody>
      </p:sp>
      <p:sp>
        <p:nvSpPr>
          <p:cNvPr id="2" name="Content Placeholder 1"/>
          <p:cNvSpPr>
            <a:spLocks noGrp="1"/>
          </p:cNvSpPr>
          <p:nvPr>
            <p:ph idx="1"/>
          </p:nvPr>
        </p:nvSpPr>
        <p:spPr>
          <a:xfrm>
            <a:off x="683568" y="4797152"/>
            <a:ext cx="7772400" cy="1066800"/>
          </a:xfrm>
        </p:spPr>
        <p:txBody>
          <a:bodyPr/>
          <a:lstStyle/>
          <a:p>
            <a:pPr marL="0" indent="0">
              <a:buNone/>
            </a:pPr>
            <a:r>
              <a:rPr lang="en-US" b="1" dirty="0" smtClean="0">
                <a:solidFill>
                  <a:schemeClr val="accent2"/>
                </a:solidFill>
              </a:rPr>
              <a:t>Value Proposition:</a:t>
            </a:r>
            <a:r>
              <a:rPr lang="en-US" dirty="0" smtClean="0">
                <a:solidFill>
                  <a:schemeClr val="accent2"/>
                </a:solidFill>
              </a:rPr>
              <a:t> </a:t>
            </a:r>
            <a:r>
              <a:rPr lang="en-US" dirty="0" smtClean="0"/>
              <a:t>Leverage assets in GCI to select, monitor and evaluate investments/loans, ensure new data is open, available and shared (</a:t>
            </a:r>
            <a:r>
              <a:rPr lang="en-US" i="1" dirty="0" smtClean="0"/>
              <a:t>in situ </a:t>
            </a:r>
            <a:r>
              <a:rPr lang="en-US" dirty="0" smtClean="0"/>
              <a:t>opportunities extensive), build capacity and </a:t>
            </a:r>
            <a:r>
              <a:rPr lang="en-US" dirty="0" smtClean="0"/>
              <a:t>potential </a:t>
            </a:r>
            <a:r>
              <a:rPr lang="en-US" dirty="0" smtClean="0"/>
              <a:t>funding for GEO projects.</a:t>
            </a:r>
            <a:endParaRPr lang="en-US" dirty="0"/>
          </a:p>
        </p:txBody>
      </p:sp>
      <p:grpSp>
        <p:nvGrpSpPr>
          <p:cNvPr id="4" name="Group 3"/>
          <p:cNvGrpSpPr/>
          <p:nvPr/>
        </p:nvGrpSpPr>
        <p:grpSpPr>
          <a:xfrm>
            <a:off x="611560" y="1947840"/>
            <a:ext cx="7200800" cy="2561280"/>
            <a:chOff x="-1505885" y="1669364"/>
            <a:chExt cx="13294622" cy="4279514"/>
          </a:xfrm>
        </p:grpSpPr>
        <p:pic>
          <p:nvPicPr>
            <p:cNvPr id="5" name="Picture 2" descr="The World Bank Working for a World Free of Pove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531" y="4663632"/>
              <a:ext cx="3158206" cy="803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lcdp.org/sites/default/files/content/supporters/logo/id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413" y="1669364"/>
              <a:ext cx="1972253" cy="19722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1.gstatic.com/images?q=tbn:ANd9GcTGyqpv2NDBEPppKb8j9-wytIOtY3ADIRTZLmpKvZfal1x-VBQ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01" y="4386779"/>
              <a:ext cx="2933700" cy="1562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ethicalbiotrade.org/preview/wp-content/uploads/2013/10/CAF-Logo-Color-Horizont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5885" y="3301958"/>
              <a:ext cx="3077738" cy="9838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www.britishexpertise.org/bx/pix/events/adb%20logo%20n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8348" y="1805145"/>
              <a:ext cx="2267585" cy="17006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13" descr="http://www.ranklogos.com/wp-content/uploads/2012/05/World-Bank-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3293" y="2259015"/>
            <a:ext cx="1336779" cy="167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36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99592" y="980728"/>
            <a:ext cx="7776864" cy="288032"/>
          </a:xfrm>
        </p:spPr>
        <p:txBody>
          <a:bodyPr/>
          <a:lstStyle/>
          <a:p>
            <a:pPr algn="ctr"/>
            <a:r>
              <a:rPr lang="en-US" altLang="en-US" sz="4000" dirty="0">
                <a:solidFill>
                  <a:schemeClr val="accent2"/>
                </a:solidFill>
                <a:latin typeface="Arial Narrow"/>
                <a:cs typeface="Arial Narrow"/>
              </a:rPr>
              <a:t>Commercial </a:t>
            </a:r>
            <a:r>
              <a:rPr lang="en-US" altLang="en-US" sz="4000" dirty="0" smtClean="0">
                <a:solidFill>
                  <a:schemeClr val="accent2"/>
                </a:solidFill>
                <a:latin typeface="Arial Narrow"/>
                <a:cs typeface="Arial Narrow"/>
              </a:rPr>
              <a:t>Sector/Associations</a:t>
            </a:r>
            <a:endParaRPr lang="en-US" altLang="en-US" sz="4000" dirty="0">
              <a:solidFill>
                <a:schemeClr val="accent2"/>
              </a:solidFill>
              <a:latin typeface="Arial Narrow"/>
              <a:cs typeface="Arial Narrow"/>
            </a:endParaRPr>
          </a:p>
        </p:txBody>
      </p:sp>
      <p:sp>
        <p:nvSpPr>
          <p:cNvPr id="2" name="Content Placeholder 1"/>
          <p:cNvSpPr>
            <a:spLocks noGrp="1"/>
          </p:cNvSpPr>
          <p:nvPr>
            <p:ph idx="1"/>
          </p:nvPr>
        </p:nvSpPr>
        <p:spPr>
          <a:xfrm>
            <a:off x="1048072" y="5242520"/>
            <a:ext cx="7772400" cy="1066800"/>
          </a:xfrm>
        </p:spPr>
        <p:txBody>
          <a:bodyPr/>
          <a:lstStyle/>
          <a:p>
            <a:pPr marL="0" indent="0">
              <a:buNone/>
            </a:pPr>
            <a:r>
              <a:rPr lang="en-US" sz="2800" b="1" dirty="0">
                <a:solidFill>
                  <a:schemeClr val="accent2"/>
                </a:solidFill>
              </a:rPr>
              <a:t>Value </a:t>
            </a:r>
            <a:r>
              <a:rPr lang="en-US" sz="2800" dirty="0" smtClean="0">
                <a:solidFill>
                  <a:schemeClr val="accent2"/>
                </a:solidFill>
              </a:rPr>
              <a:t>Proposition</a:t>
            </a:r>
            <a:r>
              <a:rPr lang="en-US" sz="2800" b="1" dirty="0" smtClean="0">
                <a:solidFill>
                  <a:schemeClr val="accent2"/>
                </a:solidFill>
              </a:rPr>
              <a:t>:</a:t>
            </a:r>
            <a:r>
              <a:rPr lang="en-US" sz="2800" dirty="0" smtClean="0">
                <a:solidFill>
                  <a:schemeClr val="accent2"/>
                </a:solidFill>
              </a:rPr>
              <a:t> </a:t>
            </a:r>
            <a:r>
              <a:rPr lang="en-US" sz="2800" dirty="0" smtClean="0"/>
              <a:t>Bridge gaps between data and information by developing products, tools</a:t>
            </a:r>
            <a:r>
              <a:rPr lang="en-US" sz="2800" dirty="0"/>
              <a:t> </a:t>
            </a:r>
            <a:r>
              <a:rPr lang="en-US" sz="2800" dirty="0" smtClean="0"/>
              <a:t>and services, potential </a:t>
            </a:r>
            <a:r>
              <a:rPr lang="en-US" sz="2800" dirty="0"/>
              <a:t>funding for </a:t>
            </a:r>
            <a:r>
              <a:rPr lang="en-US" sz="2800" dirty="0" smtClean="0"/>
              <a:t>GCI.</a:t>
            </a:r>
            <a:endParaRPr lang="en-US" sz="2800" dirty="0"/>
          </a:p>
        </p:txBody>
      </p:sp>
      <p:grpSp>
        <p:nvGrpSpPr>
          <p:cNvPr id="10" name="Group 9"/>
          <p:cNvGrpSpPr/>
          <p:nvPr/>
        </p:nvGrpSpPr>
        <p:grpSpPr>
          <a:xfrm>
            <a:off x="1766746" y="1700808"/>
            <a:ext cx="5688790" cy="3415820"/>
            <a:chOff x="-4615558" y="795455"/>
            <a:chExt cx="2361309" cy="1417842"/>
          </a:xfrm>
        </p:grpSpPr>
        <p:pic>
          <p:nvPicPr>
            <p:cNvPr id="11" name="Picture 33" descr="http://eomag.eu/images/earsc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558" y="1414784"/>
              <a:ext cx="135096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5" descr="http://www.iges.or.jp/en/natural-resource/groundwater/image/knowledgehub_gw/20130513/iges_logo_1_cmy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299" y="1550741"/>
              <a:ext cx="7810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geospatialworld.net/Admincms/Filemanager/connectors/ashx/images/Geospatial_media___Communications_Potrait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601" y="795455"/>
              <a:ext cx="12477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57742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4"/>
          <p:cNvSpPr>
            <a:spLocks noChangeArrowheads="1"/>
          </p:cNvSpPr>
          <p:nvPr/>
        </p:nvSpPr>
        <p:spPr bwMode="auto">
          <a:xfrm>
            <a:off x="0" y="4876800"/>
            <a:ext cx="9180513" cy="1981200"/>
          </a:xfrm>
          <a:prstGeom prst="rect">
            <a:avLst/>
          </a:prstGeom>
          <a:gradFill rotWithShape="1">
            <a:gsLst>
              <a:gs pos="0">
                <a:srgbClr val="205A3D"/>
              </a:gs>
              <a:gs pos="100000">
                <a:srgbClr val="46C28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43010" name="Rectangle 23"/>
          <p:cNvSpPr>
            <a:spLocks noChangeArrowheads="1"/>
          </p:cNvSpPr>
          <p:nvPr/>
        </p:nvSpPr>
        <p:spPr bwMode="auto">
          <a:xfrm>
            <a:off x="0" y="1219200"/>
            <a:ext cx="9144000" cy="2232025"/>
          </a:xfrm>
          <a:prstGeom prst="rect">
            <a:avLst/>
          </a:prstGeom>
          <a:gradFill rotWithShape="1">
            <a:gsLst>
              <a:gs pos="0">
                <a:srgbClr val="5C94D2">
                  <a:alpha val="56000"/>
                </a:srgbClr>
              </a:gs>
              <a:gs pos="100000">
                <a:srgbClr val="40679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43011" name="Immagine 4" descr="landsat8-earth.jpg"/>
          <p:cNvPicPr>
            <a:picLocks noChangeAspect="1"/>
          </p:cNvPicPr>
          <p:nvPr/>
        </p:nvPicPr>
        <p:blipFill>
          <a:blip r:embed="rId2">
            <a:extLst>
              <a:ext uri="{28A0092B-C50C-407E-A947-70E740481C1C}">
                <a14:useLocalDpi xmlns:a14="http://schemas.microsoft.com/office/drawing/2010/main" val="0"/>
              </a:ext>
            </a:extLst>
          </a:blip>
          <a:srcRect l="27455" r="10370"/>
          <a:stretch>
            <a:fillRect/>
          </a:stretch>
        </p:blipFill>
        <p:spPr bwMode="auto">
          <a:xfrm>
            <a:off x="1331913" y="1400175"/>
            <a:ext cx="21605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magine 5" descr="AWS_antarctica.jpg"/>
          <p:cNvPicPr>
            <a:picLocks noChangeAspect="1"/>
          </p:cNvPicPr>
          <p:nvPr/>
        </p:nvPicPr>
        <p:blipFill>
          <a:blip r:embed="rId3">
            <a:extLst>
              <a:ext uri="{28A0092B-C50C-407E-A947-70E740481C1C}">
                <a14:useLocalDpi xmlns:a14="http://schemas.microsoft.com/office/drawing/2010/main" val="0"/>
              </a:ext>
            </a:extLst>
          </a:blip>
          <a:srcRect l="8762"/>
          <a:stretch>
            <a:fillRect/>
          </a:stretch>
        </p:blipFill>
        <p:spPr bwMode="auto">
          <a:xfrm>
            <a:off x="3563938" y="1398588"/>
            <a:ext cx="1239837"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magine 6" descr="BostonBuoySmall.jpg"/>
          <p:cNvPicPr>
            <a:picLocks noChangeAspect="1"/>
          </p:cNvPicPr>
          <p:nvPr/>
        </p:nvPicPr>
        <p:blipFill>
          <a:blip r:embed="rId4">
            <a:extLst>
              <a:ext uri="{28A0092B-C50C-407E-A947-70E740481C1C}">
                <a14:useLocalDpi xmlns:a14="http://schemas.microsoft.com/office/drawing/2010/main" val="0"/>
              </a:ext>
            </a:extLst>
          </a:blip>
          <a:srcRect l="14172" r="19176"/>
          <a:stretch>
            <a:fillRect/>
          </a:stretch>
        </p:blipFill>
        <p:spPr bwMode="auto">
          <a:xfrm>
            <a:off x="4859338" y="1400175"/>
            <a:ext cx="125253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Immagine 7" descr="radar_meteo_u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398588"/>
            <a:ext cx="136842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magine 8" descr="Fig18_Positioning forest floor consumption pins_Nenana Ridge_AK.jpg"/>
          <p:cNvPicPr>
            <a:picLocks noChangeAspect="1"/>
          </p:cNvPicPr>
          <p:nvPr/>
        </p:nvPicPr>
        <p:blipFill>
          <a:blip r:embed="rId6">
            <a:extLst>
              <a:ext uri="{28A0092B-C50C-407E-A947-70E740481C1C}">
                <a14:useLocalDpi xmlns:a14="http://schemas.microsoft.com/office/drawing/2010/main" val="0"/>
              </a:ext>
            </a:extLst>
          </a:blip>
          <a:srcRect l="11174" r="11093"/>
          <a:stretch>
            <a:fillRect/>
          </a:stretch>
        </p:blipFill>
        <p:spPr bwMode="auto">
          <a:xfrm>
            <a:off x="7596188" y="1400175"/>
            <a:ext cx="15128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Immagine 11" descr="Calvin-Perry-with-VRI-map-at-control-box-c-Mark-Godfrey-TNC-WOPA050203_D001-1.jpg"/>
          <p:cNvPicPr>
            <a:picLocks noChangeAspect="1"/>
          </p:cNvPicPr>
          <p:nvPr/>
        </p:nvPicPr>
        <p:blipFill>
          <a:blip r:embed="rId7">
            <a:extLst>
              <a:ext uri="{28A0092B-C50C-407E-A947-70E740481C1C}">
                <a14:useLocalDpi xmlns:a14="http://schemas.microsoft.com/office/drawing/2010/main" val="0"/>
              </a:ext>
            </a:extLst>
          </a:blip>
          <a:srcRect r="26968"/>
          <a:stretch>
            <a:fillRect/>
          </a:stretch>
        </p:blipFill>
        <p:spPr bwMode="auto">
          <a:xfrm>
            <a:off x="1476375" y="5111750"/>
            <a:ext cx="1828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Immagine 17" descr="hydropower-project-on-the-Yangtze-river.jpg"/>
          <p:cNvPicPr>
            <a:picLocks noChangeAspect="1"/>
          </p:cNvPicPr>
          <p:nvPr/>
        </p:nvPicPr>
        <p:blipFill>
          <a:blip r:embed="rId8">
            <a:extLst>
              <a:ext uri="{28A0092B-C50C-407E-A947-70E740481C1C}">
                <a14:useLocalDpi xmlns:a14="http://schemas.microsoft.com/office/drawing/2010/main" val="0"/>
              </a:ext>
            </a:extLst>
          </a:blip>
          <a:srcRect l="29411" r="8824"/>
          <a:stretch>
            <a:fillRect/>
          </a:stretch>
        </p:blipFill>
        <p:spPr bwMode="auto">
          <a:xfrm>
            <a:off x="4876800" y="5122863"/>
            <a:ext cx="16002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magine 18" descr="mining-lungs-400x400.jpg"/>
          <p:cNvPicPr>
            <a:picLocks noChangeAspect="1"/>
          </p:cNvPicPr>
          <p:nvPr/>
        </p:nvPicPr>
        <p:blipFill>
          <a:blip r:embed="rId9">
            <a:extLst>
              <a:ext uri="{28A0092B-C50C-407E-A947-70E740481C1C}">
                <a14:useLocalDpi xmlns:a14="http://schemas.microsoft.com/office/drawing/2010/main" val="0"/>
              </a:ext>
            </a:extLst>
          </a:blip>
          <a:srcRect l="26221"/>
          <a:stretch>
            <a:fillRect/>
          </a:stretch>
        </p:blipFill>
        <p:spPr bwMode="auto">
          <a:xfrm>
            <a:off x="6516688" y="5122863"/>
            <a:ext cx="122396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Immagine 19" descr="Screen shot 2010-01-25 at 15.13.55.png"/>
          <p:cNvPicPr>
            <a:picLocks noChangeAspect="1"/>
          </p:cNvPicPr>
          <p:nvPr/>
        </p:nvPicPr>
        <p:blipFill>
          <a:blip r:embed="rId10">
            <a:extLst>
              <a:ext uri="{28A0092B-C50C-407E-A947-70E740481C1C}">
                <a14:useLocalDpi xmlns:a14="http://schemas.microsoft.com/office/drawing/2010/main" val="0"/>
              </a:ext>
            </a:extLst>
          </a:blip>
          <a:srcRect l="40678"/>
          <a:stretch>
            <a:fillRect/>
          </a:stretch>
        </p:blipFill>
        <p:spPr bwMode="auto">
          <a:xfrm>
            <a:off x="2590800" y="3490913"/>
            <a:ext cx="2667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5" descr="adr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3482975"/>
            <a:ext cx="1828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6" descr="nasa_comput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4700" y="3508375"/>
            <a:ext cx="1943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7" descr="PolandCVO"/>
          <p:cNvPicPr>
            <a:picLocks noChangeAspect="1" noChangeArrowheads="1"/>
          </p:cNvPicPr>
          <p:nvPr/>
        </p:nvPicPr>
        <p:blipFill>
          <a:blip r:embed="rId13">
            <a:extLst>
              <a:ext uri="{28A0092B-C50C-407E-A947-70E740481C1C}">
                <a14:useLocalDpi xmlns:a14="http://schemas.microsoft.com/office/drawing/2010/main" val="0"/>
              </a:ext>
            </a:extLst>
          </a:blip>
          <a:srcRect l="22491" r="19359"/>
          <a:stretch>
            <a:fillRect/>
          </a:stretch>
        </p:blipFill>
        <p:spPr bwMode="auto">
          <a:xfrm>
            <a:off x="7812088" y="5108575"/>
            <a:ext cx="12969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8" descr="gis-workshop-at-toliara-web"/>
          <p:cNvPicPr>
            <a:picLocks noChangeAspect="1" noChangeArrowheads="1"/>
          </p:cNvPicPr>
          <p:nvPr/>
        </p:nvPicPr>
        <p:blipFill>
          <a:blip r:embed="rId14">
            <a:extLst>
              <a:ext uri="{28A0092B-C50C-407E-A947-70E740481C1C}">
                <a14:useLocalDpi xmlns:a14="http://schemas.microsoft.com/office/drawing/2010/main" val="0"/>
              </a:ext>
            </a:extLst>
          </a:blip>
          <a:srcRect l="41257"/>
          <a:stretch>
            <a:fillRect/>
          </a:stretch>
        </p:blipFill>
        <p:spPr bwMode="auto">
          <a:xfrm>
            <a:off x="3348038" y="5105400"/>
            <a:ext cx="150495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9"/>
          <p:cNvSpPr txBox="1">
            <a:spLocks noChangeArrowheads="1"/>
          </p:cNvSpPr>
          <p:nvPr/>
        </p:nvSpPr>
        <p:spPr bwMode="auto">
          <a:xfrm>
            <a:off x="536376" y="767606"/>
            <a:ext cx="922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r>
              <a:rPr lang="en-US" sz="2400" u="none" dirty="0" smtClean="0">
                <a:solidFill>
                  <a:srgbClr val="000098"/>
                </a:solidFill>
                <a:cs typeface="Arial" charset="0"/>
              </a:rPr>
              <a:t>Commercial </a:t>
            </a:r>
            <a:r>
              <a:rPr lang="en-US" sz="2400" u="none" dirty="0">
                <a:solidFill>
                  <a:srgbClr val="000098"/>
                </a:solidFill>
                <a:cs typeface="Arial" charset="0"/>
              </a:rPr>
              <a:t>Sector </a:t>
            </a:r>
            <a:r>
              <a:rPr lang="en-US" sz="2400" u="none" dirty="0" smtClean="0">
                <a:solidFill>
                  <a:srgbClr val="000098"/>
                </a:solidFill>
                <a:cs typeface="Arial" charset="0"/>
              </a:rPr>
              <a:t>Spans </a:t>
            </a:r>
            <a:r>
              <a:rPr lang="en-US" sz="2400" u="none" dirty="0">
                <a:solidFill>
                  <a:srgbClr val="000098"/>
                </a:solidFill>
                <a:cs typeface="Arial" charset="0"/>
              </a:rPr>
              <a:t>information </a:t>
            </a:r>
            <a:r>
              <a:rPr lang="en-US" sz="2400" u="none" dirty="0" smtClean="0">
                <a:solidFill>
                  <a:srgbClr val="000098"/>
                </a:solidFill>
                <a:cs typeface="Arial" charset="0"/>
              </a:rPr>
              <a:t>Value </a:t>
            </a:r>
            <a:r>
              <a:rPr lang="en-US" sz="2400" u="none" dirty="0">
                <a:solidFill>
                  <a:srgbClr val="000098"/>
                </a:solidFill>
                <a:cs typeface="Arial" charset="0"/>
              </a:rPr>
              <a:t>C</a:t>
            </a:r>
            <a:r>
              <a:rPr lang="en-US" sz="2400" u="none" dirty="0" smtClean="0">
                <a:solidFill>
                  <a:srgbClr val="000098"/>
                </a:solidFill>
                <a:cs typeface="Arial" charset="0"/>
              </a:rPr>
              <a:t>hain</a:t>
            </a:r>
            <a:endParaRPr lang="en-US" sz="2400" u="none" dirty="0">
              <a:solidFill>
                <a:srgbClr val="000098"/>
              </a:solidFill>
              <a:cs typeface="Arial" charset="0"/>
            </a:endParaRPr>
          </a:p>
          <a:p>
            <a:pPr eaLnBrk="1" hangingPunct="1"/>
            <a:endParaRPr lang="en-US" dirty="0">
              <a:solidFill>
                <a:srgbClr val="000098"/>
              </a:solidFill>
              <a:cs typeface="Arial" charset="0"/>
            </a:endParaRPr>
          </a:p>
          <a:p>
            <a:pPr eaLnBrk="1" hangingPunct="1">
              <a:spcBef>
                <a:spcPct val="50000"/>
              </a:spcBef>
            </a:pPr>
            <a:endParaRPr lang="en-US" dirty="0">
              <a:cs typeface="Arial" charset="0"/>
            </a:endParaRPr>
          </a:p>
        </p:txBody>
      </p:sp>
      <p:sp>
        <p:nvSpPr>
          <p:cNvPr id="43025" name="Text Box 20"/>
          <p:cNvSpPr txBox="1">
            <a:spLocks noChangeArrowheads="1"/>
          </p:cNvSpPr>
          <p:nvPr/>
        </p:nvSpPr>
        <p:spPr bwMode="auto">
          <a:xfrm>
            <a:off x="27856" y="1728788"/>
            <a:ext cx="1447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spcBef>
                <a:spcPct val="50000"/>
              </a:spcBef>
            </a:pPr>
            <a:r>
              <a:rPr lang="en-US" u="none" dirty="0">
                <a:solidFill>
                  <a:schemeClr val="bg1"/>
                </a:solidFill>
                <a:cs typeface="Arial" charset="0"/>
              </a:rPr>
              <a:t>Data</a:t>
            </a:r>
          </a:p>
          <a:p>
            <a:pPr eaLnBrk="1" hangingPunct="1">
              <a:spcBef>
                <a:spcPct val="50000"/>
              </a:spcBef>
            </a:pPr>
            <a:r>
              <a:rPr lang="en-US" u="none" dirty="0">
                <a:solidFill>
                  <a:schemeClr val="bg1"/>
                </a:solidFill>
                <a:cs typeface="Arial" charset="0"/>
              </a:rPr>
              <a:t>providers</a:t>
            </a:r>
          </a:p>
        </p:txBody>
      </p:sp>
      <p:sp>
        <p:nvSpPr>
          <p:cNvPr id="43026" name="Text Box 21"/>
          <p:cNvSpPr txBox="1">
            <a:spLocks noChangeArrowheads="1"/>
          </p:cNvSpPr>
          <p:nvPr/>
        </p:nvSpPr>
        <p:spPr bwMode="auto">
          <a:xfrm>
            <a:off x="106511" y="3787775"/>
            <a:ext cx="2881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spcBef>
                <a:spcPct val="50000"/>
              </a:spcBef>
            </a:pPr>
            <a:r>
              <a:rPr lang="en-US" u="none" dirty="0">
                <a:solidFill>
                  <a:srgbClr val="000098"/>
                </a:solidFill>
                <a:cs typeface="Arial" charset="0"/>
              </a:rPr>
              <a:t>Value-Added providers</a:t>
            </a:r>
          </a:p>
        </p:txBody>
      </p:sp>
      <p:sp>
        <p:nvSpPr>
          <p:cNvPr id="43027" name="Text Box 22"/>
          <p:cNvSpPr txBox="1">
            <a:spLocks noChangeArrowheads="1"/>
          </p:cNvSpPr>
          <p:nvPr/>
        </p:nvSpPr>
        <p:spPr bwMode="auto">
          <a:xfrm>
            <a:off x="-65112" y="5462588"/>
            <a:ext cx="1828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spcBef>
                <a:spcPct val="50000"/>
              </a:spcBef>
            </a:pPr>
            <a:r>
              <a:rPr lang="en-US" u="none" dirty="0">
                <a:solidFill>
                  <a:schemeClr val="bg1"/>
                </a:solidFill>
                <a:cs typeface="Arial" charset="0"/>
              </a:rPr>
              <a:t>Downstream</a:t>
            </a:r>
          </a:p>
          <a:p>
            <a:pPr eaLnBrk="1" hangingPunct="1">
              <a:spcBef>
                <a:spcPct val="50000"/>
              </a:spcBef>
            </a:pPr>
            <a:r>
              <a:rPr lang="en-US" u="none" dirty="0">
                <a:solidFill>
                  <a:schemeClr val="bg1"/>
                </a:solidFill>
                <a:cs typeface="Arial" charset="0"/>
              </a:rPr>
              <a:t>users</a:t>
            </a:r>
          </a:p>
        </p:txBody>
      </p:sp>
    </p:spTree>
    <p:extLst>
      <p:ext uri="{BB962C8B-B14F-4D97-AF65-F5344CB8AC3E}">
        <p14:creationId xmlns:p14="http://schemas.microsoft.com/office/powerpoint/2010/main" val="21372115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467544" y="1700808"/>
            <a:ext cx="8424936" cy="3810000"/>
          </a:xfrm>
        </p:spPr>
        <p:txBody>
          <a:bodyPr/>
          <a:lstStyle/>
          <a:p>
            <a:endParaRPr lang="en-US" altLang="en-US" sz="2800" dirty="0"/>
          </a:p>
          <a:p>
            <a:pPr marL="0" indent="0">
              <a:buNone/>
            </a:pPr>
            <a:endParaRPr lang="en-US" altLang="en-US" dirty="0"/>
          </a:p>
          <a:p>
            <a:endParaRPr lang="en-US" altLang="en-US" dirty="0" smtClean="0"/>
          </a:p>
          <a:p>
            <a:endParaRPr lang="en-US" altLang="en-US" dirty="0" smtClean="0"/>
          </a:p>
          <a:p>
            <a:pPr>
              <a:buFontTx/>
              <a:buNone/>
            </a:pPr>
            <a:r>
              <a:rPr lang="en-US" altLang="en-US" dirty="0" smtClean="0"/>
              <a:t> </a:t>
            </a:r>
          </a:p>
          <a:p>
            <a:endParaRPr lang="en-US" altLang="en-US" dirty="0" smtClean="0"/>
          </a:p>
          <a:p>
            <a:pPr>
              <a:buFontTx/>
              <a:buNone/>
            </a:pPr>
            <a:endParaRPr lang="en-US" altLang="en-US" dirty="0" smtClean="0"/>
          </a:p>
        </p:txBody>
      </p:sp>
      <p:sp>
        <p:nvSpPr>
          <p:cNvPr id="2" name="TextBox 1"/>
          <p:cNvSpPr txBox="1"/>
          <p:nvPr/>
        </p:nvSpPr>
        <p:spPr>
          <a:xfrm>
            <a:off x="658469" y="1859340"/>
            <a:ext cx="7688223" cy="1815882"/>
          </a:xfrm>
          <a:prstGeom prst="rect">
            <a:avLst/>
          </a:prstGeom>
          <a:noFill/>
        </p:spPr>
        <p:txBody>
          <a:bodyPr wrap="none" rtlCol="0">
            <a:spAutoFit/>
          </a:bodyPr>
          <a:lstStyle/>
          <a:p>
            <a:pPr algn="ctr"/>
            <a:r>
              <a:rPr lang="en-US" altLang="en-US" sz="4000" b="1" dirty="0" smtClean="0">
                <a:solidFill>
                  <a:schemeClr val="accent2"/>
                </a:solidFill>
                <a:latin typeface="Arial Narrow"/>
                <a:cs typeface="Arial Narrow"/>
              </a:rPr>
              <a:t>Participation </a:t>
            </a:r>
            <a:r>
              <a:rPr lang="en-US" altLang="en-US" sz="4000" b="1" dirty="0">
                <a:solidFill>
                  <a:schemeClr val="accent2"/>
                </a:solidFill>
                <a:latin typeface="Arial Narrow"/>
                <a:cs typeface="Arial Narrow"/>
              </a:rPr>
              <a:t>in Global Environmental </a:t>
            </a:r>
            <a:endParaRPr lang="en-US" altLang="en-US" sz="4000" b="1" dirty="0" smtClean="0">
              <a:solidFill>
                <a:schemeClr val="accent2"/>
              </a:solidFill>
              <a:latin typeface="Arial Narrow"/>
              <a:cs typeface="Arial Narrow"/>
            </a:endParaRPr>
          </a:p>
          <a:p>
            <a:pPr algn="ctr"/>
            <a:r>
              <a:rPr lang="en-US" altLang="en-US" sz="4000" b="1" dirty="0" smtClean="0">
                <a:solidFill>
                  <a:schemeClr val="accent2"/>
                </a:solidFill>
                <a:latin typeface="Arial Narrow"/>
                <a:cs typeface="Arial Narrow"/>
              </a:rPr>
              <a:t>Governance </a:t>
            </a:r>
            <a:r>
              <a:rPr lang="en-US" altLang="en-US" sz="4000" b="1" dirty="0">
                <a:solidFill>
                  <a:schemeClr val="accent2"/>
                </a:solidFill>
                <a:latin typeface="Arial Narrow"/>
                <a:cs typeface="Arial Narrow"/>
              </a:rPr>
              <a:t>Mechanisms</a:t>
            </a:r>
          </a:p>
          <a:p>
            <a:endParaRPr lang="en-US" sz="3200" b="1" dirty="0">
              <a:solidFill>
                <a:schemeClr val="accent2"/>
              </a:solidFill>
              <a:latin typeface="Arial Narrow"/>
              <a:cs typeface="Arial Narrow"/>
            </a:endParaRPr>
          </a:p>
        </p:txBody>
      </p:sp>
    </p:spTree>
    <p:extLst>
      <p:ext uri="{BB962C8B-B14F-4D97-AF65-F5344CB8AC3E}">
        <p14:creationId xmlns:p14="http://schemas.microsoft.com/office/powerpoint/2010/main" val="693403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533400" y="1905000"/>
            <a:ext cx="8077200" cy="3733800"/>
          </a:xfrm>
        </p:spPr>
        <p:txBody>
          <a:bodyPr/>
          <a:lstStyle/>
          <a:p>
            <a:pPr marL="0" indent="0" algn="just">
              <a:buClr>
                <a:srgbClr val="005FAA"/>
              </a:buClr>
              <a:buNone/>
              <a:defRPr/>
            </a:pPr>
            <a:r>
              <a:rPr lang="en-US" sz="2800" b="1" dirty="0" smtClean="0">
                <a:solidFill>
                  <a:srgbClr val="3595B7"/>
                </a:solidFill>
                <a:latin typeface="Arial Narrow"/>
                <a:cs typeface="Arial Narrow"/>
              </a:rPr>
              <a:t>recognizes </a:t>
            </a:r>
            <a:r>
              <a:rPr lang="en-US" sz="2800" b="1" dirty="0">
                <a:solidFill>
                  <a:srgbClr val="3595B7"/>
                </a:solidFill>
                <a:latin typeface="Arial Narrow"/>
                <a:cs typeface="Arial Narrow"/>
              </a:rPr>
              <a:t>“… the importance of space-technology-based data, </a:t>
            </a:r>
            <a:r>
              <a:rPr lang="en-US" sz="2800" b="1" i="1" dirty="0">
                <a:solidFill>
                  <a:srgbClr val="3595B7"/>
                </a:solidFill>
                <a:latin typeface="Arial Narrow"/>
                <a:cs typeface="Arial Narrow"/>
              </a:rPr>
              <a:t>in situ</a:t>
            </a:r>
            <a:r>
              <a:rPr lang="en-US" sz="2800" b="1" dirty="0">
                <a:solidFill>
                  <a:srgbClr val="3595B7"/>
                </a:solidFill>
                <a:latin typeface="Arial Narrow"/>
                <a:cs typeface="Arial Narrow"/>
              </a:rPr>
              <a:t> monitoring and reliable geospatial information for sustainable development policymaking, programming and project operations. In this context, we note the relevance of global mapping and recognize the efforts in developing global environmental observing systems, including by the Eye on Earth Network and through </a:t>
            </a:r>
            <a:r>
              <a:rPr lang="en-US" sz="2800" b="1" dirty="0">
                <a:solidFill>
                  <a:srgbClr val="005FAA"/>
                </a:solidFill>
                <a:latin typeface="Arial Narrow"/>
                <a:cs typeface="Arial Narrow"/>
              </a:rPr>
              <a:t>the Global Earth Observation System of </a:t>
            </a:r>
            <a:r>
              <a:rPr lang="en-US" sz="2800" b="1" dirty="0" smtClean="0">
                <a:solidFill>
                  <a:srgbClr val="005FAA"/>
                </a:solidFill>
                <a:latin typeface="Arial Narrow"/>
                <a:cs typeface="Arial Narrow"/>
              </a:rPr>
              <a:t>Systems</a:t>
            </a:r>
            <a:r>
              <a:rPr lang="en-US" sz="2800" b="1" dirty="0" smtClean="0">
                <a:solidFill>
                  <a:srgbClr val="3595B7"/>
                </a:solidFill>
                <a:latin typeface="Arial Narrow"/>
                <a:cs typeface="Arial Narrow"/>
              </a:rPr>
              <a:t>. </a:t>
            </a:r>
            <a:r>
              <a:rPr lang="en-US" sz="2800" b="1" dirty="0">
                <a:solidFill>
                  <a:srgbClr val="3595B7"/>
                </a:solidFill>
                <a:latin typeface="Arial Narrow"/>
                <a:cs typeface="Arial Narrow"/>
              </a:rPr>
              <a:t>We recognize the need to support developing countries in their efforts to collect environmental data.”</a:t>
            </a:r>
            <a:endParaRPr lang="en-US" sz="2800" b="1" dirty="0" smtClean="0">
              <a:solidFill>
                <a:srgbClr val="3595B7"/>
              </a:solidFill>
              <a:latin typeface="Arial Narrow"/>
              <a:cs typeface="Arial Narrow"/>
            </a:endParaRPr>
          </a:p>
        </p:txBody>
      </p:sp>
      <p:sp>
        <p:nvSpPr>
          <p:cNvPr id="84994" name="Rectangle 4"/>
          <p:cNvSpPr>
            <a:spLocks noGrp="1" noChangeArrowheads="1"/>
          </p:cNvSpPr>
          <p:nvPr>
            <p:ph type="title"/>
          </p:nvPr>
        </p:nvSpPr>
        <p:spPr>
          <a:xfrm>
            <a:off x="762000" y="494184"/>
            <a:ext cx="7772400" cy="990600"/>
          </a:xfrm>
        </p:spPr>
        <p:txBody>
          <a:bodyPr/>
          <a:lstStyle/>
          <a:p>
            <a:pPr algn="ctr"/>
            <a:r>
              <a:rPr lang="en-US" b="1" dirty="0" smtClean="0">
                <a:latin typeface="Arial" charset="0"/>
                <a:cs typeface="Arial" charset="0"/>
              </a:rPr>
              <a:t/>
            </a:r>
            <a:br>
              <a:rPr lang="en-US" b="1" dirty="0" smtClean="0">
                <a:latin typeface="Arial" charset="0"/>
                <a:cs typeface="Arial" charset="0"/>
              </a:rPr>
            </a:br>
            <a:r>
              <a:rPr lang="en-US" sz="4000" b="1" dirty="0" smtClean="0">
                <a:solidFill>
                  <a:schemeClr val="accent2"/>
                </a:solidFill>
                <a:latin typeface="Arial Narrow"/>
                <a:cs typeface="Arial Narrow"/>
              </a:rPr>
              <a:t>Rio+20 -- The future we want</a:t>
            </a:r>
          </a:p>
        </p:txBody>
      </p:sp>
    </p:spTree>
    <p:extLst>
      <p:ext uri="{BB962C8B-B14F-4D97-AF65-F5344CB8AC3E}">
        <p14:creationId xmlns:p14="http://schemas.microsoft.com/office/powerpoint/2010/main" val="283907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467544" y="1700808"/>
            <a:ext cx="8424936" cy="3810000"/>
          </a:xfrm>
        </p:spPr>
        <p:txBody>
          <a:bodyPr/>
          <a:lstStyle/>
          <a:p>
            <a:endParaRPr lang="en-US" altLang="en-US" sz="2800" dirty="0"/>
          </a:p>
          <a:p>
            <a:pPr marL="0" indent="0">
              <a:buNone/>
            </a:pPr>
            <a:endParaRPr lang="en-US" altLang="en-US" dirty="0"/>
          </a:p>
          <a:p>
            <a:endParaRPr lang="en-US" altLang="en-US" dirty="0" smtClean="0"/>
          </a:p>
          <a:p>
            <a:endParaRPr lang="en-US" altLang="en-US" dirty="0" smtClean="0"/>
          </a:p>
          <a:p>
            <a:pPr>
              <a:buFontTx/>
              <a:buNone/>
            </a:pPr>
            <a:r>
              <a:rPr lang="en-US" altLang="en-US" dirty="0" smtClean="0"/>
              <a:t> </a:t>
            </a:r>
          </a:p>
          <a:p>
            <a:endParaRPr lang="en-US" altLang="en-US" dirty="0" smtClean="0"/>
          </a:p>
          <a:p>
            <a:pPr>
              <a:buFontTx/>
              <a:buNone/>
            </a:pPr>
            <a:endParaRPr lang="en-US" altLang="en-US" dirty="0" smtClean="0"/>
          </a:p>
        </p:txBody>
      </p:sp>
      <p:grpSp>
        <p:nvGrpSpPr>
          <p:cNvPr id="4" name="Group 3"/>
          <p:cNvGrpSpPr/>
          <p:nvPr/>
        </p:nvGrpSpPr>
        <p:grpSpPr>
          <a:xfrm>
            <a:off x="539552" y="2204864"/>
            <a:ext cx="5675026" cy="3605625"/>
            <a:chOff x="-341128" y="-1848195"/>
            <a:chExt cx="5582802" cy="3547029"/>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28" y="-1848195"/>
              <a:ext cx="2946032" cy="1625397"/>
            </a:xfrm>
            <a:prstGeom prst="rect">
              <a:avLst/>
            </a:prstGeom>
          </p:spPr>
        </p:pic>
        <p:pic>
          <p:nvPicPr>
            <p:cNvPr id="7"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139" y="-1835190"/>
              <a:ext cx="1497360" cy="161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8305" y="158629"/>
              <a:ext cx="2743369" cy="154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60" y="119187"/>
              <a:ext cx="1796854" cy="151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1115616" y="1052736"/>
            <a:ext cx="7173508" cy="1077218"/>
          </a:xfrm>
          <a:prstGeom prst="rect">
            <a:avLst/>
          </a:prstGeom>
          <a:noFill/>
        </p:spPr>
        <p:txBody>
          <a:bodyPr wrap="none" rtlCol="0">
            <a:spAutoFit/>
          </a:bodyPr>
          <a:lstStyle/>
          <a:p>
            <a:r>
              <a:rPr lang="en-US" altLang="ja-JP" sz="4000" b="1" kern="0" dirty="0" smtClean="0">
                <a:solidFill>
                  <a:schemeClr val="accent2"/>
                </a:solidFill>
                <a:latin typeface="Arial Narrow"/>
                <a:ea typeface="MS PGothic" pitchFamily="34" charset="-128"/>
                <a:cs typeface="Arial Narrow"/>
              </a:rPr>
              <a:t>Priority International Engagements</a:t>
            </a:r>
            <a:endParaRPr lang="en-US" altLang="ja-JP" sz="4000" b="1" kern="0" dirty="0">
              <a:solidFill>
                <a:schemeClr val="accent2"/>
              </a:solidFill>
              <a:latin typeface="Arial Narrow"/>
              <a:ea typeface="MS PGothic" pitchFamily="34" charset="-128"/>
              <a:cs typeface="Arial Narrow"/>
            </a:endParaRPr>
          </a:p>
          <a:p>
            <a:endParaRPr lang="en-US" dirty="0"/>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2708920"/>
            <a:ext cx="3600400" cy="202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descr="http://www.unicef.org/wash/images/un_water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730" y="5643982"/>
            <a:ext cx="3109710" cy="8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3060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467544" y="1851248"/>
            <a:ext cx="8424936" cy="3810000"/>
          </a:xfrm>
        </p:spPr>
        <p:txBody>
          <a:bodyPr/>
          <a:lstStyle/>
          <a:p>
            <a:endParaRPr lang="en-US" altLang="en-US" sz="2800" dirty="0"/>
          </a:p>
          <a:p>
            <a:pPr marL="0" indent="0">
              <a:buNone/>
            </a:pPr>
            <a:endParaRPr lang="en-US" altLang="en-US" dirty="0"/>
          </a:p>
          <a:p>
            <a:endParaRPr lang="en-US" altLang="en-US" dirty="0" smtClean="0"/>
          </a:p>
          <a:p>
            <a:endParaRPr lang="en-US" altLang="en-US" dirty="0" smtClean="0"/>
          </a:p>
          <a:p>
            <a:pPr>
              <a:buFontTx/>
              <a:buNone/>
            </a:pPr>
            <a:r>
              <a:rPr lang="en-US" altLang="en-US" dirty="0" smtClean="0"/>
              <a:t> </a:t>
            </a:r>
          </a:p>
          <a:p>
            <a:endParaRPr lang="en-US" altLang="en-US" dirty="0" smtClean="0"/>
          </a:p>
          <a:p>
            <a:pPr>
              <a:buFontTx/>
              <a:buNone/>
            </a:pPr>
            <a:endParaRPr lang="en-US" altLang="en-US" dirty="0" smtClean="0"/>
          </a:p>
        </p:txBody>
      </p:sp>
      <p:grpSp>
        <p:nvGrpSpPr>
          <p:cNvPr id="4" name="Group 3"/>
          <p:cNvGrpSpPr/>
          <p:nvPr/>
        </p:nvGrpSpPr>
        <p:grpSpPr>
          <a:xfrm>
            <a:off x="2085048" y="2492895"/>
            <a:ext cx="5346865" cy="3096345"/>
            <a:chOff x="1259632" y="-1677260"/>
            <a:chExt cx="3351005" cy="1940552"/>
          </a:xfrm>
        </p:grpSpPr>
        <p:pic>
          <p:nvPicPr>
            <p:cNvPr id="6" name="Picture 25" descr="http://delta.umn.edu/sites/delta.umn.edu/files/Belmont_Forum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21687"/>
              <a:ext cx="19907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descr="http://blog.arkive.org/wp-content/uploads/2011/12/eye-on-ear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357" y="-1677260"/>
              <a:ext cx="1077239"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http://www.earthsystemgovernance.org/sites/default/files/affiliated_projects/logos/future_earth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19360" b="18597"/>
            <a:stretch/>
          </p:blipFill>
          <p:spPr bwMode="auto">
            <a:xfrm>
              <a:off x="1259632" y="-765399"/>
              <a:ext cx="1660563" cy="102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1" descr="http://www.dri.ie/sites/default/files/images/RDA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9374" y="-684420"/>
              <a:ext cx="12112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1728192" y="1196752"/>
            <a:ext cx="8820472" cy="707886"/>
          </a:xfrm>
          <a:prstGeom prst="rect">
            <a:avLst/>
          </a:prstGeom>
          <a:noFill/>
        </p:spPr>
        <p:txBody>
          <a:bodyPr wrap="square" rtlCol="0">
            <a:spAutoFit/>
          </a:bodyPr>
          <a:lstStyle/>
          <a:p>
            <a:r>
              <a:rPr lang="en-US" sz="4000" b="1" dirty="0" smtClean="0">
                <a:solidFill>
                  <a:schemeClr val="accent2"/>
                </a:solidFill>
                <a:latin typeface="Arial Narrow"/>
                <a:cs typeface="Arial Narrow"/>
              </a:rPr>
              <a:t> Infrastructure Partnerships</a:t>
            </a:r>
            <a:endParaRPr lang="en-US" sz="4000" b="1" dirty="0">
              <a:solidFill>
                <a:schemeClr val="accent2"/>
              </a:solidFill>
              <a:latin typeface="Arial Narrow"/>
              <a:cs typeface="Arial Narrow"/>
            </a:endParaRPr>
          </a:p>
        </p:txBody>
      </p:sp>
    </p:spTree>
    <p:extLst>
      <p:ext uri="{BB962C8B-B14F-4D97-AF65-F5344CB8AC3E}">
        <p14:creationId xmlns:p14="http://schemas.microsoft.com/office/powerpoint/2010/main" val="42593060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4025" y="3562350"/>
            <a:ext cx="3449638"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97"/>
          <p:cNvSpPr>
            <a:spLocks noChangeArrowheads="1"/>
          </p:cNvSpPr>
          <p:nvPr/>
        </p:nvSpPr>
        <p:spPr bwMode="auto">
          <a:xfrm>
            <a:off x="6596063" y="11113"/>
            <a:ext cx="2438400" cy="92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cs typeface="Arial" charset="0"/>
            </a:endParaRPr>
          </a:p>
        </p:txBody>
      </p:sp>
      <p:grpSp>
        <p:nvGrpSpPr>
          <p:cNvPr id="17411" name="Group 36"/>
          <p:cNvGrpSpPr>
            <a:grpSpLocks/>
          </p:cNvGrpSpPr>
          <p:nvPr/>
        </p:nvGrpSpPr>
        <p:grpSpPr bwMode="auto">
          <a:xfrm>
            <a:off x="5181600" y="260350"/>
            <a:ext cx="3913188" cy="3122613"/>
            <a:chOff x="3264" y="164"/>
            <a:chExt cx="2465" cy="1967"/>
          </a:xfrm>
        </p:grpSpPr>
        <p:sp>
          <p:nvSpPr>
            <p:cNvPr id="17430" name="Triangolo isoscele 5"/>
            <p:cNvSpPr>
              <a:spLocks noChangeArrowheads="1"/>
            </p:cNvSpPr>
            <p:nvPr/>
          </p:nvSpPr>
          <p:spPr bwMode="auto">
            <a:xfrm rot="-9671516">
              <a:off x="3899" y="1325"/>
              <a:ext cx="618" cy="806"/>
            </a:xfrm>
            <a:prstGeom prst="triangle">
              <a:avLst>
                <a:gd name="adj" fmla="val 86852"/>
              </a:avLst>
            </a:prstGeom>
            <a:solidFill>
              <a:srgbClr val="FF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solidFill>
                  <a:srgbClr val="000000"/>
                </a:solidFill>
                <a:cs typeface="Arial" charset="0"/>
              </a:endParaRPr>
            </a:p>
          </p:txBody>
        </p:sp>
        <p:grpSp>
          <p:nvGrpSpPr>
            <p:cNvPr id="17431" name="Group 23"/>
            <p:cNvGrpSpPr>
              <a:grpSpLocks/>
            </p:cNvGrpSpPr>
            <p:nvPr/>
          </p:nvGrpSpPr>
          <p:grpSpPr bwMode="auto">
            <a:xfrm>
              <a:off x="3264" y="164"/>
              <a:ext cx="2465" cy="1444"/>
              <a:chOff x="3283" y="155"/>
              <a:chExt cx="2465" cy="1444"/>
            </a:xfrm>
          </p:grpSpPr>
          <p:grpSp>
            <p:nvGrpSpPr>
              <p:cNvPr id="17432" name="Group 80"/>
              <p:cNvGrpSpPr>
                <a:grpSpLocks/>
              </p:cNvGrpSpPr>
              <p:nvPr/>
            </p:nvGrpSpPr>
            <p:grpSpPr bwMode="auto">
              <a:xfrm>
                <a:off x="3838" y="231"/>
                <a:ext cx="1701" cy="1368"/>
                <a:chOff x="5405" y="6"/>
                <a:chExt cx="1597" cy="1681"/>
              </a:xfrm>
            </p:grpSpPr>
            <p:pic>
              <p:nvPicPr>
                <p:cNvPr id="9294" name="Picture 68" descr="GEOSS_Portal_Website_link2"/>
                <p:cNvPicPr>
                  <a:picLocks noChangeAspect="1" noChangeArrowheads="1"/>
                </p:cNvPicPr>
                <p:nvPr/>
              </p:nvPicPr>
              <p:blipFill>
                <a:blip r:embed="rId4" cstate="print">
                  <a:extLst/>
                </a:blip>
                <a:srcRect/>
                <a:stretch>
                  <a:fillRect/>
                </a:stretch>
              </p:blipFill>
              <p:spPr bwMode="auto">
                <a:xfrm>
                  <a:off x="5405" y="6"/>
                  <a:ext cx="1597" cy="1681"/>
                </a:xfrm>
                <a:prstGeom prst="rect">
                  <a:avLst/>
                </a:prstGeom>
                <a:noFill/>
                <a:ln>
                  <a:noFill/>
                </a:ln>
                <a:scene3d>
                  <a:camera prst="orthographicFront">
                    <a:rot lat="300000" lon="21299991" rev="0"/>
                  </a:camera>
                  <a:lightRig rig="threePt" dir="t"/>
                </a:scene3d>
                <a:extLst/>
              </p:spPr>
            </p:pic>
            <p:sp>
              <p:nvSpPr>
                <p:cNvPr id="17437" name="Line 69"/>
                <p:cNvSpPr>
                  <a:spLocks noChangeShapeType="1"/>
                </p:cNvSpPr>
                <p:nvPr/>
              </p:nvSpPr>
              <p:spPr bwMode="auto">
                <a:xfrm flipH="1">
                  <a:off x="5431" y="71"/>
                  <a:ext cx="917" cy="3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Line 70"/>
                <p:cNvSpPr>
                  <a:spLocks noChangeShapeType="1"/>
                </p:cNvSpPr>
                <p:nvPr/>
              </p:nvSpPr>
              <p:spPr bwMode="auto">
                <a:xfrm flipH="1">
                  <a:off x="6418" y="205"/>
                  <a:ext cx="71" cy="14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9" name="Line 71"/>
                <p:cNvSpPr>
                  <a:spLocks noChangeShapeType="1"/>
                </p:cNvSpPr>
                <p:nvPr/>
              </p:nvSpPr>
              <p:spPr bwMode="auto">
                <a:xfrm flipH="1">
                  <a:off x="5944" y="148"/>
                  <a:ext cx="409" cy="4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0" name="Freeform 72"/>
                <p:cNvSpPr>
                  <a:spLocks/>
                </p:cNvSpPr>
                <p:nvPr/>
              </p:nvSpPr>
              <p:spPr bwMode="auto">
                <a:xfrm>
                  <a:off x="6138" y="157"/>
                  <a:ext cx="338" cy="377"/>
                </a:xfrm>
                <a:custGeom>
                  <a:avLst/>
                  <a:gdLst>
                    <a:gd name="T0" fmla="*/ 0 w 276"/>
                    <a:gd name="T1" fmla="*/ 0 h 315"/>
                    <a:gd name="T2" fmla="*/ 0 w 276"/>
                    <a:gd name="T3" fmla="*/ 2147483647 h 315"/>
                    <a:gd name="T4" fmla="*/ 2147483647 w 276"/>
                    <a:gd name="T5" fmla="*/ 2147483647 h 315"/>
                    <a:gd name="T6" fmla="*/ 2147483647 w 276"/>
                    <a:gd name="T7" fmla="*/ 2147483647 h 315"/>
                    <a:gd name="T8" fmla="*/ 0 w 276"/>
                    <a:gd name="T9" fmla="*/ 0 h 315"/>
                    <a:gd name="T10" fmla="*/ 0 60000 65536"/>
                    <a:gd name="T11" fmla="*/ 0 60000 65536"/>
                    <a:gd name="T12" fmla="*/ 0 60000 65536"/>
                    <a:gd name="T13" fmla="*/ 0 60000 65536"/>
                    <a:gd name="T14" fmla="*/ 0 60000 65536"/>
                    <a:gd name="T15" fmla="*/ 0 w 276"/>
                    <a:gd name="T16" fmla="*/ 0 h 315"/>
                    <a:gd name="T17" fmla="*/ 276 w 276"/>
                    <a:gd name="T18" fmla="*/ 315 h 315"/>
                  </a:gdLst>
                  <a:ahLst/>
                  <a:cxnLst>
                    <a:cxn ang="T10">
                      <a:pos x="T0" y="T1"/>
                    </a:cxn>
                    <a:cxn ang="T11">
                      <a:pos x="T2" y="T3"/>
                    </a:cxn>
                    <a:cxn ang="T12">
                      <a:pos x="T4" y="T5"/>
                    </a:cxn>
                    <a:cxn ang="T13">
                      <a:pos x="T6" y="T7"/>
                    </a:cxn>
                    <a:cxn ang="T14">
                      <a:pos x="T8" y="T9"/>
                    </a:cxn>
                  </a:cxnLst>
                  <a:rect l="T15" t="T16" r="T17" b="T18"/>
                  <a:pathLst>
                    <a:path w="276" h="315">
                      <a:moveTo>
                        <a:pt x="0" y="0"/>
                      </a:moveTo>
                      <a:lnTo>
                        <a:pt x="0" y="204"/>
                      </a:lnTo>
                      <a:lnTo>
                        <a:pt x="276" y="315"/>
                      </a:lnTo>
                      <a:lnTo>
                        <a:pt x="274" y="103"/>
                      </a:lnTo>
                      <a:lnTo>
                        <a:pt x="0" y="0"/>
                      </a:lnTo>
                      <a:close/>
                    </a:path>
                  </a:pathLst>
                </a:custGeom>
                <a:solidFill>
                  <a:schemeClr val="accent1">
                    <a:alpha val="36862"/>
                  </a:schemeClr>
                </a:solidFill>
                <a:ln w="9525">
                  <a:solidFill>
                    <a:schemeClr val="tx1"/>
                  </a:solidFill>
                  <a:round/>
                  <a:headEnd/>
                  <a:tailEnd/>
                </a:ln>
              </p:spPr>
              <p:txBody>
                <a:bodyPr/>
                <a:lstStyle/>
                <a:p>
                  <a:endParaRPr lang="en-US"/>
                </a:p>
              </p:txBody>
            </p:sp>
            <p:sp>
              <p:nvSpPr>
                <p:cNvPr id="17441" name="Line 73"/>
                <p:cNvSpPr>
                  <a:spLocks noChangeShapeType="1"/>
                </p:cNvSpPr>
                <p:nvPr/>
              </p:nvSpPr>
              <p:spPr bwMode="auto">
                <a:xfrm flipH="1">
                  <a:off x="6405" y="133"/>
                  <a:ext cx="84" cy="6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38" name="Text Box 72"/>
              <p:cNvSpPr txBox="1">
                <a:spLocks noChangeArrowheads="1"/>
              </p:cNvSpPr>
              <p:nvPr/>
            </p:nvSpPr>
            <p:spPr bwMode="auto">
              <a:xfrm>
                <a:off x="4895" y="155"/>
                <a:ext cx="853" cy="485"/>
              </a:xfrm>
              <a:prstGeom prst="rect">
                <a:avLst/>
              </a:prstGeom>
              <a:noFill/>
              <a:ln>
                <a:noFill/>
              </a:ln>
              <a:scene3d>
                <a:camera prst="perspectiveHeroicExtremeLeftFacing"/>
                <a:lightRig rig="threePt" dir="t"/>
              </a:scene3d>
              <a:extLst/>
            </p:spPr>
            <p:txBody>
              <a:bodyPr>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spcBef>
                    <a:spcPct val="0"/>
                  </a:spcBef>
                  <a:buFontTx/>
                  <a:buNone/>
                  <a:defRPr/>
                </a:pPr>
                <a:r>
                  <a:rPr kumimoji="0" lang="fr-CH" altLang="ja-JP" sz="1400" b="1" u="none" dirty="0" smtClean="0">
                    <a:solidFill>
                      <a:srgbClr val="000000"/>
                    </a:solidFill>
                    <a:cs typeface="+mn-cs"/>
                  </a:rPr>
                  <a:t> </a:t>
                </a:r>
                <a:r>
                  <a:rPr kumimoji="0" lang="fr-CH" altLang="ja-JP" sz="1400" b="1" i="1" u="none" dirty="0">
                    <a:solidFill>
                      <a:srgbClr val="C00000"/>
                    </a:solidFill>
                    <a:cs typeface="+mn-cs"/>
                  </a:rPr>
                  <a:t>Home Page</a:t>
                </a:r>
              </a:p>
              <a:p>
                <a:pPr>
                  <a:spcBef>
                    <a:spcPct val="0"/>
                  </a:spcBef>
                  <a:buFontTx/>
                  <a:buNone/>
                  <a:defRPr/>
                </a:pPr>
                <a:endParaRPr kumimoji="0" lang="fr-CH" altLang="ja-JP" sz="1200" b="0" i="1" u="none" dirty="0">
                  <a:solidFill>
                    <a:srgbClr val="C00000"/>
                  </a:solidFill>
                  <a:cs typeface="+mn-cs"/>
                </a:endParaRPr>
              </a:p>
              <a:p>
                <a:pPr>
                  <a:spcBef>
                    <a:spcPct val="0"/>
                  </a:spcBef>
                  <a:buFontTx/>
                  <a:buNone/>
                  <a:defRPr/>
                </a:pPr>
                <a:endParaRPr kumimoji="0" lang="en-US" altLang="ja-JP" sz="1800" b="0" u="none" dirty="0">
                  <a:solidFill>
                    <a:srgbClr val="000000"/>
                  </a:solidFill>
                  <a:cs typeface="+mn-cs"/>
                </a:endParaRPr>
              </a:p>
            </p:txBody>
          </p:sp>
          <p:pic>
            <p:nvPicPr>
              <p:cNvPr id="17434" name="Picture 74" descr="e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 y="1200"/>
                <a:ext cx="52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5" name="Text Box 72"/>
              <p:cNvSpPr txBox="1">
                <a:spLocks noChangeArrowheads="1"/>
              </p:cNvSpPr>
              <p:nvPr/>
            </p:nvSpPr>
            <p:spPr bwMode="auto">
              <a:xfrm>
                <a:off x="3283" y="624"/>
                <a:ext cx="557"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pPr algn="r"/>
                <a:r>
                  <a:rPr lang="fr-CH" altLang="ja-JP" sz="1400" i="1" u="none" dirty="0">
                    <a:solidFill>
                      <a:srgbClr val="C00000"/>
                    </a:solidFill>
                    <a:latin typeface="Arial" charset="0"/>
                    <a:cs typeface="Arial" charset="0"/>
                  </a:rPr>
                  <a:t>GEOSS</a:t>
                </a:r>
                <a:r>
                  <a:rPr lang="fr-CH" altLang="ja-JP" sz="1400" u="none" dirty="0">
                    <a:solidFill>
                      <a:srgbClr val="000000"/>
                    </a:solidFill>
                    <a:latin typeface="Arial" charset="0"/>
                    <a:cs typeface="Arial" charset="0"/>
                  </a:rPr>
                  <a:t>             </a:t>
                </a:r>
                <a:r>
                  <a:rPr lang="fr-CH" altLang="ja-JP" sz="1400" i="1" u="none" dirty="0">
                    <a:solidFill>
                      <a:srgbClr val="C00000"/>
                    </a:solidFill>
                    <a:latin typeface="Arial" charset="0"/>
                    <a:cs typeface="Arial" charset="0"/>
                  </a:rPr>
                  <a:t>Portal</a:t>
                </a:r>
              </a:p>
              <a:p>
                <a:pPr algn="r"/>
                <a:endParaRPr lang="fr-CH" altLang="ja-JP" sz="1200" b="0" i="1" u="none" dirty="0">
                  <a:solidFill>
                    <a:srgbClr val="C00000"/>
                  </a:solidFill>
                  <a:latin typeface="Arial" charset="0"/>
                  <a:cs typeface="Arial" charset="0"/>
                </a:endParaRPr>
              </a:p>
              <a:p>
                <a:pPr algn="r"/>
                <a:endParaRPr lang="en-US" altLang="ja-JP" sz="1800" b="0" u="none" dirty="0">
                  <a:solidFill>
                    <a:srgbClr val="000000"/>
                  </a:solidFill>
                  <a:latin typeface="Arial" charset="0"/>
                  <a:cs typeface="Arial" charset="0"/>
                </a:endParaRPr>
              </a:p>
            </p:txBody>
          </p:sp>
        </p:grpSp>
      </p:grpSp>
      <p:sp>
        <p:nvSpPr>
          <p:cNvPr id="17412" name="Rectangle 96"/>
          <p:cNvSpPr>
            <a:spLocks noChangeArrowheads="1"/>
          </p:cNvSpPr>
          <p:nvPr/>
        </p:nvSpPr>
        <p:spPr bwMode="auto">
          <a:xfrm>
            <a:off x="228600" y="228600"/>
            <a:ext cx="2895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cs typeface="Arial" charset="0"/>
            </a:endParaRPr>
          </a:p>
        </p:txBody>
      </p:sp>
      <p:pic>
        <p:nvPicPr>
          <p:cNvPr id="4" name="Immagine 3"/>
          <p:cNvPicPr>
            <a:picLocks noChangeAspect="1"/>
          </p:cNvPicPr>
          <p:nvPr/>
        </p:nvPicPr>
        <p:blipFill>
          <a:blip r:embed="rId6"/>
          <a:stretch>
            <a:fillRect/>
          </a:stretch>
        </p:blipFill>
        <p:spPr>
          <a:xfrm>
            <a:off x="685800" y="914403"/>
            <a:ext cx="6173760" cy="5402749"/>
          </a:xfrm>
          <a:prstGeom prst="rect">
            <a:avLst/>
          </a:prstGeom>
          <a:scene3d>
            <a:camera prst="perspectiveHeroicExtremeRightFacing">
              <a:rot lat="151256" lon="20088248" rev="21554877"/>
            </a:camera>
            <a:lightRig rig="threePt" dir="t"/>
          </a:scene3d>
        </p:spPr>
      </p:pic>
      <p:grpSp>
        <p:nvGrpSpPr>
          <p:cNvPr id="17414" name="Gruppo 3"/>
          <p:cNvGrpSpPr>
            <a:grpSpLocks/>
          </p:cNvGrpSpPr>
          <p:nvPr/>
        </p:nvGrpSpPr>
        <p:grpSpPr bwMode="auto">
          <a:xfrm>
            <a:off x="4910138" y="2743200"/>
            <a:ext cx="2252662" cy="1425575"/>
            <a:chOff x="2893311" y="3212976"/>
            <a:chExt cx="1998405" cy="1024128"/>
          </a:xfrm>
        </p:grpSpPr>
        <p:pic>
          <p:nvPicPr>
            <p:cNvPr id="60" name="Picture 2" descr="C:\Users\nativi\Downloads\MC900441388.PNG"/>
            <p:cNvPicPr>
              <a:picLocks noChangeAspect="1" noChangeArrowheads="1"/>
            </p:cNvPicPr>
            <p:nvPr/>
          </p:nvPicPr>
          <p:blipFill>
            <a:blip r:embed="rId7" cstate="print"/>
            <a:srcRect/>
            <a:stretch>
              <a:fillRect/>
            </a:stretch>
          </p:blipFill>
          <p:spPr bwMode="auto">
            <a:xfrm>
              <a:off x="2915817" y="3212976"/>
              <a:ext cx="1975899" cy="1024128"/>
            </a:xfrm>
            <a:prstGeom prst="rect">
              <a:avLst/>
            </a:prstGeom>
            <a:noFill/>
            <a:scene3d>
              <a:camera prst="perspectiveContrastingLeftFacing"/>
              <a:lightRig rig="threePt" dir="t"/>
            </a:scene3d>
          </p:spPr>
        </p:pic>
        <p:sp>
          <p:nvSpPr>
            <p:cNvPr id="67" name="CasellaDiTesto 66"/>
            <p:cNvSpPr txBox="1"/>
            <p:nvPr/>
          </p:nvSpPr>
          <p:spPr>
            <a:xfrm>
              <a:off x="2893311" y="3417154"/>
              <a:ext cx="1977372" cy="597245"/>
            </a:xfrm>
            <a:prstGeom prst="rect">
              <a:avLst/>
            </a:prstGeom>
            <a:noFill/>
            <a:scene3d>
              <a:camera prst="perspectiveContrastingLeftFacing"/>
              <a:lightRig rig="threePt" dir="t"/>
            </a:scene3d>
          </p:spPr>
          <p:txBody>
            <a:bodyPr>
              <a:spAutoFit/>
            </a:bodyPr>
            <a:lstStyle/>
            <a:p>
              <a:pPr fontAlgn="auto">
                <a:spcBef>
                  <a:spcPts val="0"/>
                </a:spcBef>
                <a:spcAft>
                  <a:spcPts val="0"/>
                </a:spcAft>
                <a:defRPr/>
              </a:pPr>
              <a:r>
                <a:rPr lang="en-US" sz="2400" b="0" u="none" kern="0" dirty="0">
                  <a:solidFill>
                    <a:srgbClr val="002060"/>
                  </a:solidFill>
                  <a:effectLst>
                    <a:outerShdw blurRad="38100" dist="38100" dir="2700000" algn="tl">
                      <a:srgbClr val="000000">
                        <a:alpha val="43137"/>
                      </a:srgbClr>
                    </a:outerShdw>
                  </a:effectLst>
                  <a:latin typeface="Arial"/>
                  <a:ea typeface="ＭＳ Ｐゴシック"/>
                  <a:cs typeface="+mn-cs"/>
                </a:rPr>
                <a:t>GEO</a:t>
              </a:r>
              <a:br>
                <a:rPr lang="en-US" sz="2400" b="0" u="none" kern="0" dirty="0">
                  <a:solidFill>
                    <a:srgbClr val="002060"/>
                  </a:solidFill>
                  <a:effectLst>
                    <a:outerShdw blurRad="38100" dist="38100" dir="2700000" algn="tl">
                      <a:srgbClr val="000000">
                        <a:alpha val="43137"/>
                      </a:srgbClr>
                    </a:outerShdw>
                  </a:effectLst>
                  <a:latin typeface="Arial"/>
                  <a:ea typeface="ＭＳ Ｐゴシック"/>
                  <a:cs typeface="+mn-cs"/>
                </a:rPr>
              </a:br>
              <a:r>
                <a:rPr lang="en-US" sz="2400" b="0" u="none" kern="0" dirty="0">
                  <a:solidFill>
                    <a:srgbClr val="002060"/>
                  </a:solidFill>
                  <a:effectLst>
                    <a:outerShdw blurRad="38100" dist="38100" dir="2700000" algn="tl">
                      <a:srgbClr val="000000">
                        <a:alpha val="43137"/>
                      </a:srgbClr>
                    </a:outerShdw>
                  </a:effectLst>
                  <a:latin typeface="Arial"/>
                  <a:ea typeface="ＭＳ Ｐゴシック"/>
                  <a:cs typeface="+mn-cs"/>
                </a:rPr>
                <a:t>DAB</a:t>
              </a:r>
            </a:p>
          </p:txBody>
        </p:sp>
      </p:grpSp>
      <p:sp>
        <p:nvSpPr>
          <p:cNvPr id="17415" name="Rectangle 2"/>
          <p:cNvSpPr>
            <a:spLocks noChangeArrowheads="1"/>
          </p:cNvSpPr>
          <p:nvPr/>
        </p:nvSpPr>
        <p:spPr bwMode="auto">
          <a:xfrm>
            <a:off x="304800" y="0"/>
            <a:ext cx="5892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ltLang="ja-JP" sz="2600" u="none" dirty="0">
              <a:solidFill>
                <a:srgbClr val="333399"/>
              </a:solidFill>
              <a:cs typeface="Arial" charset="0"/>
            </a:endParaRPr>
          </a:p>
        </p:txBody>
      </p:sp>
      <p:pic>
        <p:nvPicPr>
          <p:cNvPr id="2" name="Immagine 1"/>
          <p:cNvPicPr>
            <a:picLocks noChangeAspect="1"/>
          </p:cNvPicPr>
          <p:nvPr/>
        </p:nvPicPr>
        <p:blipFill>
          <a:blip r:embed="rId8" cstate="print">
            <a:clrChange>
              <a:clrFrom>
                <a:srgbClr val="FFFFFF"/>
              </a:clrFrom>
              <a:clrTo>
                <a:srgbClr val="FFFFFF">
                  <a:alpha val="0"/>
                </a:srgbClr>
              </a:clrTo>
            </a:clrChange>
            <a:extLst/>
          </a:blip>
          <a:stretch>
            <a:fillRect/>
          </a:stretch>
        </p:blipFill>
        <p:spPr>
          <a:xfrm>
            <a:off x="6880263" y="3198467"/>
            <a:ext cx="453703" cy="382671"/>
          </a:xfrm>
          <a:prstGeom prst="rect">
            <a:avLst/>
          </a:prstGeom>
          <a:noFill/>
          <a:ln w="9525">
            <a:noFill/>
            <a:prstDash val="dash"/>
            <a:miter lim="800000"/>
            <a:headEnd/>
            <a:tailEnd/>
          </a:ln>
          <a:scene3d>
            <a:camera prst="perspectiveHeroicExtremeLeftFacing"/>
            <a:lightRig rig="threePt" dir="t"/>
          </a:scene3d>
        </p:spPr>
      </p:pic>
      <p:pic>
        <p:nvPicPr>
          <p:cNvPr id="17417" name="Immagine 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9464"/>
          <a:stretch>
            <a:fillRect/>
          </a:stretch>
        </p:blipFill>
        <p:spPr bwMode="auto">
          <a:xfrm>
            <a:off x="5867400" y="0"/>
            <a:ext cx="4810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Immagine 25"/>
          <p:cNvPicPr>
            <a:picLocks noChangeAspect="1"/>
          </p:cNvPicPr>
          <p:nvPr/>
        </p:nvPicPr>
        <p:blipFill>
          <a:blip r:embed="rId10">
            <a:clrChange>
              <a:clrFrom>
                <a:srgbClr val="F5F6E8"/>
              </a:clrFrom>
              <a:clrTo>
                <a:srgbClr val="F5F6E8">
                  <a:alpha val="0"/>
                </a:srgbClr>
              </a:clrTo>
            </a:clrChange>
            <a:extLst>
              <a:ext uri="{28A0092B-C50C-407E-A947-70E740481C1C}">
                <a14:useLocalDpi xmlns:a14="http://schemas.microsoft.com/office/drawing/2010/main" val="0"/>
              </a:ext>
            </a:extLst>
          </a:blip>
          <a:srcRect t="86078" r="79437" b="2097"/>
          <a:stretch>
            <a:fillRect/>
          </a:stretch>
        </p:blipFill>
        <p:spPr bwMode="auto">
          <a:xfrm rot="2099923">
            <a:off x="5486400" y="609600"/>
            <a:ext cx="69373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Immagine 9"/>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79410" t="59428" r="3648" b="25609"/>
          <a:stretch>
            <a:fillRect/>
          </a:stretch>
        </p:blipFill>
        <p:spPr bwMode="auto">
          <a:xfrm rot="167440">
            <a:off x="6324600" y="0"/>
            <a:ext cx="12160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Immagine 3"/>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l="1881" t="20122" r="78047" b="69341"/>
          <a:stretch>
            <a:fillRect/>
          </a:stretch>
        </p:blipFill>
        <p:spPr bwMode="auto">
          <a:xfrm rot="-338638">
            <a:off x="3711575" y="5281613"/>
            <a:ext cx="812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
          <p:cNvPicPr>
            <a:picLocks noChangeAspect="1"/>
          </p:cNvPicPr>
          <p:nvPr/>
        </p:nvPicPr>
        <p:blipFill>
          <a:blip r:embed="rId13"/>
          <a:stretch>
            <a:fillRect/>
          </a:stretch>
        </p:blipFill>
        <p:spPr>
          <a:xfrm>
            <a:off x="4233714" y="5459835"/>
            <a:ext cx="539796" cy="371415"/>
          </a:xfrm>
          <a:prstGeom prst="rect">
            <a:avLst/>
          </a:prstGeom>
          <a:noFill/>
          <a:ln>
            <a:noFill/>
          </a:ln>
          <a:scene3d>
            <a:camera prst="perspectiveHeroicExtremeRightFacing"/>
            <a:lightRig rig="threePt" dir="t"/>
          </a:scene3d>
        </p:spPr>
      </p:pic>
      <p:sp>
        <p:nvSpPr>
          <p:cNvPr id="17422" name="Freeform 33"/>
          <p:cNvSpPr>
            <a:spLocks/>
          </p:cNvSpPr>
          <p:nvPr/>
        </p:nvSpPr>
        <p:spPr bwMode="auto">
          <a:xfrm>
            <a:off x="5291138" y="2735263"/>
            <a:ext cx="1541462" cy="1404937"/>
          </a:xfrm>
          <a:custGeom>
            <a:avLst/>
            <a:gdLst>
              <a:gd name="T0" fmla="*/ 2147483647 w 971"/>
              <a:gd name="T1" fmla="*/ 2147483647 h 885"/>
              <a:gd name="T2" fmla="*/ 2147483647 w 971"/>
              <a:gd name="T3" fmla="*/ 2147483647 h 885"/>
              <a:gd name="T4" fmla="*/ 2147483647 w 971"/>
              <a:gd name="T5" fmla="*/ 2147483647 h 885"/>
              <a:gd name="T6" fmla="*/ 2147483647 w 971"/>
              <a:gd name="T7" fmla="*/ 2147483647 h 885"/>
              <a:gd name="T8" fmla="*/ 2147483647 w 971"/>
              <a:gd name="T9" fmla="*/ 0 h 885"/>
              <a:gd name="T10" fmla="*/ 2147483647 w 971"/>
              <a:gd name="T11" fmla="*/ 0 h 885"/>
              <a:gd name="T12" fmla="*/ 2147483647 w 971"/>
              <a:gd name="T13" fmla="*/ 2147483647 h 885"/>
              <a:gd name="T14" fmla="*/ 2147483647 w 971"/>
              <a:gd name="T15" fmla="*/ 2147483647 h 885"/>
              <a:gd name="T16" fmla="*/ 2147483647 w 971"/>
              <a:gd name="T17" fmla="*/ 2147483647 h 885"/>
              <a:gd name="T18" fmla="*/ 2147483647 w 971"/>
              <a:gd name="T19" fmla="*/ 2147483647 h 885"/>
              <a:gd name="T20" fmla="*/ 2147483647 w 971"/>
              <a:gd name="T21" fmla="*/ 2147483647 h 885"/>
              <a:gd name="T22" fmla="*/ 2147483647 w 971"/>
              <a:gd name="T23" fmla="*/ 2147483647 h 885"/>
              <a:gd name="T24" fmla="*/ 2147483647 w 971"/>
              <a:gd name="T25" fmla="*/ 2147483647 h 885"/>
              <a:gd name="T26" fmla="*/ 2147483647 w 971"/>
              <a:gd name="T27" fmla="*/ 2147483647 h 885"/>
              <a:gd name="T28" fmla="*/ 2147483647 w 971"/>
              <a:gd name="T29" fmla="*/ 2147483647 h 885"/>
              <a:gd name="T30" fmla="*/ 2147483647 w 971"/>
              <a:gd name="T31" fmla="*/ 2147483647 h 885"/>
              <a:gd name="T32" fmla="*/ 2147483647 w 971"/>
              <a:gd name="T33" fmla="*/ 2147483647 h 885"/>
              <a:gd name="T34" fmla="*/ 2147483647 w 971"/>
              <a:gd name="T35" fmla="*/ 2147483647 h 885"/>
              <a:gd name="T36" fmla="*/ 2147483647 w 971"/>
              <a:gd name="T37" fmla="*/ 2147483647 h 885"/>
              <a:gd name="T38" fmla="*/ 2147483647 w 971"/>
              <a:gd name="T39" fmla="*/ 2147483647 h 885"/>
              <a:gd name="T40" fmla="*/ 2147483647 w 971"/>
              <a:gd name="T41" fmla="*/ 2147483647 h 885"/>
              <a:gd name="T42" fmla="*/ 2147483647 w 971"/>
              <a:gd name="T43" fmla="*/ 2147483647 h 885"/>
              <a:gd name="T44" fmla="*/ 2147483647 w 971"/>
              <a:gd name="T45" fmla="*/ 2147483647 h 885"/>
              <a:gd name="T46" fmla="*/ 0 w 971"/>
              <a:gd name="T47" fmla="*/ 2147483647 h 885"/>
              <a:gd name="T48" fmla="*/ 2147483647 w 971"/>
              <a:gd name="T49" fmla="*/ 2147483647 h 8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1"/>
              <a:gd name="T76" fmla="*/ 0 h 885"/>
              <a:gd name="T77" fmla="*/ 971 w 971"/>
              <a:gd name="T78" fmla="*/ 885 h 8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1" h="885">
                <a:moveTo>
                  <a:pt x="16" y="325"/>
                </a:moveTo>
                <a:lnTo>
                  <a:pt x="16" y="192"/>
                </a:lnTo>
                <a:lnTo>
                  <a:pt x="102" y="106"/>
                </a:lnTo>
                <a:lnTo>
                  <a:pt x="182" y="42"/>
                </a:lnTo>
                <a:lnTo>
                  <a:pt x="336" y="0"/>
                </a:lnTo>
                <a:lnTo>
                  <a:pt x="411" y="0"/>
                </a:lnTo>
                <a:lnTo>
                  <a:pt x="592" y="48"/>
                </a:lnTo>
                <a:lnTo>
                  <a:pt x="646" y="69"/>
                </a:lnTo>
                <a:lnTo>
                  <a:pt x="731" y="154"/>
                </a:lnTo>
                <a:lnTo>
                  <a:pt x="864" y="224"/>
                </a:lnTo>
                <a:lnTo>
                  <a:pt x="886" y="293"/>
                </a:lnTo>
                <a:lnTo>
                  <a:pt x="971" y="464"/>
                </a:lnTo>
                <a:lnTo>
                  <a:pt x="950" y="688"/>
                </a:lnTo>
                <a:lnTo>
                  <a:pt x="891" y="778"/>
                </a:lnTo>
                <a:lnTo>
                  <a:pt x="827" y="746"/>
                </a:lnTo>
                <a:lnTo>
                  <a:pt x="832" y="826"/>
                </a:lnTo>
                <a:lnTo>
                  <a:pt x="726" y="864"/>
                </a:lnTo>
                <a:lnTo>
                  <a:pt x="592" y="885"/>
                </a:lnTo>
                <a:lnTo>
                  <a:pt x="496" y="885"/>
                </a:lnTo>
                <a:lnTo>
                  <a:pt x="400" y="858"/>
                </a:lnTo>
                <a:lnTo>
                  <a:pt x="256" y="800"/>
                </a:lnTo>
                <a:lnTo>
                  <a:pt x="155" y="709"/>
                </a:lnTo>
                <a:lnTo>
                  <a:pt x="96" y="640"/>
                </a:lnTo>
                <a:lnTo>
                  <a:pt x="0" y="458"/>
                </a:lnTo>
                <a:lnTo>
                  <a:pt x="16" y="3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3" name="Text Box 72"/>
          <p:cNvSpPr txBox="1">
            <a:spLocks noChangeArrowheads="1"/>
          </p:cNvSpPr>
          <p:nvPr/>
        </p:nvSpPr>
        <p:spPr bwMode="auto">
          <a:xfrm>
            <a:off x="7315200" y="2996952"/>
            <a:ext cx="14332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r>
              <a:rPr lang="fr-CH" altLang="ja-JP" sz="1400" u="none" dirty="0" smtClean="0">
                <a:solidFill>
                  <a:srgbClr val="000000"/>
                </a:solidFill>
                <a:latin typeface="Arial" charset="0"/>
                <a:cs typeface="Arial" charset="0"/>
              </a:rPr>
              <a:t> </a:t>
            </a:r>
            <a:r>
              <a:rPr lang="fr-CH" altLang="ja-JP" sz="1800" i="1" u="none" dirty="0">
                <a:solidFill>
                  <a:srgbClr val="C00000"/>
                </a:solidFill>
                <a:latin typeface="Arial" charset="0"/>
                <a:cs typeface="Arial" charset="0"/>
              </a:rPr>
              <a:t>Discovery &amp; Access Broker</a:t>
            </a:r>
          </a:p>
        </p:txBody>
      </p:sp>
      <p:sp>
        <p:nvSpPr>
          <p:cNvPr id="17424" name="Oval 35"/>
          <p:cNvSpPr>
            <a:spLocks noChangeArrowheads="1"/>
          </p:cNvSpPr>
          <p:nvPr/>
        </p:nvSpPr>
        <p:spPr bwMode="auto">
          <a:xfrm>
            <a:off x="6916738" y="2954338"/>
            <a:ext cx="431800" cy="95726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cs typeface="Arial" charset="0"/>
            </a:endParaRPr>
          </a:p>
        </p:txBody>
      </p:sp>
      <p:sp>
        <p:nvSpPr>
          <p:cNvPr id="17425" name="Freeform 37"/>
          <p:cNvSpPr>
            <a:spLocks/>
          </p:cNvSpPr>
          <p:nvPr/>
        </p:nvSpPr>
        <p:spPr bwMode="auto">
          <a:xfrm>
            <a:off x="6172200" y="2071688"/>
            <a:ext cx="1114425" cy="966787"/>
          </a:xfrm>
          <a:custGeom>
            <a:avLst/>
            <a:gdLst>
              <a:gd name="T0" fmla="*/ 2147483647 w 702"/>
              <a:gd name="T1" fmla="*/ 0 h 609"/>
              <a:gd name="T2" fmla="*/ 2147483647 w 702"/>
              <a:gd name="T3" fmla="*/ 2147483647 h 609"/>
              <a:gd name="T4" fmla="*/ 2147483647 w 702"/>
              <a:gd name="T5" fmla="*/ 2147483647 h 609"/>
              <a:gd name="T6" fmla="*/ 0 w 702"/>
              <a:gd name="T7" fmla="*/ 2147483647 h 609"/>
              <a:gd name="T8" fmla="*/ 2147483647 w 702"/>
              <a:gd name="T9" fmla="*/ 0 h 609"/>
              <a:gd name="T10" fmla="*/ 0 60000 65536"/>
              <a:gd name="T11" fmla="*/ 0 60000 65536"/>
              <a:gd name="T12" fmla="*/ 0 60000 65536"/>
              <a:gd name="T13" fmla="*/ 0 60000 65536"/>
              <a:gd name="T14" fmla="*/ 0 60000 65536"/>
              <a:gd name="T15" fmla="*/ 0 w 702"/>
              <a:gd name="T16" fmla="*/ 0 h 609"/>
              <a:gd name="T17" fmla="*/ 702 w 702"/>
              <a:gd name="T18" fmla="*/ 609 h 609"/>
            </a:gdLst>
            <a:ahLst/>
            <a:cxnLst>
              <a:cxn ang="T10">
                <a:pos x="T0" y="T1"/>
              </a:cxn>
              <a:cxn ang="T11">
                <a:pos x="T2" y="T3"/>
              </a:cxn>
              <a:cxn ang="T12">
                <a:pos x="T4" y="T5"/>
              </a:cxn>
              <a:cxn ang="T13">
                <a:pos x="T6" y="T7"/>
              </a:cxn>
              <a:cxn ang="T14">
                <a:pos x="T8" y="T9"/>
              </a:cxn>
            </a:cxnLst>
            <a:rect l="T15" t="T16" r="T17" b="T18"/>
            <a:pathLst>
              <a:path w="702" h="609">
                <a:moveTo>
                  <a:pt x="138" y="0"/>
                </a:moveTo>
                <a:lnTo>
                  <a:pt x="702" y="195"/>
                </a:lnTo>
                <a:lnTo>
                  <a:pt x="156" y="609"/>
                </a:lnTo>
                <a:lnTo>
                  <a:pt x="0" y="498"/>
                </a:lnTo>
                <a:lnTo>
                  <a:pt x="13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7426" name="Immagine 6"/>
          <p:cNvPicPr>
            <a:picLocks noChangeAspect="1" noChangeArrowheads="1"/>
          </p:cNvPicPr>
          <p:nvPr/>
        </p:nvPicPr>
        <p:blipFill>
          <a:blip r:embed="rId14">
            <a:extLst>
              <a:ext uri="{28A0092B-C50C-407E-A947-70E740481C1C}">
                <a14:useLocalDpi xmlns:a14="http://schemas.microsoft.com/office/drawing/2010/main" val="0"/>
              </a:ext>
            </a:extLst>
          </a:blip>
          <a:srcRect t="10696" r="18147" b="19588"/>
          <a:stretch>
            <a:fillRect/>
          </a:stretch>
        </p:blipFill>
        <p:spPr bwMode="auto">
          <a:xfrm>
            <a:off x="4964113" y="2617788"/>
            <a:ext cx="23701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Freccia in giù 2"/>
          <p:cNvSpPr>
            <a:spLocks noChangeArrowheads="1"/>
          </p:cNvSpPr>
          <p:nvPr/>
        </p:nvSpPr>
        <p:spPr bwMode="auto">
          <a:xfrm rot="1305049">
            <a:off x="6403975" y="2222500"/>
            <a:ext cx="466725" cy="544513"/>
          </a:xfrm>
          <a:prstGeom prst="downArrow">
            <a:avLst>
              <a:gd name="adj1" fmla="val 50000"/>
              <a:gd name="adj2" fmla="val 50874"/>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solidFill>
                <a:srgbClr val="000000"/>
              </a:solidFill>
              <a:cs typeface="Arial" charset="0"/>
            </a:endParaRPr>
          </a:p>
        </p:txBody>
      </p:sp>
      <p:sp>
        <p:nvSpPr>
          <p:cNvPr id="3" name="Oval 2"/>
          <p:cNvSpPr/>
          <p:nvPr/>
        </p:nvSpPr>
        <p:spPr bwMode="auto">
          <a:xfrm>
            <a:off x="1907704" y="548680"/>
            <a:ext cx="2232248" cy="1296144"/>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5680448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body" idx="1"/>
          </p:nvPr>
        </p:nvSpPr>
        <p:spPr>
          <a:xfrm>
            <a:off x="152400" y="2058888"/>
            <a:ext cx="9067800" cy="3962400"/>
          </a:xfrm>
        </p:spPr>
        <p:txBody>
          <a:bodyPr/>
          <a:lstStyle/>
          <a:p>
            <a:pPr marL="0" indent="0">
              <a:lnSpc>
                <a:spcPct val="150000"/>
              </a:lnSpc>
              <a:buClr>
                <a:srgbClr val="005FAA"/>
              </a:buClr>
              <a:buFontTx/>
              <a:buNone/>
            </a:pPr>
            <a:r>
              <a:rPr lang="en-US" sz="3600" b="1" dirty="0" smtClean="0">
                <a:solidFill>
                  <a:srgbClr val="3595B7"/>
                </a:solidFill>
                <a:latin typeface="Arial Narrow"/>
                <a:cs typeface="Arial Narrow"/>
              </a:rPr>
              <a:t>To </a:t>
            </a:r>
            <a:r>
              <a:rPr lang="en-US" sz="3600" b="1" dirty="0">
                <a:solidFill>
                  <a:srgbClr val="3595B7"/>
                </a:solidFill>
                <a:latin typeface="Arial Narrow"/>
                <a:cs typeface="Arial Narrow"/>
              </a:rPr>
              <a:t>realize a future wherein decisions and actions, for the benefit of humankind, are </a:t>
            </a:r>
            <a:r>
              <a:rPr lang="en-US" sz="3600" b="1" dirty="0">
                <a:solidFill>
                  <a:srgbClr val="005FAA"/>
                </a:solidFill>
                <a:latin typeface="Arial Narrow"/>
                <a:cs typeface="Arial Narrow"/>
              </a:rPr>
              <a:t>informed by</a:t>
            </a:r>
            <a:r>
              <a:rPr lang="en-US" sz="3600" b="1" dirty="0">
                <a:solidFill>
                  <a:srgbClr val="3595B7"/>
                </a:solidFill>
                <a:latin typeface="Arial Narrow"/>
                <a:cs typeface="Arial Narrow"/>
              </a:rPr>
              <a:t> coordinated, comprehensive and sustained </a:t>
            </a:r>
            <a:r>
              <a:rPr lang="en-US" sz="3600" b="1" dirty="0" smtClean="0">
                <a:solidFill>
                  <a:srgbClr val="3595B7"/>
                </a:solidFill>
                <a:latin typeface="Arial Narrow"/>
                <a:cs typeface="Arial Narrow"/>
              </a:rPr>
              <a:t/>
            </a:r>
            <a:br>
              <a:rPr lang="en-US" sz="3600" b="1" dirty="0" smtClean="0">
                <a:solidFill>
                  <a:srgbClr val="3595B7"/>
                </a:solidFill>
                <a:latin typeface="Arial Narrow"/>
                <a:cs typeface="Arial Narrow"/>
              </a:rPr>
            </a:br>
            <a:r>
              <a:rPr lang="en-US" sz="3600" b="1" dirty="0" smtClean="0">
                <a:solidFill>
                  <a:srgbClr val="3595B7"/>
                </a:solidFill>
                <a:latin typeface="Arial Narrow"/>
                <a:cs typeface="Arial Narrow"/>
              </a:rPr>
              <a:t>Earth </a:t>
            </a:r>
            <a:r>
              <a:rPr lang="en-US" sz="3600" b="1" dirty="0">
                <a:solidFill>
                  <a:srgbClr val="3595B7"/>
                </a:solidFill>
                <a:latin typeface="Arial Narrow"/>
                <a:cs typeface="Arial Narrow"/>
              </a:rPr>
              <a:t>observations and information.</a:t>
            </a:r>
          </a:p>
          <a:p>
            <a:pPr marL="0" indent="0" algn="ctr">
              <a:lnSpc>
                <a:spcPct val="80000"/>
              </a:lnSpc>
              <a:buClr>
                <a:srgbClr val="005FAA"/>
              </a:buClr>
              <a:buFontTx/>
              <a:buNone/>
            </a:pPr>
            <a:endParaRPr lang="en-US" sz="3600" b="1" dirty="0">
              <a:solidFill>
                <a:srgbClr val="005FAA"/>
              </a:solidFill>
              <a:latin typeface="Arial Narrow"/>
              <a:cs typeface="Arial Narrow"/>
            </a:endParaRPr>
          </a:p>
        </p:txBody>
      </p:sp>
      <p:sp>
        <p:nvSpPr>
          <p:cNvPr id="33794" name="Rectangle 4"/>
          <p:cNvSpPr>
            <a:spLocks noGrp="1" noChangeArrowheads="1"/>
          </p:cNvSpPr>
          <p:nvPr>
            <p:ph type="title"/>
          </p:nvPr>
        </p:nvSpPr>
        <p:spPr>
          <a:xfrm>
            <a:off x="685800" y="1159024"/>
            <a:ext cx="7772400" cy="685800"/>
          </a:xfrm>
        </p:spPr>
        <p:txBody>
          <a:bodyPr/>
          <a:lstStyle/>
          <a:p>
            <a:pPr algn="ct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r>
              <a:rPr lang="en-US" sz="4000" dirty="0" smtClean="0">
                <a:solidFill>
                  <a:srgbClr val="333399"/>
                </a:solidFill>
                <a:latin typeface="Arial Narrow"/>
                <a:cs typeface="Arial Narrow"/>
              </a:rPr>
              <a:t>GEO Vision</a:t>
            </a:r>
            <a:r>
              <a:rPr lang="en-US" sz="4000" dirty="0">
                <a:solidFill>
                  <a:srgbClr val="333399"/>
                </a:solidFill>
                <a:latin typeface="Arial Narrow"/>
                <a:cs typeface="Arial Narrow"/>
              </a:rPr>
              <a:t/>
            </a:r>
            <a:br>
              <a:rPr lang="en-US" sz="4000" dirty="0">
                <a:solidFill>
                  <a:srgbClr val="333399"/>
                </a:solidFill>
                <a:latin typeface="Arial Narrow"/>
                <a:cs typeface="Arial Narrow"/>
              </a:rPr>
            </a:br>
            <a:r>
              <a:rPr lang="en-US" sz="4000" dirty="0">
                <a:solidFill>
                  <a:srgbClr val="333399"/>
                </a:solidFill>
                <a:latin typeface="Arial Narrow"/>
                <a:cs typeface="Arial Narrow"/>
              </a:rPr>
              <a:t/>
            </a:r>
            <a:br>
              <a:rPr lang="en-US" sz="4000" dirty="0">
                <a:solidFill>
                  <a:srgbClr val="333399"/>
                </a:solidFill>
                <a:latin typeface="Arial Narrow"/>
                <a:cs typeface="Arial Narrow"/>
              </a:rPr>
            </a:b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endParaRPr lang="en-US" b="1" dirty="0">
              <a:latin typeface="Arial" charset="0"/>
              <a:cs typeface="Arial" charset="0"/>
            </a:endParaRPr>
          </a:p>
        </p:txBody>
      </p:sp>
    </p:spTree>
    <p:extLst>
      <p:ext uri="{BB962C8B-B14F-4D97-AF65-F5344CB8AC3E}">
        <p14:creationId xmlns:p14="http://schemas.microsoft.com/office/powerpoint/2010/main" val="1254856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228600" y="838200"/>
          <a:ext cx="8763000" cy="6019800"/>
        </p:xfrm>
        <a:graphic>
          <a:graphicData uri="http://schemas.openxmlformats.org/drawingml/2006/chart">
            <c:chart xmlns:c="http://schemas.openxmlformats.org/drawingml/2006/chart" xmlns:r="http://schemas.openxmlformats.org/officeDocument/2006/relationships" r:id="rId2"/>
          </a:graphicData>
        </a:graphic>
      </p:graphicFrame>
      <p:sp>
        <p:nvSpPr>
          <p:cNvPr id="19458" name="Titolo 1"/>
          <p:cNvSpPr>
            <a:spLocks noGrp="1"/>
          </p:cNvSpPr>
          <p:nvPr>
            <p:ph type="title"/>
          </p:nvPr>
        </p:nvSpPr>
        <p:spPr>
          <a:xfrm>
            <a:off x="3429000" y="152400"/>
            <a:ext cx="4114800" cy="1143000"/>
          </a:xfrm>
        </p:spPr>
        <p:txBody>
          <a:bodyPr/>
          <a:lstStyle/>
          <a:p>
            <a:endParaRPr lang="en-US" sz="4000">
              <a:solidFill>
                <a:srgbClr val="000098"/>
              </a:solidFill>
              <a:latin typeface="Arial Narrow" charset="0"/>
            </a:endParaRPr>
          </a:p>
        </p:txBody>
      </p:sp>
      <p:sp>
        <p:nvSpPr>
          <p:cNvPr id="19459" name="CasellaDiTesto 7"/>
          <p:cNvSpPr txBox="1">
            <a:spLocks noChangeArrowheads="1"/>
          </p:cNvSpPr>
          <p:nvPr/>
        </p:nvSpPr>
        <p:spPr bwMode="auto">
          <a:xfrm>
            <a:off x="2362200" y="3306763"/>
            <a:ext cx="2016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r>
              <a:rPr lang="en-US" altLang="ja-JP" u="none">
                <a:solidFill>
                  <a:srgbClr val="FF0000"/>
                </a:solidFill>
                <a:cs typeface="Arial" charset="0"/>
              </a:rPr>
              <a:t>Introduction of the Brokering approach</a:t>
            </a:r>
          </a:p>
        </p:txBody>
      </p:sp>
      <p:sp>
        <p:nvSpPr>
          <p:cNvPr id="11" name="Callout con freccia a destra 10"/>
          <p:cNvSpPr/>
          <p:nvPr/>
        </p:nvSpPr>
        <p:spPr>
          <a:xfrm>
            <a:off x="4495800" y="1676400"/>
            <a:ext cx="574675" cy="4416425"/>
          </a:xfrm>
          <a:prstGeom prst="rightArrowCallout">
            <a:avLst>
              <a:gd name="adj1" fmla="val 50000"/>
              <a:gd name="adj2" fmla="val 25000"/>
              <a:gd name="adj3" fmla="val 80917"/>
              <a:gd name="adj4" fmla="val 649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srgbClr val="FFFFFF"/>
              </a:solidFill>
              <a:latin typeface="Arial" charset="0"/>
              <a:ea typeface="MS PGothic" charset="0"/>
              <a:cs typeface="Arial" charset="0"/>
            </a:endParaRPr>
          </a:p>
        </p:txBody>
      </p:sp>
      <p:sp>
        <p:nvSpPr>
          <p:cNvPr id="2" name="Up Arrow 1"/>
          <p:cNvSpPr/>
          <p:nvPr/>
        </p:nvSpPr>
        <p:spPr bwMode="auto">
          <a:xfrm>
            <a:off x="8001000" y="2133600"/>
            <a:ext cx="484188" cy="977900"/>
          </a:xfrm>
          <a:prstGeom prst="upArrow">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endParaRPr lang="en-US">
              <a:cs typeface="Arial" charset="0"/>
            </a:endParaRPr>
          </a:p>
        </p:txBody>
      </p:sp>
    </p:spTree>
    <p:extLst>
      <p:ext uri="{BB962C8B-B14F-4D97-AF65-F5344CB8AC3E}">
        <p14:creationId xmlns:p14="http://schemas.microsoft.com/office/powerpoint/2010/main" val="40014903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riangolo isoscele 21"/>
          <p:cNvSpPr>
            <a:spLocks noChangeArrowheads="1"/>
          </p:cNvSpPr>
          <p:nvPr/>
        </p:nvSpPr>
        <p:spPr bwMode="auto">
          <a:xfrm>
            <a:off x="3733800" y="1219200"/>
            <a:ext cx="5638800" cy="5461000"/>
          </a:xfrm>
          <a:prstGeom prst="triangle">
            <a:avLst>
              <a:gd name="adj" fmla="val 49787"/>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cs typeface="Arial" charset="0"/>
            </a:endParaRPr>
          </a:p>
        </p:txBody>
      </p:sp>
      <p:sp>
        <p:nvSpPr>
          <p:cNvPr id="20482" name="Titolo 1"/>
          <p:cNvSpPr>
            <a:spLocks noGrp="1"/>
          </p:cNvSpPr>
          <p:nvPr>
            <p:ph type="title" idx="4294967295"/>
          </p:nvPr>
        </p:nvSpPr>
        <p:spPr>
          <a:xfrm>
            <a:off x="0" y="303213"/>
            <a:ext cx="8229600" cy="992187"/>
          </a:xfrm>
        </p:spPr>
        <p:txBody>
          <a:bodyPr/>
          <a:lstStyle/>
          <a:p>
            <a:pPr algn="ctr"/>
            <a:r>
              <a:rPr lang="it-IT" altLang="ja-JP">
                <a:solidFill>
                  <a:srgbClr val="333399"/>
                </a:solidFill>
                <a:latin typeface="Tahoma" charset="0"/>
              </a:rPr>
              <a:t>Terminology</a:t>
            </a:r>
            <a:br>
              <a:rPr lang="it-IT" altLang="ja-JP">
                <a:solidFill>
                  <a:srgbClr val="333399"/>
                </a:solidFill>
                <a:latin typeface="Tahoma" charset="0"/>
              </a:rPr>
            </a:br>
            <a:r>
              <a:rPr lang="it-IT" altLang="ja-JP">
                <a:solidFill>
                  <a:srgbClr val="333399"/>
                </a:solidFill>
                <a:latin typeface="Tahoma" charset="0"/>
              </a:rPr>
              <a:t>Tracking &amp; Reporting</a:t>
            </a:r>
            <a:endParaRPr lang="en-US" altLang="ja-JP">
              <a:solidFill>
                <a:srgbClr val="333399"/>
              </a:solidFill>
              <a:latin typeface="Tahoma" charset="0"/>
            </a:endParaRPr>
          </a:p>
        </p:txBody>
      </p:sp>
      <p:grpSp>
        <p:nvGrpSpPr>
          <p:cNvPr id="20483" name="Gruppo 8"/>
          <p:cNvGrpSpPr>
            <a:grpSpLocks/>
          </p:cNvGrpSpPr>
          <p:nvPr/>
        </p:nvGrpSpPr>
        <p:grpSpPr bwMode="auto">
          <a:xfrm>
            <a:off x="76200" y="1373188"/>
            <a:ext cx="8382000" cy="941387"/>
            <a:chOff x="-228600" y="1373188"/>
            <a:chExt cx="8382000" cy="941387"/>
          </a:xfrm>
        </p:grpSpPr>
        <p:sp>
          <p:nvSpPr>
            <p:cNvPr id="35" name="Rettangolo arrotondato 34"/>
            <p:cNvSpPr/>
            <p:nvPr/>
          </p:nvSpPr>
          <p:spPr bwMode="auto">
            <a:xfrm>
              <a:off x="-228600" y="1373188"/>
              <a:ext cx="8382000" cy="941387"/>
            </a:xfrm>
            <a:prstGeom prst="roundRect">
              <a:avLst/>
            </a:prstGeom>
            <a:solidFill>
              <a:schemeClr val="accent2">
                <a:lumMod val="20000"/>
                <a:lumOff val="80000"/>
                <a:alpha val="52000"/>
              </a:schemeClr>
            </a:solidFill>
            <a:ln>
              <a:noFill/>
            </a:ln>
            <a:effectLst/>
            <a:extLst/>
          </p:spPr>
          <p:txBody>
            <a:bodyPr anchor="ctr"/>
            <a:lstStyle/>
            <a:p>
              <a:endParaRPr lang="en-US">
                <a:solidFill>
                  <a:srgbClr val="000000"/>
                </a:solidFill>
                <a:cs typeface="Arial" charset="0"/>
              </a:endParaRPr>
            </a:p>
          </p:txBody>
        </p:sp>
        <p:sp>
          <p:nvSpPr>
            <p:cNvPr id="20517" name="Rettangolo 1"/>
            <p:cNvSpPr>
              <a:spLocks noChangeArrowheads="1"/>
            </p:cNvSpPr>
            <p:nvPr/>
          </p:nvSpPr>
          <p:spPr bwMode="auto">
            <a:xfrm>
              <a:off x="304800" y="1600200"/>
              <a:ext cx="388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0" hangingPunct="0">
                <a:spcBef>
                  <a:spcPct val="20000"/>
                </a:spcBef>
              </a:pPr>
              <a:r>
                <a:rPr kumimoji="1" lang="en-US" altLang="ja-JP" u="none">
                  <a:solidFill>
                    <a:srgbClr val="009999"/>
                  </a:solidFill>
                  <a:latin typeface="Arial Narrow" charset="0"/>
                  <a:cs typeface="Arial" charset="0"/>
                </a:rPr>
                <a:t>About </a:t>
              </a:r>
              <a:r>
                <a:rPr kumimoji="1" lang="en-US" altLang="ja-JP" u="none">
                  <a:solidFill>
                    <a:srgbClr val="FF0000"/>
                  </a:solidFill>
                  <a:latin typeface="Arial Narrow" charset="0"/>
                  <a:cs typeface="Arial" charset="0"/>
                </a:rPr>
                <a:t>35</a:t>
              </a:r>
              <a:r>
                <a:rPr kumimoji="1" lang="en-US" altLang="ja-JP" u="none">
                  <a:solidFill>
                    <a:srgbClr val="009999"/>
                  </a:solidFill>
                  <a:latin typeface="Arial Narrow" charset="0"/>
                  <a:cs typeface="Arial" charset="0"/>
                </a:rPr>
                <a:t> brokered data providers</a:t>
              </a:r>
            </a:p>
          </p:txBody>
        </p:sp>
        <p:pic>
          <p:nvPicPr>
            <p:cNvPr id="20518" name="Immagin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70500" y="1427163"/>
              <a:ext cx="9017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1639888"/>
              <a:ext cx="5365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1614488"/>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1" name="CasellaDiTesto 9"/>
            <p:cNvSpPr txBox="1">
              <a:spLocks noChangeArrowheads="1"/>
            </p:cNvSpPr>
            <p:nvPr/>
          </p:nvSpPr>
          <p:spPr bwMode="auto">
            <a:xfrm>
              <a:off x="6721475" y="1746249"/>
              <a:ext cx="62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r>
                <a:rPr lang="en-US" altLang="ja-JP" sz="1800" b="0" u="none">
                  <a:solidFill>
                    <a:srgbClr val="000000"/>
                  </a:solidFill>
                  <a:cs typeface="Arial" charset="0"/>
                </a:rPr>
                <a:t>.. .</a:t>
              </a:r>
            </a:p>
          </p:txBody>
        </p:sp>
      </p:grpSp>
      <p:grpSp>
        <p:nvGrpSpPr>
          <p:cNvPr id="20484" name="Gruppo 9"/>
          <p:cNvGrpSpPr>
            <a:grpSpLocks/>
          </p:cNvGrpSpPr>
          <p:nvPr/>
        </p:nvGrpSpPr>
        <p:grpSpPr bwMode="auto">
          <a:xfrm>
            <a:off x="76200" y="2209800"/>
            <a:ext cx="8991600" cy="1971675"/>
            <a:chOff x="-228600" y="2362200"/>
            <a:chExt cx="8991600" cy="1971656"/>
          </a:xfrm>
        </p:grpSpPr>
        <p:sp>
          <p:nvSpPr>
            <p:cNvPr id="39" name="Rettangolo arrotondato 38"/>
            <p:cNvSpPr/>
            <p:nvPr/>
          </p:nvSpPr>
          <p:spPr bwMode="auto">
            <a:xfrm>
              <a:off x="-228600" y="3071806"/>
              <a:ext cx="8991600" cy="1262050"/>
            </a:xfrm>
            <a:prstGeom prst="roundRect">
              <a:avLst/>
            </a:prstGeom>
            <a:solidFill>
              <a:schemeClr val="accent5">
                <a:lumMod val="90000"/>
                <a:alpha val="52000"/>
              </a:schemeClr>
            </a:solidFill>
            <a:ln>
              <a:noFill/>
            </a:ln>
            <a:effectLst/>
            <a:extLst/>
          </p:spPr>
          <p:txBody>
            <a:bodyPr anchor="ctr"/>
            <a:lstStyle/>
            <a:p>
              <a:endParaRPr lang="en-US">
                <a:solidFill>
                  <a:srgbClr val="000000"/>
                </a:solidFill>
                <a:cs typeface="Arial" charset="0"/>
              </a:endParaRPr>
            </a:p>
          </p:txBody>
        </p:sp>
        <p:sp>
          <p:nvSpPr>
            <p:cNvPr id="20509" name="Rettangolo 2"/>
            <p:cNvSpPr>
              <a:spLocks noChangeArrowheads="1"/>
            </p:cNvSpPr>
            <p:nvPr/>
          </p:nvSpPr>
          <p:spPr bwMode="auto">
            <a:xfrm>
              <a:off x="300037" y="3189288"/>
              <a:ext cx="4195763" cy="101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0" hangingPunct="0">
                <a:spcBef>
                  <a:spcPct val="20000"/>
                </a:spcBef>
              </a:pPr>
              <a:r>
                <a:rPr kumimoji="1" lang="en-US" altLang="ja-JP" u="none">
                  <a:solidFill>
                    <a:srgbClr val="009999"/>
                  </a:solidFill>
                  <a:latin typeface="Arial Narrow" charset="0"/>
                  <a:cs typeface="Arial" charset="0"/>
                </a:rPr>
                <a:t>More than </a:t>
              </a:r>
              <a:r>
                <a:rPr kumimoji="1" lang="en-US" altLang="ja-JP" u="none">
                  <a:solidFill>
                    <a:srgbClr val="FF0000"/>
                  </a:solidFill>
                  <a:latin typeface="Arial Narrow" charset="0"/>
                  <a:cs typeface="Arial" charset="0"/>
                </a:rPr>
                <a:t>14 Million </a:t>
              </a:r>
              <a:r>
                <a:rPr kumimoji="1" lang="en-US" altLang="ja-JP" u="none">
                  <a:solidFill>
                    <a:srgbClr val="009999"/>
                  </a:solidFill>
                  <a:latin typeface="Arial Narrow" charset="0"/>
                  <a:cs typeface="Arial" charset="0"/>
                </a:rPr>
                <a:t>accessible resources (mix of data collections and datasets)</a:t>
              </a:r>
            </a:p>
          </p:txBody>
        </p:sp>
        <p:pic>
          <p:nvPicPr>
            <p:cNvPr id="11" name="Immagine 10"/>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blip>
            <a:stretch>
              <a:fillRect/>
            </a:stretch>
          </p:blipFill>
          <p:spPr>
            <a:xfrm>
              <a:off x="6160023" y="2362200"/>
              <a:ext cx="621777" cy="563814"/>
            </a:xfrm>
            <a:prstGeom prst="rect">
              <a:avLst/>
            </a:prstGeom>
          </p:spPr>
        </p:pic>
        <p:pic>
          <p:nvPicPr>
            <p:cNvPr id="20511" name="Immagin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3441700"/>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Immagine 1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3482975"/>
              <a:ext cx="6365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Immagine 1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4713" y="3441700"/>
              <a:ext cx="86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Immagin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3750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5" name="CasellaDiTesto 24"/>
            <p:cNvSpPr txBox="1">
              <a:spLocks noChangeArrowheads="1"/>
            </p:cNvSpPr>
            <p:nvPr/>
          </p:nvSpPr>
          <p:spPr bwMode="auto">
            <a:xfrm>
              <a:off x="7129463" y="3495675"/>
              <a:ext cx="46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r>
                <a:rPr lang="en-US" altLang="ja-JP" sz="1800" b="0" u="none">
                  <a:solidFill>
                    <a:srgbClr val="000000"/>
                  </a:solidFill>
                  <a:cs typeface="Arial" charset="0"/>
                </a:rPr>
                <a:t>.. .</a:t>
              </a:r>
            </a:p>
          </p:txBody>
        </p:sp>
      </p:grpSp>
      <p:sp>
        <p:nvSpPr>
          <p:cNvPr id="20485" name="Triangolo isoscele 20"/>
          <p:cNvSpPr>
            <a:spLocks noChangeArrowheads="1"/>
          </p:cNvSpPr>
          <p:nvPr/>
        </p:nvSpPr>
        <p:spPr bwMode="auto">
          <a:xfrm>
            <a:off x="6629400" y="1219200"/>
            <a:ext cx="2133600" cy="4833938"/>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solidFill>
                <a:srgbClr val="000000"/>
              </a:solidFill>
              <a:cs typeface="Arial" charset="0"/>
            </a:endParaRPr>
          </a:p>
        </p:txBody>
      </p:sp>
      <p:grpSp>
        <p:nvGrpSpPr>
          <p:cNvPr id="20486" name="Gruppo 49"/>
          <p:cNvGrpSpPr>
            <a:grpSpLocks/>
          </p:cNvGrpSpPr>
          <p:nvPr/>
        </p:nvGrpSpPr>
        <p:grpSpPr bwMode="auto">
          <a:xfrm>
            <a:off x="381000" y="2209800"/>
            <a:ext cx="1371600" cy="822325"/>
            <a:chOff x="381000" y="2184975"/>
            <a:chExt cx="1371602" cy="939225"/>
          </a:xfrm>
        </p:grpSpPr>
        <p:sp>
          <p:nvSpPr>
            <p:cNvPr id="60442" name="CasellaDiTesto 40"/>
            <p:cNvSpPr txBox="1">
              <a:spLocks noChangeArrowheads="1"/>
            </p:cNvSpPr>
            <p:nvPr/>
          </p:nvSpPr>
          <p:spPr bwMode="auto">
            <a:xfrm>
              <a:off x="768351" y="2395303"/>
              <a:ext cx="984251" cy="456920"/>
            </a:xfrm>
            <a:prstGeom prst="rect">
              <a:avLst/>
            </a:prstGeom>
            <a:noFill/>
            <a:ln>
              <a:noFill/>
            </a:ln>
            <a:extLst/>
          </p:spPr>
          <p:txBody>
            <a:bodyPr wrap="none">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defRPr/>
              </a:pPr>
              <a:r>
                <a:rPr lang="en-US" b="0" u="none" dirty="0">
                  <a:solidFill>
                    <a:schemeClr val="accent6">
                      <a:lumMod val="60000"/>
                      <a:lumOff val="40000"/>
                    </a:schemeClr>
                  </a:solidFill>
                  <a:ea typeface="MS PGothic" charset="0"/>
                  <a:cs typeface="MS PGothic" charset="0"/>
                </a:rPr>
                <a:t>Publish</a:t>
              </a:r>
            </a:p>
          </p:txBody>
        </p:sp>
        <p:sp>
          <p:nvSpPr>
            <p:cNvPr id="43" name="Freccia in giù 42"/>
            <p:cNvSpPr/>
            <p:nvPr/>
          </p:nvSpPr>
          <p:spPr bwMode="auto">
            <a:xfrm>
              <a:off x="381000" y="2184975"/>
              <a:ext cx="457201" cy="939225"/>
            </a:xfrm>
            <a:prstGeom prst="downArrow">
              <a:avLst/>
            </a:prstGeom>
            <a:solidFill>
              <a:schemeClr val="accent6">
                <a:lumMod val="40000"/>
                <a:lumOff val="60000"/>
              </a:schemeClr>
            </a:solidFill>
            <a:ln/>
            <a:extLst/>
          </p:spPr>
          <p:style>
            <a:lnRef idx="2">
              <a:schemeClr val="accent2"/>
            </a:lnRef>
            <a:fillRef idx="1">
              <a:schemeClr val="lt1"/>
            </a:fillRef>
            <a:effectRef idx="0">
              <a:schemeClr val="accent2"/>
            </a:effectRef>
            <a:fontRef idx="minor">
              <a:schemeClr val="dk1"/>
            </a:fontRef>
          </p:style>
          <p:txBody>
            <a:bodyPr anchor="ctr"/>
            <a:lstStyle/>
            <a:p>
              <a:endParaRPr lang="en-US">
                <a:solidFill>
                  <a:srgbClr val="000000"/>
                </a:solidFill>
                <a:latin typeface="Tahoma" charset="0"/>
                <a:ea typeface="MS PGothic" charset="0"/>
                <a:cs typeface="Arial" charset="0"/>
              </a:endParaRPr>
            </a:p>
          </p:txBody>
        </p:sp>
      </p:grpSp>
      <p:grpSp>
        <p:nvGrpSpPr>
          <p:cNvPr id="20487" name="Gruppo 52"/>
          <p:cNvGrpSpPr>
            <a:grpSpLocks/>
          </p:cNvGrpSpPr>
          <p:nvPr/>
        </p:nvGrpSpPr>
        <p:grpSpPr bwMode="auto">
          <a:xfrm>
            <a:off x="381000" y="4114800"/>
            <a:ext cx="1385888" cy="1143000"/>
            <a:chOff x="381000" y="4318575"/>
            <a:chExt cx="1386381" cy="939225"/>
          </a:xfrm>
        </p:grpSpPr>
        <p:sp>
          <p:nvSpPr>
            <p:cNvPr id="20504" name="CasellaDiTesto 50"/>
            <p:cNvSpPr txBox="1">
              <a:spLocks noChangeArrowheads="1"/>
            </p:cNvSpPr>
            <p:nvPr/>
          </p:nvSpPr>
          <p:spPr bwMode="auto">
            <a:xfrm>
              <a:off x="724294" y="4529584"/>
              <a:ext cx="1043087" cy="32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r>
                <a:rPr lang="en-US" altLang="ja-JP" b="0" u="none">
                  <a:solidFill>
                    <a:srgbClr val="7575D1"/>
                  </a:solidFill>
                  <a:cs typeface="Arial" charset="0"/>
                </a:rPr>
                <a:t>Contain</a:t>
              </a:r>
              <a:endParaRPr lang="en-US" altLang="ja-JP" sz="1600" b="0" u="none">
                <a:solidFill>
                  <a:srgbClr val="7575D1"/>
                </a:solidFill>
                <a:cs typeface="Arial" charset="0"/>
              </a:endParaRPr>
            </a:p>
          </p:txBody>
        </p:sp>
        <p:sp>
          <p:nvSpPr>
            <p:cNvPr id="52" name="Freccia in giù 51"/>
            <p:cNvSpPr/>
            <p:nvPr/>
          </p:nvSpPr>
          <p:spPr bwMode="auto">
            <a:xfrm>
              <a:off x="381000" y="4318575"/>
              <a:ext cx="457363" cy="939225"/>
            </a:xfrm>
            <a:prstGeom prst="downArrow">
              <a:avLst/>
            </a:prstGeom>
            <a:ln>
              <a:solidFill>
                <a:schemeClr val="accent2">
                  <a:lumMod val="40000"/>
                  <a:lumOff val="60000"/>
                </a:schemeClr>
              </a:solidFill>
            </a:ln>
            <a:extLst/>
          </p:spPr>
          <p:style>
            <a:lnRef idx="2">
              <a:schemeClr val="accent2"/>
            </a:lnRef>
            <a:fillRef idx="1">
              <a:schemeClr val="lt1"/>
            </a:fillRef>
            <a:effectRef idx="0">
              <a:schemeClr val="accent2"/>
            </a:effectRef>
            <a:fontRef idx="minor">
              <a:schemeClr val="dk1"/>
            </a:fontRef>
          </p:style>
          <p:txBody>
            <a:bodyPr anchor="ctr"/>
            <a:lstStyle/>
            <a:p>
              <a:endParaRPr lang="en-US">
                <a:solidFill>
                  <a:srgbClr val="000000"/>
                </a:solidFill>
                <a:latin typeface="Tahoma" charset="0"/>
                <a:ea typeface="MS PGothic" charset="0"/>
                <a:cs typeface="Arial" charset="0"/>
              </a:endParaRPr>
            </a:p>
          </p:txBody>
        </p:sp>
      </p:grpSp>
      <p:pic>
        <p:nvPicPr>
          <p:cNvPr id="20488" name="Immagine 48"/>
          <p:cNvPicPr>
            <a:picLocks noChangeAspect="1"/>
          </p:cNvPicPr>
          <p:nvPr/>
        </p:nvPicPr>
        <p:blipFill>
          <a:blip r:embed="rId11">
            <a:extLst>
              <a:ext uri="{28A0092B-C50C-407E-A947-70E740481C1C}">
                <a14:useLocalDpi xmlns:a14="http://schemas.microsoft.com/office/drawing/2010/main" val="0"/>
              </a:ext>
            </a:extLst>
          </a:blip>
          <a:srcRect r="65094" b="-11359"/>
          <a:stretch>
            <a:fillRect/>
          </a:stretch>
        </p:blipFill>
        <p:spPr bwMode="auto">
          <a:xfrm>
            <a:off x="6049963" y="817563"/>
            <a:ext cx="10366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9" name="Gruppo 11"/>
          <p:cNvGrpSpPr>
            <a:grpSpLocks/>
          </p:cNvGrpSpPr>
          <p:nvPr/>
        </p:nvGrpSpPr>
        <p:grpSpPr bwMode="auto">
          <a:xfrm>
            <a:off x="609600" y="4332288"/>
            <a:ext cx="7200900" cy="1854200"/>
            <a:chOff x="668375" y="4344107"/>
            <a:chExt cx="7201666" cy="1854730"/>
          </a:xfrm>
        </p:grpSpPr>
        <p:sp>
          <p:nvSpPr>
            <p:cNvPr id="20500" name="Rettangolo 6"/>
            <p:cNvSpPr>
              <a:spLocks noChangeArrowheads="1"/>
            </p:cNvSpPr>
            <p:nvPr/>
          </p:nvSpPr>
          <p:spPr bwMode="auto">
            <a:xfrm>
              <a:off x="668375" y="5121519"/>
              <a:ext cx="4195763" cy="107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0" hangingPunct="0">
                <a:spcBef>
                  <a:spcPct val="20000"/>
                </a:spcBef>
              </a:pPr>
              <a:r>
                <a:rPr kumimoji="1" lang="en-US" altLang="ja-JP" u="none">
                  <a:solidFill>
                    <a:srgbClr val="009999"/>
                  </a:solidFill>
                  <a:latin typeface="Arial Narrow" charset="0"/>
                  <a:cs typeface="Arial" charset="0"/>
                </a:rPr>
                <a:t>More than </a:t>
              </a:r>
              <a:r>
                <a:rPr kumimoji="1" lang="en-US" altLang="ja-JP" u="none">
                  <a:solidFill>
                    <a:srgbClr val="FF0000"/>
                  </a:solidFill>
                  <a:latin typeface="Arial Narrow" charset="0"/>
                  <a:cs typeface="Arial" charset="0"/>
                </a:rPr>
                <a:t>82 Million </a:t>
              </a:r>
              <a:r>
                <a:rPr kumimoji="1" lang="en-US" altLang="ja-JP" u="none">
                  <a:solidFill>
                    <a:srgbClr val="009999"/>
                  </a:solidFill>
                  <a:latin typeface="Arial Narrow" charset="0"/>
                  <a:cs typeface="Arial" charset="0"/>
                </a:rPr>
                <a:t>assets </a:t>
              </a:r>
            </a:p>
            <a:p>
              <a:pPr algn="l" eaLnBrk="0" hangingPunct="0">
                <a:spcBef>
                  <a:spcPct val="20000"/>
                </a:spcBef>
              </a:pPr>
              <a:r>
                <a:rPr kumimoji="1" lang="en-US" altLang="ja-JP" u="none">
                  <a:solidFill>
                    <a:srgbClr val="009999"/>
                  </a:solidFill>
                  <a:latin typeface="Arial Narrow" charset="0"/>
                  <a:cs typeface="Arial" charset="0"/>
                </a:rPr>
                <a:t>(mix of satellite scenes, raingage, streamgage records, etc.) </a:t>
              </a:r>
            </a:p>
          </p:txBody>
        </p:sp>
        <p:pic>
          <p:nvPicPr>
            <p:cNvPr id="26" name="Immagine 25"/>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blip>
            <a:stretch>
              <a:fillRect/>
            </a:stretch>
          </p:blipFill>
          <p:spPr>
            <a:xfrm>
              <a:off x="5486400" y="4348016"/>
              <a:ext cx="621777" cy="563814"/>
            </a:xfrm>
            <a:prstGeom prst="rect">
              <a:avLst/>
            </a:prstGeom>
          </p:spPr>
        </p:pic>
        <p:sp>
          <p:nvSpPr>
            <p:cNvPr id="20502" name="CasellaDiTesto 27"/>
            <p:cNvSpPr txBox="1">
              <a:spLocks noChangeArrowheads="1"/>
            </p:cNvSpPr>
            <p:nvPr/>
          </p:nvSpPr>
          <p:spPr bwMode="auto">
            <a:xfrm>
              <a:off x="7374392" y="4390042"/>
              <a:ext cx="495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r>
                <a:rPr lang="en-US" altLang="ja-JP" b="0" u="none">
                  <a:solidFill>
                    <a:srgbClr val="000000"/>
                  </a:solidFill>
                  <a:cs typeface="Arial" charset="0"/>
                </a:rPr>
                <a:t>.. .</a:t>
              </a:r>
            </a:p>
          </p:txBody>
        </p:sp>
        <p:pic>
          <p:nvPicPr>
            <p:cNvPr id="37" name="Immagine 36"/>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blip>
            <a:stretch>
              <a:fillRect/>
            </a:stretch>
          </p:blipFill>
          <p:spPr>
            <a:xfrm>
              <a:off x="6157249" y="4344107"/>
              <a:ext cx="621777" cy="563814"/>
            </a:xfrm>
            <a:prstGeom prst="rect">
              <a:avLst/>
            </a:prstGeom>
          </p:spPr>
        </p:pic>
      </p:grpSp>
      <p:sp>
        <p:nvSpPr>
          <p:cNvPr id="13" name="Rettangolo 12"/>
          <p:cNvSpPr/>
          <p:nvPr/>
        </p:nvSpPr>
        <p:spPr>
          <a:xfrm>
            <a:off x="5583868" y="6382725"/>
            <a:ext cx="2036135" cy="523220"/>
          </a:xfrm>
          <a:prstGeom prst="rect">
            <a:avLst/>
          </a:prstGeom>
          <a:noFill/>
        </p:spPr>
        <p:txBody>
          <a:bodyPr wrap="none">
            <a:spAutoFit/>
          </a:bodyPr>
          <a:lstStyle/>
          <a:p>
            <a:pPr eaLnBrk="0" hangingPunct="0">
              <a:defRPr/>
            </a:pPr>
            <a:r>
              <a:rPr lang="it-IT" sz="2800" u="none" dirty="0" err="1">
                <a:ln w="6600">
                  <a:solidFill>
                    <a:srgbClr val="333399"/>
                  </a:solidFill>
                  <a:prstDash val="solid"/>
                </a:ln>
                <a:solidFill>
                  <a:srgbClr val="008C7D"/>
                </a:solidFill>
                <a:effectLst>
                  <a:outerShdw dist="38100" dir="2700000" algn="tl" rotWithShape="0">
                    <a:srgbClr val="333399"/>
                  </a:outerShdw>
                </a:effectLst>
                <a:latin typeface="Tahoma" pitchFamily="34" charset="0"/>
                <a:ea typeface="MS PGothic" pitchFamily="34" charset="-128"/>
                <a:cs typeface="+mn-cs"/>
              </a:rPr>
              <a:t>Resources</a:t>
            </a:r>
            <a:endParaRPr lang="it-IT" sz="2800" u="none" dirty="0">
              <a:ln w="6600">
                <a:solidFill>
                  <a:srgbClr val="333399"/>
                </a:solidFill>
                <a:prstDash val="solid"/>
              </a:ln>
              <a:solidFill>
                <a:srgbClr val="008C7D"/>
              </a:solidFill>
              <a:effectLst>
                <a:outerShdw dist="38100" dir="2700000" algn="tl" rotWithShape="0">
                  <a:srgbClr val="333399"/>
                </a:outerShdw>
              </a:effectLst>
              <a:latin typeface="Tahoma" pitchFamily="34" charset="0"/>
              <a:ea typeface="MS PGothic" pitchFamily="34" charset="-128"/>
              <a:cs typeface="+mn-cs"/>
            </a:endParaRPr>
          </a:p>
        </p:txBody>
      </p:sp>
      <p:pic>
        <p:nvPicPr>
          <p:cNvPr id="20491" name="Immagine 5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89400" y="5021263"/>
            <a:ext cx="936625" cy="12795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 name="Immagine 59"/>
          <p:cNvPicPr>
            <a:picLocks noChangeAspect="1"/>
          </p:cNvPicPr>
          <p:nvPr/>
        </p:nvPicPr>
        <p:blipFill>
          <a:blip r:embed="rId13">
            <a:duotone>
              <a:prstClr val="black"/>
              <a:schemeClr val="accent6">
                <a:tint val="45000"/>
                <a:satMod val="400000"/>
              </a:schemeClr>
            </a:duotone>
          </a:blip>
          <a:stretch>
            <a:fillRect/>
          </a:stretch>
        </p:blipFill>
        <p:spPr>
          <a:xfrm>
            <a:off x="8136930" y="5017361"/>
            <a:ext cx="936568" cy="1280130"/>
          </a:xfrm>
          <a:prstGeom prst="rect">
            <a:avLst/>
          </a:prstGeom>
          <a:ln w="57150">
            <a:solidFill>
              <a:schemeClr val="bg1"/>
            </a:solidFill>
          </a:ln>
        </p:spPr>
      </p:pic>
      <p:grpSp>
        <p:nvGrpSpPr>
          <p:cNvPr id="20493" name="Gruppo 7"/>
          <p:cNvGrpSpPr>
            <a:grpSpLocks/>
          </p:cNvGrpSpPr>
          <p:nvPr/>
        </p:nvGrpSpPr>
        <p:grpSpPr bwMode="auto">
          <a:xfrm>
            <a:off x="4581525" y="5199063"/>
            <a:ext cx="3948113" cy="1279525"/>
            <a:chOff x="4559998" y="5146655"/>
            <a:chExt cx="3948703" cy="1280130"/>
          </a:xfrm>
        </p:grpSpPr>
        <p:grpSp>
          <p:nvGrpSpPr>
            <p:cNvPr id="20494" name="Gruppo 5"/>
            <p:cNvGrpSpPr>
              <a:grpSpLocks/>
            </p:cNvGrpSpPr>
            <p:nvPr/>
          </p:nvGrpSpPr>
          <p:grpSpPr bwMode="auto">
            <a:xfrm>
              <a:off x="5606860" y="5146655"/>
              <a:ext cx="2901841" cy="1280130"/>
              <a:chOff x="5606860" y="5153750"/>
              <a:chExt cx="2901841" cy="1280130"/>
            </a:xfrm>
          </p:grpSpPr>
          <p:grpSp>
            <p:nvGrpSpPr>
              <p:cNvPr id="20496" name="Gruppo 21"/>
              <p:cNvGrpSpPr>
                <a:grpSpLocks/>
              </p:cNvGrpSpPr>
              <p:nvPr/>
            </p:nvGrpSpPr>
            <p:grpSpPr bwMode="auto">
              <a:xfrm>
                <a:off x="5606860" y="5153750"/>
                <a:ext cx="1896770" cy="1280130"/>
                <a:chOff x="5713197" y="5177542"/>
                <a:chExt cx="1809855" cy="1176338"/>
              </a:xfrm>
            </p:grpSpPr>
            <p:pic>
              <p:nvPicPr>
                <p:cNvPr id="20498" name="Immagin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3197" y="5177542"/>
                  <a:ext cx="893652" cy="11763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499" name="Immagine 6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5177542"/>
                  <a:ext cx="893652" cy="11763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20497" name="Immagine 5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571656" y="5181437"/>
                <a:ext cx="937045" cy="1224757"/>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57" name="Immagine 56"/>
            <p:cNvPicPr>
              <a:picLocks noChangeAspect="1"/>
            </p:cNvPicPr>
            <p:nvPr/>
          </p:nvPicPr>
          <p:blipFill>
            <a:blip r:embed="rId16">
              <a:duotone>
                <a:schemeClr val="accent2">
                  <a:shade val="45000"/>
                  <a:satMod val="135000"/>
                </a:schemeClr>
                <a:prstClr val="white"/>
              </a:duotone>
            </a:blip>
            <a:stretch>
              <a:fillRect/>
            </a:stretch>
          </p:blipFill>
          <p:spPr>
            <a:xfrm>
              <a:off x="4559998" y="5147034"/>
              <a:ext cx="978830" cy="1279372"/>
            </a:xfrm>
            <a:prstGeom prst="rect">
              <a:avLst/>
            </a:prstGeom>
            <a:ln w="57150">
              <a:solidFill>
                <a:schemeClr val="bg1"/>
              </a:solidFill>
            </a:ln>
          </p:spPr>
        </p:pic>
      </p:grpSp>
    </p:spTree>
    <p:extLst>
      <p:ext uri="{BB962C8B-B14F-4D97-AF65-F5344CB8AC3E}">
        <p14:creationId xmlns:p14="http://schemas.microsoft.com/office/powerpoint/2010/main" val="4011244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832048" y="269776"/>
            <a:ext cx="7772400" cy="1143000"/>
          </a:xfrm>
        </p:spPr>
        <p:txBody>
          <a:bodyPr/>
          <a:lstStyle/>
          <a:p>
            <a:pPr algn="ctr"/>
            <a:r>
              <a:rPr lang="fr-CH" altLang="ja-JP" sz="3600" dirty="0">
                <a:solidFill>
                  <a:schemeClr val="accent2"/>
                </a:solidFill>
                <a:latin typeface="Arial" charset="0"/>
              </a:rPr>
              <a:t>GCI Assets </a:t>
            </a:r>
            <a:r>
              <a:rPr lang="fr-CH" altLang="ja-JP" sz="2400" dirty="0">
                <a:latin typeface="Arial" charset="0"/>
              </a:rPr>
              <a:t/>
            </a:r>
            <a:br>
              <a:rPr lang="fr-CH" altLang="ja-JP" sz="2400" dirty="0">
                <a:latin typeface="Arial" charset="0"/>
              </a:rPr>
            </a:br>
            <a:endParaRPr lang="en-US" altLang="ja-JP" sz="1800" dirty="0">
              <a:latin typeface="Arial" charset="0"/>
            </a:endParaRPr>
          </a:p>
        </p:txBody>
      </p:sp>
      <p:graphicFrame>
        <p:nvGraphicFramePr>
          <p:cNvPr id="44176" name="Group 1168"/>
          <p:cNvGraphicFramePr>
            <a:graphicFrameLocks noGrp="1"/>
          </p:cNvGraphicFramePr>
          <p:nvPr>
            <p:ph idx="1"/>
            <p:extLst>
              <p:ext uri="{D42A27DB-BD31-4B8C-83A1-F6EECF244321}">
                <p14:modId xmlns:p14="http://schemas.microsoft.com/office/powerpoint/2010/main" val="2391545790"/>
              </p:ext>
            </p:extLst>
          </p:nvPr>
        </p:nvGraphicFramePr>
        <p:xfrm>
          <a:off x="685800" y="1391369"/>
          <a:ext cx="7772400" cy="5133975"/>
        </p:xfrm>
        <a:graphic>
          <a:graphicData uri="http://schemas.openxmlformats.org/drawingml/2006/table">
            <a:tbl>
              <a:tblPr/>
              <a:tblGrid>
                <a:gridCol w="617538"/>
                <a:gridCol w="3206750"/>
                <a:gridCol w="1357312"/>
                <a:gridCol w="1357313"/>
                <a:gridCol w="1233487"/>
              </a:tblGrid>
              <a:tr h="2444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Brokered Data Providers</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Collection</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DataCORE</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Granules</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CEOS WGISS CWIC (EO satellite)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1796</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50000000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dirty="0">
                          <a:ln>
                            <a:noFill/>
                          </a:ln>
                          <a:solidFill>
                            <a:schemeClr val="tx1"/>
                          </a:solidFill>
                          <a:effectLst/>
                          <a:latin typeface="Arial" charset="0"/>
                          <a:ea typeface="MS PGothic" charset="0"/>
                          <a:cs typeface="MS PGothic" charset="0"/>
                        </a:rPr>
                        <a:t>50000000</a:t>
                      </a:r>
                      <a:endParaRPr kumimoji="1" lang="en-US" altLang="ja-JP" sz="1000" b="0" i="0" u="none" strike="noStrike" cap="none" normalizeH="0" baseline="0" dirty="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HIS Central US </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11835969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11835969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FedEO/ESA</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2030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6856755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SeaDataNet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394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1300000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INPE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831710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831710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831710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6</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PANGEA</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349718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349718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349718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ArcGIS online ESRI</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185000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185000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WMO Information System</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dirty="0">
                          <a:ln>
                            <a:noFill/>
                          </a:ln>
                          <a:solidFill>
                            <a:schemeClr val="tx1"/>
                          </a:solidFill>
                          <a:effectLst/>
                          <a:latin typeface="Arial" charset="0"/>
                          <a:ea typeface="MS PGothic" charset="0"/>
                          <a:cs typeface="MS PGothic" charset="0"/>
                        </a:rPr>
                        <a:t>153604</a:t>
                      </a:r>
                      <a:endParaRPr kumimoji="1" lang="en-US" altLang="ja-JP" sz="1000" b="0" i="0" u="none" strike="noStrike" cap="none" normalizeH="0" baseline="0" dirty="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331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153604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US Data Gov</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75968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75968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GEOSS Clearinghouse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44163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482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44163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NASA GCMD</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24424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9484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24424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SAEON</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7530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898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7530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IODE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7449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7449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NOAA Unified Access Catalog</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5935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5935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GRDC/GEOWOW</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3825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3825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3825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16</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New Zealand Government geodata Network</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2012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2012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New Zealand Government data catalog</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1875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1875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Webservice Energy Catalog</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1010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1010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Canadian Monitoring Network</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829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829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GMOS Database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745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dirty="0">
                          <a:ln>
                            <a:noFill/>
                          </a:ln>
                          <a:solidFill>
                            <a:schemeClr val="tx1"/>
                          </a:solidFill>
                          <a:effectLst/>
                          <a:latin typeface="Arial" charset="0"/>
                          <a:ea typeface="MS PGothic" charset="0"/>
                          <a:cs typeface="MS PGothic" charset="0"/>
                        </a:rPr>
                        <a:t>745</a:t>
                      </a:r>
                      <a:endParaRPr kumimoji="1" lang="en-US" altLang="ja-JP" sz="1000" b="0" i="0" u="none" strike="noStrike" cap="none" normalizeH="0" baseline="0" dirty="0">
                        <a:ln>
                          <a:noFill/>
                        </a:ln>
                        <a:solidFill>
                          <a:schemeClr val="tx1"/>
                        </a:solidFill>
                        <a:effectLst/>
                        <a:latin typeface="Arial" charset="0"/>
                        <a:ea typeface="MS PGothic" charset="0"/>
                        <a:cs typeface="MS PGothic" charset="0"/>
                      </a:endParaRPr>
                    </a:p>
                  </a:txBody>
                  <a:tcPr marL="148046" marR="148046"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95263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Group 1168"/>
          <p:cNvGraphicFramePr>
            <a:graphicFrameLocks noGrp="1"/>
          </p:cNvGraphicFramePr>
          <p:nvPr>
            <p:extLst>
              <p:ext uri="{D42A27DB-BD31-4B8C-83A1-F6EECF244321}">
                <p14:modId xmlns:p14="http://schemas.microsoft.com/office/powerpoint/2010/main" val="1620864343"/>
              </p:ext>
            </p:extLst>
          </p:nvPr>
        </p:nvGraphicFramePr>
        <p:xfrm>
          <a:off x="685800" y="1893664"/>
          <a:ext cx="7772400" cy="3911600"/>
        </p:xfrm>
        <a:graphic>
          <a:graphicData uri="http://schemas.openxmlformats.org/drawingml/2006/table">
            <a:tbl>
              <a:tblPr/>
              <a:tblGrid>
                <a:gridCol w="609600"/>
                <a:gridCol w="3214688"/>
                <a:gridCol w="1357312"/>
                <a:gridCol w="1357313"/>
                <a:gridCol w="1233487"/>
              </a:tblGrid>
              <a:tr h="2444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Data Providers</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Collection</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DataCORE</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altLang="ja-JP" sz="1000" b="1" i="1" u="none" strike="noStrike" cap="none" normalizeH="0" baseline="0">
                          <a:ln>
                            <a:noFill/>
                          </a:ln>
                          <a:solidFill>
                            <a:schemeClr val="tx1"/>
                          </a:solidFill>
                          <a:effectLst/>
                          <a:latin typeface="Arial" charset="0"/>
                          <a:ea typeface="MS PGothic" charset="0"/>
                          <a:cs typeface="MS PGothic" charset="0"/>
                        </a:rPr>
                        <a:t>Granules</a:t>
                      </a:r>
                      <a:endParaRPr kumimoji="1" lang="en-US" altLang="ja-JP" sz="1000" b="1" i="1"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Knossos</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536</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536</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EEA SDI</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412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412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412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EGASKRO</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402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402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402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OneGeology</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389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389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389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BYU World Water Catalog</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267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267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26</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HIS Central Italy</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ISPRA Monitoring network</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245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DIAS/Japan</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202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202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29</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NIWA Data Catalog</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161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161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30</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RASAQM</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121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121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121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31</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MEDINA SDI</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58</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New Zealand Monitoring Network</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33</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Chile Road Network and Admin</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22</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34</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Red Vial – Chile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17</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35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Limites – Chile</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5</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a:ln>
                            <a:noFill/>
                          </a:ln>
                          <a:solidFill>
                            <a:schemeClr val="tx1"/>
                          </a:solidFill>
                          <a:effectLst/>
                          <a:latin typeface="Arial" charset="0"/>
                          <a:ea typeface="MS PGothic" charset="0"/>
                          <a:cs typeface="MS PGothic" charset="0"/>
                        </a:rPr>
                        <a:t>-</a:t>
                      </a:r>
                      <a:endParaRPr kumimoji="1" lang="en-US" altLang="ja-JP" sz="1000" b="0" i="0" u="none" strike="noStrike" cap="none" normalizeH="0" baseline="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altLang="ja-JP" sz="1000" b="0" i="0" u="none" strike="noStrike" cap="none" normalizeH="0" baseline="0" dirty="0">
                          <a:ln>
                            <a:noFill/>
                          </a:ln>
                          <a:solidFill>
                            <a:schemeClr val="tx1"/>
                          </a:solidFill>
                          <a:effectLst/>
                          <a:latin typeface="Arial" charset="0"/>
                          <a:ea typeface="MS PGothic" charset="0"/>
                          <a:cs typeface="MS PGothic" charset="0"/>
                        </a:rPr>
                        <a:t>5</a:t>
                      </a:r>
                      <a:endParaRPr kumimoji="1" lang="en-US" altLang="ja-JP" sz="1000" b="0" i="0" u="none" strike="noStrike" cap="none" normalizeH="0" baseline="0" dirty="0">
                        <a:ln>
                          <a:noFill/>
                        </a:ln>
                        <a:solidFill>
                          <a:schemeClr val="tx1"/>
                        </a:solidFill>
                        <a:effectLst/>
                        <a:latin typeface="Arial" charset="0"/>
                        <a:ea typeface="MS PGothic" charset="0"/>
                        <a:cs typeface="MS PGothic" charset="0"/>
                      </a:endParaRPr>
                    </a:p>
                  </a:txBody>
                  <a:tcPr marL="148046" marR="148046"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705" name="Rectangle 2"/>
          <p:cNvSpPr txBox="1">
            <a:spLocks noChangeArrowheads="1"/>
          </p:cNvSpPr>
          <p:nvPr/>
        </p:nvSpPr>
        <p:spPr bwMode="auto">
          <a:xfrm>
            <a:off x="2627784" y="854224"/>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u="sng">
                <a:solidFill>
                  <a:schemeClr val="tx2"/>
                </a:solidFill>
                <a:latin typeface="Tahoma" charset="0"/>
                <a:ea typeface="MS PGothic" charset="0"/>
                <a:cs typeface="MS PGothic" charset="0"/>
              </a:defRPr>
            </a:lvl1pPr>
            <a:lvl2pPr marL="742950" indent="-285750">
              <a:defRPr sz="2000" b="1" u="sng">
                <a:solidFill>
                  <a:schemeClr val="tx2"/>
                </a:solidFill>
                <a:latin typeface="Tahoma" charset="0"/>
                <a:ea typeface="MS PGothic" charset="0"/>
                <a:cs typeface="MS PGothic" charset="0"/>
              </a:defRPr>
            </a:lvl2pPr>
            <a:lvl3pPr marL="1143000" indent="-228600">
              <a:defRPr sz="2000" b="1" u="sng">
                <a:solidFill>
                  <a:schemeClr val="tx2"/>
                </a:solidFill>
                <a:latin typeface="Tahoma" charset="0"/>
                <a:ea typeface="MS PGothic" charset="0"/>
                <a:cs typeface="MS PGothic" charset="0"/>
              </a:defRPr>
            </a:lvl3pPr>
            <a:lvl4pPr marL="1600200" indent="-228600">
              <a:defRPr sz="2000" b="1" u="sng">
                <a:solidFill>
                  <a:schemeClr val="tx2"/>
                </a:solidFill>
                <a:latin typeface="Tahoma" charset="0"/>
                <a:ea typeface="MS PGothic" charset="0"/>
                <a:cs typeface="MS PGothic" charset="0"/>
              </a:defRPr>
            </a:lvl4pPr>
            <a:lvl5pPr marL="2057400" indent="-228600">
              <a:defRPr sz="2000" b="1" u="sng">
                <a:solidFill>
                  <a:schemeClr val="tx2"/>
                </a:solidFill>
                <a:latin typeface="Tahoma" charset="0"/>
                <a:ea typeface="MS PGothic" charset="0"/>
                <a:cs typeface="MS PGothic" charset="0"/>
              </a:defRPr>
            </a:lvl5pPr>
            <a:lvl6pPr marL="2514600" indent="-228600" algn="ctr" fontAlgn="base">
              <a:spcBef>
                <a:spcPct val="0"/>
              </a:spcBef>
              <a:spcAft>
                <a:spcPct val="0"/>
              </a:spcAft>
              <a:defRPr sz="2000" b="1" u="sng">
                <a:solidFill>
                  <a:schemeClr val="tx2"/>
                </a:solidFill>
                <a:latin typeface="Tahoma" charset="0"/>
                <a:ea typeface="MS PGothic" charset="0"/>
                <a:cs typeface="MS PGothic" charset="0"/>
              </a:defRPr>
            </a:lvl6pPr>
            <a:lvl7pPr marL="2971800" indent="-228600" algn="ctr" fontAlgn="base">
              <a:spcBef>
                <a:spcPct val="0"/>
              </a:spcBef>
              <a:spcAft>
                <a:spcPct val="0"/>
              </a:spcAft>
              <a:defRPr sz="2000" b="1" u="sng">
                <a:solidFill>
                  <a:schemeClr val="tx2"/>
                </a:solidFill>
                <a:latin typeface="Tahoma" charset="0"/>
                <a:ea typeface="MS PGothic" charset="0"/>
                <a:cs typeface="MS PGothic" charset="0"/>
              </a:defRPr>
            </a:lvl7pPr>
            <a:lvl8pPr marL="3429000" indent="-228600" algn="ctr" fontAlgn="base">
              <a:spcBef>
                <a:spcPct val="0"/>
              </a:spcBef>
              <a:spcAft>
                <a:spcPct val="0"/>
              </a:spcAft>
              <a:defRPr sz="2000" b="1" u="sng">
                <a:solidFill>
                  <a:schemeClr val="tx2"/>
                </a:solidFill>
                <a:latin typeface="Tahoma" charset="0"/>
                <a:ea typeface="MS PGothic" charset="0"/>
                <a:cs typeface="MS PGothic" charset="0"/>
              </a:defRPr>
            </a:lvl8pPr>
            <a:lvl9pPr marL="3886200" indent="-228600" algn="ctr" fontAlgn="base">
              <a:spcBef>
                <a:spcPct val="0"/>
              </a:spcBef>
              <a:spcAft>
                <a:spcPct val="0"/>
              </a:spcAft>
              <a:defRPr sz="2000" b="1" u="sng">
                <a:solidFill>
                  <a:schemeClr val="tx2"/>
                </a:solidFill>
                <a:latin typeface="Tahoma" charset="0"/>
                <a:ea typeface="MS PGothic" charset="0"/>
                <a:cs typeface="MS PGothic" charset="0"/>
              </a:defRPr>
            </a:lvl9pPr>
          </a:lstStyle>
          <a:p>
            <a:pPr eaLnBrk="0" hangingPunct="0"/>
            <a:r>
              <a:rPr kumimoji="1" lang="fr-CH" altLang="ja-JP" sz="3600" u="none" dirty="0">
                <a:solidFill>
                  <a:schemeClr val="accent2"/>
                </a:solidFill>
                <a:latin typeface="Arial" charset="0"/>
              </a:rPr>
              <a:t>GCI </a:t>
            </a:r>
            <a:r>
              <a:rPr kumimoji="1" lang="fr-CH" altLang="ja-JP" sz="3600" u="none" dirty="0" smtClean="0">
                <a:solidFill>
                  <a:schemeClr val="accent2"/>
                </a:solidFill>
                <a:latin typeface="Arial" charset="0"/>
              </a:rPr>
              <a:t>Assets, cont. </a:t>
            </a:r>
            <a:r>
              <a:rPr kumimoji="1" lang="fr-CH" altLang="ja-JP" sz="2400" u="none" dirty="0">
                <a:solidFill>
                  <a:srgbClr val="005FAA"/>
                </a:solidFill>
                <a:latin typeface="Arial" charset="0"/>
              </a:rPr>
              <a:t/>
            </a:r>
            <a:br>
              <a:rPr kumimoji="1" lang="fr-CH" altLang="ja-JP" sz="2400" u="none" dirty="0">
                <a:solidFill>
                  <a:srgbClr val="005FAA"/>
                </a:solidFill>
                <a:latin typeface="Arial" charset="0"/>
              </a:rPr>
            </a:br>
            <a:endParaRPr kumimoji="1" lang="en-US" altLang="ja-JP" u="none" dirty="0">
              <a:solidFill>
                <a:srgbClr val="005FAA"/>
              </a:solidFill>
              <a:latin typeface="Arial" charset="0"/>
            </a:endParaRPr>
          </a:p>
        </p:txBody>
      </p:sp>
    </p:spTree>
    <p:extLst>
      <p:ext uri="{BB962C8B-B14F-4D97-AF65-F5344CB8AC3E}">
        <p14:creationId xmlns:p14="http://schemas.microsoft.com/office/powerpoint/2010/main" val="33596939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2613392"/>
            <a:ext cx="4572000" cy="707886"/>
          </a:xfrm>
          <a:prstGeom prst="rect">
            <a:avLst/>
          </a:prstGeom>
        </p:spPr>
        <p:txBody>
          <a:bodyPr>
            <a:spAutoFit/>
          </a:bodyPr>
          <a:lstStyle/>
          <a:p>
            <a:endParaRPr lang="en-US" dirty="0"/>
          </a:p>
          <a:p>
            <a:r>
              <a:rPr lang="en-US" dirty="0" smtClean="0"/>
              <a:t>.</a:t>
            </a:r>
            <a:endParaRPr lang="en-US" dirty="0"/>
          </a:p>
        </p:txBody>
      </p:sp>
      <p:pic>
        <p:nvPicPr>
          <p:cNvPr id="4" name="Picture 3"/>
          <p:cNvPicPr>
            <a:picLocks noChangeAspect="1"/>
          </p:cNvPicPr>
          <p:nvPr/>
        </p:nvPicPr>
        <p:blipFill>
          <a:blip r:embed="rId2"/>
          <a:stretch>
            <a:fillRect/>
          </a:stretch>
        </p:blipFill>
        <p:spPr>
          <a:xfrm>
            <a:off x="1384300" y="368300"/>
            <a:ext cx="6375400" cy="6121400"/>
          </a:xfrm>
          <a:prstGeom prst="rect">
            <a:avLst/>
          </a:prstGeom>
        </p:spPr>
      </p:pic>
      <p:sp>
        <p:nvSpPr>
          <p:cNvPr id="5" name="TextBox 4"/>
          <p:cNvSpPr txBox="1"/>
          <p:nvPr/>
        </p:nvSpPr>
        <p:spPr>
          <a:xfrm>
            <a:off x="533400" y="6705600"/>
            <a:ext cx="184666" cy="400110"/>
          </a:xfrm>
          <a:prstGeom prst="rect">
            <a:avLst/>
          </a:prstGeom>
          <a:noFill/>
        </p:spPr>
        <p:txBody>
          <a:bodyPr wrap="none" rtlCol="0">
            <a:spAutoFit/>
          </a:bodyPr>
          <a:lstStyle/>
          <a:p>
            <a:endParaRPr lang="en-US" dirty="0"/>
          </a:p>
        </p:txBody>
      </p:sp>
      <p:sp>
        <p:nvSpPr>
          <p:cNvPr id="6" name="TextBox 5"/>
          <p:cNvSpPr txBox="1"/>
          <p:nvPr/>
        </p:nvSpPr>
        <p:spPr>
          <a:xfrm>
            <a:off x="2590800" y="1752600"/>
            <a:ext cx="3079689" cy="1938992"/>
          </a:xfrm>
          <a:prstGeom prst="rect">
            <a:avLst/>
          </a:prstGeom>
          <a:noFill/>
        </p:spPr>
        <p:txBody>
          <a:bodyPr wrap="none" rtlCol="0">
            <a:spAutoFit/>
          </a:bodyPr>
          <a:lstStyle/>
          <a:p>
            <a:r>
              <a:rPr lang="en-US" u="none" dirty="0" smtClean="0"/>
              <a:t>Economic </a:t>
            </a:r>
            <a:r>
              <a:rPr lang="en-US" u="none" dirty="0" smtClean="0"/>
              <a:t>Benefit </a:t>
            </a:r>
            <a:r>
              <a:rPr lang="en-US" u="none" dirty="0" smtClean="0"/>
              <a:t>2011</a:t>
            </a:r>
          </a:p>
          <a:p>
            <a:endParaRPr lang="en-US" u="none" dirty="0" smtClean="0"/>
          </a:p>
          <a:p>
            <a:r>
              <a:rPr lang="en-US" u="none" dirty="0" smtClean="0"/>
              <a:t>USA            </a:t>
            </a:r>
            <a:r>
              <a:rPr lang="en-US" u="none" dirty="0" smtClean="0"/>
              <a:t>  $</a:t>
            </a:r>
            <a:r>
              <a:rPr lang="en-US" u="none" dirty="0" smtClean="0"/>
              <a:t>1.70 B</a:t>
            </a:r>
          </a:p>
          <a:p>
            <a:r>
              <a:rPr lang="en-US" u="none" dirty="0" smtClean="0"/>
              <a:t>International </a:t>
            </a:r>
            <a:r>
              <a:rPr lang="en-US" u="none" dirty="0" smtClean="0"/>
              <a:t> $</a:t>
            </a:r>
            <a:r>
              <a:rPr lang="en-US" u="none" dirty="0" smtClean="0"/>
              <a:t>400 M</a:t>
            </a:r>
          </a:p>
          <a:p>
            <a:r>
              <a:rPr lang="en-US" u="none" dirty="0" smtClean="0"/>
              <a:t>Global Total  </a:t>
            </a:r>
            <a:r>
              <a:rPr lang="en-US" u="none" dirty="0" smtClean="0"/>
              <a:t> $</a:t>
            </a:r>
            <a:r>
              <a:rPr lang="en-US" u="none" dirty="0" smtClean="0"/>
              <a:t>2.1 B</a:t>
            </a:r>
            <a:endParaRPr lang="en-US" u="none" dirty="0"/>
          </a:p>
        </p:txBody>
      </p:sp>
    </p:spTree>
    <p:extLst>
      <p:ext uri="{BB962C8B-B14F-4D97-AF65-F5344CB8AC3E}">
        <p14:creationId xmlns:p14="http://schemas.microsoft.com/office/powerpoint/2010/main" val="12456141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1"/>
          <p:cNvGraphicFramePr/>
          <p:nvPr>
            <p:extLst>
              <p:ext uri="{D42A27DB-BD31-4B8C-83A1-F6EECF244321}">
                <p14:modId xmlns:p14="http://schemas.microsoft.com/office/powerpoint/2010/main" val="3783856855"/>
              </p:ext>
            </p:extLst>
          </p:nvPr>
        </p:nvGraphicFramePr>
        <p:xfrm>
          <a:off x="762000" y="1524000"/>
          <a:ext cx="7743825" cy="4962525"/>
        </p:xfrm>
        <a:graphic>
          <a:graphicData uri="http://schemas.openxmlformats.org/drawingml/2006/chart">
            <c:chart xmlns:c="http://schemas.openxmlformats.org/drawingml/2006/chart" xmlns:r="http://schemas.openxmlformats.org/officeDocument/2006/relationships" r:id="rId2"/>
          </a:graphicData>
        </a:graphic>
      </p:graphicFrame>
      <p:sp>
        <p:nvSpPr>
          <p:cNvPr id="66562" name="TextBox 5"/>
          <p:cNvSpPr txBox="1">
            <a:spLocks noChangeArrowheads="1"/>
          </p:cNvSpPr>
          <p:nvPr/>
        </p:nvSpPr>
        <p:spPr bwMode="auto">
          <a:xfrm>
            <a:off x="0" y="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r>
              <a:rPr lang="en-CA">
                <a:solidFill>
                  <a:schemeClr val="bg1"/>
                </a:solidFill>
                <a:latin typeface="Verdana" charset="0"/>
              </a:rPr>
              <a:t>Radarsat-2 </a:t>
            </a:r>
            <a:endParaRPr lang="en-US">
              <a:solidFill>
                <a:schemeClr val="bg1"/>
              </a:solidFill>
              <a:latin typeface="Verdana" charset="0"/>
            </a:endParaRPr>
          </a:p>
        </p:txBody>
      </p:sp>
      <p:sp>
        <p:nvSpPr>
          <p:cNvPr id="66563" name="Rectangle 2"/>
          <p:cNvSpPr txBox="1">
            <a:spLocks noChangeArrowheads="1"/>
          </p:cNvSpPr>
          <p:nvPr/>
        </p:nvSpPr>
        <p:spPr bwMode="auto">
          <a:xfrm>
            <a:off x="4643438" y="152400"/>
            <a:ext cx="45005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algn="r" eaLnBrk="1" hangingPunct="1"/>
            <a:endParaRPr lang="en-US">
              <a:solidFill>
                <a:srgbClr val="FF0000"/>
              </a:solidFill>
              <a:latin typeface="Verdana" charset="0"/>
            </a:endParaRPr>
          </a:p>
        </p:txBody>
      </p:sp>
      <p:sp>
        <p:nvSpPr>
          <p:cNvPr id="66564" name="Title 1"/>
          <p:cNvSpPr>
            <a:spLocks noGrp="1"/>
          </p:cNvSpPr>
          <p:nvPr>
            <p:ph type="title"/>
          </p:nvPr>
        </p:nvSpPr>
        <p:spPr>
          <a:xfrm>
            <a:off x="304800" y="762000"/>
            <a:ext cx="8739188" cy="611188"/>
          </a:xfrm>
        </p:spPr>
        <p:txBody>
          <a:bodyPr/>
          <a:lstStyle/>
          <a:p>
            <a:pPr algn="ctr"/>
            <a:r>
              <a:rPr lang="en-US" sz="3600" b="1" dirty="0">
                <a:solidFill>
                  <a:schemeClr val="accent2"/>
                </a:solidFill>
                <a:latin typeface="Arial Narrow"/>
                <a:cs typeface="Arial Narrow"/>
              </a:rPr>
              <a:t>Canada’s Experience</a:t>
            </a:r>
          </a:p>
        </p:txBody>
      </p:sp>
    </p:spTree>
    <p:extLst>
      <p:ext uri="{BB962C8B-B14F-4D97-AF65-F5344CB8AC3E}">
        <p14:creationId xmlns:p14="http://schemas.microsoft.com/office/powerpoint/2010/main" val="389450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灯片编号占位符 3"/>
          <p:cNvSpPr>
            <a:spLocks noGrp="1"/>
          </p:cNvSpPr>
          <p:nvPr>
            <p:ph type="sldNum" sz="quarter" idx="4294967295"/>
          </p:nvPr>
        </p:nvSpPr>
        <p:spPr>
          <a:xfrm>
            <a:off x="319088" y="6500813"/>
            <a:ext cx="2233612" cy="215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buFontTx/>
              <a:buNone/>
            </a:pPr>
            <a:fld id="{FCB77024-84E8-4258-824D-AA5503187AC9}" type="slidenum">
              <a:rPr lang="en-GB" altLang="ja-JP" sz="800">
                <a:cs typeface="Arial" pitchFamily="34" charset="0"/>
              </a:rPr>
              <a:pPr eaLnBrk="1" hangingPunct="1">
                <a:spcBef>
                  <a:spcPct val="0"/>
                </a:spcBef>
                <a:buFontTx/>
                <a:buNone/>
              </a:pPr>
              <a:t>26</a:t>
            </a:fld>
            <a:endParaRPr lang="en-GB" altLang="ja-JP" sz="800">
              <a:cs typeface="Arial" pitchFamily="34" charset="0"/>
            </a:endParaRPr>
          </a:p>
        </p:txBody>
      </p:sp>
      <p:pic>
        <p:nvPicPr>
          <p:cNvPr id="624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28600" y="1958975"/>
            <a:ext cx="7010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Tahoma" pitchFamily="34" charset="0"/>
              </a:defRPr>
            </a:lvl6pPr>
            <a:lvl7pPr marL="914400" algn="ctr" rtl="0" fontAlgn="base">
              <a:spcBef>
                <a:spcPct val="0"/>
              </a:spcBef>
              <a:spcAft>
                <a:spcPct val="0"/>
              </a:spcAft>
              <a:defRPr sz="3200">
                <a:solidFill>
                  <a:schemeClr val="tx2"/>
                </a:solidFill>
                <a:latin typeface="Tahoma" pitchFamily="34" charset="0"/>
              </a:defRPr>
            </a:lvl7pPr>
            <a:lvl8pPr marL="1371600" algn="ctr" rtl="0" fontAlgn="base">
              <a:spcBef>
                <a:spcPct val="0"/>
              </a:spcBef>
              <a:spcAft>
                <a:spcPct val="0"/>
              </a:spcAft>
              <a:defRPr sz="3200">
                <a:solidFill>
                  <a:schemeClr val="tx2"/>
                </a:solidFill>
                <a:latin typeface="Tahoma" pitchFamily="34" charset="0"/>
              </a:defRPr>
            </a:lvl8pPr>
            <a:lvl9pPr marL="1828800" algn="ctr" rtl="0" fontAlgn="base">
              <a:spcBef>
                <a:spcPct val="0"/>
              </a:spcBef>
              <a:spcAft>
                <a:spcPct val="0"/>
              </a:spcAft>
              <a:defRPr sz="3200">
                <a:solidFill>
                  <a:schemeClr val="tx2"/>
                </a:solidFill>
                <a:latin typeface="Tahoma" pitchFamily="34" charset="0"/>
              </a:defRPr>
            </a:lvl9pPr>
          </a:lstStyle>
          <a:p>
            <a:pPr algn="l" eaLnBrk="1" hangingPunct="1">
              <a:defRPr/>
            </a:pPr>
            <a:r>
              <a:rPr lang="en-US" altLang="ja-JP" sz="3600" b="1" u="none" kern="0" dirty="0" smtClean="0">
                <a:solidFill>
                  <a:schemeClr val="accent2"/>
                </a:solidFill>
                <a:latin typeface="Arial Narrow"/>
                <a:ea typeface="宋体" pitchFamily="2" charset="-122"/>
                <a:cs typeface="Arial Narrow"/>
              </a:rPr>
              <a:t>Mexico Ministerial and GEO-XII</a:t>
            </a:r>
          </a:p>
          <a:p>
            <a:pPr eaLnBrk="1" hangingPunct="1">
              <a:defRPr/>
            </a:pPr>
            <a:endParaRPr lang="en-US" altLang="ja-JP" u="none" kern="0" dirty="0" smtClean="0">
              <a:solidFill>
                <a:schemeClr val="accent2"/>
              </a:solidFill>
              <a:ea typeface="宋体" pitchFamily="2" charset="-122"/>
            </a:endParaRPr>
          </a:p>
          <a:p>
            <a:pPr algn="l" eaLnBrk="1" hangingPunct="1">
              <a:defRPr/>
            </a:pPr>
            <a:r>
              <a:rPr lang="en-US" altLang="ja-JP" b="1" u="none" kern="0" dirty="0" smtClean="0">
                <a:solidFill>
                  <a:schemeClr val="accent2"/>
                </a:solidFill>
                <a:latin typeface="Arial Narrow"/>
                <a:ea typeface="宋体" pitchFamily="2" charset="-122"/>
                <a:cs typeface="Arial Narrow"/>
              </a:rPr>
              <a:t>GEO Week</a:t>
            </a:r>
          </a:p>
          <a:p>
            <a:pPr algn="l" eaLnBrk="1" hangingPunct="1">
              <a:defRPr/>
            </a:pPr>
            <a:r>
              <a:rPr lang="en-US" altLang="ja-JP" b="1" u="none" kern="0" dirty="0" smtClean="0">
                <a:solidFill>
                  <a:schemeClr val="accent2"/>
                </a:solidFill>
                <a:latin typeface="Arial Narrow"/>
                <a:ea typeface="宋体" pitchFamily="2" charset="-122"/>
                <a:cs typeface="Arial Narrow"/>
              </a:rPr>
              <a:t>9-13 November 2015</a:t>
            </a:r>
          </a:p>
          <a:p>
            <a:pPr algn="l" eaLnBrk="1" hangingPunct="1">
              <a:defRPr/>
            </a:pPr>
            <a:r>
              <a:rPr lang="en-US" altLang="ja-JP" b="1" u="none" kern="0" dirty="0" smtClean="0">
                <a:solidFill>
                  <a:schemeClr val="accent2"/>
                </a:solidFill>
                <a:latin typeface="Arial Narrow"/>
                <a:ea typeface="宋体" pitchFamily="2" charset="-122"/>
                <a:cs typeface="Arial Narrow"/>
              </a:rPr>
              <a:t>Mexico City</a:t>
            </a:r>
          </a:p>
          <a:p>
            <a:pPr eaLnBrk="1" hangingPunct="1">
              <a:defRPr/>
            </a:pPr>
            <a:endParaRPr lang="en-US" altLang="ja-JP" u="none" kern="0" dirty="0" smtClean="0">
              <a:solidFill>
                <a:srgbClr val="005FAA"/>
              </a:solidFill>
              <a:ea typeface="宋体" pitchFamily="2" charset="-122"/>
            </a:endParaRPr>
          </a:p>
        </p:txBody>
      </p:sp>
      <p:sp>
        <p:nvSpPr>
          <p:cNvPr id="2" name="TextBox 1"/>
          <p:cNvSpPr txBox="1"/>
          <p:nvPr/>
        </p:nvSpPr>
        <p:spPr>
          <a:xfrm>
            <a:off x="195884" y="5968424"/>
            <a:ext cx="4994877" cy="584776"/>
          </a:xfrm>
          <a:prstGeom prst="rect">
            <a:avLst/>
          </a:prstGeom>
          <a:noFill/>
        </p:spPr>
        <p:txBody>
          <a:bodyPr wrap="none" rtlCol="0">
            <a:spAutoFit/>
          </a:bodyPr>
          <a:lstStyle/>
          <a:p>
            <a:r>
              <a:rPr lang="en-US" sz="3200" b="1" dirty="0" err="1" smtClean="0">
                <a:solidFill>
                  <a:srgbClr val="005FAA"/>
                </a:solidFill>
              </a:rPr>
              <a:t>www.earthobservations.org</a:t>
            </a:r>
            <a:endParaRPr lang="en-US" sz="3200" b="1" dirty="0">
              <a:solidFill>
                <a:srgbClr val="005FAA"/>
              </a:solidFill>
            </a:endParaRPr>
          </a:p>
        </p:txBody>
      </p:sp>
      <p:sp>
        <p:nvSpPr>
          <p:cNvPr id="3" name="TextBox 2"/>
          <p:cNvSpPr txBox="1"/>
          <p:nvPr/>
        </p:nvSpPr>
        <p:spPr>
          <a:xfrm>
            <a:off x="228600" y="4437112"/>
            <a:ext cx="3536545" cy="2677656"/>
          </a:xfrm>
          <a:prstGeom prst="rect">
            <a:avLst/>
          </a:prstGeom>
          <a:noFill/>
        </p:spPr>
        <p:txBody>
          <a:bodyPr wrap="none" rtlCol="0">
            <a:spAutoFit/>
          </a:bodyPr>
          <a:lstStyle/>
          <a:p>
            <a:pPr eaLnBrk="1" hangingPunct="1">
              <a:defRPr/>
            </a:pPr>
            <a:r>
              <a:rPr lang="en-US" altLang="ja-JP" sz="3200" u="none" kern="0" dirty="0">
                <a:solidFill>
                  <a:srgbClr val="005FAA"/>
                </a:solidFill>
                <a:ea typeface="宋体" pitchFamily="2" charset="-122"/>
                <a:hlinkClick r:id="rId3"/>
              </a:rPr>
              <a:t>bryan@</a:t>
            </a:r>
            <a:r>
              <a:rPr lang="en-US" altLang="ja-JP" sz="3200" u="none" kern="0" dirty="0" smtClean="0">
                <a:solidFill>
                  <a:srgbClr val="005FAA"/>
                </a:solidFill>
                <a:ea typeface="宋体" pitchFamily="2" charset="-122"/>
                <a:hlinkClick r:id="rId3"/>
              </a:rPr>
              <a:t>geosec.org</a:t>
            </a:r>
            <a:endParaRPr lang="en-US" altLang="ja-JP" sz="3200" u="none" kern="0" dirty="0" smtClean="0">
              <a:solidFill>
                <a:srgbClr val="005FAA"/>
              </a:solidFill>
              <a:ea typeface="宋体" pitchFamily="2" charset="-122"/>
            </a:endParaRPr>
          </a:p>
          <a:p>
            <a:pPr eaLnBrk="1" hangingPunct="1">
              <a:defRPr/>
            </a:pPr>
            <a:r>
              <a:rPr lang="en-US" altLang="ja-JP" sz="3200" kern="0" dirty="0" smtClean="0">
                <a:solidFill>
                  <a:srgbClr val="005FAA"/>
                </a:solidFill>
                <a:ea typeface="宋体" pitchFamily="2" charset="-122"/>
                <a:hlinkClick r:id="rId4"/>
              </a:rPr>
              <a:t>oochiai@geosec.org</a:t>
            </a:r>
            <a:endParaRPr lang="en-US" altLang="ja-JP" sz="3200" kern="0" dirty="0" smtClean="0">
              <a:solidFill>
                <a:srgbClr val="005FAA"/>
              </a:solidFill>
              <a:ea typeface="宋体" pitchFamily="2" charset="-122"/>
            </a:endParaRPr>
          </a:p>
          <a:p>
            <a:pPr eaLnBrk="1" hangingPunct="1">
              <a:defRPr/>
            </a:pPr>
            <a:endParaRPr lang="en-US" altLang="ja-JP" sz="2800" u="none" kern="0" dirty="0">
              <a:solidFill>
                <a:srgbClr val="005FAA"/>
              </a:solidFill>
              <a:ea typeface="宋体" pitchFamily="2" charset="-122"/>
            </a:endParaRPr>
          </a:p>
          <a:p>
            <a:pPr eaLnBrk="1" hangingPunct="1">
              <a:defRPr/>
            </a:pPr>
            <a:endParaRPr lang="en-US" altLang="ja-JP" sz="2800" u="none" kern="0" dirty="0">
              <a:solidFill>
                <a:srgbClr val="005FAA"/>
              </a:solidFill>
              <a:ea typeface="宋体" pitchFamily="2" charset="-122"/>
            </a:endParaRPr>
          </a:p>
          <a:p>
            <a:pPr eaLnBrk="1" hangingPunct="1">
              <a:defRPr/>
            </a:pPr>
            <a:endParaRPr lang="en-US" altLang="ja-JP" u="none" kern="0" dirty="0">
              <a:solidFill>
                <a:srgbClr val="005FAA"/>
              </a:solidFill>
              <a:ea typeface="宋体" pitchFamily="2" charset="-122"/>
            </a:endParaRPr>
          </a:p>
          <a:p>
            <a:endParaRPr lang="en-US" dirty="0">
              <a:solidFill>
                <a:srgbClr val="005FAA"/>
              </a:solidFill>
            </a:endParaRPr>
          </a:p>
        </p:txBody>
      </p:sp>
    </p:spTree>
    <p:extLst>
      <p:ext uri="{BB962C8B-B14F-4D97-AF65-F5344CB8AC3E}">
        <p14:creationId xmlns:p14="http://schemas.microsoft.com/office/powerpoint/2010/main" val="171989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11560" y="629816"/>
            <a:ext cx="7772400" cy="1143000"/>
          </a:xfrm>
        </p:spPr>
        <p:txBody>
          <a:bodyPr/>
          <a:lstStyle/>
          <a:p>
            <a:pPr algn="ctr"/>
            <a:r>
              <a:rPr lang="en-US" altLang="en-US" sz="4000" dirty="0" smtClean="0">
                <a:solidFill>
                  <a:schemeClr val="accent2"/>
                </a:solidFill>
                <a:latin typeface="Arial Narrow"/>
                <a:cs typeface="Arial Narrow"/>
              </a:rPr>
              <a:t>Secretariat Priorities for 2015</a:t>
            </a:r>
          </a:p>
        </p:txBody>
      </p:sp>
      <p:sp>
        <p:nvSpPr>
          <p:cNvPr id="5123" name="Content Placeholder 2"/>
          <p:cNvSpPr>
            <a:spLocks noGrp="1"/>
          </p:cNvSpPr>
          <p:nvPr>
            <p:ph idx="1"/>
          </p:nvPr>
        </p:nvSpPr>
        <p:spPr>
          <a:xfrm>
            <a:off x="467544" y="1995264"/>
            <a:ext cx="8424936" cy="3810000"/>
          </a:xfrm>
        </p:spPr>
        <p:txBody>
          <a:bodyPr/>
          <a:lstStyle/>
          <a:p>
            <a:pPr>
              <a:lnSpc>
                <a:spcPct val="80000"/>
              </a:lnSpc>
            </a:pPr>
            <a:r>
              <a:rPr lang="en-US" altLang="en-US" sz="2800" dirty="0" smtClean="0">
                <a:solidFill>
                  <a:srgbClr val="3595B7"/>
                </a:solidFill>
              </a:rPr>
              <a:t>Prepare GEO for 2</a:t>
            </a:r>
            <a:r>
              <a:rPr lang="en-US" altLang="en-US" sz="2800" baseline="30000" dirty="0" smtClean="0">
                <a:solidFill>
                  <a:srgbClr val="3595B7"/>
                </a:solidFill>
              </a:rPr>
              <a:t>nd</a:t>
            </a:r>
            <a:r>
              <a:rPr lang="en-US" altLang="en-US" sz="2800" dirty="0" smtClean="0">
                <a:solidFill>
                  <a:srgbClr val="3595B7"/>
                </a:solidFill>
              </a:rPr>
              <a:t> Decade; Support IPWG</a:t>
            </a:r>
          </a:p>
          <a:p>
            <a:pPr>
              <a:lnSpc>
                <a:spcPct val="80000"/>
              </a:lnSpc>
            </a:pPr>
            <a:endParaRPr lang="en-US" altLang="en-US" sz="2800" dirty="0" smtClean="0">
              <a:solidFill>
                <a:srgbClr val="3595B7"/>
              </a:solidFill>
            </a:endParaRPr>
          </a:p>
          <a:p>
            <a:pPr>
              <a:lnSpc>
                <a:spcPct val="80000"/>
              </a:lnSpc>
            </a:pPr>
            <a:r>
              <a:rPr lang="en-US" altLang="en-US" sz="2800" dirty="0" smtClean="0">
                <a:solidFill>
                  <a:srgbClr val="3595B7"/>
                </a:solidFill>
              </a:rPr>
              <a:t>Support Ministerial and </a:t>
            </a:r>
            <a:r>
              <a:rPr lang="en-US" altLang="en-US" sz="2800" dirty="0" smtClean="0"/>
              <a:t>Advance Communication</a:t>
            </a:r>
            <a:r>
              <a:rPr lang="en-US" altLang="en-US" sz="2800" dirty="0"/>
              <a:t>/Outreach to Stakeholders</a:t>
            </a:r>
          </a:p>
          <a:p>
            <a:pPr>
              <a:lnSpc>
                <a:spcPct val="80000"/>
              </a:lnSpc>
            </a:pPr>
            <a:endParaRPr lang="en-US" altLang="en-US" sz="2800" dirty="0" smtClean="0">
              <a:solidFill>
                <a:srgbClr val="3595B7"/>
              </a:solidFill>
            </a:endParaRPr>
          </a:p>
          <a:p>
            <a:pPr>
              <a:lnSpc>
                <a:spcPct val="80000"/>
              </a:lnSpc>
            </a:pPr>
            <a:r>
              <a:rPr lang="en-US" altLang="en-US" sz="2800" dirty="0" smtClean="0">
                <a:solidFill>
                  <a:srgbClr val="3595B7"/>
                </a:solidFill>
              </a:rPr>
              <a:t>Re-engage Core Members/POs – Fill Gaps New Members</a:t>
            </a:r>
          </a:p>
          <a:p>
            <a:pPr>
              <a:lnSpc>
                <a:spcPct val="80000"/>
              </a:lnSpc>
            </a:pPr>
            <a:endParaRPr lang="en-US" altLang="en-US" sz="2800" dirty="0" smtClean="0"/>
          </a:p>
          <a:p>
            <a:pPr>
              <a:lnSpc>
                <a:spcPct val="80000"/>
              </a:lnSpc>
            </a:pPr>
            <a:r>
              <a:rPr lang="en-US" altLang="en-US" sz="2800" dirty="0" smtClean="0"/>
              <a:t>Refine Participation in </a:t>
            </a:r>
            <a:r>
              <a:rPr lang="en-US" altLang="en-US" sz="2800" dirty="0"/>
              <a:t>Global Environmental Governance </a:t>
            </a:r>
            <a:r>
              <a:rPr lang="en-US" altLang="en-US" sz="2800" dirty="0" smtClean="0"/>
              <a:t>Mechanisms</a:t>
            </a:r>
          </a:p>
          <a:p>
            <a:pPr marL="0" indent="0">
              <a:lnSpc>
                <a:spcPct val="80000"/>
              </a:lnSpc>
              <a:buNone/>
            </a:pPr>
            <a:endParaRPr lang="en-US" altLang="en-US" sz="2800" dirty="0" smtClean="0">
              <a:solidFill>
                <a:srgbClr val="3595B7"/>
              </a:solidFill>
            </a:endParaRPr>
          </a:p>
          <a:p>
            <a:pPr>
              <a:lnSpc>
                <a:spcPct val="80000"/>
              </a:lnSpc>
            </a:pPr>
            <a:r>
              <a:rPr lang="en-US" altLang="en-US" sz="2800" dirty="0">
                <a:solidFill>
                  <a:srgbClr val="3595B7"/>
                </a:solidFill>
              </a:rPr>
              <a:t>Increase External Resources</a:t>
            </a:r>
          </a:p>
          <a:p>
            <a:endParaRPr lang="en-US" altLang="en-US" sz="2800" dirty="0"/>
          </a:p>
          <a:p>
            <a:endParaRPr lang="en-US" altLang="en-US" dirty="0" smtClean="0"/>
          </a:p>
          <a:p>
            <a:pPr>
              <a:buFontTx/>
              <a:buNone/>
            </a:pPr>
            <a:endParaRPr lang="en-US" altLang="en-US" dirty="0" smtClean="0"/>
          </a:p>
          <a:p>
            <a:endParaRPr lang="en-US" altLang="en-US" dirty="0" smtClean="0"/>
          </a:p>
          <a:p>
            <a:pPr>
              <a:buFontTx/>
              <a:buNone/>
            </a:pPr>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467544" y="1700808"/>
            <a:ext cx="8424936" cy="3810000"/>
          </a:xfrm>
        </p:spPr>
        <p:txBody>
          <a:bodyPr/>
          <a:lstStyle/>
          <a:p>
            <a:endParaRPr lang="en-US" altLang="en-US" sz="2800" dirty="0"/>
          </a:p>
          <a:p>
            <a:endParaRPr lang="en-US" altLang="en-US" dirty="0" smtClean="0"/>
          </a:p>
          <a:p>
            <a:endParaRPr lang="en-US" altLang="en-US" dirty="0"/>
          </a:p>
          <a:p>
            <a:endParaRPr lang="en-US" altLang="en-US" dirty="0" smtClean="0"/>
          </a:p>
          <a:p>
            <a:endParaRPr lang="en-US" altLang="en-US" dirty="0" smtClean="0"/>
          </a:p>
          <a:p>
            <a:pPr>
              <a:buFontTx/>
              <a:buNone/>
            </a:pPr>
            <a:r>
              <a:rPr lang="en-US" altLang="en-US" dirty="0" smtClean="0"/>
              <a:t> </a:t>
            </a:r>
          </a:p>
          <a:p>
            <a:endParaRPr lang="en-US" altLang="en-US" dirty="0" smtClean="0"/>
          </a:p>
          <a:p>
            <a:pPr>
              <a:buFontTx/>
              <a:buNone/>
            </a:pPr>
            <a:endParaRPr lang="en-US" altLang="en-US" dirty="0" smtClean="0"/>
          </a:p>
        </p:txBody>
      </p:sp>
      <p:sp>
        <p:nvSpPr>
          <p:cNvPr id="2" name="Title 1"/>
          <p:cNvSpPr>
            <a:spLocks noGrp="1"/>
          </p:cNvSpPr>
          <p:nvPr>
            <p:ph type="title"/>
          </p:nvPr>
        </p:nvSpPr>
        <p:spPr>
          <a:xfrm>
            <a:off x="1408112" y="838200"/>
            <a:ext cx="7772400" cy="1143000"/>
          </a:xfrm>
        </p:spPr>
        <p:txBody>
          <a:bodyPr/>
          <a:lstStyle/>
          <a:p>
            <a:r>
              <a:rPr lang="en-US" sz="3600" dirty="0" smtClean="0">
                <a:solidFill>
                  <a:schemeClr val="accent2"/>
                </a:solidFill>
                <a:latin typeface="Arial Narrow"/>
                <a:cs typeface="Arial Narrow"/>
              </a:rPr>
              <a:t>Communication/Outreach Initiatives</a:t>
            </a:r>
            <a:endParaRPr lang="en-US" sz="3600" dirty="0">
              <a:solidFill>
                <a:schemeClr val="accent2"/>
              </a:solidFill>
              <a:latin typeface="Arial Narrow"/>
              <a:cs typeface="Arial Narrow"/>
            </a:endParaRPr>
          </a:p>
        </p:txBody>
      </p:sp>
      <p:grpSp>
        <p:nvGrpSpPr>
          <p:cNvPr id="5" name="Group 4"/>
          <p:cNvGrpSpPr/>
          <p:nvPr/>
        </p:nvGrpSpPr>
        <p:grpSpPr>
          <a:xfrm>
            <a:off x="1979712" y="2276872"/>
            <a:ext cx="5498781" cy="3744416"/>
            <a:chOff x="7980745" y="2954581"/>
            <a:chExt cx="4066129" cy="2768846"/>
          </a:xfrm>
        </p:grpSpPr>
        <p:grpSp>
          <p:nvGrpSpPr>
            <p:cNvPr id="6" name="Group 5"/>
            <p:cNvGrpSpPr/>
            <p:nvPr/>
          </p:nvGrpSpPr>
          <p:grpSpPr>
            <a:xfrm>
              <a:off x="7980745" y="4445498"/>
              <a:ext cx="1424821" cy="1277929"/>
              <a:chOff x="6164820" y="4445498"/>
              <a:chExt cx="1424821" cy="1277929"/>
            </a:xfrm>
          </p:grpSpPr>
          <p:pic>
            <p:nvPicPr>
              <p:cNvPr id="11" name="Picture 19" descr="http://img4.wikia.nocookie.net/__cb20130329090125/warframe/images/1/1a/Twitter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820" y="4445498"/>
                <a:ext cx="619125" cy="617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https://snap.licdn.com/microsites/content/dam/brand/site/img/logo/logo-her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054" y="5185265"/>
                <a:ext cx="1398587" cy="538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descr="http://img2.wikia.nocookie.net/__cb20150120204552/gtawiki/images/9/9d/Facebook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3177" y="4466925"/>
                <a:ext cx="616464" cy="617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5057" y="2954581"/>
              <a:ext cx="1636347" cy="1262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3400" y="2978002"/>
              <a:ext cx="1611132" cy="1221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60000">
              <a:off x="10300047" y="3333127"/>
              <a:ext cx="1462459" cy="574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23254" y="4506564"/>
              <a:ext cx="2223620" cy="1216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23198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472"/>
            <a:ext cx="9144000" cy="4946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1504" y="810577"/>
            <a:ext cx="8178927" cy="1754327"/>
          </a:xfrm>
          <a:prstGeom prst="rect">
            <a:avLst/>
          </a:prstGeom>
          <a:noFill/>
        </p:spPr>
        <p:txBody>
          <a:bodyPr wrap="square" rtlCol="0">
            <a:spAutoFit/>
          </a:bodyPr>
          <a:lstStyle/>
          <a:p>
            <a:pPr algn="ctr"/>
            <a:r>
              <a:rPr lang="en-US" altLang="en-US" sz="4000" b="1" dirty="0" smtClean="0">
                <a:solidFill>
                  <a:schemeClr val="accent2"/>
                </a:solidFill>
                <a:latin typeface="Arial Narrow"/>
                <a:cs typeface="Arial Narrow"/>
              </a:rPr>
              <a:t>GEO Membership</a:t>
            </a:r>
          </a:p>
          <a:p>
            <a:pPr algn="ctr"/>
            <a:endParaRPr lang="en-US" altLang="en-US" sz="3200" b="1" dirty="0">
              <a:solidFill>
                <a:schemeClr val="accent2"/>
              </a:solidFill>
              <a:latin typeface="Arial Narrow"/>
              <a:cs typeface="Arial Narrow"/>
            </a:endParaRPr>
          </a:p>
          <a:p>
            <a:r>
              <a:rPr lang="en-US" sz="3600" u="none" dirty="0" smtClean="0">
                <a:latin typeface="Arial Narrow"/>
                <a:cs typeface="Arial Narrow"/>
              </a:rPr>
              <a:t> </a:t>
            </a:r>
            <a:endParaRPr lang="en-US" sz="3600" u="none" dirty="0">
              <a:latin typeface="Arial Narrow"/>
              <a:cs typeface="Arial Narrow"/>
            </a:endParaRPr>
          </a:p>
        </p:txBody>
      </p:sp>
    </p:spTree>
    <p:extLst>
      <p:ext uri="{BB962C8B-B14F-4D97-AF65-F5344CB8AC3E}">
        <p14:creationId xmlns:p14="http://schemas.microsoft.com/office/powerpoint/2010/main" val="17713150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467544" y="1700808"/>
            <a:ext cx="8424936" cy="3810000"/>
          </a:xfrm>
        </p:spPr>
        <p:txBody>
          <a:bodyPr/>
          <a:lstStyle/>
          <a:p>
            <a:endParaRPr lang="en-US" altLang="en-US" sz="2800" dirty="0"/>
          </a:p>
          <a:p>
            <a:endParaRPr lang="en-US" altLang="en-US" dirty="0" smtClean="0"/>
          </a:p>
          <a:p>
            <a:endParaRPr lang="en-US" altLang="en-US" dirty="0"/>
          </a:p>
          <a:p>
            <a:endParaRPr lang="en-US" altLang="en-US" dirty="0" smtClean="0"/>
          </a:p>
          <a:p>
            <a:endParaRPr lang="en-US" altLang="en-US" dirty="0" smtClean="0"/>
          </a:p>
          <a:p>
            <a:pPr>
              <a:buFontTx/>
              <a:buNone/>
            </a:pPr>
            <a:r>
              <a:rPr lang="en-US" altLang="en-US" dirty="0" smtClean="0"/>
              <a:t> </a:t>
            </a:r>
          </a:p>
          <a:p>
            <a:endParaRPr lang="en-US" altLang="en-US" dirty="0" smtClean="0"/>
          </a:p>
          <a:p>
            <a:pPr>
              <a:buFontTx/>
              <a:buNone/>
            </a:pPr>
            <a:endParaRPr lang="en-US" altLang="en-US" dirty="0" smtClean="0"/>
          </a:p>
        </p:txBody>
      </p:sp>
      <p:sp>
        <p:nvSpPr>
          <p:cNvPr id="2" name="Title 1"/>
          <p:cNvSpPr>
            <a:spLocks noGrp="1"/>
          </p:cNvSpPr>
          <p:nvPr>
            <p:ph type="title"/>
          </p:nvPr>
        </p:nvSpPr>
        <p:spPr>
          <a:xfrm>
            <a:off x="2486000" y="692696"/>
            <a:ext cx="6262464" cy="1143000"/>
          </a:xfrm>
        </p:spPr>
        <p:txBody>
          <a:bodyPr/>
          <a:lstStyle/>
          <a:p>
            <a:r>
              <a:rPr lang="en-US" sz="4000" dirty="0" smtClean="0">
                <a:solidFill>
                  <a:schemeClr val="accent2"/>
                </a:solidFill>
              </a:rPr>
              <a:t>Filling the Gaps</a:t>
            </a:r>
            <a:endParaRPr lang="en-US" sz="4000" dirty="0">
              <a:solidFill>
                <a:schemeClr val="accent2"/>
              </a:solidFill>
            </a:endParaRPr>
          </a:p>
        </p:txBody>
      </p:sp>
      <p:grpSp>
        <p:nvGrpSpPr>
          <p:cNvPr id="5" name="Group 4"/>
          <p:cNvGrpSpPr/>
          <p:nvPr/>
        </p:nvGrpSpPr>
        <p:grpSpPr>
          <a:xfrm>
            <a:off x="1043610" y="1988840"/>
            <a:ext cx="7488831" cy="3539430"/>
            <a:chOff x="5848720" y="1464902"/>
            <a:chExt cx="5409702" cy="2258344"/>
          </a:xfrm>
        </p:grpSpPr>
        <p:pic>
          <p:nvPicPr>
            <p:cNvPr id="6" name="Picture 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4" b="-1"/>
            <a:stretch/>
          </p:blipFill>
          <p:spPr bwMode="auto">
            <a:xfrm>
              <a:off x="8604448" y="1568772"/>
              <a:ext cx="2653974" cy="187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848720" y="1464902"/>
              <a:ext cx="2548802" cy="2258344"/>
            </a:xfrm>
            <a:prstGeom prst="rect">
              <a:avLst/>
            </a:prstGeom>
          </p:spPr>
          <p:txBody>
            <a:bodyPr wrap="square">
              <a:spAutoFit/>
            </a:bodyPr>
            <a:lstStyle/>
            <a:p>
              <a:pPr marL="457200" indent="-457200" eaLnBrk="1" hangingPunct="1">
                <a:spcBef>
                  <a:spcPct val="20000"/>
                </a:spcBef>
              </a:pPr>
              <a:endParaRPr lang="en-US" altLang="ja-JP" sz="3200" b="1" kern="0" dirty="0" smtClean="0">
                <a:solidFill>
                  <a:srgbClr val="005FAA"/>
                </a:solidFill>
                <a:latin typeface="Arial Narrow" panose="020B0606020202030204" pitchFamily="34" charset="0"/>
                <a:ea typeface="MS PGothic" pitchFamily="34" charset="-128"/>
              </a:endParaRPr>
            </a:p>
            <a:p>
              <a:pPr marL="457200" indent="-457200" eaLnBrk="1" hangingPunct="1">
                <a:spcBef>
                  <a:spcPct val="20000"/>
                </a:spcBef>
              </a:pPr>
              <a:r>
                <a:rPr lang="en-US" altLang="ja-JP" sz="3200" b="1" kern="0" dirty="0" smtClean="0">
                  <a:solidFill>
                    <a:srgbClr val="005FAA"/>
                  </a:solidFill>
                  <a:latin typeface="Arial Narrow" panose="020B0606020202030204" pitchFamily="34" charset="0"/>
                  <a:ea typeface="MS PGothic" pitchFamily="34" charset="-128"/>
                </a:rPr>
                <a:t>Latin </a:t>
              </a:r>
              <a:r>
                <a:rPr lang="en-US" altLang="ja-JP" sz="3200" b="1" kern="0" dirty="0">
                  <a:solidFill>
                    <a:srgbClr val="005FAA"/>
                  </a:solidFill>
                  <a:latin typeface="Arial Narrow" panose="020B0606020202030204" pitchFamily="34" charset="0"/>
                  <a:ea typeface="MS PGothic" pitchFamily="34" charset="-128"/>
                </a:rPr>
                <a:t>America  </a:t>
              </a:r>
            </a:p>
            <a:p>
              <a:pPr marL="457200" lvl="0" indent="-457200" eaLnBrk="1" hangingPunct="1">
                <a:spcBef>
                  <a:spcPct val="20000"/>
                </a:spcBef>
              </a:pPr>
              <a:r>
                <a:rPr lang="en-US" altLang="ja-JP" sz="3200" b="1" kern="0" dirty="0" smtClean="0">
                  <a:solidFill>
                    <a:srgbClr val="005FAA"/>
                  </a:solidFill>
                  <a:latin typeface="Arial Narrow" panose="020B0606020202030204" pitchFamily="34" charset="0"/>
                  <a:ea typeface="MS PGothic" pitchFamily="34" charset="-128"/>
                </a:rPr>
                <a:t>Africa  </a:t>
              </a:r>
            </a:p>
            <a:p>
              <a:pPr marL="457200" lvl="0" indent="-457200" eaLnBrk="1" hangingPunct="1">
                <a:spcBef>
                  <a:spcPct val="20000"/>
                </a:spcBef>
              </a:pPr>
              <a:r>
                <a:rPr lang="en-US" altLang="ja-JP" sz="3200" b="1" kern="0" dirty="0" smtClean="0">
                  <a:solidFill>
                    <a:srgbClr val="005FAA"/>
                  </a:solidFill>
                  <a:latin typeface="Arial Narrow" panose="020B0606020202030204" pitchFamily="34" charset="0"/>
                  <a:ea typeface="MS PGothic" pitchFamily="34" charset="-128"/>
                </a:rPr>
                <a:t>Middle East</a:t>
              </a:r>
            </a:p>
            <a:p>
              <a:pPr marL="457200" indent="-457200" eaLnBrk="1" hangingPunct="1">
                <a:spcBef>
                  <a:spcPct val="20000"/>
                </a:spcBef>
              </a:pPr>
              <a:r>
                <a:rPr lang="en-US" altLang="ja-JP" sz="3200" b="1" kern="0" dirty="0">
                  <a:solidFill>
                    <a:srgbClr val="005FAA"/>
                  </a:solidFill>
                  <a:latin typeface="Arial Narrow" panose="020B0606020202030204" pitchFamily="34" charset="0"/>
                  <a:ea typeface="MS PGothic" pitchFamily="34" charset="-128"/>
                </a:rPr>
                <a:t>Asia</a:t>
              </a:r>
            </a:p>
            <a:p>
              <a:pPr marL="457200" lvl="0" indent="-457200" eaLnBrk="1" hangingPunct="1">
                <a:spcBef>
                  <a:spcPct val="20000"/>
                </a:spcBef>
              </a:pPr>
              <a:endParaRPr lang="en-US" altLang="ja-JP" sz="3200" b="1" kern="0" dirty="0">
                <a:solidFill>
                  <a:srgbClr val="005FAA"/>
                </a:solidFill>
                <a:latin typeface="Arial Narrow" panose="020B0606020202030204" pitchFamily="34" charset="0"/>
                <a:ea typeface="MS PGothic" pitchFamily="34" charset="-128"/>
              </a:endParaRPr>
            </a:p>
          </p:txBody>
        </p:sp>
      </p:grpSp>
    </p:spTree>
    <p:extLst>
      <p:ext uri="{BB962C8B-B14F-4D97-AF65-F5344CB8AC3E}">
        <p14:creationId xmlns:p14="http://schemas.microsoft.com/office/powerpoint/2010/main" val="894966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2"/>
          <p:cNvSpPr>
            <a:spLocks noGrp="1"/>
          </p:cNvSpPr>
          <p:nvPr>
            <p:ph type="ftr" sz="quarter" idx="4294967295"/>
          </p:nvPr>
        </p:nvSpPr>
        <p:spPr>
          <a:xfrm>
            <a:off x="3065463" y="6500813"/>
            <a:ext cx="3451225" cy="215900"/>
          </a:xfrm>
          <a:prstGeom prst="rect">
            <a:avLst/>
          </a:prstGeom>
          <a:noFill/>
        </p:spPr>
        <p:txBody>
          <a:bodyPr/>
          <a:lstStyle>
            <a:lvl1pPr algn="l" eaLnBrk="0" hangingPunct="0">
              <a:spcBef>
                <a:spcPct val="20000"/>
              </a:spcBef>
              <a:buChar char="•"/>
              <a:defRPr sz="2400">
                <a:solidFill>
                  <a:schemeClr val="tx1"/>
                </a:solidFill>
                <a:latin typeface="Tahoma" pitchFamily="34" charset="0"/>
              </a:defRPr>
            </a:lvl1pPr>
            <a:lvl2pPr marL="742950" indent="-285750" algn="l" eaLnBrk="0" hangingPunct="0">
              <a:spcBef>
                <a:spcPct val="20000"/>
              </a:spcBef>
              <a:buChar char="–"/>
              <a:defRPr sz="2000">
                <a:solidFill>
                  <a:schemeClr val="tx1"/>
                </a:solidFill>
                <a:latin typeface="Tahoma" pitchFamily="34" charset="0"/>
              </a:defRPr>
            </a:lvl2pPr>
            <a:lvl3pPr marL="1143000" indent="-228600" algn="l" eaLnBrk="0" hangingPunct="0">
              <a:spcBef>
                <a:spcPct val="20000"/>
              </a:spcBef>
              <a:buChar char="•"/>
              <a:defRPr>
                <a:solidFill>
                  <a:schemeClr val="tx1"/>
                </a:solidFill>
                <a:latin typeface="Tahoma" pitchFamily="34" charset="0"/>
              </a:defRPr>
            </a:lvl3pPr>
            <a:lvl4pPr marL="1600200" indent="-228600" algn="l" eaLnBrk="0" hangingPunct="0">
              <a:spcBef>
                <a:spcPct val="20000"/>
              </a:spcBef>
              <a:buChar char="–"/>
              <a:defRPr sz="1600">
                <a:solidFill>
                  <a:schemeClr val="tx1"/>
                </a:solidFill>
                <a:latin typeface="Tahoma" pitchFamily="34" charset="0"/>
              </a:defRPr>
            </a:lvl4pPr>
            <a:lvl5pPr marL="2057400" indent="-228600" algn="l" eaLnBrk="0" hangingPunct="0">
              <a:spcBef>
                <a:spcPct val="20000"/>
              </a:spcBef>
              <a:buChar char="»"/>
              <a:defRPr sz="1400">
                <a:solidFill>
                  <a:schemeClr val="tx1"/>
                </a:solidFill>
                <a:latin typeface="Tahoma" pitchFamily="34" charset="0"/>
              </a:defRPr>
            </a:lvl5pPr>
            <a:lvl6pPr marL="2514600" indent="-228600" eaLnBrk="0" fontAlgn="base" hangingPunct="0">
              <a:spcBef>
                <a:spcPct val="20000"/>
              </a:spcBef>
              <a:spcAft>
                <a:spcPct val="0"/>
              </a:spcAft>
              <a:buChar char="»"/>
              <a:defRPr sz="1400">
                <a:solidFill>
                  <a:schemeClr val="tx1"/>
                </a:solidFill>
                <a:latin typeface="Tahoma" pitchFamily="34" charset="0"/>
              </a:defRPr>
            </a:lvl6pPr>
            <a:lvl7pPr marL="2971800" indent="-228600" eaLnBrk="0" fontAlgn="base" hangingPunct="0">
              <a:spcBef>
                <a:spcPct val="20000"/>
              </a:spcBef>
              <a:spcAft>
                <a:spcPct val="0"/>
              </a:spcAft>
              <a:buChar char="»"/>
              <a:defRPr sz="1400">
                <a:solidFill>
                  <a:schemeClr val="tx1"/>
                </a:solidFill>
                <a:latin typeface="Tahoma" pitchFamily="34" charset="0"/>
              </a:defRPr>
            </a:lvl7pPr>
            <a:lvl8pPr marL="3429000" indent="-228600" eaLnBrk="0" fontAlgn="base" hangingPunct="0">
              <a:spcBef>
                <a:spcPct val="20000"/>
              </a:spcBef>
              <a:spcAft>
                <a:spcPct val="0"/>
              </a:spcAft>
              <a:buChar char="»"/>
              <a:defRPr sz="1400">
                <a:solidFill>
                  <a:schemeClr val="tx1"/>
                </a:solidFill>
                <a:latin typeface="Tahoma" pitchFamily="34" charset="0"/>
              </a:defRPr>
            </a:lvl8pPr>
            <a:lvl9pPr marL="3886200" indent="-228600" eaLnBrk="0" fontAlgn="base" hangingPunct="0">
              <a:spcBef>
                <a:spcPct val="20000"/>
              </a:spcBef>
              <a:spcAft>
                <a:spcPct val="0"/>
              </a:spcAft>
              <a:buChar char="»"/>
              <a:defRPr sz="1400">
                <a:solidFill>
                  <a:schemeClr val="tx1"/>
                </a:solidFill>
                <a:latin typeface="Tahoma" pitchFamily="34" charset="0"/>
              </a:defRPr>
            </a:lvl9pPr>
          </a:lstStyle>
          <a:p>
            <a:pPr algn="ctr" eaLnBrk="1" hangingPunct="1">
              <a:spcBef>
                <a:spcPct val="0"/>
              </a:spcBef>
              <a:buFontTx/>
              <a:buNone/>
            </a:pPr>
            <a:r>
              <a:rPr lang="en-GB" altLang="en-US" sz="800" smtClean="0">
                <a:solidFill>
                  <a:srgbClr val="000098"/>
                </a:solidFill>
              </a:rPr>
              <a:t>© GEO Secretariat</a:t>
            </a:r>
          </a:p>
        </p:txBody>
      </p:sp>
      <p:pic>
        <p:nvPicPr>
          <p:cNvPr id="409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321175"/>
            <a:ext cx="3683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6938" y="5597525"/>
            <a:ext cx="3984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000625"/>
            <a:ext cx="3730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0386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881563"/>
            <a:ext cx="12176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9500" y="3786188"/>
            <a:ext cx="903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4108450"/>
            <a:ext cx="3000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p:cNvPicPr>
            <a:picLocks noChangeAspect="1"/>
          </p:cNvPicPr>
          <p:nvPr/>
        </p:nvPicPr>
        <p:blipFill>
          <a:blip r:embed="rId9">
            <a:extLst>
              <a:ext uri="{28A0092B-C50C-407E-A947-70E740481C1C}">
                <a14:useLocalDpi xmlns:a14="http://schemas.microsoft.com/office/drawing/2010/main" val="0"/>
              </a:ext>
            </a:extLst>
          </a:blip>
          <a:srcRect l="18182" r="19296"/>
          <a:stretch>
            <a:fillRect/>
          </a:stretch>
        </p:blipFill>
        <p:spPr bwMode="auto">
          <a:xfrm>
            <a:off x="6767513" y="3676650"/>
            <a:ext cx="4175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9200" y="5399088"/>
            <a:ext cx="36353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1800" y="5764213"/>
            <a:ext cx="5651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p:cNvPicPr>
            <a:picLocks noChangeAspect="1"/>
          </p:cNvPicPr>
          <p:nvPr/>
        </p:nvPicPr>
        <p:blipFill>
          <a:blip r:embed="rId12">
            <a:extLst>
              <a:ext uri="{28A0092B-C50C-407E-A947-70E740481C1C}">
                <a14:useLocalDpi xmlns:a14="http://schemas.microsoft.com/office/drawing/2010/main" val="0"/>
              </a:ext>
            </a:extLst>
          </a:blip>
          <a:srcRect r="19833"/>
          <a:stretch>
            <a:fillRect/>
          </a:stretch>
        </p:blipFill>
        <p:spPr bwMode="auto">
          <a:xfrm>
            <a:off x="7458075" y="5873750"/>
            <a:ext cx="7715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3733800"/>
            <a:ext cx="123983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89875" y="5356225"/>
            <a:ext cx="3937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16800" y="5356225"/>
            <a:ext cx="2651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250238" y="4475163"/>
            <a:ext cx="5842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995738" y="5410200"/>
            <a:ext cx="8048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9"/>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11963" y="3060700"/>
            <a:ext cx="460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0"/>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00400" y="5943600"/>
            <a:ext cx="13192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57800" y="5943600"/>
            <a:ext cx="13684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467600" y="3581400"/>
            <a:ext cx="7985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619625" y="4121150"/>
            <a:ext cx="11191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4"/>
          <p:cNvPicPr>
            <a:picLocks noChangeAspect="1"/>
          </p:cNvPicPr>
          <p:nvPr/>
        </p:nvPicPr>
        <p:blipFill>
          <a:blip r:embed="rId23" cstate="print">
            <a:extLst>
              <a:ext uri="{28A0092B-C50C-407E-A947-70E740481C1C}">
                <a14:useLocalDpi xmlns:a14="http://schemas.microsoft.com/office/drawing/2010/main" val="0"/>
              </a:ext>
            </a:extLst>
          </a:blip>
          <a:srcRect l="23714" r="18105"/>
          <a:stretch>
            <a:fillRect/>
          </a:stretch>
        </p:blipFill>
        <p:spPr bwMode="auto">
          <a:xfrm>
            <a:off x="3149600" y="4703763"/>
            <a:ext cx="4984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953250" y="6334125"/>
            <a:ext cx="8350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6"/>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419975" y="4738688"/>
            <a:ext cx="60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074863" y="4795838"/>
            <a:ext cx="841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8"/>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2428875" y="3173413"/>
            <a:ext cx="6461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9"/>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174038" y="6334125"/>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0"/>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8534400" y="3494088"/>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1"/>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809750" y="2820988"/>
            <a:ext cx="923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3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5849938" y="3108325"/>
            <a:ext cx="5603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Picture 33"/>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3733800" y="2924175"/>
            <a:ext cx="806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34"/>
          <p:cNvPicPr>
            <a:picLocks noChangeAspect="1"/>
          </p:cNvPicPr>
          <p:nvPr/>
        </p:nvPicPr>
        <p:blipFill>
          <a:blip r:embed="rId33" cstate="print">
            <a:extLst>
              <a:ext uri="{28A0092B-C50C-407E-A947-70E740481C1C}">
                <a14:useLocalDpi xmlns:a14="http://schemas.microsoft.com/office/drawing/2010/main" val="0"/>
              </a:ext>
            </a:extLst>
          </a:blip>
          <a:srcRect r="17529"/>
          <a:stretch>
            <a:fillRect/>
          </a:stretch>
        </p:blipFill>
        <p:spPr bwMode="auto">
          <a:xfrm>
            <a:off x="314325" y="2532063"/>
            <a:ext cx="17097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Picture 35"/>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794500" y="5367338"/>
            <a:ext cx="3127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37"/>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432050" y="6272213"/>
            <a:ext cx="5397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Picture 3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27475" y="3778250"/>
            <a:ext cx="82708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4" name="Picture 39"/>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1676400" y="4322763"/>
            <a:ext cx="1485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0"/>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14338" y="6022975"/>
            <a:ext cx="17875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36" name="Group 69"/>
          <p:cNvGrpSpPr>
            <a:grpSpLocks/>
          </p:cNvGrpSpPr>
          <p:nvPr/>
        </p:nvGrpSpPr>
        <p:grpSpPr bwMode="auto">
          <a:xfrm>
            <a:off x="8077200" y="1981200"/>
            <a:ext cx="854075" cy="541338"/>
            <a:chOff x="8104265" y="1990769"/>
            <a:chExt cx="854389" cy="541690"/>
          </a:xfrm>
        </p:grpSpPr>
        <p:sp>
          <p:nvSpPr>
            <p:cNvPr id="69" name="Rectangle 68"/>
            <p:cNvSpPr/>
            <p:nvPr/>
          </p:nvSpPr>
          <p:spPr>
            <a:xfrm>
              <a:off x="8104265" y="1990769"/>
              <a:ext cx="854389" cy="541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b="1" u="sng">
                  <a:solidFill>
                    <a:schemeClr val="tx2"/>
                  </a:solidFill>
                  <a:latin typeface="Tahoma" pitchFamily="34" charset="0"/>
                </a:defRPr>
              </a:lvl1pPr>
              <a:lvl2pPr marL="742950" indent="-285750" eaLnBrk="0" hangingPunct="0">
                <a:defRPr sz="2000" b="1" u="sng">
                  <a:solidFill>
                    <a:schemeClr val="tx2"/>
                  </a:solidFill>
                  <a:latin typeface="Tahoma" pitchFamily="34" charset="0"/>
                </a:defRPr>
              </a:lvl2pPr>
              <a:lvl3pPr marL="1143000" indent="-228600" eaLnBrk="0" hangingPunct="0">
                <a:defRPr sz="2000" b="1" u="sng">
                  <a:solidFill>
                    <a:schemeClr val="tx2"/>
                  </a:solidFill>
                  <a:latin typeface="Tahoma" pitchFamily="34" charset="0"/>
                </a:defRPr>
              </a:lvl3pPr>
              <a:lvl4pPr marL="1600200" indent="-228600" eaLnBrk="0" hangingPunct="0">
                <a:defRPr sz="2000" b="1" u="sng">
                  <a:solidFill>
                    <a:schemeClr val="tx2"/>
                  </a:solidFill>
                  <a:latin typeface="Tahoma" pitchFamily="34" charset="0"/>
                </a:defRPr>
              </a:lvl4pPr>
              <a:lvl5pPr marL="2057400" indent="-228600" eaLnBrk="0" hangingPunct="0">
                <a:defRPr sz="2000" b="1" u="sng">
                  <a:solidFill>
                    <a:schemeClr val="tx2"/>
                  </a:solidFill>
                  <a:latin typeface="Tahoma" pitchFamily="34" charset="0"/>
                </a:defRPr>
              </a:lvl5pPr>
              <a:lvl6pPr marL="2514600" indent="-228600" algn="ctr" eaLnBrk="0" fontAlgn="base" hangingPunct="0">
                <a:spcBef>
                  <a:spcPct val="0"/>
                </a:spcBef>
                <a:spcAft>
                  <a:spcPct val="0"/>
                </a:spcAft>
                <a:defRPr sz="2000" b="1" u="sng">
                  <a:solidFill>
                    <a:schemeClr val="tx2"/>
                  </a:solidFill>
                  <a:latin typeface="Tahoma" pitchFamily="34" charset="0"/>
                </a:defRPr>
              </a:lvl6pPr>
              <a:lvl7pPr marL="2971800" indent="-228600" algn="ctr" eaLnBrk="0" fontAlgn="base" hangingPunct="0">
                <a:spcBef>
                  <a:spcPct val="0"/>
                </a:spcBef>
                <a:spcAft>
                  <a:spcPct val="0"/>
                </a:spcAft>
                <a:defRPr sz="2000" b="1" u="sng">
                  <a:solidFill>
                    <a:schemeClr val="tx2"/>
                  </a:solidFill>
                  <a:latin typeface="Tahoma" pitchFamily="34" charset="0"/>
                </a:defRPr>
              </a:lvl7pPr>
              <a:lvl8pPr marL="3429000" indent="-228600" algn="ctr" eaLnBrk="0" fontAlgn="base" hangingPunct="0">
                <a:spcBef>
                  <a:spcPct val="0"/>
                </a:spcBef>
                <a:spcAft>
                  <a:spcPct val="0"/>
                </a:spcAft>
                <a:defRPr sz="2000" b="1" u="sng">
                  <a:solidFill>
                    <a:schemeClr val="tx2"/>
                  </a:solidFill>
                  <a:latin typeface="Tahoma" pitchFamily="34" charset="0"/>
                </a:defRPr>
              </a:lvl8pPr>
              <a:lvl9pPr marL="3886200" indent="-228600" algn="ctr" eaLnBrk="0" fontAlgn="base" hangingPunct="0">
                <a:spcBef>
                  <a:spcPct val="0"/>
                </a:spcBef>
                <a:spcAft>
                  <a:spcPct val="0"/>
                </a:spcAft>
                <a:defRPr sz="2000" b="1" u="sng">
                  <a:solidFill>
                    <a:schemeClr val="tx2"/>
                  </a:solidFill>
                  <a:latin typeface="Tahoma" pitchFamily="34" charset="0"/>
                </a:defRPr>
              </a:lvl9pPr>
            </a:lstStyle>
            <a:p>
              <a:pPr algn="ctr" eaLnBrk="1" hangingPunct="1">
                <a:defRPr/>
              </a:pPr>
              <a:endParaRPr lang="en-US" altLang="en-US" sz="1800" b="0" u="none" smtClean="0">
                <a:solidFill>
                  <a:srgbClr val="FFFFFF"/>
                </a:solidFill>
              </a:endParaRPr>
            </a:p>
          </p:txBody>
        </p:sp>
        <p:pic>
          <p:nvPicPr>
            <p:cNvPr id="4191" name="Picture 41"/>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163021" y="2041963"/>
              <a:ext cx="761671" cy="46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37" name="Picture 42"/>
          <p:cNvPicPr>
            <a:picLocks noChangeAspect="1"/>
          </p:cNvPicPr>
          <p:nvPr/>
        </p:nvPicPr>
        <p:blipFill>
          <a:blip r:embed="rId40">
            <a:extLst>
              <a:ext uri="{28A0092B-C50C-407E-A947-70E740481C1C}">
                <a14:useLocalDpi xmlns:a14="http://schemas.microsoft.com/office/drawing/2010/main" val="0"/>
              </a:ext>
            </a:extLst>
          </a:blip>
          <a:srcRect r="36682" b="-7390"/>
          <a:stretch>
            <a:fillRect/>
          </a:stretch>
        </p:blipFill>
        <p:spPr bwMode="auto">
          <a:xfrm>
            <a:off x="414338" y="5597525"/>
            <a:ext cx="14906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43"/>
          <p:cNvPicPr>
            <a:picLocks noChangeAspect="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33400" y="4724400"/>
            <a:ext cx="871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44"/>
          <p:cNvPicPr>
            <a:picLocks noChangeAspect="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324600" y="2600325"/>
            <a:ext cx="15652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45"/>
          <p:cNvPicPr>
            <a:picLocks noChangeAspect="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403600" y="3843338"/>
            <a:ext cx="4175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46"/>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340225" y="6445250"/>
            <a:ext cx="9128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47"/>
          <p:cNvPicPr>
            <a:picLocks noChangeAspect="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970213" y="2022475"/>
            <a:ext cx="8890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3" name="Picture 48"/>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23863" y="1990725"/>
            <a:ext cx="1600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49"/>
          <p:cNvPicPr>
            <a:picLocks noChangeAspect="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351213" y="6400800"/>
            <a:ext cx="4746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50"/>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2286000" y="5691188"/>
            <a:ext cx="6858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51"/>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4795838" y="3276600"/>
            <a:ext cx="762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52"/>
          <p:cNvPicPr>
            <a:picLocks noChangeAspect="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142288" y="2747963"/>
            <a:ext cx="8001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53"/>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779463" y="6443663"/>
            <a:ext cx="9350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54"/>
          <p:cNvPicPr>
            <a:picLocks noChangeAspect="1"/>
          </p:cNvPicPr>
          <p:nvPr/>
        </p:nvPicPr>
        <p:blipFill>
          <a:blip r:embed="rId52">
            <a:extLst>
              <a:ext uri="{28A0092B-C50C-407E-A947-70E740481C1C}">
                <a14:useLocalDpi xmlns:a14="http://schemas.microsoft.com/office/drawing/2010/main" val="0"/>
              </a:ext>
            </a:extLst>
          </a:blip>
          <a:srcRect l="83440" b="60017"/>
          <a:stretch>
            <a:fillRect/>
          </a:stretch>
        </p:blipFill>
        <p:spPr bwMode="auto">
          <a:xfrm>
            <a:off x="5483225" y="6400800"/>
            <a:ext cx="9445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56"/>
          <p:cNvPicPr>
            <a:picLocks noChangeAspect="1"/>
          </p:cNvPicPr>
          <p:nvPr/>
        </p:nvPicPr>
        <p:blipFill>
          <a:blip r:embed="rId53">
            <a:extLst>
              <a:ext uri="{28A0092B-C50C-407E-A947-70E740481C1C}">
                <a14:useLocalDpi xmlns:a14="http://schemas.microsoft.com/office/drawing/2010/main" val="0"/>
              </a:ext>
            </a:extLst>
          </a:blip>
          <a:srcRect b="50000"/>
          <a:stretch>
            <a:fillRect/>
          </a:stretch>
        </p:blipFill>
        <p:spPr bwMode="auto">
          <a:xfrm>
            <a:off x="1316038" y="3403600"/>
            <a:ext cx="814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1" name="Picture 57"/>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282575" y="4191000"/>
            <a:ext cx="11239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58"/>
          <p:cNvPicPr>
            <a:picLocks noChangeAspect="1"/>
          </p:cNvPicPr>
          <p:nvPr/>
        </p:nvPicPr>
        <p:blipFill>
          <a:blip r:embed="rId55">
            <a:extLst>
              <a:ext uri="{28A0092B-C50C-407E-A947-70E740481C1C}">
                <a14:useLocalDpi xmlns:a14="http://schemas.microsoft.com/office/drawing/2010/main" val="0"/>
              </a:ext>
            </a:extLst>
          </a:blip>
          <a:srcRect b="32158"/>
          <a:stretch>
            <a:fillRect/>
          </a:stretch>
        </p:blipFill>
        <p:spPr bwMode="auto">
          <a:xfrm>
            <a:off x="5943600" y="1943100"/>
            <a:ext cx="9080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3" name="Picture 60"/>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4398963" y="1825625"/>
            <a:ext cx="1233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4" name="Picture 61"/>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1314450" y="3725863"/>
            <a:ext cx="709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5" name="Picture 62"/>
          <p:cNvPicPr>
            <a:picLocks noChangeAspect="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336550" y="3778250"/>
            <a:ext cx="6873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6" name="Picture 64"/>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352425" y="3330575"/>
            <a:ext cx="503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 name="Picture 65"/>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3252788" y="5334000"/>
            <a:ext cx="46513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66"/>
          <p:cNvPicPr>
            <a:picLocks noChangeAspect="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7134225" y="1981200"/>
            <a:ext cx="7826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9" name="Picture 67"/>
          <p:cNvPicPr>
            <a:picLocks noChangeAspect="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4079875" y="2465388"/>
            <a:ext cx="147161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0" name="Rectangle 11"/>
          <p:cNvSpPr>
            <a:spLocks noChangeArrowheads="1"/>
          </p:cNvSpPr>
          <p:nvPr/>
        </p:nvSpPr>
        <p:spPr bwMode="auto">
          <a:xfrm>
            <a:off x="152400" y="598488"/>
            <a:ext cx="9144000" cy="609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2400">
                <a:solidFill>
                  <a:schemeClr val="tx1"/>
                </a:solidFill>
                <a:latin typeface="Tahoma" pitchFamily="34" charset="0"/>
              </a:defRPr>
            </a:lvl1pPr>
            <a:lvl2pPr marL="742950" indent="-285750" algn="l" eaLnBrk="0" hangingPunct="0">
              <a:spcBef>
                <a:spcPct val="20000"/>
              </a:spcBef>
              <a:buChar char="–"/>
              <a:defRPr sz="2000">
                <a:solidFill>
                  <a:schemeClr val="tx1"/>
                </a:solidFill>
                <a:latin typeface="Tahoma" pitchFamily="34" charset="0"/>
              </a:defRPr>
            </a:lvl2pPr>
            <a:lvl3pPr marL="1143000" indent="-228600" algn="l" eaLnBrk="0" hangingPunct="0">
              <a:spcBef>
                <a:spcPct val="20000"/>
              </a:spcBef>
              <a:buChar char="•"/>
              <a:defRPr>
                <a:solidFill>
                  <a:schemeClr val="tx1"/>
                </a:solidFill>
                <a:latin typeface="Tahoma" pitchFamily="34" charset="0"/>
              </a:defRPr>
            </a:lvl3pPr>
            <a:lvl4pPr marL="1600200" indent="-228600" algn="l" eaLnBrk="0" hangingPunct="0">
              <a:spcBef>
                <a:spcPct val="20000"/>
              </a:spcBef>
              <a:buChar char="–"/>
              <a:defRPr sz="1600">
                <a:solidFill>
                  <a:schemeClr val="tx1"/>
                </a:solidFill>
                <a:latin typeface="Tahoma" pitchFamily="34" charset="0"/>
              </a:defRPr>
            </a:lvl4pPr>
            <a:lvl5pPr marL="2057400" indent="-228600" algn="l" eaLnBrk="0" hangingPunct="0">
              <a:spcBef>
                <a:spcPct val="20000"/>
              </a:spcBef>
              <a:buChar char="»"/>
              <a:defRPr sz="1400">
                <a:solidFill>
                  <a:schemeClr val="tx1"/>
                </a:solidFill>
                <a:latin typeface="Tahoma" pitchFamily="34" charset="0"/>
              </a:defRPr>
            </a:lvl5pPr>
            <a:lvl6pPr marL="2514600" indent="-228600" eaLnBrk="0" fontAlgn="base" hangingPunct="0">
              <a:spcBef>
                <a:spcPct val="20000"/>
              </a:spcBef>
              <a:spcAft>
                <a:spcPct val="0"/>
              </a:spcAft>
              <a:buChar char="»"/>
              <a:defRPr sz="1400">
                <a:solidFill>
                  <a:schemeClr val="tx1"/>
                </a:solidFill>
                <a:latin typeface="Tahoma" pitchFamily="34" charset="0"/>
              </a:defRPr>
            </a:lvl6pPr>
            <a:lvl7pPr marL="2971800" indent="-228600" eaLnBrk="0" fontAlgn="base" hangingPunct="0">
              <a:spcBef>
                <a:spcPct val="20000"/>
              </a:spcBef>
              <a:spcAft>
                <a:spcPct val="0"/>
              </a:spcAft>
              <a:buChar char="»"/>
              <a:defRPr sz="1400">
                <a:solidFill>
                  <a:schemeClr val="tx1"/>
                </a:solidFill>
                <a:latin typeface="Tahoma" pitchFamily="34" charset="0"/>
              </a:defRPr>
            </a:lvl7pPr>
            <a:lvl8pPr marL="3429000" indent="-228600" eaLnBrk="0" fontAlgn="base" hangingPunct="0">
              <a:spcBef>
                <a:spcPct val="20000"/>
              </a:spcBef>
              <a:spcAft>
                <a:spcPct val="0"/>
              </a:spcAft>
              <a:buChar char="»"/>
              <a:defRPr sz="1400">
                <a:solidFill>
                  <a:schemeClr val="tx1"/>
                </a:solidFill>
                <a:latin typeface="Tahoma" pitchFamily="34" charset="0"/>
              </a:defRPr>
            </a:lvl8pPr>
            <a:lvl9pPr marL="3886200" indent="-228600" eaLnBrk="0" fontAlgn="base" hangingPunct="0">
              <a:spcBef>
                <a:spcPct val="20000"/>
              </a:spcBef>
              <a:spcAft>
                <a:spcPct val="0"/>
              </a:spcAft>
              <a:buChar char="»"/>
              <a:defRPr sz="1400">
                <a:solidFill>
                  <a:schemeClr val="tx1"/>
                </a:solidFill>
                <a:latin typeface="Tahoma" pitchFamily="34" charset="0"/>
              </a:defRPr>
            </a:lvl9pPr>
          </a:lstStyle>
          <a:p>
            <a:pPr algn="ctr" eaLnBrk="1" hangingPunct="1">
              <a:spcBef>
                <a:spcPct val="0"/>
              </a:spcBef>
              <a:buFontTx/>
              <a:buNone/>
            </a:pPr>
            <a:r>
              <a:rPr lang="en-US" altLang="en-US" sz="3200" b="1" u="none" dirty="0" smtClean="0">
                <a:solidFill>
                  <a:srgbClr val="000098"/>
                </a:solidFill>
                <a:latin typeface="Arial Narrow"/>
                <a:cs typeface="Arial Narrow"/>
              </a:rPr>
              <a:t>87 Participating Organizations</a:t>
            </a:r>
          </a:p>
        </p:txBody>
      </p:sp>
      <p:sp>
        <p:nvSpPr>
          <p:cNvPr id="4161" name="Oval 1"/>
          <p:cNvSpPr>
            <a:spLocks noChangeArrowheads="1"/>
          </p:cNvSpPr>
          <p:nvPr/>
        </p:nvSpPr>
        <p:spPr bwMode="auto">
          <a:xfrm>
            <a:off x="2432050" y="3108325"/>
            <a:ext cx="966788" cy="568325"/>
          </a:xfrm>
          <a:prstGeom prst="ellipse">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2400">
                <a:solidFill>
                  <a:schemeClr val="tx1"/>
                </a:solidFill>
                <a:latin typeface="Tahoma" pitchFamily="34" charset="0"/>
              </a:defRPr>
            </a:lvl1pPr>
            <a:lvl2pPr marL="742950" indent="-285750" algn="l" eaLnBrk="0" hangingPunct="0">
              <a:spcBef>
                <a:spcPct val="20000"/>
              </a:spcBef>
              <a:buChar char="–"/>
              <a:defRPr sz="2000">
                <a:solidFill>
                  <a:schemeClr val="tx1"/>
                </a:solidFill>
                <a:latin typeface="Tahoma" pitchFamily="34" charset="0"/>
              </a:defRPr>
            </a:lvl2pPr>
            <a:lvl3pPr marL="1143000" indent="-228600" algn="l" eaLnBrk="0" hangingPunct="0">
              <a:spcBef>
                <a:spcPct val="20000"/>
              </a:spcBef>
              <a:buChar char="•"/>
              <a:defRPr>
                <a:solidFill>
                  <a:schemeClr val="tx1"/>
                </a:solidFill>
                <a:latin typeface="Tahoma" pitchFamily="34" charset="0"/>
              </a:defRPr>
            </a:lvl3pPr>
            <a:lvl4pPr marL="1600200" indent="-228600" algn="l" eaLnBrk="0" hangingPunct="0">
              <a:spcBef>
                <a:spcPct val="20000"/>
              </a:spcBef>
              <a:buChar char="–"/>
              <a:defRPr sz="1600">
                <a:solidFill>
                  <a:schemeClr val="tx1"/>
                </a:solidFill>
                <a:latin typeface="Tahoma" pitchFamily="34" charset="0"/>
              </a:defRPr>
            </a:lvl4pPr>
            <a:lvl5pPr marL="2057400" indent="-228600" algn="l" eaLnBrk="0" hangingPunct="0">
              <a:spcBef>
                <a:spcPct val="20000"/>
              </a:spcBef>
              <a:buChar char="»"/>
              <a:defRPr sz="1400">
                <a:solidFill>
                  <a:schemeClr val="tx1"/>
                </a:solidFill>
                <a:latin typeface="Tahoma" pitchFamily="34" charset="0"/>
              </a:defRPr>
            </a:lvl5pPr>
            <a:lvl6pPr marL="2514600" indent="-228600" eaLnBrk="0" fontAlgn="base" hangingPunct="0">
              <a:spcBef>
                <a:spcPct val="20000"/>
              </a:spcBef>
              <a:spcAft>
                <a:spcPct val="0"/>
              </a:spcAft>
              <a:buChar char="»"/>
              <a:defRPr sz="1400">
                <a:solidFill>
                  <a:schemeClr val="tx1"/>
                </a:solidFill>
                <a:latin typeface="Tahoma" pitchFamily="34" charset="0"/>
              </a:defRPr>
            </a:lvl6pPr>
            <a:lvl7pPr marL="2971800" indent="-228600" eaLnBrk="0" fontAlgn="base" hangingPunct="0">
              <a:spcBef>
                <a:spcPct val="20000"/>
              </a:spcBef>
              <a:spcAft>
                <a:spcPct val="0"/>
              </a:spcAft>
              <a:buChar char="»"/>
              <a:defRPr sz="1400">
                <a:solidFill>
                  <a:schemeClr val="tx1"/>
                </a:solidFill>
                <a:latin typeface="Tahoma" pitchFamily="34" charset="0"/>
              </a:defRPr>
            </a:lvl7pPr>
            <a:lvl8pPr marL="3429000" indent="-228600" eaLnBrk="0" fontAlgn="base" hangingPunct="0">
              <a:spcBef>
                <a:spcPct val="20000"/>
              </a:spcBef>
              <a:spcAft>
                <a:spcPct val="0"/>
              </a:spcAft>
              <a:buChar char="»"/>
              <a:defRPr sz="1400">
                <a:solidFill>
                  <a:schemeClr val="tx1"/>
                </a:solidFill>
                <a:latin typeface="Tahoma" pitchFamily="34" charset="0"/>
              </a:defRPr>
            </a:lvl8pPr>
            <a:lvl9pPr marL="3886200" indent="-228600" eaLnBrk="0" fontAlgn="base" hangingPunct="0">
              <a:spcBef>
                <a:spcPct val="20000"/>
              </a:spcBef>
              <a:spcAft>
                <a:spcPct val="0"/>
              </a:spcAft>
              <a:buChar char="»"/>
              <a:defRPr sz="1400">
                <a:solidFill>
                  <a:schemeClr val="tx1"/>
                </a:solidFill>
                <a:latin typeface="Tahoma" pitchFamily="34" charset="0"/>
              </a:defRPr>
            </a:lvl9pPr>
          </a:lstStyle>
          <a:p>
            <a:pPr algn="ctr" eaLnBrk="1" hangingPunct="1">
              <a:spcBef>
                <a:spcPct val="0"/>
              </a:spcBef>
              <a:buFontTx/>
              <a:buNone/>
            </a:pPr>
            <a:endParaRPr lang="en-US" altLang="en-US" sz="2000" smtClean="0">
              <a:solidFill>
                <a:srgbClr val="000098"/>
              </a:solidFill>
            </a:endParaRPr>
          </a:p>
        </p:txBody>
      </p:sp>
      <p:pic>
        <p:nvPicPr>
          <p:cNvPr id="4162" name="Picture 71" descr="unescap"/>
          <p:cNvPicPr>
            <a:picLocks noChangeAspect="1" noChangeArrowheads="1"/>
          </p:cNvPicPr>
          <p:nvPr/>
        </p:nvPicPr>
        <p:blipFill>
          <a:blip r:embed="rId63">
            <a:extLst>
              <a:ext uri="{28A0092B-C50C-407E-A947-70E740481C1C}">
                <a14:useLocalDpi xmlns:a14="http://schemas.microsoft.com/office/drawing/2010/main" val="0"/>
              </a:ext>
            </a:extLst>
          </a:blip>
          <a:srcRect r="67432"/>
          <a:stretch>
            <a:fillRect/>
          </a:stretch>
        </p:blipFill>
        <p:spPr bwMode="auto">
          <a:xfrm>
            <a:off x="2209800" y="1447800"/>
            <a:ext cx="990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72" descr="IUG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379788" y="1447800"/>
            <a:ext cx="811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73" descr="SWF"/>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4343400" y="1371600"/>
            <a:ext cx="5969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5" name="Picture 74" descr="MTS"/>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5229225" y="1447800"/>
            <a:ext cx="638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6" name="Picture 75" descr="ITC"/>
          <p:cNvPicPr>
            <a:picLocks noChangeAspect="1" noChangeArrowheads="1"/>
          </p:cNvPicPr>
          <p:nvPr/>
        </p:nvPicPr>
        <p:blipFill>
          <a:blip r:embed="rId67">
            <a:extLst>
              <a:ext uri="{28A0092B-C50C-407E-A947-70E740481C1C}">
                <a14:useLocalDpi xmlns:a14="http://schemas.microsoft.com/office/drawing/2010/main" val="0"/>
              </a:ext>
            </a:extLst>
          </a:blip>
          <a:srcRect r="90964" b="3479"/>
          <a:stretch>
            <a:fillRect/>
          </a:stretch>
        </p:blipFill>
        <p:spPr bwMode="auto">
          <a:xfrm>
            <a:off x="1676400" y="14478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 name="Picture 76" descr="IEC"/>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990600" y="1463675"/>
            <a:ext cx="407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77" descr="IAF"/>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381000" y="1447800"/>
            <a:ext cx="409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9" name="Picture 78" descr="EU SatCen"/>
          <p:cNvPicPr>
            <a:picLocks noChangeAspect="1" noChangeArrowheads="1"/>
          </p:cNvPicPr>
          <p:nvPr/>
        </p:nvPicPr>
        <p:blipFill>
          <a:blip r:embed="rId70" cstate="print">
            <a:extLst>
              <a:ext uri="{28A0092B-C50C-407E-A947-70E740481C1C}">
                <a14:useLocalDpi xmlns:a14="http://schemas.microsoft.com/office/drawing/2010/main" val="0"/>
              </a:ext>
            </a:extLst>
          </a:blip>
          <a:srcRect r="80110"/>
          <a:stretch>
            <a:fillRect/>
          </a:stretch>
        </p:blipFill>
        <p:spPr bwMode="auto">
          <a:xfrm>
            <a:off x="6172200" y="144780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0" name="Picture 79" descr="ESIP"/>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6781800" y="144780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1" name="Picture 80" descr="CC"/>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7543800" y="1447800"/>
            <a:ext cx="1312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2" name="Picture 1"/>
          <p:cNvPicPr>
            <a:picLocks noChangeAspect="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5856288" y="5410200"/>
            <a:ext cx="7620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3" name="Picture 2"/>
          <p:cNvPicPr>
            <a:picLocks noChangeAspect="1"/>
          </p:cNvPicPr>
          <p:nvPr/>
        </p:nvPicPr>
        <p:blipFill>
          <a:blip r:embed="rId74">
            <a:extLst>
              <a:ext uri="{28A0092B-C50C-407E-A947-70E740481C1C}">
                <a14:useLocalDpi xmlns:a14="http://schemas.microsoft.com/office/drawing/2010/main" val="0"/>
              </a:ext>
            </a:extLst>
          </a:blip>
          <a:srcRect/>
          <a:stretch>
            <a:fillRect/>
          </a:stretch>
        </p:blipFill>
        <p:spPr bwMode="auto">
          <a:xfrm>
            <a:off x="3467100" y="3333750"/>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4" name="Picture 1"/>
          <p:cNvPicPr>
            <a:picLocks noChangeAspect="1"/>
          </p:cNvPicPr>
          <p:nvPr/>
        </p:nvPicPr>
        <p:blipFill>
          <a:blip r:embed="rId75" cstate="print">
            <a:extLst>
              <a:ext uri="{28A0092B-C50C-407E-A947-70E740481C1C}">
                <a14:useLocalDpi xmlns:a14="http://schemas.microsoft.com/office/drawing/2010/main" val="0"/>
              </a:ext>
            </a:extLst>
          </a:blip>
          <a:srcRect r="73514"/>
          <a:stretch>
            <a:fillRect/>
          </a:stretch>
        </p:blipFill>
        <p:spPr bwMode="auto">
          <a:xfrm>
            <a:off x="3506788" y="4324350"/>
            <a:ext cx="4905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5" name="Picture 1"/>
          <p:cNvPicPr>
            <a:picLocks noChangeAspect="1"/>
          </p:cNvPicPr>
          <p:nvPr/>
        </p:nvPicPr>
        <p:blipFill>
          <a:blip r:embed="rId76">
            <a:extLst>
              <a:ext uri="{28A0092B-C50C-407E-A947-70E740481C1C}">
                <a14:useLocalDpi xmlns:a14="http://schemas.microsoft.com/office/drawing/2010/main" val="0"/>
              </a:ext>
            </a:extLst>
          </a:blip>
          <a:srcRect/>
          <a:stretch>
            <a:fillRect/>
          </a:stretch>
        </p:blipFill>
        <p:spPr bwMode="auto">
          <a:xfrm>
            <a:off x="7513638" y="3094038"/>
            <a:ext cx="868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6" name="Picture 2"/>
          <p:cNvPicPr>
            <a:picLocks noChangeAspect="1"/>
          </p:cNvPicPr>
          <p:nvPr/>
        </p:nvPicPr>
        <p:blipFill>
          <a:blip r:embed="rId77">
            <a:extLst>
              <a:ext uri="{28A0092B-C50C-407E-A947-70E740481C1C}">
                <a14:useLocalDpi xmlns:a14="http://schemas.microsoft.com/office/drawing/2010/main" val="0"/>
              </a:ext>
            </a:extLst>
          </a:blip>
          <a:srcRect/>
          <a:stretch>
            <a:fillRect/>
          </a:stretch>
        </p:blipFill>
        <p:spPr bwMode="auto">
          <a:xfrm>
            <a:off x="2846388" y="2820988"/>
            <a:ext cx="7175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 name="Picture 3"/>
          <p:cNvPicPr>
            <a:picLocks noChangeAspect="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81000" y="2994025"/>
            <a:ext cx="12096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 name="Picture 1"/>
          <p:cNvPicPr>
            <a:picLocks noChangeAspect="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5680075" y="4752975"/>
            <a:ext cx="13446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9" name="Picture 2"/>
          <p:cNvPicPr>
            <a:picLocks noChangeAspect="1"/>
          </p:cNvPicPr>
          <p:nvPr/>
        </p:nvPicPr>
        <p:blipFill>
          <a:blip r:embed="rId80">
            <a:extLst>
              <a:ext uri="{28A0092B-C50C-407E-A947-70E740481C1C}">
                <a14:useLocalDpi xmlns:a14="http://schemas.microsoft.com/office/drawing/2010/main" val="0"/>
              </a:ext>
            </a:extLst>
          </a:blip>
          <a:srcRect/>
          <a:stretch>
            <a:fillRect/>
          </a:stretch>
        </p:blipFill>
        <p:spPr bwMode="auto">
          <a:xfrm>
            <a:off x="1165225" y="2314575"/>
            <a:ext cx="1012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0" name="Picture 3"/>
          <p:cNvPicPr>
            <a:picLocks noChangeAspect="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2178050" y="1846263"/>
            <a:ext cx="714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1" name="Picture 4"/>
          <p:cNvPicPr>
            <a:picLocks noChangeAspect="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6057900" y="4375150"/>
            <a:ext cx="1333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2" name="Picture 5"/>
          <p:cNvPicPr>
            <a:picLocks noChangeAspect="1"/>
          </p:cNvPicPr>
          <p:nvPr/>
        </p:nvPicPr>
        <p:blipFill>
          <a:blip r:embed="rId83">
            <a:extLst>
              <a:ext uri="{28A0092B-C50C-407E-A947-70E740481C1C}">
                <a14:useLocalDpi xmlns:a14="http://schemas.microsoft.com/office/drawing/2010/main" val="0"/>
              </a:ext>
            </a:extLst>
          </a:blip>
          <a:srcRect/>
          <a:stretch>
            <a:fillRect/>
          </a:stretch>
        </p:blipFill>
        <p:spPr bwMode="auto">
          <a:xfrm>
            <a:off x="2535238" y="2438400"/>
            <a:ext cx="1254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3" name="Picture 6"/>
          <p:cNvPicPr>
            <a:picLocks noChangeAspect="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1465263" y="4751388"/>
            <a:ext cx="560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4" name="Picture 7"/>
          <p:cNvPicPr>
            <a:picLocks noChangeAspect="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447675" y="5260975"/>
            <a:ext cx="2122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5" name="Picture 8"/>
          <p:cNvPicPr>
            <a:picLocks noChangeAspect="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7566025" y="3990975"/>
            <a:ext cx="1173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6" name="Picture 9"/>
          <p:cNvPicPr>
            <a:picLocks noChangeAspect="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4641850" y="2806700"/>
            <a:ext cx="3651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7" name="Picture 10"/>
          <p:cNvPicPr>
            <a:picLocks noChangeAspect="1"/>
          </p:cNvPicPr>
          <p:nvPr/>
        </p:nvPicPr>
        <p:blipFill>
          <a:blip r:embed="rId88">
            <a:extLst>
              <a:ext uri="{28A0092B-C50C-407E-A947-70E740481C1C}">
                <a14:useLocalDpi xmlns:a14="http://schemas.microsoft.com/office/drawing/2010/main" val="0"/>
              </a:ext>
            </a:extLst>
          </a:blip>
          <a:srcRect/>
          <a:stretch>
            <a:fillRect/>
          </a:stretch>
        </p:blipFill>
        <p:spPr bwMode="auto">
          <a:xfrm>
            <a:off x="5249863" y="2814638"/>
            <a:ext cx="4889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 name="Picture 11"/>
          <p:cNvPicPr>
            <a:picLocks noChangeAspect="1"/>
          </p:cNvPicPr>
          <p:nvPr/>
        </p:nvPicPr>
        <p:blipFill>
          <a:blip r:embed="rId89">
            <a:extLst>
              <a:ext uri="{28A0092B-C50C-407E-A947-70E740481C1C}">
                <a14:useLocalDpi xmlns:a14="http://schemas.microsoft.com/office/drawing/2010/main" val="0"/>
              </a:ext>
            </a:extLst>
          </a:blip>
          <a:srcRect/>
          <a:stretch>
            <a:fillRect/>
          </a:stretch>
        </p:blipFill>
        <p:spPr bwMode="auto">
          <a:xfrm>
            <a:off x="6172200" y="5037138"/>
            <a:ext cx="8794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9" name="Picture 12"/>
          <p:cNvPicPr>
            <a:picLocks noChangeAspect="1"/>
          </p:cNvPicPr>
          <p:nvPr/>
        </p:nvPicPr>
        <p:blipFill>
          <a:blip r:embed="rId90">
            <a:extLst>
              <a:ext uri="{28A0092B-C50C-407E-A947-70E740481C1C}">
                <a14:useLocalDpi xmlns:a14="http://schemas.microsoft.com/office/drawing/2010/main" val="0"/>
              </a:ext>
            </a:extLst>
          </a:blip>
          <a:srcRect/>
          <a:stretch>
            <a:fillRect/>
          </a:stretch>
        </p:blipFill>
        <p:spPr bwMode="auto">
          <a:xfrm>
            <a:off x="5638800" y="5181600"/>
            <a:ext cx="46196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2195736" y="3645024"/>
            <a:ext cx="1224136" cy="648072"/>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7" name="Oval 96"/>
          <p:cNvSpPr/>
          <p:nvPr/>
        </p:nvSpPr>
        <p:spPr bwMode="auto">
          <a:xfrm>
            <a:off x="4211960" y="6237312"/>
            <a:ext cx="1224136" cy="576064"/>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8" name="Oval 97"/>
          <p:cNvSpPr/>
          <p:nvPr/>
        </p:nvSpPr>
        <p:spPr bwMode="auto">
          <a:xfrm>
            <a:off x="7020272" y="1844824"/>
            <a:ext cx="1008112" cy="648072"/>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9" name="Oval 98"/>
          <p:cNvSpPr/>
          <p:nvPr/>
        </p:nvSpPr>
        <p:spPr bwMode="auto">
          <a:xfrm>
            <a:off x="3851920" y="3645024"/>
            <a:ext cx="1080120" cy="432048"/>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3912236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403648" y="1098401"/>
            <a:ext cx="6554391" cy="458391"/>
          </a:xfrm>
        </p:spPr>
        <p:txBody>
          <a:bodyPr/>
          <a:lstStyle/>
          <a:p>
            <a:pPr algn="ctr"/>
            <a:r>
              <a:rPr lang="en-US" altLang="en-US" sz="3600" dirty="0" smtClean="0">
                <a:solidFill>
                  <a:schemeClr val="accent2"/>
                </a:solidFill>
                <a:latin typeface="Arial Narrow"/>
                <a:cs typeface="Arial Narrow"/>
              </a:rPr>
              <a:t>Intergovernmental </a:t>
            </a:r>
            <a:r>
              <a:rPr lang="en-US" altLang="en-US" sz="3600" dirty="0">
                <a:solidFill>
                  <a:schemeClr val="accent2"/>
                </a:solidFill>
                <a:latin typeface="Arial Narrow"/>
                <a:cs typeface="Arial Narrow"/>
              </a:rPr>
              <a:t>Organizations</a:t>
            </a:r>
          </a:p>
        </p:txBody>
      </p:sp>
      <p:sp>
        <p:nvSpPr>
          <p:cNvPr id="2" name="Content Placeholder 1"/>
          <p:cNvSpPr>
            <a:spLocks noGrp="1"/>
          </p:cNvSpPr>
          <p:nvPr>
            <p:ph idx="1"/>
          </p:nvPr>
        </p:nvSpPr>
        <p:spPr>
          <a:xfrm>
            <a:off x="832048" y="5098504"/>
            <a:ext cx="7772400" cy="1066800"/>
          </a:xfrm>
        </p:spPr>
        <p:txBody>
          <a:bodyPr/>
          <a:lstStyle/>
          <a:p>
            <a:pPr marL="0" indent="0">
              <a:buNone/>
            </a:pPr>
            <a:r>
              <a:rPr lang="en-US" b="1" dirty="0">
                <a:solidFill>
                  <a:schemeClr val="accent2"/>
                </a:solidFill>
              </a:rPr>
              <a:t>Value </a:t>
            </a:r>
            <a:r>
              <a:rPr lang="en-US" b="1" dirty="0" smtClean="0">
                <a:solidFill>
                  <a:schemeClr val="accent2"/>
                </a:solidFill>
              </a:rPr>
              <a:t>Proposition: </a:t>
            </a:r>
            <a:r>
              <a:rPr lang="en-US" dirty="0"/>
              <a:t>Leverage existing </a:t>
            </a:r>
            <a:r>
              <a:rPr lang="en-US" dirty="0" smtClean="0"/>
              <a:t>expertise, capacity, and coordination</a:t>
            </a:r>
            <a:r>
              <a:rPr lang="en-US" dirty="0"/>
              <a:t>/representation of selected </a:t>
            </a:r>
            <a:r>
              <a:rPr lang="en-US" dirty="0" smtClean="0"/>
              <a:t>communities and provide additional data, tools and services.</a:t>
            </a:r>
            <a:endParaRPr lang="en-US" dirty="0"/>
          </a:p>
        </p:txBody>
      </p:sp>
      <p:grpSp>
        <p:nvGrpSpPr>
          <p:cNvPr id="40" name="Group 39"/>
          <p:cNvGrpSpPr/>
          <p:nvPr/>
        </p:nvGrpSpPr>
        <p:grpSpPr>
          <a:xfrm>
            <a:off x="1524000" y="2123688"/>
            <a:ext cx="6096000" cy="2601456"/>
            <a:chOff x="1452562" y="2032398"/>
            <a:chExt cx="6000751" cy="3814762"/>
          </a:xfrm>
        </p:grpSpPr>
        <p:pic>
          <p:nvPicPr>
            <p:cNvPr id="41" name="Picture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355" y="2628901"/>
              <a:ext cx="1026319" cy="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567" y="2105025"/>
              <a:ext cx="100131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900" y="2589611"/>
              <a:ext cx="1176338"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2562" y="3076575"/>
              <a:ext cx="1243013"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3532" y="4227911"/>
              <a:ext cx="979885"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76" descr="I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5355" y="3327797"/>
              <a:ext cx="59174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16856" y="3713561"/>
              <a:ext cx="1114425"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4775" y="2395537"/>
              <a:ext cx="8572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5700" y="2868217"/>
              <a:ext cx="12954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14650" y="3945731"/>
              <a:ext cx="581025" cy="56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82667" y="3345657"/>
              <a:ext cx="540544"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8"/>
            <p:cNvPicPr>
              <a:picLocks noChangeAspect="1"/>
            </p:cNvPicPr>
            <p:nvPr/>
          </p:nvPicPr>
          <p:blipFill>
            <a:blip r:embed="rId13">
              <a:extLst>
                <a:ext uri="{28A0092B-C50C-407E-A947-70E740481C1C}">
                  <a14:useLocalDpi xmlns:a14="http://schemas.microsoft.com/office/drawing/2010/main" val="0"/>
                </a:ext>
              </a:extLst>
            </a:blip>
            <a:srcRect b="32158"/>
            <a:stretch>
              <a:fillRect/>
            </a:stretch>
          </p:blipFill>
          <p:spPr bwMode="auto">
            <a:xfrm>
              <a:off x="3914775" y="3967163"/>
              <a:ext cx="1076325"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1100" y="2105026"/>
              <a:ext cx="929879" cy="16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91100" y="2445545"/>
              <a:ext cx="929879" cy="4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72201" y="2049066"/>
              <a:ext cx="108466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9"/>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71049" y="2409826"/>
              <a:ext cx="486965" cy="4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031706" y="2963466"/>
              <a:ext cx="5667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54217" y="2961086"/>
              <a:ext cx="602456" cy="44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56597" y="3636169"/>
              <a:ext cx="598884" cy="3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0"/>
            <p:cNvPicPr>
              <a:picLocks noChangeAspect="1"/>
            </p:cNvPicPr>
            <p:nvPr/>
          </p:nvPicPr>
          <p:blipFill>
            <a:blip r:embed="rId21">
              <a:extLst>
                <a:ext uri="{28A0092B-C50C-407E-A947-70E740481C1C}">
                  <a14:useLocalDpi xmlns:a14="http://schemas.microsoft.com/office/drawing/2010/main" val="0"/>
                </a:ext>
              </a:extLst>
            </a:blip>
            <a:srcRect l="18182" r="19296"/>
            <a:stretch>
              <a:fillRect/>
            </a:stretch>
          </p:blipFill>
          <p:spPr bwMode="auto">
            <a:xfrm>
              <a:off x="6425805" y="3731420"/>
              <a:ext cx="678656" cy="7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5"/>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791892" y="4674394"/>
              <a:ext cx="564356"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733675" y="4539854"/>
              <a:ext cx="604838"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925491" y="4612483"/>
              <a:ext cx="866775" cy="44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
            <p:cNvPicPr>
              <a:picLocks noChangeAspect="1"/>
            </p:cNvPicPr>
            <p:nvPr/>
          </p:nvPicPr>
          <p:blipFill>
            <a:blip r:embed="rId25">
              <a:extLst>
                <a:ext uri="{28A0092B-C50C-407E-A947-70E740481C1C}">
                  <a14:useLocalDpi xmlns:a14="http://schemas.microsoft.com/office/drawing/2010/main" val="0"/>
                </a:ext>
              </a:extLst>
            </a:blip>
            <a:srcRect r="19833"/>
            <a:stretch>
              <a:fillRect/>
            </a:stretch>
          </p:blipFill>
          <p:spPr bwMode="auto">
            <a:xfrm>
              <a:off x="5057776" y="3990976"/>
              <a:ext cx="973931"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2"/>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332810" y="4492229"/>
              <a:ext cx="4238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76839" y="4891087"/>
              <a:ext cx="736997"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12694" y="4499372"/>
              <a:ext cx="904875" cy="49887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78" descr="EU SatCen"/>
            <p:cNvPicPr>
              <a:picLocks noChangeAspect="1" noChangeArrowheads="1"/>
            </p:cNvPicPr>
            <p:nvPr/>
          </p:nvPicPr>
          <p:blipFill>
            <a:blip r:embed="rId29" cstate="print">
              <a:extLst>
                <a:ext uri="{28A0092B-C50C-407E-A947-70E740481C1C}">
                  <a14:useLocalDpi xmlns:a14="http://schemas.microsoft.com/office/drawing/2010/main" val="0"/>
                </a:ext>
              </a:extLst>
            </a:blip>
            <a:srcRect r="80110"/>
            <a:stretch>
              <a:fillRect/>
            </a:stretch>
          </p:blipFill>
          <p:spPr bwMode="auto">
            <a:xfrm>
              <a:off x="6963966" y="2989661"/>
              <a:ext cx="489347"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8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242449" y="5117307"/>
              <a:ext cx="944165" cy="54054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767138" y="5158979"/>
              <a:ext cx="1371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5"/>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2638425" y="5298281"/>
              <a:ext cx="795338" cy="5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54"/>
            <p:cNvPicPr>
              <a:picLocks noChangeAspect="1"/>
            </p:cNvPicPr>
            <p:nvPr/>
          </p:nvPicPr>
          <p:blipFill>
            <a:blip r:embed="rId33">
              <a:extLst>
                <a:ext uri="{28A0092B-C50C-407E-A947-70E740481C1C}">
                  <a14:useLocalDpi xmlns:a14="http://schemas.microsoft.com/office/drawing/2010/main" val="0"/>
                </a:ext>
              </a:extLst>
            </a:blip>
            <a:srcRect l="83440" b="60017"/>
            <a:stretch>
              <a:fillRect/>
            </a:stretch>
          </p:blipFill>
          <p:spPr bwMode="auto">
            <a:xfrm>
              <a:off x="5191126" y="5254229"/>
              <a:ext cx="708422" cy="26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7"/>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3787380" y="2032398"/>
              <a:ext cx="731044"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499247" y="3469481"/>
              <a:ext cx="538163" cy="24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21919" y="2105025"/>
              <a:ext cx="1026018" cy="42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391556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501689" y="914400"/>
            <a:ext cx="8242378" cy="458391"/>
          </a:xfrm>
        </p:spPr>
        <p:txBody>
          <a:bodyPr/>
          <a:lstStyle/>
          <a:p>
            <a:pPr algn="ctr"/>
            <a:r>
              <a:rPr lang="en-US" altLang="en-US" sz="3600" b="1" dirty="0" smtClean="0">
                <a:solidFill>
                  <a:schemeClr val="accent2"/>
                </a:solidFill>
                <a:latin typeface="Arial Narrow"/>
                <a:cs typeface="Arial Narrow"/>
              </a:rPr>
              <a:t>UN Agencies, Programmes and Conventions</a:t>
            </a:r>
            <a:endParaRPr lang="en-US" altLang="en-US" sz="3600" b="1" dirty="0">
              <a:solidFill>
                <a:schemeClr val="accent2"/>
              </a:solidFill>
              <a:latin typeface="Arial Narrow"/>
              <a:cs typeface="Arial Narrow"/>
            </a:endParaRPr>
          </a:p>
        </p:txBody>
      </p:sp>
      <p:grpSp>
        <p:nvGrpSpPr>
          <p:cNvPr id="25" name="Group 24"/>
          <p:cNvGrpSpPr/>
          <p:nvPr/>
        </p:nvGrpSpPr>
        <p:grpSpPr>
          <a:xfrm>
            <a:off x="914400" y="1752600"/>
            <a:ext cx="7238999" cy="3048000"/>
            <a:chOff x="1358505" y="1828800"/>
            <a:chExt cx="6231731" cy="3419475"/>
          </a:xfrm>
        </p:grpSpPr>
        <p:pic>
          <p:nvPicPr>
            <p:cNvPr id="26"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0473" y="1828800"/>
              <a:ext cx="1654969"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2"/>
            <p:cNvPicPr>
              <a:picLocks noChangeAspect="1"/>
            </p:cNvPicPr>
            <p:nvPr/>
          </p:nvPicPr>
          <p:blipFill>
            <a:blip r:embed="rId3" cstate="print">
              <a:extLst>
                <a:ext uri="{28A0092B-C50C-407E-A947-70E740481C1C}">
                  <a14:useLocalDpi xmlns:a14="http://schemas.microsoft.com/office/drawing/2010/main" val="0"/>
                </a:ext>
              </a:extLst>
            </a:blip>
            <a:srcRect r="36682" b="-7390"/>
            <a:stretch>
              <a:fillRect/>
            </a:stretch>
          </p:blipFill>
          <p:spPr bwMode="auto">
            <a:xfrm>
              <a:off x="5840017" y="2845594"/>
              <a:ext cx="147399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350" y="4520805"/>
              <a:ext cx="2325291"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9769" y="3773092"/>
              <a:ext cx="738188" cy="5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2576" y="2402681"/>
              <a:ext cx="1145381"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4"/>
            <p:cNvPicPr>
              <a:picLocks noChangeAspect="1"/>
            </p:cNvPicPr>
            <p:nvPr/>
          </p:nvPicPr>
          <p:blipFill>
            <a:blip r:embed="rId7" cstate="print">
              <a:extLst>
                <a:ext uri="{28A0092B-C50C-407E-A947-70E740481C1C}">
                  <a14:useLocalDpi xmlns:a14="http://schemas.microsoft.com/office/drawing/2010/main" val="0"/>
                </a:ext>
              </a:extLst>
            </a:blip>
            <a:srcRect r="17529"/>
            <a:stretch>
              <a:fillRect/>
            </a:stretch>
          </p:blipFill>
          <p:spPr bwMode="auto">
            <a:xfrm>
              <a:off x="1358505" y="3246835"/>
              <a:ext cx="199667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0295" y="2496741"/>
              <a:ext cx="684610" cy="19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83694" y="3811192"/>
              <a:ext cx="1952625"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94649" y="2663429"/>
              <a:ext cx="583406" cy="6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p:cNvPicPr>
              <a:picLocks noChangeAspect="1"/>
            </p:cNvPicPr>
            <p:nvPr/>
          </p:nvPicPr>
          <p:blipFill>
            <a:blip r:embed="rId11" cstate="print">
              <a:extLst>
                <a:ext uri="{28A0092B-C50C-407E-A947-70E740481C1C}">
                  <a14:useLocalDpi xmlns:a14="http://schemas.microsoft.com/office/drawing/2010/main" val="0"/>
                </a:ext>
              </a:extLst>
            </a:blip>
            <a:srcRect l="23714" r="18105"/>
            <a:stretch>
              <a:fillRect/>
            </a:stretch>
          </p:blipFill>
          <p:spPr bwMode="auto">
            <a:xfrm>
              <a:off x="4737499" y="3511155"/>
              <a:ext cx="69770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2601" y="2000251"/>
              <a:ext cx="202763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2"/>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8622" y="3414713"/>
              <a:ext cx="914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1" descr="unescap"/>
            <p:cNvPicPr>
              <a:picLocks noChangeAspect="1" noChangeArrowheads="1"/>
            </p:cNvPicPr>
            <p:nvPr/>
          </p:nvPicPr>
          <p:blipFill>
            <a:blip r:embed="rId14">
              <a:extLst>
                <a:ext uri="{28A0092B-C50C-407E-A947-70E740481C1C}">
                  <a14:useLocalDpi xmlns:a14="http://schemas.microsoft.com/office/drawing/2010/main" val="0"/>
                </a:ext>
              </a:extLst>
            </a:blip>
            <a:srcRect r="67432"/>
            <a:stretch>
              <a:fillRect/>
            </a:stretch>
          </p:blipFill>
          <p:spPr bwMode="auto">
            <a:xfrm>
              <a:off x="3682605" y="1828800"/>
              <a:ext cx="1296590" cy="52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31170" y="4701778"/>
              <a:ext cx="1251347"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118623" y="3864174"/>
              <a:ext cx="948928"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5662" y="4610101"/>
              <a:ext cx="1166813" cy="57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03790" y="3074488"/>
              <a:ext cx="923925" cy="60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25728" y="2377803"/>
              <a:ext cx="1601987" cy="57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Content Placeholder 3"/>
          <p:cNvSpPr>
            <a:spLocks noGrp="1"/>
          </p:cNvSpPr>
          <p:nvPr>
            <p:ph idx="1"/>
          </p:nvPr>
        </p:nvSpPr>
        <p:spPr>
          <a:xfrm>
            <a:off x="304800" y="5301208"/>
            <a:ext cx="8659688" cy="2057400"/>
          </a:xfrm>
        </p:spPr>
        <p:txBody>
          <a:bodyPr/>
          <a:lstStyle/>
          <a:p>
            <a:pPr marL="0" indent="0">
              <a:buNone/>
            </a:pPr>
            <a:r>
              <a:rPr lang="en-US" b="1" dirty="0" smtClean="0">
                <a:solidFill>
                  <a:srgbClr val="333399"/>
                </a:solidFill>
                <a:latin typeface="Arial Narrow"/>
                <a:cs typeface="Arial Narrow"/>
              </a:rPr>
              <a:t>Value Proposition</a:t>
            </a:r>
            <a:r>
              <a:rPr lang="en-US" b="1" dirty="0" smtClean="0">
                <a:latin typeface="Arial Narrow"/>
                <a:cs typeface="Arial Narrow"/>
              </a:rPr>
              <a:t>: Leverage existing monitoring efforts, systematically </a:t>
            </a:r>
            <a:r>
              <a:rPr lang="en-US" dirty="0" smtClean="0">
                <a:latin typeface="Arial Narrow"/>
                <a:cs typeface="Arial Narrow"/>
              </a:rPr>
              <a:t>incorporate Earth observations into monitoring </a:t>
            </a:r>
            <a:r>
              <a:rPr lang="en-US" dirty="0">
                <a:latin typeface="Arial Narrow"/>
                <a:cs typeface="Arial Narrow"/>
              </a:rPr>
              <a:t>international </a:t>
            </a:r>
            <a:r>
              <a:rPr lang="en-US" dirty="0" smtClean="0">
                <a:latin typeface="Arial Narrow"/>
                <a:cs typeface="Arial Narrow"/>
              </a:rPr>
              <a:t>treaties and conventions, and increase political support/recognition of Earth observations and GEO.</a:t>
            </a:r>
            <a:endParaRPr lang="en-US" dirty="0">
              <a:latin typeface="Arial Narrow"/>
              <a:cs typeface="Arial Narrow"/>
            </a:endParaRPr>
          </a:p>
        </p:txBody>
      </p:sp>
    </p:spTree>
    <p:extLst>
      <p:ext uri="{BB962C8B-B14F-4D97-AF65-F5344CB8AC3E}">
        <p14:creationId xmlns:p14="http://schemas.microsoft.com/office/powerpoint/2010/main" val="40809430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98"/>
    </a:dk1>
    <a:lt1>
      <a:srgbClr val="FFFFFF"/>
    </a:lt1>
    <a:dk2>
      <a:srgbClr val="000098"/>
    </a:dk2>
    <a:lt2>
      <a:srgbClr val="808080"/>
    </a:lt2>
    <a:accent1>
      <a:srgbClr val="FFCC99"/>
    </a:accent1>
    <a:accent2>
      <a:srgbClr val="000098"/>
    </a:accent2>
    <a:accent3>
      <a:srgbClr val="FFFFFF"/>
    </a:accent3>
    <a:accent4>
      <a:srgbClr val="000081"/>
    </a:accent4>
    <a:accent5>
      <a:srgbClr val="FFE2CA"/>
    </a:accent5>
    <a:accent6>
      <a:srgbClr val="000089"/>
    </a:accent6>
    <a:hlink>
      <a:srgbClr val="000098"/>
    </a:hlink>
    <a:folHlink>
      <a:srgbClr val="000098"/>
    </a:folHlink>
  </a:clrScheme>
  <a:fontScheme name="GEO_presentation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2753</TotalTime>
  <Words>821</Words>
  <Application>Microsoft Macintosh PowerPoint</Application>
  <PresentationFormat>On-screen Show (4:3)</PresentationFormat>
  <Paragraphs>317</Paragraphs>
  <Slides>26</Slides>
  <Notes>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Blank Presentation</vt:lpstr>
      <vt:lpstr>1_Blank Presentation</vt:lpstr>
      <vt:lpstr> Group on Earth Observations (GEO) Developments  CEOS SIT-30 Paris Agenda Item 5   Barbara Ryan 30 March 2015</vt:lpstr>
      <vt:lpstr>    GEO Vision    </vt:lpstr>
      <vt:lpstr>Secretariat Priorities for 2015</vt:lpstr>
      <vt:lpstr>Communication/Outreach Initiatives</vt:lpstr>
      <vt:lpstr>PowerPoint Presentation</vt:lpstr>
      <vt:lpstr>Filling the Gaps</vt:lpstr>
      <vt:lpstr>PowerPoint Presentation</vt:lpstr>
      <vt:lpstr>Intergovernmental Organizations</vt:lpstr>
      <vt:lpstr>UN Agencies, Programmes and Conventions</vt:lpstr>
      <vt:lpstr>International Scientific Organizations</vt:lpstr>
      <vt:lpstr>Emerging Partnerships or  New Communities</vt:lpstr>
      <vt:lpstr>International Development Banks</vt:lpstr>
      <vt:lpstr>Commercial Sector/Associations</vt:lpstr>
      <vt:lpstr>PowerPoint Presentation</vt:lpstr>
      <vt:lpstr>PowerPoint Presentation</vt:lpstr>
      <vt:lpstr> Rio+20 -- The future we want</vt:lpstr>
      <vt:lpstr>PowerPoint Presentation</vt:lpstr>
      <vt:lpstr>PowerPoint Presentation</vt:lpstr>
      <vt:lpstr>PowerPoint Presentation</vt:lpstr>
      <vt:lpstr>PowerPoint Presentation</vt:lpstr>
      <vt:lpstr>Terminology Tracking &amp; Reporting</vt:lpstr>
      <vt:lpstr>GCI Assets  </vt:lpstr>
      <vt:lpstr>PowerPoint Presentation</vt:lpstr>
      <vt:lpstr>PowerPoint Presentation</vt:lpstr>
      <vt:lpstr>Canada’s Experience</vt:lpstr>
      <vt:lpstr>PowerPoint Presentation</vt:lpstr>
    </vt:vector>
  </TitlesOfParts>
  <Company>ꀀ穼훼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Nick Walters</dc:creator>
  <cp:lastModifiedBy>Barbara Ryan</cp:lastModifiedBy>
  <cp:revision>238</cp:revision>
  <cp:lastPrinted>2007-10-16T11:41:49Z</cp:lastPrinted>
  <dcterms:created xsi:type="dcterms:W3CDTF">2007-10-16T08:11:19Z</dcterms:created>
  <dcterms:modified xsi:type="dcterms:W3CDTF">2015-03-30T21:33:19Z</dcterms:modified>
</cp:coreProperties>
</file>